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NyLnx8eP8uoUXPsa0bRABLYYm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7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27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27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7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7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7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" name="Google Shape;21;p27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7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7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6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6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3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36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3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6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6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7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7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3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3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3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8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8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8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3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3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9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9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39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39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3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0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4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4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1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4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2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2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42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4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4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4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3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3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43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4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4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4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4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4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5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5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4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4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4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8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28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8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2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4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4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4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4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4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6" name="Google Shape;176;p4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4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6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1" name="Google Shape;181;p47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47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47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47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47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6" name="Google Shape;186;p47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47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7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8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8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4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4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48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" name="Google Shape;195;p4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4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4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8" name="Google Shape;198;p4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4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9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3" name="Google Shape;203;p49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49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49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49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9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8" name="Google Shape;208;p49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49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9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0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5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5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5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5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5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" name="Google Shape;218;p5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5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0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5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5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5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5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5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8" name="Google Shape;228;p5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5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1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29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29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29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29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9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" name="Google Shape;39;p29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29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9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0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30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3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3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30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1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3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3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3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3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3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" name="Google Shape;59;p3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3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1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2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3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32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3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32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2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3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3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3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3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3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9" name="Google Shape;79;p3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3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3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34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3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34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4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4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34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34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5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3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3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8" name="Google Shape;98;p3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3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3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1" name="Google Shape;101;p35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3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Madariaga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5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6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26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26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2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forms/d/e/1FAIpQLSeg6LVnfz3a4vVE0eh2yk9OtBnaEsWWtZUBhZdi9LTvZr2COw/viewform?usp=sharing" TargetMode="External"/><Relationship Id="rId4" Type="http://schemas.openxmlformats.org/officeDocument/2006/relationships/hyperlink" Target="https://docs.google.com/forms/d/e/1FAIpQLSdPb-lVb1ey-llJU6HFL0DdBNPBuD7cRpY5SZS8d0E2ghSPxg/viewform?usp=sharing" TargetMode="External"/><Relationship Id="rId5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forms/d/e/1FAIpQLScy2q6oqDPqSSz4-QNowwZ2g6_rWII6S0NUF9RbjnO1Xhfkug/viewform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Formacion Integral</a:t>
            </a:r>
            <a:endParaRPr/>
          </a:p>
        </p:txBody>
      </p:sp>
      <p:sp>
        <p:nvSpPr>
          <p:cNvPr id="236" name="Google Shape;236;p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"/>
              <a:t>Estadísticas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Estadística Descriptiva</a:t>
            </a:r>
            <a:endParaRPr/>
          </a:p>
        </p:txBody>
      </p:sp>
      <p:sp>
        <p:nvSpPr>
          <p:cNvPr id="301" name="Google Shape;301;p11"/>
          <p:cNvSpPr txBox="1"/>
          <p:nvPr>
            <p:ph idx="1" type="body"/>
          </p:nvPr>
        </p:nvSpPr>
        <p:spPr>
          <a:xfrm>
            <a:off x="180750" y="9209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Tipos de Variables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02" name="Google Shape;302;p11"/>
          <p:cNvSpPr txBox="1"/>
          <p:nvPr>
            <p:ph idx="1" type="body"/>
          </p:nvPr>
        </p:nvSpPr>
        <p:spPr>
          <a:xfrm>
            <a:off x="252550" y="15299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¿Cuántos tipos hay?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03" name="Google Shape;303;p11"/>
          <p:cNvSpPr txBox="1"/>
          <p:nvPr>
            <p:ph idx="1" type="body"/>
          </p:nvPr>
        </p:nvSpPr>
        <p:spPr>
          <a:xfrm>
            <a:off x="328750" y="22157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Variable cualitativa: </a:t>
            </a:r>
            <a:r>
              <a:rPr lang="en" sz="1800">
                <a:solidFill>
                  <a:schemeClr val="accent5"/>
                </a:solidFill>
              </a:rPr>
              <a:t>Hace referencia a una cualidad. Ejemplos: el color de ojos de una persona o el color de pelo, sexo.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04" name="Google Shape;304;p11"/>
          <p:cNvSpPr txBox="1"/>
          <p:nvPr>
            <p:ph idx="1" type="body"/>
          </p:nvPr>
        </p:nvSpPr>
        <p:spPr>
          <a:xfrm>
            <a:off x="404950" y="32063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Variable cuantitativa: </a:t>
            </a:r>
            <a:r>
              <a:rPr lang="en" sz="1800">
                <a:solidFill>
                  <a:schemeClr val="accent5"/>
                </a:solidFill>
              </a:rPr>
              <a:t>Hace referencia a una medida cuantitativa. Ejemplos: la altura de una persona en centímetros o el peso de una persona en kilogramos.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Estadística Descriptiva</a:t>
            </a:r>
            <a:endParaRPr/>
          </a:p>
        </p:txBody>
      </p:sp>
      <p:sp>
        <p:nvSpPr>
          <p:cNvPr id="310" name="Google Shape;310;p12"/>
          <p:cNvSpPr txBox="1"/>
          <p:nvPr>
            <p:ph idx="1" type="body"/>
          </p:nvPr>
        </p:nvSpPr>
        <p:spPr>
          <a:xfrm>
            <a:off x="328750" y="11489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Por qué es importante identificar las variables estadísticas… básicamente para no meter la pata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11" name="Google Shape;311;p12"/>
          <p:cNvSpPr txBox="1"/>
          <p:nvPr>
            <p:ph idx="1" type="body"/>
          </p:nvPr>
        </p:nvSpPr>
        <p:spPr>
          <a:xfrm>
            <a:off x="481150" y="27491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Ejemplo: Si tengo como valores de una variable cualquiera: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[1, 2, 3, 4, 5]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¿Cuál es su promedio y qué significa?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Estadística Descriptiva</a:t>
            </a:r>
            <a:endParaRPr/>
          </a:p>
        </p:txBody>
      </p:sp>
      <p:sp>
        <p:nvSpPr>
          <p:cNvPr id="317" name="Google Shape;317;p13"/>
          <p:cNvSpPr txBox="1"/>
          <p:nvPr>
            <p:ph idx="1" type="body"/>
          </p:nvPr>
        </p:nvSpPr>
        <p:spPr>
          <a:xfrm>
            <a:off x="176350" y="11489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Supongamos que la variable era colores de ojos (mapeada a números):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1: Marrones; 2: Azules; 3: Verdes; 4: Negros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5: Miel.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481150" y="27491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Ejemplo: Si tengo como valores de una variable cualquiera: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[1, 2, 3, 4, 5]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¿Cuál es su promedio y qué significa?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19" name="Google Shape;319;p13"/>
          <p:cNvSpPr txBox="1"/>
          <p:nvPr>
            <p:ph idx="1" type="body"/>
          </p:nvPr>
        </p:nvSpPr>
        <p:spPr>
          <a:xfrm>
            <a:off x="328750" y="45017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El promedio no significa nada… no se puede interpretar y es absurdo.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Estadística Descriptiva</a:t>
            </a:r>
            <a:endParaRPr/>
          </a:p>
        </p:txBody>
      </p:sp>
      <p:sp>
        <p:nvSpPr>
          <p:cNvPr id="325" name="Google Shape;325;p14"/>
          <p:cNvSpPr txBox="1"/>
          <p:nvPr>
            <p:ph idx="1" type="body"/>
          </p:nvPr>
        </p:nvSpPr>
        <p:spPr>
          <a:xfrm>
            <a:off x="176350" y="11489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Supongamos que la variable usa una escala de Likert (grados de acuerdo):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1: Totalmente en desacuerdo; 2: Desacuerdo; 3: Indiferente; 4: Acuerdo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5: Totalmente de acuerdo.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26" name="Google Shape;326;p14"/>
          <p:cNvSpPr txBox="1"/>
          <p:nvPr>
            <p:ph idx="1" type="body"/>
          </p:nvPr>
        </p:nvSpPr>
        <p:spPr>
          <a:xfrm>
            <a:off x="481150" y="27491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Ejemplo: Si tengo como valores de una variable cualquiera: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[1, 2, 3, 4, 5]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¿Cuál es su promedio y qué significa?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27" name="Google Shape;327;p14"/>
          <p:cNvSpPr txBox="1"/>
          <p:nvPr>
            <p:ph idx="1" type="body"/>
          </p:nvPr>
        </p:nvSpPr>
        <p:spPr>
          <a:xfrm>
            <a:off x="328750" y="45017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El promedio no significa nada… no se puede interpretar y es absurdo.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Estadística Descriptiva</a:t>
            </a:r>
            <a:endParaRPr/>
          </a:p>
        </p:txBody>
      </p:sp>
      <p:sp>
        <p:nvSpPr>
          <p:cNvPr id="333" name="Google Shape;333;p15"/>
          <p:cNvSpPr txBox="1"/>
          <p:nvPr>
            <p:ph idx="1" type="body"/>
          </p:nvPr>
        </p:nvSpPr>
        <p:spPr>
          <a:xfrm>
            <a:off x="176350" y="11489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Supongamos que la variable es la edad de un grupo de niños en el Kinder: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1: Un año; 2: Dos años; 3: Tres  años; 4: Cuatro años 5: Cinco años.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34" name="Google Shape;334;p15"/>
          <p:cNvSpPr txBox="1"/>
          <p:nvPr>
            <p:ph idx="1" type="body"/>
          </p:nvPr>
        </p:nvSpPr>
        <p:spPr>
          <a:xfrm>
            <a:off x="481150" y="27491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Ejemplo: Si tengo como valores de una variable cualquiera: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[1, 2, 3, 4, 5]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¿Cuál es su promedio y qué significa?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35" name="Google Shape;335;p15"/>
          <p:cNvSpPr txBox="1"/>
          <p:nvPr>
            <p:ph idx="1" type="body"/>
          </p:nvPr>
        </p:nvSpPr>
        <p:spPr>
          <a:xfrm>
            <a:off x="328750" y="45017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El promedio es 3 años. Es perfectamente interpretable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Estadística Descriptiva</a:t>
            </a:r>
            <a:endParaRPr/>
          </a:p>
        </p:txBody>
      </p:sp>
      <p:sp>
        <p:nvSpPr>
          <p:cNvPr id="341" name="Google Shape;341;p16"/>
          <p:cNvSpPr txBox="1"/>
          <p:nvPr>
            <p:ph idx="1" type="body"/>
          </p:nvPr>
        </p:nvSpPr>
        <p:spPr>
          <a:xfrm>
            <a:off x="176350" y="11489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¿Cuál es la diferencia? El tipo de variable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42" name="Google Shape;342;p16"/>
          <p:cNvSpPr txBox="1"/>
          <p:nvPr>
            <p:ph idx="1" type="body"/>
          </p:nvPr>
        </p:nvSpPr>
        <p:spPr>
          <a:xfrm>
            <a:off x="176350" y="18347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Las dos primeras eran variables cualitativas: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Color de ojos:</a:t>
            </a:r>
            <a:r>
              <a:rPr lang="en" sz="1800">
                <a:solidFill>
                  <a:schemeClr val="accent5"/>
                </a:solidFill>
              </a:rPr>
              <a:t> describe una cualidad.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Escala de acuerdos: </a:t>
            </a:r>
            <a:r>
              <a:rPr lang="en" sz="1800">
                <a:solidFill>
                  <a:schemeClr val="accent5"/>
                </a:solidFill>
              </a:rPr>
              <a:t>Es una variable cualitativa </a:t>
            </a:r>
            <a:r>
              <a:rPr b="1" lang="en" sz="1800">
                <a:solidFill>
                  <a:schemeClr val="accent5"/>
                </a:solidFill>
              </a:rPr>
              <a:t>Ordinal</a:t>
            </a:r>
            <a:r>
              <a:rPr lang="en" sz="1800">
                <a:solidFill>
                  <a:schemeClr val="accent5"/>
                </a:solidFill>
              </a:rPr>
              <a:t>.</a:t>
            </a:r>
            <a:r>
              <a:rPr b="1" lang="en" sz="1800">
                <a:solidFill>
                  <a:schemeClr val="accent5"/>
                </a:solidFill>
              </a:rPr>
              <a:t> </a:t>
            </a:r>
            <a:r>
              <a:rPr lang="en" sz="1800">
                <a:solidFill>
                  <a:schemeClr val="accent5"/>
                </a:solidFill>
              </a:rPr>
              <a:t>Describe una cualidad que puede ser ordenada. Se puede saber que </a:t>
            </a:r>
            <a:r>
              <a:rPr i="1" lang="en" sz="1800">
                <a:solidFill>
                  <a:schemeClr val="accent5"/>
                </a:solidFill>
              </a:rPr>
              <a:t>Totalmente de acuerdo </a:t>
            </a:r>
            <a:r>
              <a:rPr lang="en" sz="1800">
                <a:solidFill>
                  <a:schemeClr val="accent5"/>
                </a:solidFill>
              </a:rPr>
              <a:t>es más acuerdo que </a:t>
            </a:r>
            <a:r>
              <a:rPr i="1" lang="en" sz="1800">
                <a:solidFill>
                  <a:schemeClr val="accent5"/>
                </a:solidFill>
              </a:rPr>
              <a:t>acuerdo, </a:t>
            </a:r>
            <a:r>
              <a:rPr lang="en" sz="1800">
                <a:solidFill>
                  <a:schemeClr val="accent5"/>
                </a:solidFill>
              </a:rPr>
              <a:t>o que </a:t>
            </a:r>
            <a:r>
              <a:rPr i="1" lang="en" sz="1800">
                <a:solidFill>
                  <a:schemeClr val="accent5"/>
                </a:solidFill>
              </a:rPr>
              <a:t>indeciso.</a:t>
            </a:r>
            <a:r>
              <a:rPr lang="en" sz="1800">
                <a:solidFill>
                  <a:schemeClr val="accent5"/>
                </a:solidFill>
              </a:rPr>
              <a:t> Las variables ordinales no reconocen distancias, no puedo decir que desde 1 a 2 hay la misma distancia que de 2 a 3, eso no tiene interpretación.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Edad: </a:t>
            </a:r>
            <a:r>
              <a:rPr lang="en" sz="1800">
                <a:solidFill>
                  <a:schemeClr val="accent5"/>
                </a:solidFill>
              </a:rPr>
              <a:t>Es una variable cuantitativa. No solo está ordenada, sino que se que entre 1 año y 3 hay la misma distancia que de 3 a 5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idx="1" type="body"/>
          </p:nvPr>
        </p:nvSpPr>
        <p:spPr>
          <a:xfrm>
            <a:off x="219250" y="20624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Media: </a:t>
            </a:r>
            <a:r>
              <a:rPr lang="en" sz="1800">
                <a:solidFill>
                  <a:schemeClr val="accent5"/>
                </a:solidFill>
              </a:rPr>
              <a:t>es lo que llamamos (promedio) nos ofrece un valor centrado del conjunto de datos.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Dato cuantitativos: [9, 7, 8, 8, 9, 7, 9, 7]. 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La media es (9+7+8+8+9+7+9+7) / 8 = 8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Observación:</a:t>
            </a:r>
            <a:r>
              <a:rPr lang="en" sz="1800">
                <a:solidFill>
                  <a:schemeClr val="accent5"/>
                </a:solidFill>
              </a:rPr>
              <a:t> la media se ve muy afectada por los valores extremos. Ej:</a:t>
            </a:r>
            <a:endParaRPr sz="1800">
              <a:solidFill>
                <a:schemeClr val="accent5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[9, 7, 8, 8, 9, 7, 9, 7, 100] → Media = 164/9 =  </a:t>
            </a:r>
            <a:r>
              <a:rPr b="1" lang="en" sz="1800">
                <a:solidFill>
                  <a:schemeClr val="accent5"/>
                </a:solidFill>
              </a:rPr>
              <a:t>18.22</a:t>
            </a:r>
            <a:endParaRPr b="1" sz="1800">
              <a:solidFill>
                <a:schemeClr val="accent5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¿Si fueran edades… el promedio sería representativo?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348" name="Google Shape;348;p1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Parámetros estadísticos básicos</a:t>
            </a:r>
            <a:endParaRPr/>
          </a:p>
        </p:txBody>
      </p:sp>
      <p:sp>
        <p:nvSpPr>
          <p:cNvPr id="349" name="Google Shape;349;p17"/>
          <p:cNvSpPr txBox="1"/>
          <p:nvPr>
            <p:ph idx="1" type="body"/>
          </p:nvPr>
        </p:nvSpPr>
        <p:spPr>
          <a:xfrm>
            <a:off x="143050" y="13004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Medidas de tendencia central: </a:t>
            </a:r>
            <a:r>
              <a:rPr lang="en" sz="1800">
                <a:solidFill>
                  <a:schemeClr val="accent5"/>
                </a:solidFill>
              </a:rPr>
              <a:t>ofrecen información sobre el centro de conjunto de datos.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>
            <p:ph idx="1" type="body"/>
          </p:nvPr>
        </p:nvSpPr>
        <p:spPr>
          <a:xfrm>
            <a:off x="219250" y="20624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Moda: </a:t>
            </a:r>
            <a:r>
              <a:rPr lang="en" sz="1800">
                <a:solidFill>
                  <a:schemeClr val="accent5"/>
                </a:solidFill>
              </a:rPr>
              <a:t>Es simplemente el valor que más se repite.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Datos cualesquiera</a:t>
            </a:r>
            <a:r>
              <a:rPr lang="en" sz="1800">
                <a:solidFill>
                  <a:schemeClr val="accent5"/>
                </a:solidFill>
              </a:rPr>
              <a:t>: [7, 9, 7, 8, 8, 9, 7, 9, 7]. 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La moda es: 7 (porque se repite 4 veces)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Observación:</a:t>
            </a:r>
            <a:r>
              <a:rPr lang="en" sz="1800">
                <a:solidFill>
                  <a:schemeClr val="accent5"/>
                </a:solidFill>
              </a:rPr>
              <a:t> la moda se puede aplicar a cualquier conjunto de datos. Ej:</a:t>
            </a:r>
            <a:endParaRPr sz="1800">
              <a:solidFill>
                <a:schemeClr val="accent5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Color de ojos, escala de acuerdos, números, rangos númericos.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355" name="Google Shape;355;p1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Parámetros estadísticos básicos</a:t>
            </a:r>
            <a:endParaRPr/>
          </a:p>
        </p:txBody>
      </p:sp>
      <p:sp>
        <p:nvSpPr>
          <p:cNvPr id="356" name="Google Shape;356;p18"/>
          <p:cNvSpPr txBox="1"/>
          <p:nvPr>
            <p:ph idx="1" type="body"/>
          </p:nvPr>
        </p:nvSpPr>
        <p:spPr>
          <a:xfrm>
            <a:off x="143050" y="13004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Medidas de tendencia central: </a:t>
            </a:r>
            <a:r>
              <a:rPr lang="en" sz="1800">
                <a:solidFill>
                  <a:schemeClr val="accent5"/>
                </a:solidFill>
              </a:rPr>
              <a:t>ofrecen información sobre el centro de conjunto de datos.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 txBox="1"/>
          <p:nvPr>
            <p:ph idx="1" type="body"/>
          </p:nvPr>
        </p:nvSpPr>
        <p:spPr>
          <a:xfrm>
            <a:off x="219250" y="20624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Mediana: </a:t>
            </a:r>
            <a:r>
              <a:rPr lang="en" sz="1800">
                <a:solidFill>
                  <a:schemeClr val="accent5"/>
                </a:solidFill>
              </a:rPr>
              <a:t>Es el número intermedio de un grupo de números; es decir, la mitad de los números son superiores a la mediana y la mitad de los números tienen valores menores que la mediana.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Datos cualesquiera</a:t>
            </a:r>
            <a:r>
              <a:rPr lang="en" sz="1800">
                <a:solidFill>
                  <a:schemeClr val="accent5"/>
                </a:solidFill>
              </a:rPr>
              <a:t>: [7, 9, 7, 8, 8, 9, 7, 9, 100]. 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Los ordenamos: [7, 7, 7, 8, 8, 9, 9, 9, 100 ]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Observación:</a:t>
            </a:r>
            <a:r>
              <a:rPr lang="en" sz="1800">
                <a:solidFill>
                  <a:schemeClr val="accent5"/>
                </a:solidFill>
              </a:rPr>
              <a:t> la mediana se puede aplicar a variables ordinales. Ej:</a:t>
            </a:r>
            <a:endParaRPr sz="1800">
              <a:solidFill>
                <a:schemeClr val="accent5"/>
              </a:solidFill>
            </a:endParaRPr>
          </a:p>
          <a:p>
            <a:pPr indent="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Escala de acuerdos, números, rangos númericos.</a:t>
            </a:r>
            <a:endParaRPr b="1" sz="1800">
              <a:solidFill>
                <a:schemeClr val="accent5"/>
              </a:solidFill>
            </a:endParaRPr>
          </a:p>
        </p:txBody>
      </p:sp>
      <p:sp>
        <p:nvSpPr>
          <p:cNvPr id="362" name="Google Shape;362;p1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Parámetros estadísticos básicos</a:t>
            </a:r>
            <a:endParaRPr/>
          </a:p>
        </p:txBody>
      </p:sp>
      <p:sp>
        <p:nvSpPr>
          <p:cNvPr id="363" name="Google Shape;363;p19"/>
          <p:cNvSpPr txBox="1"/>
          <p:nvPr>
            <p:ph idx="1" type="body"/>
          </p:nvPr>
        </p:nvSpPr>
        <p:spPr>
          <a:xfrm>
            <a:off x="143050" y="13004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Medidas de tendencia central: </a:t>
            </a:r>
            <a:r>
              <a:rPr lang="en" sz="1800">
                <a:solidFill>
                  <a:schemeClr val="accent5"/>
                </a:solidFill>
              </a:rPr>
              <a:t>ofrecen información sobre el centro de conjunto de datos.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64" name="Google Shape;364;p19"/>
          <p:cNvSpPr/>
          <p:nvPr/>
        </p:nvSpPr>
        <p:spPr>
          <a:xfrm>
            <a:off x="5213400" y="3425675"/>
            <a:ext cx="189900" cy="369600"/>
          </a:xfrm>
          <a:prstGeom prst="rect">
            <a:avLst/>
          </a:prstGeom>
          <a:noFill/>
          <a:ln cap="flat" cmpd="sng" w="19050">
            <a:solidFill>
              <a:srgbClr val="F25B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Formacion Integral</a:t>
            </a:r>
            <a:endParaRPr/>
          </a:p>
        </p:txBody>
      </p:sp>
      <p:sp>
        <p:nvSpPr>
          <p:cNvPr id="370" name="Google Shape;370;p2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"/>
              <a:t>Estadísticas (parte II)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143050" y="11480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Los 4 ejes curriculares de la Educación Secundaria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42" name="Google Shape;242;p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Matemáticas escolares</a:t>
            </a:r>
            <a:endParaRPr/>
          </a:p>
        </p:txBody>
      </p:sp>
      <p:sp>
        <p:nvSpPr>
          <p:cNvPr id="243" name="Google Shape;243;p2"/>
          <p:cNvSpPr txBox="1"/>
          <p:nvPr>
            <p:ph idx="1" type="body"/>
          </p:nvPr>
        </p:nvSpPr>
        <p:spPr>
          <a:xfrm>
            <a:off x="143050" y="19100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 sz="1800">
                <a:solidFill>
                  <a:schemeClr val="accent5"/>
                </a:solidFill>
              </a:rPr>
              <a:t>Geometría y Álgebra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 sz="1800">
                <a:solidFill>
                  <a:schemeClr val="accent5"/>
                </a:solidFill>
              </a:rPr>
              <a:t>Números y operaciones 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 sz="1800">
                <a:solidFill>
                  <a:schemeClr val="accent5"/>
                </a:solidFill>
              </a:rPr>
              <a:t>Álgebra y estudio de funciones</a:t>
            </a:r>
            <a:endParaRPr sz="1800">
              <a:solidFill>
                <a:schemeClr val="accent5"/>
              </a:solidFill>
            </a:endParaRPr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" sz="1800">
                <a:solidFill>
                  <a:schemeClr val="accent5"/>
                </a:solidFill>
              </a:rPr>
              <a:t>Probabilidad y estadística 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143050" y="36626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¿Cuánta Estadística estudiaste en Matemática en la Secundaria?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Estadística Descriptiva</a:t>
            </a:r>
            <a:endParaRPr/>
          </a:p>
        </p:txBody>
      </p:sp>
      <p:sp>
        <p:nvSpPr>
          <p:cNvPr id="376" name="Google Shape;376;p21"/>
          <p:cNvSpPr txBox="1"/>
          <p:nvPr>
            <p:ph idx="1" type="body"/>
          </p:nvPr>
        </p:nvSpPr>
        <p:spPr>
          <a:xfrm>
            <a:off x="268600" y="2062450"/>
            <a:ext cx="8656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Repasando…</a:t>
            </a:r>
            <a:endParaRPr sz="19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Form:1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Form_2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377" name="Google Shape;37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1198275"/>
            <a:ext cx="20955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"/>
          <p:cNvSpPr txBox="1"/>
          <p:nvPr>
            <p:ph type="title"/>
          </p:nvPr>
        </p:nvSpPr>
        <p:spPr>
          <a:xfrm>
            <a:off x="67150" y="206775"/>
            <a:ext cx="8997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600"/>
              <a:t>Estadística básicas en planillas de cálculos</a:t>
            </a:r>
            <a:endParaRPr sz="3600"/>
          </a:p>
        </p:txBody>
      </p:sp>
      <p:sp>
        <p:nvSpPr>
          <p:cNvPr id="383" name="Google Shape;383;p22"/>
          <p:cNvSpPr txBox="1"/>
          <p:nvPr>
            <p:ph idx="1" type="body"/>
          </p:nvPr>
        </p:nvSpPr>
        <p:spPr>
          <a:xfrm>
            <a:off x="3424525" y="1381025"/>
            <a:ext cx="5538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Ya antes trabajamos con planillas de cálculos y con funciones. Bueno ahora aprenderemos a usar algunas de las funciones relacionadas con parámetros estadísticos.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Moda: Simplemente se coloca el “igual” para avisar a google que escribiremos una fórmula, luego MODA y el rango de celdas entre paréntesis.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Ej: =Moda(A1: A24)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384" name="Google Shape;38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98275"/>
            <a:ext cx="20955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3"/>
          <p:cNvSpPr txBox="1"/>
          <p:nvPr>
            <p:ph type="title"/>
          </p:nvPr>
        </p:nvSpPr>
        <p:spPr>
          <a:xfrm>
            <a:off x="67150" y="206775"/>
            <a:ext cx="8997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600"/>
              <a:t>Estadística básicas en planillas de cálculos</a:t>
            </a:r>
            <a:endParaRPr sz="3600"/>
          </a:p>
        </p:txBody>
      </p:sp>
      <p:sp>
        <p:nvSpPr>
          <p:cNvPr id="390" name="Google Shape;390;p23"/>
          <p:cNvSpPr txBox="1"/>
          <p:nvPr>
            <p:ph idx="1" type="body"/>
          </p:nvPr>
        </p:nvSpPr>
        <p:spPr>
          <a:xfrm>
            <a:off x="3424525" y="1381025"/>
            <a:ext cx="5538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Ya antes trabajamos con planillas de cálculos y con funciones. Bueno ahora aprenderemos a usar algunas de las funciones relacionadas con parámetros estadísticos.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Mediana: Simplemente se coloca el “igual” para avisar a google que escribiremos una fórmula, luego MEDIANA y el rango de celdas entre paréntesis.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Ej: =Mediana(A1: A24)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391" name="Google Shape;3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98275"/>
            <a:ext cx="20955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/>
          <p:nvPr>
            <p:ph type="title"/>
          </p:nvPr>
        </p:nvSpPr>
        <p:spPr>
          <a:xfrm>
            <a:off x="67150" y="206775"/>
            <a:ext cx="8997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600"/>
              <a:t>Estadística básicas en planillas de cálculos</a:t>
            </a:r>
            <a:endParaRPr sz="3600"/>
          </a:p>
        </p:txBody>
      </p:sp>
      <p:sp>
        <p:nvSpPr>
          <p:cNvPr id="397" name="Google Shape;397;p24"/>
          <p:cNvSpPr txBox="1"/>
          <p:nvPr>
            <p:ph idx="1" type="body"/>
          </p:nvPr>
        </p:nvSpPr>
        <p:spPr>
          <a:xfrm>
            <a:off x="3424525" y="1381025"/>
            <a:ext cx="5538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Ya antes trabajamos con planillas de cálculos y con funciones. Bueno ahora aprenderemos a usar algunas de las funciones relacionadas con parámetros estadísticos.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Media: Simplemente se coloca el “igual” para avisar a google que escribiremos una fórmula, luego PROMEDIO y el rango de celdas entre paréntesis.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Ej: =Promedio(A1: A24)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398" name="Google Shape;39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98275"/>
            <a:ext cx="20955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type="title"/>
          </p:nvPr>
        </p:nvSpPr>
        <p:spPr>
          <a:xfrm>
            <a:off x="67150" y="206775"/>
            <a:ext cx="89979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600"/>
              <a:t>Estadística básicas en planillas de cálculos</a:t>
            </a:r>
            <a:endParaRPr sz="3600"/>
          </a:p>
        </p:txBody>
      </p:sp>
      <p:sp>
        <p:nvSpPr>
          <p:cNvPr id="404" name="Google Shape;404;p25"/>
          <p:cNvSpPr txBox="1"/>
          <p:nvPr>
            <p:ph idx="1" type="body"/>
          </p:nvPr>
        </p:nvSpPr>
        <p:spPr>
          <a:xfrm>
            <a:off x="180775" y="1381025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En el siguiente se detallan las calificaciones obtenidas por </a:t>
            </a:r>
            <a:r>
              <a:rPr b="1" lang="en" sz="1800">
                <a:solidFill>
                  <a:schemeClr val="accent5"/>
                </a:solidFill>
              </a:rPr>
              <a:t>112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Alumnos</a:t>
            </a:r>
            <a:r>
              <a:rPr lang="en" sz="1800">
                <a:solidFill>
                  <a:schemeClr val="accent5"/>
                </a:solidFill>
              </a:rPr>
              <a:t>,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 de </a:t>
            </a:r>
            <a:r>
              <a:rPr b="1" lang="en" sz="1800">
                <a:solidFill>
                  <a:schemeClr val="accent5"/>
                </a:solidFill>
              </a:rPr>
              <a:t>cuatro instituciones</a:t>
            </a:r>
            <a:r>
              <a:rPr lang="en" sz="1800">
                <a:solidFill>
                  <a:schemeClr val="accent5"/>
                </a:solidFill>
              </a:rPr>
              <a:t> diferentes,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 en cada uno de los </a:t>
            </a:r>
            <a:r>
              <a:rPr b="1" lang="en" sz="1800">
                <a:solidFill>
                  <a:schemeClr val="accent5"/>
                </a:solidFill>
              </a:rPr>
              <a:t>tres exámenes</a:t>
            </a:r>
            <a:r>
              <a:rPr lang="en" sz="1800">
                <a:solidFill>
                  <a:schemeClr val="accent5"/>
                </a:solidFill>
              </a:rPr>
              <a:t> que rindieron en las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materias </a:t>
            </a:r>
            <a:r>
              <a:rPr b="1" lang="en" sz="1800">
                <a:solidFill>
                  <a:schemeClr val="accent5"/>
                </a:solidFill>
              </a:rPr>
              <a:t>Matemática</a:t>
            </a:r>
            <a:r>
              <a:rPr lang="en" sz="1800">
                <a:solidFill>
                  <a:schemeClr val="accent5"/>
                </a:solidFill>
              </a:rPr>
              <a:t>, </a:t>
            </a:r>
            <a:r>
              <a:rPr b="1" lang="en" sz="1800">
                <a:solidFill>
                  <a:schemeClr val="accent5"/>
                </a:solidFill>
              </a:rPr>
              <a:t>Lengua</a:t>
            </a:r>
            <a:r>
              <a:rPr lang="en" sz="1800">
                <a:solidFill>
                  <a:schemeClr val="accent5"/>
                </a:solidFill>
              </a:rPr>
              <a:t>, </a:t>
            </a:r>
            <a:r>
              <a:rPr b="1" lang="en" sz="1800">
                <a:solidFill>
                  <a:schemeClr val="accent5"/>
                </a:solidFill>
              </a:rPr>
              <a:t>Cs. Naturales </a:t>
            </a:r>
            <a:r>
              <a:rPr lang="en" sz="1800">
                <a:solidFill>
                  <a:schemeClr val="accent5"/>
                </a:solidFill>
              </a:rPr>
              <a:t>y </a:t>
            </a:r>
            <a:r>
              <a:rPr b="1" lang="en" sz="1800">
                <a:solidFill>
                  <a:schemeClr val="accent5"/>
                </a:solidFill>
              </a:rPr>
              <a:t>Cs. Sociales</a:t>
            </a:r>
            <a:r>
              <a:rPr lang="en" sz="1800">
                <a:solidFill>
                  <a:schemeClr val="accent5"/>
                </a:solidFill>
              </a:rPr>
              <a:t>. 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TAREA: </a:t>
            </a:r>
            <a:r>
              <a:rPr lang="en" sz="1800">
                <a:solidFill>
                  <a:schemeClr val="accent5"/>
                </a:solidFill>
              </a:rPr>
              <a:t>Responder las preguntas del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formulario</a:t>
            </a:r>
            <a:r>
              <a:rPr lang="en" sz="1800">
                <a:solidFill>
                  <a:schemeClr val="accent5"/>
                </a:solidFill>
              </a:rPr>
              <a:t>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¿Qué es la estadística?</a:t>
            </a:r>
            <a:endParaRPr/>
          </a:p>
        </p:txBody>
      </p:sp>
      <p:sp>
        <p:nvSpPr>
          <p:cNvPr id="250" name="Google Shape;250;p3"/>
          <p:cNvSpPr txBox="1"/>
          <p:nvPr>
            <p:ph idx="1" type="body"/>
          </p:nvPr>
        </p:nvSpPr>
        <p:spPr>
          <a:xfrm>
            <a:off x="143050" y="11480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Ciencia que utiliza conjuntos de datos numéricos para obtener, a partir de ellos, inferencias basadas en el cálculo de probabilidades.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51" name="Google Shape;251;p3"/>
          <p:cNvSpPr txBox="1"/>
          <p:nvPr>
            <p:ph idx="1" type="body"/>
          </p:nvPr>
        </p:nvSpPr>
        <p:spPr>
          <a:xfrm>
            <a:off x="143050" y="21778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La estadística (la forma femenina del término alemán Statistik, derivado a su vez del italiano statista, </a:t>
            </a:r>
            <a:r>
              <a:rPr i="1" lang="en" sz="1800">
                <a:solidFill>
                  <a:schemeClr val="accent5"/>
                </a:solidFill>
              </a:rPr>
              <a:t>"hombre de Estado"</a:t>
            </a:r>
            <a:r>
              <a:rPr lang="en" sz="1800">
                <a:solidFill>
                  <a:schemeClr val="accent5"/>
                </a:solidFill>
              </a:rPr>
              <a:t>),1​ es la rama de la </a:t>
            </a:r>
            <a:r>
              <a:rPr b="1" lang="en" sz="1800">
                <a:solidFill>
                  <a:schemeClr val="accent5"/>
                </a:solidFill>
              </a:rPr>
              <a:t>matemática </a:t>
            </a:r>
            <a:r>
              <a:rPr lang="en" sz="1800">
                <a:solidFill>
                  <a:schemeClr val="accent5"/>
                </a:solidFill>
              </a:rPr>
              <a:t>que </a:t>
            </a:r>
            <a:r>
              <a:rPr b="1" lang="en" sz="1800">
                <a:solidFill>
                  <a:schemeClr val="accent5"/>
                </a:solidFill>
              </a:rPr>
              <a:t>estudia la variabilidad, colección, organización, análisis, interpretación, y presentación de los datos</a:t>
            </a:r>
            <a:r>
              <a:rPr lang="en" sz="1800">
                <a:solidFill>
                  <a:schemeClr val="accent5"/>
                </a:solidFill>
              </a:rPr>
              <a:t>, así como el proceso aleatorio que los genera siguiendo las leyes de la probabilidad.2​ Como parte de la matemática, la estadística </a:t>
            </a:r>
            <a:r>
              <a:rPr b="1" lang="en" sz="1800">
                <a:solidFill>
                  <a:schemeClr val="accent5"/>
                </a:solidFill>
              </a:rPr>
              <a:t>es una ciencia formal deductiva</a:t>
            </a:r>
            <a:r>
              <a:rPr lang="en" sz="1800">
                <a:solidFill>
                  <a:schemeClr val="accent5"/>
                </a:solidFill>
              </a:rPr>
              <a:t>, con un conocimiento propio, dinámico y en continuo desarrollo obtenido a través del método científico formal. (Wikipedia)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Estadística en la vida social</a:t>
            </a:r>
            <a:endParaRPr/>
          </a:p>
        </p:txBody>
      </p:sp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143050" y="11480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Los medios de comunicación utilizan estadística para sintetizar datos: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58" name="Google Shape;258;p4"/>
          <p:cNvSpPr txBox="1"/>
          <p:nvPr>
            <p:ph idx="1" type="body"/>
          </p:nvPr>
        </p:nvSpPr>
        <p:spPr>
          <a:xfrm>
            <a:off x="143050" y="45008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Deportes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259" name="Google Shape;25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850350"/>
            <a:ext cx="5246010" cy="24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Estadística en la vida social</a:t>
            </a:r>
            <a:endParaRPr/>
          </a:p>
        </p:txBody>
      </p:sp>
      <p:sp>
        <p:nvSpPr>
          <p:cNvPr id="265" name="Google Shape;265;p5"/>
          <p:cNvSpPr txBox="1"/>
          <p:nvPr>
            <p:ph idx="1" type="body"/>
          </p:nvPr>
        </p:nvSpPr>
        <p:spPr>
          <a:xfrm>
            <a:off x="143050" y="11480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Los medios de comunicación utilizan estadística para sintetizar datos: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266" name="Google Shape;2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774150"/>
            <a:ext cx="61436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"/>
          <p:cNvSpPr txBox="1"/>
          <p:nvPr>
            <p:ph idx="1" type="body"/>
          </p:nvPr>
        </p:nvSpPr>
        <p:spPr>
          <a:xfrm>
            <a:off x="143050" y="45008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Economia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Estadística en la vida social</a:t>
            </a:r>
            <a:endParaRPr/>
          </a:p>
        </p:txBody>
      </p:sp>
      <p:sp>
        <p:nvSpPr>
          <p:cNvPr id="273" name="Google Shape;273;p6"/>
          <p:cNvSpPr txBox="1"/>
          <p:nvPr>
            <p:ph idx="1" type="body"/>
          </p:nvPr>
        </p:nvSpPr>
        <p:spPr>
          <a:xfrm>
            <a:off x="143050" y="11480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Los medios de comunicación utilizan estadística para sintetizar datos: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74" name="Google Shape;274;p6"/>
          <p:cNvSpPr txBox="1"/>
          <p:nvPr>
            <p:ph idx="1" type="body"/>
          </p:nvPr>
        </p:nvSpPr>
        <p:spPr>
          <a:xfrm>
            <a:off x="143050" y="19492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Espectaculos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Entretenimiento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Sistemas de recomendación (Netflix, Spotify, Youtube)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Decisiones Socio-políticas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Medicina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Pronósticos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" sz="1800">
                <a:solidFill>
                  <a:schemeClr val="accent5"/>
                </a:solidFill>
              </a:rPr>
              <a:t>etc.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¿Por qué es importante saber estadísticas?</a:t>
            </a:r>
            <a:endParaRPr/>
          </a:p>
        </p:txBody>
      </p:sp>
      <p:sp>
        <p:nvSpPr>
          <p:cNvPr id="280" name="Google Shape;280;p7"/>
          <p:cNvSpPr txBox="1"/>
          <p:nvPr>
            <p:ph idx="1" type="body"/>
          </p:nvPr>
        </p:nvSpPr>
        <p:spPr>
          <a:xfrm>
            <a:off x="143050" y="11480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Si no sabemos estadísticas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281" name="Google Shape;281;p7"/>
          <p:cNvSpPr txBox="1"/>
          <p:nvPr>
            <p:ph idx="1" type="body"/>
          </p:nvPr>
        </p:nvSpPr>
        <p:spPr>
          <a:xfrm>
            <a:off x="143050" y="19492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No podemos entender los informes en los medios de comunicación.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No sabremos generar reportes válidos.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No comprenderemos el estatus de la empresa.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Nos faltará información para tomar buenas decisiones financieras.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… pero sobre todo…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Podemos ser facilmente engañados.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¿Cómo mentir con estadística?</a:t>
            </a:r>
            <a:endParaRPr/>
          </a:p>
        </p:txBody>
      </p:sp>
      <p:pic>
        <p:nvPicPr>
          <p:cNvPr id="287" name="Google Shape;287;p8"/>
          <p:cNvPicPr preferRelativeResize="0"/>
          <p:nvPr/>
        </p:nvPicPr>
        <p:blipFill rotWithShape="1">
          <a:blip r:embed="rId3">
            <a:alphaModFix/>
          </a:blip>
          <a:srcRect b="0" l="15153" r="16182" t="0"/>
          <a:stretch/>
        </p:blipFill>
        <p:spPr>
          <a:xfrm>
            <a:off x="6258150" y="939475"/>
            <a:ext cx="2572692" cy="374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044313"/>
            <a:ext cx="3427755" cy="264198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8"/>
          <p:cNvSpPr txBox="1"/>
          <p:nvPr>
            <p:ph idx="1" type="body"/>
          </p:nvPr>
        </p:nvSpPr>
        <p:spPr>
          <a:xfrm>
            <a:off x="371650" y="1300450"/>
            <a:ext cx="48306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800">
                <a:solidFill>
                  <a:schemeClr val="accent5"/>
                </a:solidFill>
              </a:rPr>
              <a:t>¿Tienen algo raro estas imágenes?</a:t>
            </a:r>
            <a:endParaRPr b="1"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Tipos de Estadística</a:t>
            </a:r>
            <a:endParaRPr/>
          </a:p>
        </p:txBody>
      </p:sp>
      <p:sp>
        <p:nvSpPr>
          <p:cNvPr id="295" name="Google Shape;295;p10"/>
          <p:cNvSpPr txBox="1"/>
          <p:nvPr>
            <p:ph idx="1" type="body"/>
          </p:nvPr>
        </p:nvSpPr>
        <p:spPr>
          <a:xfrm>
            <a:off x="143050" y="1644450"/>
            <a:ext cx="87825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5"/>
                </a:solidFill>
              </a:rPr>
              <a:t>Estadística descriptiva:</a:t>
            </a:r>
            <a:r>
              <a:rPr lang="en" sz="1800">
                <a:solidFill>
                  <a:schemeClr val="accent5"/>
                </a:solidFill>
              </a:rPr>
              <a:t> Se dedica a la </a:t>
            </a:r>
            <a:r>
              <a:rPr b="1" lang="en" sz="1800">
                <a:solidFill>
                  <a:schemeClr val="accent5"/>
                </a:solidFill>
              </a:rPr>
              <a:t>descripción</a:t>
            </a:r>
            <a:r>
              <a:rPr lang="en" sz="1800">
                <a:solidFill>
                  <a:schemeClr val="accent5"/>
                </a:solidFill>
              </a:rPr>
              <a:t>, </a:t>
            </a:r>
            <a:r>
              <a:rPr b="1" lang="en" sz="1800">
                <a:solidFill>
                  <a:schemeClr val="accent5"/>
                </a:solidFill>
              </a:rPr>
              <a:t>visualización </a:t>
            </a:r>
            <a:r>
              <a:rPr lang="en" sz="1800">
                <a:solidFill>
                  <a:schemeClr val="accent5"/>
                </a:solidFill>
              </a:rPr>
              <a:t>y </a:t>
            </a:r>
            <a:r>
              <a:rPr b="1" lang="en" sz="1800">
                <a:solidFill>
                  <a:schemeClr val="accent5"/>
                </a:solidFill>
              </a:rPr>
              <a:t>resumen </a:t>
            </a:r>
            <a:r>
              <a:rPr lang="en" sz="1800">
                <a:solidFill>
                  <a:schemeClr val="accent5"/>
                </a:solidFill>
              </a:rPr>
              <a:t>de </a:t>
            </a:r>
            <a:r>
              <a:rPr b="1" lang="en" sz="1800">
                <a:solidFill>
                  <a:schemeClr val="accent5"/>
                </a:solidFill>
              </a:rPr>
              <a:t>datos </a:t>
            </a:r>
            <a:r>
              <a:rPr lang="en" sz="1800">
                <a:solidFill>
                  <a:schemeClr val="accent5"/>
                </a:solidFill>
              </a:rPr>
              <a:t>originados a partir de los fenómenos de estudio. Los datos pueden ser resumidos </a:t>
            </a:r>
            <a:r>
              <a:rPr b="1" lang="en" sz="1800">
                <a:solidFill>
                  <a:schemeClr val="accent5"/>
                </a:solidFill>
              </a:rPr>
              <a:t>numérica o gráficamente</a:t>
            </a:r>
            <a:r>
              <a:rPr lang="en" sz="1800">
                <a:solidFill>
                  <a:schemeClr val="accent5"/>
                </a:solidFill>
              </a:rPr>
              <a:t>. Su objetivo es </a:t>
            </a:r>
            <a:r>
              <a:rPr b="1" lang="en" sz="1800">
                <a:solidFill>
                  <a:schemeClr val="accent5"/>
                </a:solidFill>
              </a:rPr>
              <a:t>organizar y describir</a:t>
            </a:r>
            <a:r>
              <a:rPr lang="en" sz="1800">
                <a:solidFill>
                  <a:schemeClr val="accent5"/>
                </a:solidFill>
              </a:rPr>
              <a:t> las </a:t>
            </a:r>
            <a:r>
              <a:rPr b="1" lang="en" sz="1800">
                <a:solidFill>
                  <a:schemeClr val="accent5"/>
                </a:solidFill>
              </a:rPr>
              <a:t>características </a:t>
            </a:r>
            <a:r>
              <a:rPr lang="en" sz="1800">
                <a:solidFill>
                  <a:schemeClr val="accent5"/>
                </a:solidFill>
              </a:rPr>
              <a:t>sobre un conjunto de datos con el propósito de facilitar su aplicación, generalmente con el apoyo de </a:t>
            </a:r>
            <a:r>
              <a:rPr i="1" lang="en" sz="1800">
                <a:solidFill>
                  <a:schemeClr val="accent5"/>
                </a:solidFill>
              </a:rPr>
              <a:t>gráficas</a:t>
            </a:r>
            <a:r>
              <a:rPr lang="en" sz="1800">
                <a:solidFill>
                  <a:schemeClr val="accent5"/>
                </a:solidFill>
              </a:rPr>
              <a:t>, </a:t>
            </a:r>
            <a:r>
              <a:rPr i="1" lang="en" sz="1800">
                <a:solidFill>
                  <a:schemeClr val="accent5"/>
                </a:solidFill>
              </a:rPr>
              <a:t>tablas </a:t>
            </a:r>
            <a:r>
              <a:rPr lang="en" sz="1800">
                <a:solidFill>
                  <a:schemeClr val="accent5"/>
                </a:solidFill>
              </a:rPr>
              <a:t>o </a:t>
            </a:r>
            <a:r>
              <a:rPr i="1" lang="en" sz="1800">
                <a:solidFill>
                  <a:schemeClr val="accent5"/>
                </a:solidFill>
              </a:rPr>
              <a:t>medidas numéricas</a:t>
            </a:r>
            <a:r>
              <a:rPr lang="en" sz="1800">
                <a:solidFill>
                  <a:schemeClr val="accent5"/>
                </a:solidFill>
              </a:rPr>
              <a:t>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Ejemplos básicos de parámetros estadísticos son: la media y la desviación estándar.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Ejemplos gráficos son: histograma, pirámide poblacional, gráfico circular, entre otros.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