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zCCf9fDRn++PBG6zwmTWkJxGR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5"/>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6" name="Google Shape;16;p25"/>
          <p:cNvGrpSpPr/>
          <p:nvPr/>
        </p:nvGrpSpPr>
        <p:grpSpPr>
          <a:xfrm>
            <a:off x="-1300" y="39"/>
            <a:ext cx="9146775" cy="5143447"/>
            <a:chOff x="-1300" y="52"/>
            <a:chExt cx="9146775" cy="6857929"/>
          </a:xfrm>
        </p:grpSpPr>
        <p:sp>
          <p:nvSpPr>
            <p:cNvPr id="17" name="Google Shape;17;p25"/>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 name="Google Shape;18;p25"/>
            <p:cNvGrpSpPr/>
            <p:nvPr/>
          </p:nvGrpSpPr>
          <p:grpSpPr>
            <a:xfrm rot="10800000">
              <a:off x="-1300" y="4051474"/>
              <a:ext cx="9143950" cy="2806507"/>
              <a:chOff x="0" y="275"/>
              <a:chExt cx="9143950" cy="381817"/>
            </a:xfrm>
          </p:grpSpPr>
          <p:sp>
            <p:nvSpPr>
              <p:cNvPr id="19" name="Google Shape;19;p25"/>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 name="Google Shape;20;p25"/>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 name="Google Shape;21;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 name="Google Shape;23;p25"/>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34"/>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6" name="Google Shape;106;p34"/>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7" name="Google Shape;107;p3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3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9" name="Google Shape;109;p34"/>
          <p:cNvGrpSpPr/>
          <p:nvPr/>
        </p:nvGrpSpPr>
        <p:grpSpPr>
          <a:xfrm>
            <a:off x="0" y="206"/>
            <a:ext cx="9143950" cy="360281"/>
            <a:chOff x="0" y="275"/>
            <a:chExt cx="9143950" cy="480375"/>
          </a:xfrm>
        </p:grpSpPr>
        <p:sp>
          <p:nvSpPr>
            <p:cNvPr id="110" name="Google Shape;110;p34"/>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11" name="Google Shape;111;p34"/>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112" name="Google Shape;112;p34"/>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113" name="Google Shape;113;p34"/>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35"/>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5"/>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3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3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3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36"/>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6"/>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6"/>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3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3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36"/>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37"/>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7"/>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37"/>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7"/>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37"/>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3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3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38"/>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3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3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3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3" name="Google Shape;143;p3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40"/>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0"/>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7" name="Google Shape;147;p40"/>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p4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4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41"/>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1"/>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41"/>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5" name="Google Shape;155;p4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41"/>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42"/>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2"/>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4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1" name="Google Shape;161;p4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4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43"/>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3"/>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4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7" name="Google Shape;167;p4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4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MFS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26"/>
          <p:cNvGrpSpPr/>
          <p:nvPr/>
        </p:nvGrpSpPr>
        <p:grpSpPr>
          <a:xfrm>
            <a:off x="0" y="206"/>
            <a:ext cx="9143950" cy="360281"/>
            <a:chOff x="0" y="275"/>
            <a:chExt cx="9143950" cy="480375"/>
          </a:xfrm>
        </p:grpSpPr>
        <p:sp>
          <p:nvSpPr>
            <p:cNvPr id="26" name="Google Shape;26;p26"/>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7" name="Google Shape;27;p26"/>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 name="Google Shape;28;p2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2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6"/>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44"/>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71" name="Google Shape;171;p44"/>
          <p:cNvGrpSpPr/>
          <p:nvPr/>
        </p:nvGrpSpPr>
        <p:grpSpPr>
          <a:xfrm>
            <a:off x="-1300" y="39"/>
            <a:ext cx="9146775" cy="5143447"/>
            <a:chOff x="-1300" y="52"/>
            <a:chExt cx="9146775" cy="6857929"/>
          </a:xfrm>
        </p:grpSpPr>
        <p:sp>
          <p:nvSpPr>
            <p:cNvPr id="172" name="Google Shape;172;p44"/>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73" name="Google Shape;173;p44"/>
            <p:cNvGrpSpPr/>
            <p:nvPr/>
          </p:nvGrpSpPr>
          <p:grpSpPr>
            <a:xfrm rot="10800000">
              <a:off x="-1300" y="4051474"/>
              <a:ext cx="9143950" cy="2806507"/>
              <a:chOff x="0" y="275"/>
              <a:chExt cx="9143950" cy="381817"/>
            </a:xfrm>
          </p:grpSpPr>
          <p:sp>
            <p:nvSpPr>
              <p:cNvPr id="174" name="Google Shape;174;p44"/>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75" name="Google Shape;175;p44"/>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76" name="Google Shape;176;p4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7" name="Google Shape;177;p4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78" name="Google Shape;178;p4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45"/>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81" name="Google Shape;181;p45"/>
          <p:cNvGrpSpPr/>
          <p:nvPr/>
        </p:nvGrpSpPr>
        <p:grpSpPr>
          <a:xfrm>
            <a:off x="-1300" y="39"/>
            <a:ext cx="9146775" cy="5143447"/>
            <a:chOff x="-1300" y="52"/>
            <a:chExt cx="9146775" cy="6857929"/>
          </a:xfrm>
        </p:grpSpPr>
        <p:sp>
          <p:nvSpPr>
            <p:cNvPr id="182" name="Google Shape;182;p45"/>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3" name="Google Shape;183;p45"/>
            <p:cNvGrpSpPr/>
            <p:nvPr/>
          </p:nvGrpSpPr>
          <p:grpSpPr>
            <a:xfrm rot="10800000">
              <a:off x="-1300" y="4051474"/>
              <a:ext cx="9143950" cy="2806507"/>
              <a:chOff x="0" y="275"/>
              <a:chExt cx="9143950" cy="381817"/>
            </a:xfrm>
          </p:grpSpPr>
          <p:sp>
            <p:nvSpPr>
              <p:cNvPr id="184" name="Google Shape;184;p45"/>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85" name="Google Shape;185;p45"/>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86" name="Google Shape;186;p4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4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88" name="Google Shape;188;p4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46"/>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191" name="Google Shape;191;p46"/>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92" name="Google Shape;192;p46"/>
          <p:cNvGrpSpPr/>
          <p:nvPr/>
        </p:nvGrpSpPr>
        <p:grpSpPr>
          <a:xfrm>
            <a:off x="-1300" y="39"/>
            <a:ext cx="9146775" cy="5143447"/>
            <a:chOff x="-1300" y="52"/>
            <a:chExt cx="9146775" cy="6857929"/>
          </a:xfrm>
        </p:grpSpPr>
        <p:sp>
          <p:nvSpPr>
            <p:cNvPr id="193" name="Google Shape;193;p46"/>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4" name="Google Shape;194;p46"/>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95" name="Google Shape;195;p46"/>
            <p:cNvGrpSpPr/>
            <p:nvPr/>
          </p:nvGrpSpPr>
          <p:grpSpPr>
            <a:xfrm rot="10800000">
              <a:off x="-1300" y="4051474"/>
              <a:ext cx="9143950" cy="2806507"/>
              <a:chOff x="0" y="275"/>
              <a:chExt cx="9143950" cy="381817"/>
            </a:xfrm>
          </p:grpSpPr>
          <p:sp>
            <p:nvSpPr>
              <p:cNvPr id="196" name="Google Shape;196;p46"/>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7" name="Google Shape;197;p46"/>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98" name="Google Shape;198;p4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4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00" name="Google Shape;200;p4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47"/>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03" name="Google Shape;203;p47"/>
          <p:cNvGrpSpPr/>
          <p:nvPr/>
        </p:nvGrpSpPr>
        <p:grpSpPr>
          <a:xfrm>
            <a:off x="-1300" y="39"/>
            <a:ext cx="9146775" cy="5143447"/>
            <a:chOff x="-1300" y="52"/>
            <a:chExt cx="9146775" cy="6857929"/>
          </a:xfrm>
        </p:grpSpPr>
        <p:sp>
          <p:nvSpPr>
            <p:cNvPr id="204" name="Google Shape;204;p47"/>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05" name="Google Shape;205;p47"/>
            <p:cNvGrpSpPr/>
            <p:nvPr/>
          </p:nvGrpSpPr>
          <p:grpSpPr>
            <a:xfrm rot="10800000">
              <a:off x="-1300" y="4051474"/>
              <a:ext cx="9143950" cy="2806507"/>
              <a:chOff x="0" y="275"/>
              <a:chExt cx="9143950" cy="381817"/>
            </a:xfrm>
          </p:grpSpPr>
          <p:sp>
            <p:nvSpPr>
              <p:cNvPr id="206" name="Google Shape;206;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7" name="Google Shape;207;p47"/>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08" name="Google Shape;208;p47"/>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9" name="Google Shape;209;p47"/>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10" name="Google Shape;210;p47"/>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48"/>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13" name="Google Shape;213;p48"/>
          <p:cNvGrpSpPr/>
          <p:nvPr/>
        </p:nvGrpSpPr>
        <p:grpSpPr>
          <a:xfrm>
            <a:off x="-1300" y="39"/>
            <a:ext cx="9146775" cy="5143447"/>
            <a:chOff x="-1300" y="52"/>
            <a:chExt cx="9146775" cy="6857929"/>
          </a:xfrm>
        </p:grpSpPr>
        <p:sp>
          <p:nvSpPr>
            <p:cNvPr id="214" name="Google Shape;214;p4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15" name="Google Shape;215;p48"/>
            <p:cNvGrpSpPr/>
            <p:nvPr/>
          </p:nvGrpSpPr>
          <p:grpSpPr>
            <a:xfrm rot="10800000">
              <a:off x="-1300" y="4051474"/>
              <a:ext cx="9143950" cy="2806507"/>
              <a:chOff x="0" y="275"/>
              <a:chExt cx="9143950" cy="381817"/>
            </a:xfrm>
          </p:grpSpPr>
          <p:sp>
            <p:nvSpPr>
              <p:cNvPr id="216" name="Google Shape;216;p4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17" name="Google Shape;217;p4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8" name="Google Shape;218;p4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9" name="Google Shape;219;p4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20" name="Google Shape;220;p48"/>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49"/>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23" name="Google Shape;223;p49"/>
          <p:cNvGrpSpPr/>
          <p:nvPr/>
        </p:nvGrpSpPr>
        <p:grpSpPr>
          <a:xfrm>
            <a:off x="-1300" y="39"/>
            <a:ext cx="9146775" cy="5143447"/>
            <a:chOff x="-1300" y="52"/>
            <a:chExt cx="9146775" cy="6857929"/>
          </a:xfrm>
        </p:grpSpPr>
        <p:sp>
          <p:nvSpPr>
            <p:cNvPr id="224" name="Google Shape;224;p49"/>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25" name="Google Shape;225;p49"/>
            <p:cNvGrpSpPr/>
            <p:nvPr/>
          </p:nvGrpSpPr>
          <p:grpSpPr>
            <a:xfrm rot="10800000">
              <a:off x="-1300" y="4051474"/>
              <a:ext cx="9143950" cy="2806507"/>
              <a:chOff x="0" y="275"/>
              <a:chExt cx="9143950" cy="381817"/>
            </a:xfrm>
          </p:grpSpPr>
          <p:sp>
            <p:nvSpPr>
              <p:cNvPr id="226" name="Google Shape;226;p4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27" name="Google Shape;227;p49"/>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28" name="Google Shape;228;p4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4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0" name="Google Shape;230;p49"/>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27"/>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34" name="Google Shape;34;p27"/>
          <p:cNvGrpSpPr/>
          <p:nvPr/>
        </p:nvGrpSpPr>
        <p:grpSpPr>
          <a:xfrm>
            <a:off x="-1300" y="39"/>
            <a:ext cx="9146775" cy="5143447"/>
            <a:chOff x="-1300" y="52"/>
            <a:chExt cx="9146775" cy="6857929"/>
          </a:xfrm>
        </p:grpSpPr>
        <p:sp>
          <p:nvSpPr>
            <p:cNvPr id="35" name="Google Shape;35;p27"/>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36" name="Google Shape;36;p27"/>
            <p:cNvGrpSpPr/>
            <p:nvPr/>
          </p:nvGrpSpPr>
          <p:grpSpPr>
            <a:xfrm rot="10800000">
              <a:off x="-1300" y="4051474"/>
              <a:ext cx="9143950" cy="2806507"/>
              <a:chOff x="0" y="275"/>
              <a:chExt cx="9143950" cy="381817"/>
            </a:xfrm>
          </p:grpSpPr>
          <p:sp>
            <p:nvSpPr>
              <p:cNvPr id="37" name="Google Shape;37;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38" name="Google Shape;38;p27"/>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39" name="Google Shape;39;p27"/>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27"/>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1" name="Google Shape;41;p27"/>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28"/>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28"/>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5" name="Google Shape;45;p2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28"/>
          <p:cNvGrpSpPr/>
          <p:nvPr/>
        </p:nvGrpSpPr>
        <p:grpSpPr>
          <a:xfrm>
            <a:off x="0" y="206"/>
            <a:ext cx="9143950" cy="360281"/>
            <a:chOff x="0" y="275"/>
            <a:chExt cx="9143950" cy="480375"/>
          </a:xfrm>
        </p:grpSpPr>
        <p:sp>
          <p:nvSpPr>
            <p:cNvPr id="48" name="Google Shape;48;p2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2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50" name="Google Shape;50;p28"/>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51" name="Google Shape;51;p28"/>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29"/>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54" name="Google Shape;54;p29"/>
          <p:cNvGrpSpPr/>
          <p:nvPr/>
        </p:nvGrpSpPr>
        <p:grpSpPr>
          <a:xfrm>
            <a:off x="-1300" y="39"/>
            <a:ext cx="9146775" cy="5143447"/>
            <a:chOff x="-1300" y="52"/>
            <a:chExt cx="9146775" cy="6857929"/>
          </a:xfrm>
        </p:grpSpPr>
        <p:sp>
          <p:nvSpPr>
            <p:cNvPr id="55" name="Google Shape;55;p29"/>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56" name="Google Shape;56;p29"/>
            <p:cNvGrpSpPr/>
            <p:nvPr/>
          </p:nvGrpSpPr>
          <p:grpSpPr>
            <a:xfrm rot="10800000">
              <a:off x="-1300" y="4051474"/>
              <a:ext cx="9143950" cy="2806507"/>
              <a:chOff x="0" y="275"/>
              <a:chExt cx="9143950" cy="381817"/>
            </a:xfrm>
          </p:grpSpPr>
          <p:sp>
            <p:nvSpPr>
              <p:cNvPr id="57" name="Google Shape;57;p2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58" name="Google Shape;58;p29"/>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59" name="Google Shape;59;p2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2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61" name="Google Shape;61;p29"/>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30"/>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4" name="Google Shape;64;p30"/>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5" name="Google Shape;65;p3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3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7" name="Google Shape;67;p30"/>
          <p:cNvGrpSpPr/>
          <p:nvPr/>
        </p:nvGrpSpPr>
        <p:grpSpPr>
          <a:xfrm>
            <a:off x="0" y="206"/>
            <a:ext cx="9143950" cy="360281"/>
            <a:chOff x="0" y="275"/>
            <a:chExt cx="9143950" cy="480375"/>
          </a:xfrm>
        </p:grpSpPr>
        <p:sp>
          <p:nvSpPr>
            <p:cNvPr id="68" name="Google Shape;68;p30"/>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9" name="Google Shape;69;p30"/>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70" name="Google Shape;70;p30"/>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71" name="Google Shape;71;p30"/>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31"/>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74" name="Google Shape;74;p31"/>
          <p:cNvGrpSpPr/>
          <p:nvPr/>
        </p:nvGrpSpPr>
        <p:grpSpPr>
          <a:xfrm>
            <a:off x="-1300" y="39"/>
            <a:ext cx="9146775" cy="5143447"/>
            <a:chOff x="-1300" y="52"/>
            <a:chExt cx="9146775" cy="6857929"/>
          </a:xfrm>
        </p:grpSpPr>
        <p:sp>
          <p:nvSpPr>
            <p:cNvPr id="75" name="Google Shape;75;p31"/>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76" name="Google Shape;76;p31"/>
            <p:cNvGrpSpPr/>
            <p:nvPr/>
          </p:nvGrpSpPr>
          <p:grpSpPr>
            <a:xfrm rot="10800000">
              <a:off x="-1300" y="4051474"/>
              <a:ext cx="9143950" cy="2806507"/>
              <a:chOff x="0" y="275"/>
              <a:chExt cx="9143950" cy="381817"/>
            </a:xfrm>
          </p:grpSpPr>
          <p:sp>
            <p:nvSpPr>
              <p:cNvPr id="77" name="Google Shape;77;p31"/>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78" name="Google Shape;78;p31"/>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79" name="Google Shape;79;p3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0" name="Google Shape;80;p3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81" name="Google Shape;81;p31"/>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3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4" name="Google Shape;84;p32"/>
          <p:cNvGrpSpPr/>
          <p:nvPr/>
        </p:nvGrpSpPr>
        <p:grpSpPr>
          <a:xfrm>
            <a:off x="0" y="206"/>
            <a:ext cx="9143950" cy="360281"/>
            <a:chOff x="0" y="275"/>
            <a:chExt cx="9143950" cy="480375"/>
          </a:xfrm>
        </p:grpSpPr>
        <p:sp>
          <p:nvSpPr>
            <p:cNvPr id="85" name="Google Shape;85;p3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86" name="Google Shape;86;p32"/>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87" name="Google Shape;87;p32"/>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88" name="Google Shape;88;p32"/>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89" name="Google Shape;89;p32"/>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90" name="Google Shape;90;p32"/>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32"/>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3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94" name="Google Shape;94;p3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95" name="Google Shape;95;p33"/>
          <p:cNvGrpSpPr/>
          <p:nvPr/>
        </p:nvGrpSpPr>
        <p:grpSpPr>
          <a:xfrm>
            <a:off x="-1300" y="39"/>
            <a:ext cx="9146775" cy="5143447"/>
            <a:chOff x="-1300" y="52"/>
            <a:chExt cx="9146775" cy="6857929"/>
          </a:xfrm>
        </p:grpSpPr>
        <p:sp>
          <p:nvSpPr>
            <p:cNvPr id="96" name="Google Shape;96;p3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97" name="Google Shape;97;p3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98" name="Google Shape;98;p33"/>
            <p:cNvGrpSpPr/>
            <p:nvPr/>
          </p:nvGrpSpPr>
          <p:grpSpPr>
            <a:xfrm rot="10800000">
              <a:off x="-1300" y="4051474"/>
              <a:ext cx="9143950" cy="2806507"/>
              <a:chOff x="0" y="275"/>
              <a:chExt cx="9143950" cy="381817"/>
            </a:xfrm>
          </p:grpSpPr>
          <p:sp>
            <p:nvSpPr>
              <p:cNvPr id="99" name="Google Shape;99;p3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00" name="Google Shape;100;p3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01" name="Google Shape;101;p3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3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03" name="Google Shape;103;p3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7" name="Google Shape;7;p24"/>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4"/>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24"/>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2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24"/>
          <p:cNvGrpSpPr/>
          <p:nvPr/>
        </p:nvGrpSpPr>
        <p:grpSpPr>
          <a:xfrm>
            <a:off x="0" y="206"/>
            <a:ext cx="9143950" cy="360281"/>
            <a:chOff x="0" y="275"/>
            <a:chExt cx="9143950" cy="480375"/>
          </a:xfrm>
        </p:grpSpPr>
        <p:sp>
          <p:nvSpPr>
            <p:cNvPr id="12" name="Google Shape;12;p24"/>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3" name="Google Shape;13;p24"/>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s.wikipedia.org/wiki/Conjunto" TargetMode="External"/><Relationship Id="rId4" Type="http://schemas.openxmlformats.org/officeDocument/2006/relationships/hyperlink" Target="https://es.wikipedia.org/wiki/Aritm%C3%A9tica" TargetMode="External"/><Relationship Id="rId5" Type="http://schemas.openxmlformats.org/officeDocument/2006/relationships/hyperlink" Target="https://es.wikipedia.org/wiki/N%C3%BAmeros_naturales" TargetMode="External"/><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s.wikipedia.org/wiki/Uni%C3%B3n_de_conjuntos"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s.wikipedia.org/wiki/Intersecci%C3%B3n_de_conjuntos"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s.wikipedia.org/wiki/Diferencia_de_conjuntos" TargetMode="Externa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s.wikipedia.org/wiki/Complemento_de_un_conjunto" TargetMode="External"/><Relationship Id="rId4" Type="http://schemas.openxmlformats.org/officeDocument/2006/relationships/hyperlink" Target="https://es.wikipedia.org/wiki/Conjunto_universal" TargetMode="External"/><Relationship Id="rId5" Type="http://schemas.openxmlformats.org/officeDocument/2006/relationships/hyperlink" Target="https://es.wikipedia.org/wiki/Conjunto_universal" TargetMode="External"/><Relationship Id="rId6"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s.wikipedia.org/wiki/Diferencia_sim%C3%A9trica"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ctrTitle"/>
          </p:nvPr>
        </p:nvSpPr>
        <p:spPr>
          <a:xfrm>
            <a:off x="92375" y="7620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
              <a:t>Formacion Integral</a:t>
            </a:r>
            <a:endParaRPr/>
          </a:p>
        </p:txBody>
      </p:sp>
      <p:sp>
        <p:nvSpPr>
          <p:cNvPr id="236" name="Google Shape;236;p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3200"/>
              <a:buNone/>
            </a:pPr>
            <a:r>
              <a:rPr lang="en"/>
              <a:t>Conjuntos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Ejemplo pertenencia</a:t>
            </a:r>
            <a:endParaRPr/>
          </a:p>
        </p:txBody>
      </p:sp>
      <p:sp>
        <p:nvSpPr>
          <p:cNvPr id="299" name="Google Shape;299;p10"/>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800"/>
              <a:t>Ejemplo: </a:t>
            </a:r>
            <a:endParaRPr sz="1800"/>
          </a:p>
          <a:p>
            <a:pPr indent="0" lvl="0" marL="0" rtl="0" algn="l">
              <a:lnSpc>
                <a:spcPct val="115000"/>
              </a:lnSpc>
              <a:spcBef>
                <a:spcPts val="0"/>
              </a:spcBef>
              <a:spcAft>
                <a:spcPts val="0"/>
              </a:spcAft>
              <a:buClr>
                <a:schemeClr val="dk1"/>
              </a:buClr>
              <a:buSzPts val="1100"/>
              <a:buFont typeface="Arial"/>
              <a:buNone/>
            </a:pPr>
            <a:r>
              <a:rPr lang="en" sz="1800"/>
              <a:t>Si A es un conjunto de colores como el verde, rojo y amarillo, se diria: </a:t>
            </a:r>
            <a:endParaRPr sz="1800"/>
          </a:p>
          <a:p>
            <a:pPr indent="0" lvl="0" marL="0" rtl="0" algn="ctr">
              <a:lnSpc>
                <a:spcPct val="115000"/>
              </a:lnSpc>
              <a:spcBef>
                <a:spcPts val="0"/>
              </a:spcBef>
              <a:spcAft>
                <a:spcPts val="0"/>
              </a:spcAft>
              <a:buClr>
                <a:schemeClr val="dk1"/>
              </a:buClr>
              <a:buSzPts val="1100"/>
              <a:buFont typeface="Arial"/>
              <a:buNone/>
            </a:pPr>
            <a:r>
              <a:rPr lang="en" sz="1800"/>
              <a:t>verde ∈ A, rojo ∈ A y amarillo ∈ A</a:t>
            </a:r>
            <a:endParaRPr sz="1800"/>
          </a:p>
          <a:p>
            <a:pPr indent="0" lvl="0" marL="0" rtl="0" algn="l">
              <a:lnSpc>
                <a:spcPct val="115000"/>
              </a:lnSpc>
              <a:spcBef>
                <a:spcPts val="0"/>
              </a:spcBef>
              <a:spcAft>
                <a:spcPts val="0"/>
              </a:spcAft>
              <a:buClr>
                <a:schemeClr val="dk1"/>
              </a:buClr>
              <a:buSzPts val="1100"/>
              <a:buFont typeface="Arial"/>
              <a:buNone/>
            </a:pPr>
            <a:r>
              <a:rPr lang="en" sz="1800"/>
              <a:t> Por lo que A se puede representar: </a:t>
            </a:r>
            <a:endParaRPr sz="1800"/>
          </a:p>
          <a:p>
            <a:pPr indent="0" lvl="0" marL="0" rtl="0" algn="ctr">
              <a:lnSpc>
                <a:spcPct val="115000"/>
              </a:lnSpc>
              <a:spcBef>
                <a:spcPts val="0"/>
              </a:spcBef>
              <a:spcAft>
                <a:spcPts val="0"/>
              </a:spcAft>
              <a:buClr>
                <a:schemeClr val="dk1"/>
              </a:buClr>
              <a:buSzPts val="1100"/>
              <a:buFont typeface="Arial"/>
              <a:buNone/>
            </a:pPr>
            <a:r>
              <a:rPr lang="en" sz="1800"/>
              <a:t>A = {verde, rojo,amarillo}. </a:t>
            </a:r>
            <a:endParaRPr sz="1800"/>
          </a:p>
          <a:p>
            <a:pPr indent="0" lvl="0" marL="0" rtl="0" algn="l">
              <a:lnSpc>
                <a:spcPct val="115000"/>
              </a:lnSpc>
              <a:spcBef>
                <a:spcPts val="0"/>
              </a:spcBef>
              <a:spcAft>
                <a:spcPts val="0"/>
              </a:spcAft>
              <a:buClr>
                <a:schemeClr val="dk1"/>
              </a:buClr>
              <a:buSzPts val="1100"/>
              <a:buFont typeface="Arial"/>
              <a:buNone/>
            </a:pPr>
            <a:r>
              <a:rPr lang="en" sz="1800"/>
              <a:t>Y podemos decir que: </a:t>
            </a:r>
            <a:endParaRPr sz="1800"/>
          </a:p>
          <a:p>
            <a:pPr indent="0" lvl="0" marL="0" rtl="0" algn="ctr">
              <a:lnSpc>
                <a:spcPct val="115000"/>
              </a:lnSpc>
              <a:spcBef>
                <a:spcPts val="0"/>
              </a:spcBef>
              <a:spcAft>
                <a:spcPts val="0"/>
              </a:spcAft>
              <a:buClr>
                <a:schemeClr val="dk1"/>
              </a:buClr>
              <a:buSzPts val="1100"/>
              <a:buFont typeface="Arial"/>
              <a:buNone/>
            </a:pPr>
            <a:r>
              <a:rPr lang="en" sz="1800"/>
              <a:t>naranja ∉ A</a:t>
            </a:r>
            <a:r>
              <a:rPr lang="en" sz="1400"/>
              <a:t>.</a:t>
            </a:r>
            <a:endParaRPr sz="1400"/>
          </a:p>
          <a:p>
            <a:pPr indent="0" lvl="0" marL="0" rtl="0" algn="l">
              <a:lnSpc>
                <a:spcPct val="115000"/>
              </a:lnSpc>
              <a:spcBef>
                <a:spcPts val="0"/>
              </a:spcBef>
              <a:spcAft>
                <a:spcPts val="0"/>
              </a:spcAft>
              <a:buClr>
                <a:schemeClr val="dk1"/>
              </a:buClr>
              <a:buSzPts val="1100"/>
              <a:buFont typeface="Arial"/>
              <a:buNone/>
            </a:pPr>
            <a:r>
              <a:rPr lang="en" sz="1400"/>
              <a:t>A = </a:t>
            </a:r>
            <a:endParaRPr sz="1400"/>
          </a:p>
          <a:p>
            <a:pPr indent="0" lvl="0" marL="0" rtl="0" algn="ctr">
              <a:lnSpc>
                <a:spcPct val="115000"/>
              </a:lnSpc>
              <a:spcBef>
                <a:spcPts val="0"/>
              </a:spcBef>
              <a:spcAft>
                <a:spcPts val="0"/>
              </a:spcAft>
              <a:buClr>
                <a:schemeClr val="dk1"/>
              </a:buClr>
              <a:buSzPts val="1100"/>
              <a:buFont typeface="Arial"/>
              <a:buNone/>
            </a:pPr>
            <a:r>
              <a:t/>
            </a:r>
            <a:endParaRPr sz="1400"/>
          </a:p>
        </p:txBody>
      </p:sp>
      <p:sp>
        <p:nvSpPr>
          <p:cNvPr id="300" name="Google Shape;300;p10"/>
          <p:cNvSpPr/>
          <p:nvPr/>
        </p:nvSpPr>
        <p:spPr>
          <a:xfrm>
            <a:off x="1108775" y="3182625"/>
            <a:ext cx="1581000" cy="1550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1478375" y="3562475"/>
            <a:ext cx="390000" cy="3798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a:off x="2061975" y="3562475"/>
            <a:ext cx="390000" cy="3798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1704275" y="4113675"/>
            <a:ext cx="390000" cy="3798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p:nvPr/>
        </p:nvSpPr>
        <p:spPr>
          <a:xfrm>
            <a:off x="2895150" y="4240050"/>
            <a:ext cx="965100" cy="3798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txBox="1"/>
          <p:nvPr/>
        </p:nvSpPr>
        <p:spPr>
          <a:xfrm>
            <a:off x="4065625" y="4229850"/>
            <a:ext cx="487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Esto es un Diagrama de Venn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ph type="title"/>
          </p:nvPr>
        </p:nvSpPr>
        <p:spPr>
          <a:xfrm>
            <a:off x="1624513" y="59687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rPr>
              <a:t>Igualdad de conjuntos</a:t>
            </a:r>
            <a:endParaRPr>
              <a:solidFill>
                <a:srgbClr val="4C4C4C"/>
              </a:solidFill>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11" name="Google Shape;311;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1400">
                <a:highlight>
                  <a:srgbClr val="FFFFFF"/>
                </a:highlight>
              </a:rPr>
              <a:t>Se dice que dos conjuntos son iguales si sus elementos también lo son, esto obliga a que los conjuntos tengan el mismo número de elementos.</a:t>
            </a:r>
            <a:endParaRPr sz="1400">
              <a:highlight>
                <a:srgbClr val="FFFFFF"/>
              </a:highlight>
            </a:endParaRPr>
          </a:p>
          <a:p>
            <a:pPr indent="0" lvl="0" marL="0" rtl="0" algn="l">
              <a:lnSpc>
                <a:spcPct val="90000"/>
              </a:lnSpc>
              <a:spcBef>
                <a:spcPts val="1000"/>
              </a:spcBef>
              <a:spcAft>
                <a:spcPts val="0"/>
              </a:spcAft>
              <a:buSzPts val="1800"/>
              <a:buNone/>
            </a:pPr>
            <a:r>
              <a:t/>
            </a:r>
            <a:endParaRPr sz="1400">
              <a:highlight>
                <a:srgbClr val="FFFFFF"/>
              </a:highlight>
            </a:endParaRPr>
          </a:p>
          <a:p>
            <a:pPr indent="0" lvl="0" marL="0" rtl="0" algn="l">
              <a:lnSpc>
                <a:spcPct val="115000"/>
              </a:lnSpc>
              <a:spcBef>
                <a:spcPts val="0"/>
              </a:spcBef>
              <a:spcAft>
                <a:spcPts val="0"/>
              </a:spcAft>
              <a:buSzPts val="1800"/>
              <a:buNone/>
            </a:pPr>
            <a:r>
              <a:rPr lang="en" sz="1400">
                <a:highlight>
                  <a:srgbClr val="FFFFFF"/>
                </a:highlight>
              </a:rPr>
              <a:t>Para dos conjuntos A y B, la igualdad se representa así:</a:t>
            </a:r>
            <a:endParaRPr sz="1400">
              <a:highlight>
                <a:srgbClr val="FFFFFF"/>
              </a:highlight>
            </a:endParaRPr>
          </a:p>
          <a:p>
            <a:pPr indent="0" lvl="0" marL="0" rtl="0" algn="ctr">
              <a:lnSpc>
                <a:spcPct val="115000"/>
              </a:lnSpc>
              <a:spcBef>
                <a:spcPts val="1600"/>
              </a:spcBef>
              <a:spcAft>
                <a:spcPts val="0"/>
              </a:spcAft>
              <a:buSzPts val="1800"/>
              <a:buNone/>
            </a:pPr>
            <a:r>
              <a:rPr lang="en" sz="1600">
                <a:highlight>
                  <a:srgbClr val="FFFFFF"/>
                </a:highlight>
                <a:latin typeface="Montserrat"/>
                <a:ea typeface="Montserrat"/>
                <a:cs typeface="Montserrat"/>
                <a:sym typeface="Montserrat"/>
              </a:rPr>
              <a:t>A = B</a:t>
            </a:r>
            <a:endParaRPr sz="1600">
              <a:highlight>
                <a:srgbClr val="FFFFFF"/>
              </a:highlight>
              <a:latin typeface="Montserrat"/>
              <a:ea typeface="Montserrat"/>
              <a:cs typeface="Montserrat"/>
              <a:sym typeface="Montserrat"/>
            </a:endParaRPr>
          </a:p>
          <a:p>
            <a:pPr indent="0" lvl="0" marL="0" rtl="0" algn="l">
              <a:lnSpc>
                <a:spcPct val="90000"/>
              </a:lnSpc>
              <a:spcBef>
                <a:spcPts val="1600"/>
              </a:spcBef>
              <a:spcAft>
                <a:spcPts val="0"/>
              </a:spcAft>
              <a:buSzPts val="1800"/>
              <a:buNone/>
            </a:pPr>
            <a:r>
              <a:rPr lang="en" sz="1400">
                <a:highlight>
                  <a:srgbClr val="FFFFFF"/>
                </a:highlight>
              </a:rPr>
              <a:t>Por ejemplo:</a:t>
            </a:r>
            <a:endParaRPr sz="1400">
              <a:highlight>
                <a:srgbClr val="FFFFFF"/>
              </a:highlight>
            </a:endParaRPr>
          </a:p>
        </p:txBody>
      </p:sp>
      <p:pic>
        <p:nvPicPr>
          <p:cNvPr id="312" name="Google Shape;312;p11"/>
          <p:cNvPicPr preferRelativeResize="0"/>
          <p:nvPr/>
        </p:nvPicPr>
        <p:blipFill rotWithShape="1">
          <a:blip r:embed="rId3">
            <a:alphaModFix/>
          </a:blip>
          <a:srcRect b="0" l="0" r="0" t="0"/>
          <a:stretch/>
        </p:blipFill>
        <p:spPr>
          <a:xfrm>
            <a:off x="376437" y="3429776"/>
            <a:ext cx="8391125" cy="1058450"/>
          </a:xfrm>
          <a:prstGeom prst="rect">
            <a:avLst/>
          </a:prstGeom>
          <a:noFill/>
          <a:ln>
            <a:noFill/>
          </a:ln>
        </p:spPr>
      </p:pic>
      <p:sp>
        <p:nvSpPr>
          <p:cNvPr id="313" name="Google Shape;313;p11"/>
          <p:cNvSpPr/>
          <p:nvPr/>
        </p:nvSpPr>
        <p:spPr>
          <a:xfrm>
            <a:off x="308000" y="3921800"/>
            <a:ext cx="112800" cy="102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txBox="1"/>
          <p:nvPr>
            <p:ph type="title"/>
          </p:nvPr>
        </p:nvSpPr>
        <p:spPr>
          <a:xfrm>
            <a:off x="2897538" y="64822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Subconjunto</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19" name="Google Shape;319;p12"/>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1400"/>
              <a:t>Se llama subconjunto al conjunto que tiene algunos elementos de otro conjunto. Se denota con el simbolo </a:t>
            </a:r>
            <a:r>
              <a:rPr lang="en" sz="1400">
                <a:highlight>
                  <a:srgbClr val="FFFFFF"/>
                </a:highlight>
                <a:latin typeface="Montserrat"/>
                <a:ea typeface="Montserrat"/>
                <a:cs typeface="Montserrat"/>
                <a:sym typeface="Montserrat"/>
              </a:rPr>
              <a:t> « ⊂ », de esta manera para representar que un conjunto A está incluido en B es:</a:t>
            </a:r>
            <a:endParaRPr sz="1400">
              <a:highlight>
                <a:srgbClr val="FFFFFF"/>
              </a:highlight>
              <a:latin typeface="Montserrat"/>
              <a:ea typeface="Montserrat"/>
              <a:cs typeface="Montserrat"/>
              <a:sym typeface="Montserrat"/>
            </a:endParaRPr>
          </a:p>
          <a:p>
            <a:pPr indent="0" lvl="0" marL="0" rtl="0" algn="ctr">
              <a:lnSpc>
                <a:spcPct val="90000"/>
              </a:lnSpc>
              <a:spcBef>
                <a:spcPts val="1000"/>
              </a:spcBef>
              <a:spcAft>
                <a:spcPts val="0"/>
              </a:spcAft>
              <a:buSzPts val="1800"/>
              <a:buNone/>
            </a:pPr>
            <a:r>
              <a:rPr lang="en" sz="1600">
                <a:highlight>
                  <a:srgbClr val="FFFFFF"/>
                </a:highlight>
                <a:latin typeface="Montserrat"/>
                <a:ea typeface="Montserrat"/>
                <a:cs typeface="Montserrat"/>
                <a:sym typeface="Montserrat"/>
              </a:rPr>
              <a:t>A ⊂ B</a:t>
            </a:r>
            <a:endParaRPr sz="16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350">
                <a:highlight>
                  <a:srgbClr val="FFFFFF"/>
                </a:highlight>
                <a:latin typeface="Montserrat"/>
                <a:ea typeface="Montserrat"/>
                <a:cs typeface="Montserrat"/>
                <a:sym typeface="Montserrat"/>
              </a:rPr>
              <a:t>En otras palabras si un elemento </a:t>
            </a:r>
            <a:r>
              <a:rPr lang="en" sz="1600">
                <a:highlight>
                  <a:srgbClr val="FFFFFF"/>
                </a:highlight>
                <a:latin typeface="Montserrat"/>
                <a:ea typeface="Montserrat"/>
                <a:cs typeface="Montserrat"/>
                <a:sym typeface="Montserrat"/>
              </a:rPr>
              <a:t>x</a:t>
            </a:r>
            <a:r>
              <a:rPr lang="en" sz="1350">
                <a:highlight>
                  <a:srgbClr val="FFFFFF"/>
                </a:highlight>
                <a:latin typeface="Montserrat"/>
                <a:ea typeface="Montserrat"/>
                <a:cs typeface="Montserrat"/>
                <a:sym typeface="Montserrat"/>
              </a:rPr>
              <a:t> pertenece a </a:t>
            </a:r>
            <a:r>
              <a:rPr lang="en" sz="1600">
                <a:highlight>
                  <a:srgbClr val="FFFFFF"/>
                </a:highlight>
                <a:latin typeface="Montserrat"/>
                <a:ea typeface="Montserrat"/>
                <a:cs typeface="Montserrat"/>
                <a:sym typeface="Montserrat"/>
              </a:rPr>
              <a:t>A</a:t>
            </a:r>
            <a:r>
              <a:rPr lang="en" sz="1350">
                <a:highlight>
                  <a:srgbClr val="FFFFFF"/>
                </a:highlight>
                <a:latin typeface="Montserrat"/>
                <a:ea typeface="Montserrat"/>
                <a:cs typeface="Montserrat"/>
                <a:sym typeface="Montserrat"/>
              </a:rPr>
              <a:t>, también pertenecerá a </a:t>
            </a:r>
            <a:r>
              <a:rPr lang="en" sz="1600">
                <a:highlight>
                  <a:srgbClr val="FFFFFF"/>
                </a:highlight>
                <a:latin typeface="Montserrat"/>
                <a:ea typeface="Montserrat"/>
                <a:cs typeface="Montserrat"/>
                <a:sym typeface="Montserrat"/>
              </a:rPr>
              <a:t>B.</a:t>
            </a:r>
            <a:endParaRPr sz="16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sz="16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600">
                <a:highlight>
                  <a:srgbClr val="FFFFFF"/>
                </a:highlight>
                <a:latin typeface="Montserrat"/>
                <a:ea typeface="Montserrat"/>
                <a:cs typeface="Montserrat"/>
                <a:sym typeface="Montserrat"/>
              </a:rPr>
              <a:t>Ejemplo: </a:t>
            </a:r>
            <a:endParaRPr sz="1600">
              <a:highlight>
                <a:srgbClr val="FFFFFF"/>
              </a:highlight>
              <a:latin typeface="Montserrat"/>
              <a:ea typeface="Montserrat"/>
              <a:cs typeface="Montserrat"/>
              <a:sym typeface="Montserrat"/>
            </a:endParaRPr>
          </a:p>
          <a:p>
            <a:pPr indent="0" lvl="0" marL="0" rtl="0" algn="ctr">
              <a:lnSpc>
                <a:spcPct val="90000"/>
              </a:lnSpc>
              <a:spcBef>
                <a:spcPts val="1000"/>
              </a:spcBef>
              <a:spcAft>
                <a:spcPts val="0"/>
              </a:spcAft>
              <a:buClr>
                <a:schemeClr val="dk1"/>
              </a:buClr>
              <a:buSzPts val="1100"/>
              <a:buFont typeface="Arial"/>
              <a:buNone/>
            </a:pPr>
            <a:r>
              <a:rPr lang="en" sz="1350">
                <a:highlight>
                  <a:srgbClr val="FFFFFF"/>
                </a:highlight>
                <a:latin typeface="Montserrat"/>
                <a:ea typeface="Montserrat"/>
                <a:cs typeface="Montserrat"/>
                <a:sym typeface="Montserrat"/>
              </a:rPr>
              <a:t>.</a:t>
            </a:r>
            <a:endParaRPr sz="1600">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20" name="Google Shape;320;p12"/>
          <p:cNvPicPr preferRelativeResize="0"/>
          <p:nvPr/>
        </p:nvPicPr>
        <p:blipFill rotWithShape="1">
          <a:blip r:embed="rId3">
            <a:alphaModFix/>
          </a:blip>
          <a:srcRect b="0" l="0" r="0" t="0"/>
          <a:stretch/>
        </p:blipFill>
        <p:spPr>
          <a:xfrm>
            <a:off x="1445975" y="3088600"/>
            <a:ext cx="5787347" cy="34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3"/>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Tipos especiales de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26" name="Google Shape;326;p1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800"/>
              <a:buNone/>
            </a:pPr>
            <a:r>
              <a:rPr b="1" lang="en" sz="1300">
                <a:solidFill>
                  <a:srgbClr val="4C4C4C"/>
                </a:solidFill>
                <a:highlight>
                  <a:srgbClr val="FFFFFF"/>
                </a:highlight>
                <a:latin typeface="Montserrat"/>
                <a:ea typeface="Montserrat"/>
                <a:cs typeface="Montserrat"/>
                <a:sym typeface="Montserrat"/>
              </a:rPr>
              <a:t>Conjunto vacío o nulo</a:t>
            </a:r>
            <a:endParaRPr b="1" sz="1300">
              <a:solidFill>
                <a:srgbClr val="4C4C4C"/>
              </a:solidFill>
              <a:highlight>
                <a:srgbClr val="FFFFFF"/>
              </a:highlight>
              <a:latin typeface="Montserrat"/>
              <a:ea typeface="Montserrat"/>
              <a:cs typeface="Montserrat"/>
              <a:sym typeface="Montserrat"/>
            </a:endParaRPr>
          </a:p>
          <a:p>
            <a:pPr indent="0" lvl="0" marL="0" rtl="0" algn="l">
              <a:lnSpc>
                <a:spcPct val="115000"/>
              </a:lnSpc>
              <a:spcBef>
                <a:spcPts val="1500"/>
              </a:spcBef>
              <a:spcAft>
                <a:spcPts val="0"/>
              </a:spcAft>
              <a:buClr>
                <a:schemeClr val="dk1"/>
              </a:buClr>
              <a:buSzPts val="1100"/>
              <a:buFont typeface="Arial"/>
              <a:buNone/>
            </a:pPr>
            <a:r>
              <a:rPr lang="en" sz="1350">
                <a:highlight>
                  <a:srgbClr val="FFFFFF"/>
                </a:highlight>
                <a:latin typeface="Montserrat"/>
                <a:ea typeface="Montserrat"/>
                <a:cs typeface="Montserrat"/>
                <a:sym typeface="Montserrat"/>
              </a:rPr>
              <a:t>También llamado conjunto nulo, es aquel conjunto que simplemente no tiene elementos, pero tiene una representación simbólica matemática. Su representación simbólica es </a:t>
            </a:r>
            <a:r>
              <a:rPr lang="en" sz="1600">
                <a:highlight>
                  <a:srgbClr val="FFFFFF"/>
                </a:highlight>
                <a:latin typeface="Montserrat"/>
                <a:ea typeface="Montserrat"/>
                <a:cs typeface="Montserrat"/>
                <a:sym typeface="Montserrat"/>
              </a:rPr>
              <a:t>ϕ</a:t>
            </a:r>
            <a:r>
              <a:rPr lang="en" sz="1350">
                <a:highlight>
                  <a:srgbClr val="FFFFFF"/>
                </a:highlight>
                <a:latin typeface="Montserrat"/>
                <a:ea typeface="Montserrat"/>
                <a:cs typeface="Montserrat"/>
                <a:sym typeface="Montserrat"/>
              </a:rPr>
              <a:t>, es una letra derivada de la danesa y noruega y se escribe extensivamente así:</a:t>
            </a:r>
            <a:endParaRPr b="1" sz="1300">
              <a:solidFill>
                <a:srgbClr val="4C4C4C"/>
              </a:solidFill>
              <a:highlight>
                <a:srgbClr val="FFFFFF"/>
              </a:highlight>
              <a:latin typeface="Montserrat"/>
              <a:ea typeface="Montserrat"/>
              <a:cs typeface="Montserrat"/>
              <a:sym typeface="Montserrat"/>
            </a:endParaRPr>
          </a:p>
          <a:p>
            <a:pPr indent="0" lvl="0" marL="0" rtl="0" algn="ctr">
              <a:lnSpc>
                <a:spcPct val="90000"/>
              </a:lnSpc>
              <a:spcBef>
                <a:spcPts val="1000"/>
              </a:spcBef>
              <a:spcAft>
                <a:spcPts val="0"/>
              </a:spcAft>
              <a:buClr>
                <a:schemeClr val="dk1"/>
              </a:buClr>
              <a:buSzPts val="1100"/>
              <a:buFont typeface="Arial"/>
              <a:buNone/>
            </a:pPr>
            <a:r>
              <a:rPr lang="en" sz="1600">
                <a:highlight>
                  <a:srgbClr val="FFFFFF"/>
                </a:highlight>
                <a:latin typeface="Montserrat"/>
                <a:ea typeface="Montserrat"/>
                <a:cs typeface="Montserrat"/>
                <a:sym typeface="Montserrat"/>
              </a:rPr>
              <a:t>Φ = {}</a:t>
            </a:r>
            <a:endParaRPr sz="1600">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 sz="1350">
                <a:highlight>
                  <a:srgbClr val="FFFFFF"/>
                </a:highlight>
                <a:latin typeface="Montserrat"/>
                <a:ea typeface="Montserrat"/>
                <a:cs typeface="Montserrat"/>
                <a:sym typeface="Montserrat"/>
              </a:rPr>
              <a:t>Ejemplo:</a:t>
            </a:r>
            <a:endParaRPr sz="1350">
              <a:highlight>
                <a:srgbClr val="FFFFFF"/>
              </a:highlight>
              <a:latin typeface="Montserrat"/>
              <a:ea typeface="Montserrat"/>
              <a:cs typeface="Montserrat"/>
              <a:sym typeface="Montserrat"/>
            </a:endParaRPr>
          </a:p>
        </p:txBody>
      </p:sp>
      <p:pic>
        <p:nvPicPr>
          <p:cNvPr id="327" name="Google Shape;327;p13"/>
          <p:cNvPicPr preferRelativeResize="0"/>
          <p:nvPr/>
        </p:nvPicPr>
        <p:blipFill rotWithShape="1">
          <a:blip r:embed="rId3">
            <a:alphaModFix/>
          </a:blip>
          <a:srcRect b="0" l="0" r="0" t="0"/>
          <a:stretch/>
        </p:blipFill>
        <p:spPr>
          <a:xfrm>
            <a:off x="1006100" y="3154650"/>
            <a:ext cx="7671324" cy="13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4"/>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Tipos especiales de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33" name="Google Shape;333;p14"/>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 sz="1300">
                <a:solidFill>
                  <a:srgbClr val="4C4C4C"/>
                </a:solidFill>
                <a:highlight>
                  <a:srgbClr val="FFFFFF"/>
                </a:highlight>
                <a:latin typeface="Montserrat"/>
                <a:ea typeface="Montserrat"/>
                <a:cs typeface="Montserrat"/>
                <a:sym typeface="Montserrat"/>
              </a:rPr>
              <a:t>Conjunto Universal</a:t>
            </a:r>
            <a:endParaRPr b="1" sz="1300">
              <a:solidFill>
                <a:srgbClr val="4C4C4C"/>
              </a:solidFill>
              <a:highlight>
                <a:srgbClr val="FFFFFF"/>
              </a:highlight>
              <a:latin typeface="Montserrat"/>
              <a:ea typeface="Montserrat"/>
              <a:cs typeface="Montserrat"/>
              <a:sym typeface="Montserrat"/>
            </a:endParaRPr>
          </a:p>
          <a:p>
            <a:pPr indent="0" lvl="0" marL="0" rtl="0" algn="l">
              <a:lnSpc>
                <a:spcPct val="90000"/>
              </a:lnSpc>
              <a:spcBef>
                <a:spcPts val="1000"/>
              </a:spcBef>
              <a:spcAft>
                <a:spcPts val="0"/>
              </a:spcAft>
              <a:buSzPts val="1800"/>
              <a:buNone/>
            </a:pPr>
            <a:r>
              <a:rPr lang="en" sz="1450">
                <a:highlight>
                  <a:srgbClr val="FFFFFF"/>
                </a:highlight>
              </a:rPr>
              <a:t>Un </a:t>
            </a:r>
            <a:r>
              <a:rPr b="1" lang="en" sz="1450">
                <a:highlight>
                  <a:srgbClr val="FFFFFF"/>
                </a:highlight>
              </a:rPr>
              <a:t>conjunto universal</a:t>
            </a:r>
            <a:r>
              <a:rPr lang="en" sz="1450">
                <a:highlight>
                  <a:srgbClr val="FFFFFF"/>
                </a:highlight>
              </a:rPr>
              <a:t> es un </a:t>
            </a:r>
            <a:r>
              <a:rPr lang="en" sz="1450">
                <a:solidFill>
                  <a:schemeClr val="hlink"/>
                </a:solidFill>
                <a:highlight>
                  <a:srgbClr val="FFFFFF"/>
                </a:highlight>
                <a:uFill>
                  <a:noFill/>
                </a:uFill>
                <a:hlinkClick r:id="rId3"/>
              </a:rPr>
              <a:t>conjunto</a:t>
            </a:r>
            <a:r>
              <a:rPr lang="en" sz="1450">
                <a:highlight>
                  <a:srgbClr val="FFFFFF"/>
                </a:highlight>
              </a:rPr>
              <a:t> formado por todos los objetos de estudio en un contexto dado. Se denota con una U mayuscula.</a:t>
            </a:r>
            <a:endParaRPr sz="1450">
              <a:highlight>
                <a:srgbClr val="FFFFFF"/>
              </a:highlight>
            </a:endParaRPr>
          </a:p>
          <a:p>
            <a:pPr indent="0" lvl="0" marL="0" rtl="0" algn="l">
              <a:lnSpc>
                <a:spcPct val="90000"/>
              </a:lnSpc>
              <a:spcBef>
                <a:spcPts val="1000"/>
              </a:spcBef>
              <a:spcAft>
                <a:spcPts val="0"/>
              </a:spcAft>
              <a:buSzPts val="1800"/>
              <a:buNone/>
            </a:pPr>
            <a:r>
              <a:t/>
            </a:r>
            <a:endParaRPr sz="1450">
              <a:highlight>
                <a:srgbClr val="FFFFFF"/>
              </a:highlight>
            </a:endParaRPr>
          </a:p>
          <a:p>
            <a:pPr indent="0" lvl="0" marL="0" rtl="0" algn="l">
              <a:lnSpc>
                <a:spcPct val="90000"/>
              </a:lnSpc>
              <a:spcBef>
                <a:spcPts val="1000"/>
              </a:spcBef>
              <a:spcAft>
                <a:spcPts val="0"/>
              </a:spcAft>
              <a:buSzPts val="1800"/>
              <a:buNone/>
            </a:pPr>
            <a:r>
              <a:rPr lang="en" sz="1450">
                <a:highlight>
                  <a:srgbClr val="FFFFFF"/>
                </a:highlight>
              </a:rPr>
              <a:t> Por ejemplo, en </a:t>
            </a:r>
            <a:r>
              <a:rPr lang="en" sz="1450">
                <a:solidFill>
                  <a:schemeClr val="hlink"/>
                </a:solidFill>
                <a:highlight>
                  <a:srgbClr val="FFFFFF"/>
                </a:highlight>
                <a:uFill>
                  <a:noFill/>
                </a:uFill>
                <a:hlinkClick r:id="rId4"/>
              </a:rPr>
              <a:t>aritmética</a:t>
            </a:r>
            <a:r>
              <a:rPr lang="en" sz="1450">
                <a:highlight>
                  <a:srgbClr val="FFFFFF"/>
                </a:highlight>
              </a:rPr>
              <a:t> los objetos de estudio son los </a:t>
            </a:r>
            <a:r>
              <a:rPr lang="en" sz="1450">
                <a:solidFill>
                  <a:schemeClr val="hlink"/>
                </a:solidFill>
                <a:highlight>
                  <a:srgbClr val="FFFFFF"/>
                </a:highlight>
                <a:uFill>
                  <a:noFill/>
                </a:uFill>
                <a:hlinkClick r:id="rId5"/>
              </a:rPr>
              <a:t>números naturales</a:t>
            </a:r>
            <a:r>
              <a:rPr lang="en" sz="1450">
                <a:highlight>
                  <a:srgbClr val="FFFFFF"/>
                </a:highlight>
              </a:rPr>
              <a:t>, por lo que el conjunto universal para este caso puede ser el conjunto de los números naturales </a:t>
            </a:r>
            <a:r>
              <a:rPr b="1" lang="en" sz="1450">
                <a:highlight>
                  <a:srgbClr val="FFFFFF"/>
                </a:highlight>
              </a:rPr>
              <a:t>N</a:t>
            </a:r>
            <a:r>
              <a:rPr lang="en" sz="1450">
                <a:highlight>
                  <a:srgbClr val="FFFFFF"/>
                </a:highlight>
              </a:rPr>
              <a:t>. </a:t>
            </a:r>
            <a:endParaRPr b="1" sz="1700">
              <a:highlight>
                <a:srgbClr val="FFFFFF"/>
              </a:highlight>
              <a:latin typeface="Montserrat"/>
              <a:ea typeface="Montserrat"/>
              <a:cs typeface="Montserrat"/>
              <a:sym typeface="Montserrat"/>
            </a:endParaRPr>
          </a:p>
        </p:txBody>
      </p:sp>
      <p:pic>
        <p:nvPicPr>
          <p:cNvPr id="334" name="Google Shape;334;p14"/>
          <p:cNvPicPr preferRelativeResize="0"/>
          <p:nvPr/>
        </p:nvPicPr>
        <p:blipFill rotWithShape="1">
          <a:blip r:embed="rId6">
            <a:alphaModFix/>
          </a:blip>
          <a:srcRect b="0" l="0" r="0" t="0"/>
          <a:stretch/>
        </p:blipFill>
        <p:spPr>
          <a:xfrm>
            <a:off x="1745325" y="3052525"/>
            <a:ext cx="5834775" cy="1929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5"/>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Operaciones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40" name="Google Shape;340;p1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92100" lvl="0" marL="685800" rtl="0" algn="just">
              <a:lnSpc>
                <a:spcPct val="115000"/>
              </a:lnSpc>
              <a:spcBef>
                <a:spcPts val="300"/>
              </a:spcBef>
              <a:spcAft>
                <a:spcPts val="0"/>
              </a:spcAft>
              <a:buClr>
                <a:srgbClr val="202122"/>
              </a:buClr>
              <a:buSzPts val="1000"/>
              <a:buChar char="●"/>
            </a:pPr>
            <a:r>
              <a:rPr b="1" lang="en" sz="1400">
                <a:solidFill>
                  <a:srgbClr val="202122"/>
                </a:solidFill>
                <a:highlight>
                  <a:srgbClr val="FFFFFF"/>
                </a:highlight>
              </a:rPr>
              <a:t>Unión</a:t>
            </a:r>
            <a:r>
              <a:rPr lang="en" sz="1400">
                <a:solidFill>
                  <a:srgbClr val="202122"/>
                </a:solidFill>
                <a:highlight>
                  <a:srgbClr val="FFFFFF"/>
                </a:highlight>
              </a:rPr>
              <a:t>: (símbolo ∪) La </a:t>
            </a:r>
            <a:r>
              <a:rPr lang="en" sz="1400">
                <a:solidFill>
                  <a:srgbClr val="3366CC"/>
                </a:solidFill>
                <a:highlight>
                  <a:srgbClr val="FFFFFF"/>
                </a:highlight>
                <a:uFill>
                  <a:noFill/>
                </a:uFill>
                <a:hlinkClick r:id="rId3">
                  <a:extLst>
                    <a:ext uri="{A12FA001-AC4F-418D-AE19-62706E023703}">
                      <ahyp:hlinkClr val="tx"/>
                    </a:ext>
                  </a:extLst>
                </a:hlinkClick>
              </a:rPr>
              <a:t>unión</a:t>
            </a:r>
            <a:r>
              <a:rPr lang="en" sz="1400">
                <a:solidFill>
                  <a:srgbClr val="202122"/>
                </a:solidFill>
                <a:highlight>
                  <a:srgbClr val="FFFFFF"/>
                </a:highlight>
              </a:rPr>
              <a:t> de dos conjuntos </a:t>
            </a:r>
            <a:r>
              <a:rPr i="1" lang="en" sz="1400">
                <a:solidFill>
                  <a:srgbClr val="202122"/>
                </a:solidFill>
                <a:highlight>
                  <a:srgbClr val="FFFFFF"/>
                </a:highlight>
              </a:rPr>
              <a:t>A</a:t>
            </a:r>
            <a:r>
              <a:rPr lang="en" sz="1400">
                <a:solidFill>
                  <a:srgbClr val="202122"/>
                </a:solidFill>
                <a:highlight>
                  <a:srgbClr val="FFFFFF"/>
                </a:highlight>
              </a:rPr>
              <a:t> y </a:t>
            </a:r>
            <a:r>
              <a:rPr i="1" lang="en" sz="1400">
                <a:solidFill>
                  <a:srgbClr val="202122"/>
                </a:solidFill>
                <a:highlight>
                  <a:srgbClr val="FFFFFF"/>
                </a:highlight>
              </a:rPr>
              <a:t>B</a:t>
            </a:r>
            <a:r>
              <a:rPr lang="en" sz="1400">
                <a:solidFill>
                  <a:srgbClr val="202122"/>
                </a:solidFill>
                <a:highlight>
                  <a:srgbClr val="FFFFFF"/>
                </a:highlight>
              </a:rPr>
              <a:t>, que se representa como </a:t>
            </a:r>
            <a:r>
              <a:rPr i="1" lang="en" sz="1400">
                <a:solidFill>
                  <a:srgbClr val="202122"/>
                </a:solidFill>
                <a:highlight>
                  <a:srgbClr val="FFFFFF"/>
                </a:highlight>
              </a:rPr>
              <a:t>A</a:t>
            </a:r>
            <a:r>
              <a:rPr lang="en" sz="1400">
                <a:solidFill>
                  <a:srgbClr val="202122"/>
                </a:solidFill>
                <a:highlight>
                  <a:srgbClr val="FFFFFF"/>
                </a:highlight>
              </a:rPr>
              <a:t> ∪ </a:t>
            </a:r>
            <a:r>
              <a:rPr i="1" lang="en" sz="1400">
                <a:solidFill>
                  <a:srgbClr val="202122"/>
                </a:solidFill>
                <a:highlight>
                  <a:srgbClr val="FFFFFF"/>
                </a:highlight>
              </a:rPr>
              <a:t>B</a:t>
            </a:r>
            <a:r>
              <a:rPr lang="en" sz="1400">
                <a:solidFill>
                  <a:srgbClr val="202122"/>
                </a:solidFill>
                <a:highlight>
                  <a:srgbClr val="FFFFFF"/>
                </a:highlight>
              </a:rPr>
              <a:t>, es el conjunto de todos los elementos que pertenecen al menos a uno de los conjuntos </a:t>
            </a:r>
            <a:r>
              <a:rPr i="1" lang="en" sz="1400">
                <a:solidFill>
                  <a:srgbClr val="202122"/>
                </a:solidFill>
                <a:highlight>
                  <a:srgbClr val="FFFFFF"/>
                </a:highlight>
              </a:rPr>
              <a:t>A</a:t>
            </a:r>
            <a:r>
              <a:rPr lang="en" sz="1400">
                <a:solidFill>
                  <a:srgbClr val="202122"/>
                </a:solidFill>
                <a:highlight>
                  <a:srgbClr val="FFFFFF"/>
                </a:highlight>
              </a:rPr>
              <a:t> y </a:t>
            </a:r>
            <a:r>
              <a:rPr i="1" lang="en" sz="1400">
                <a:solidFill>
                  <a:srgbClr val="202122"/>
                </a:solidFill>
                <a:highlight>
                  <a:srgbClr val="FFFFFF"/>
                </a:highlight>
              </a:rPr>
              <a:t>B</a:t>
            </a:r>
            <a:r>
              <a:rPr lang="en" sz="1400">
                <a:solidFill>
                  <a:srgbClr val="202122"/>
                </a:solidFill>
                <a:highlight>
                  <a:srgbClr val="FFFFFF"/>
                </a:highlight>
              </a:rPr>
              <a:t>.</a:t>
            </a:r>
            <a:endParaRPr sz="1400">
              <a:solidFill>
                <a:srgbClr val="202122"/>
              </a:solidFill>
              <a:highlight>
                <a:srgbClr val="FFFFFF"/>
              </a:highlight>
            </a:endParaRPr>
          </a:p>
          <a:p>
            <a:pPr indent="-292100" lvl="0" marL="685800" rtl="0" algn="l">
              <a:lnSpc>
                <a:spcPct val="115000"/>
              </a:lnSpc>
              <a:spcBef>
                <a:spcPts val="0"/>
              </a:spcBef>
              <a:spcAft>
                <a:spcPts val="0"/>
              </a:spcAft>
              <a:buClr>
                <a:srgbClr val="202122"/>
              </a:buClr>
              <a:buSzPts val="1000"/>
              <a:buChar char="●"/>
            </a:pPr>
            <a:r>
              <a:rPr lang="en" sz="1450">
                <a:solidFill>
                  <a:srgbClr val="202122"/>
                </a:solidFill>
                <a:highlight>
                  <a:srgbClr val="FFFFFF"/>
                </a:highlight>
              </a:rPr>
              <a:t>A ∪ B = { x ∣ x ∈ A ∨ x ∈ B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050">
              <a:solidFill>
                <a:srgbClr val="202122"/>
              </a:solidFill>
              <a:highlight>
                <a:srgbClr val="FFFFFF"/>
              </a:highligh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41" name="Google Shape;341;p15"/>
          <p:cNvPicPr preferRelativeResize="0"/>
          <p:nvPr/>
        </p:nvPicPr>
        <p:blipFill rotWithShape="1">
          <a:blip r:embed="rId4">
            <a:alphaModFix/>
          </a:blip>
          <a:srcRect b="0" l="0" r="0" t="0"/>
          <a:stretch/>
        </p:blipFill>
        <p:spPr>
          <a:xfrm>
            <a:off x="3143250" y="2505825"/>
            <a:ext cx="2857500" cy="2000250"/>
          </a:xfrm>
          <a:prstGeom prst="rect">
            <a:avLst/>
          </a:prstGeom>
          <a:noFill/>
          <a:ln>
            <a:noFill/>
          </a:ln>
        </p:spPr>
      </p:pic>
      <p:sp>
        <p:nvSpPr>
          <p:cNvPr id="342" name="Google Shape;342;p15"/>
          <p:cNvSpPr txBox="1"/>
          <p:nvPr/>
        </p:nvSpPr>
        <p:spPr>
          <a:xfrm>
            <a:off x="3572725" y="3336600"/>
            <a:ext cx="35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343" name="Google Shape;343;p15"/>
          <p:cNvSpPr txBox="1"/>
          <p:nvPr/>
        </p:nvSpPr>
        <p:spPr>
          <a:xfrm>
            <a:off x="4356450" y="3398200"/>
            <a:ext cx="43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344" name="Google Shape;344;p15"/>
          <p:cNvSpPr txBox="1"/>
          <p:nvPr/>
        </p:nvSpPr>
        <p:spPr>
          <a:xfrm>
            <a:off x="5211875" y="3398200"/>
            <a:ext cx="35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45" name="Google Shape;345;p15"/>
          <p:cNvSpPr txBox="1"/>
          <p:nvPr/>
        </p:nvSpPr>
        <p:spPr>
          <a:xfrm>
            <a:off x="2412625" y="4424850"/>
            <a:ext cx="5913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 {1,2}, B= {2,3}, AuB = {1,2,3} AnB= {2}  A-B = {1}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6"/>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Operaciones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51" name="Google Shape;351;p16"/>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317500" lvl="0" marL="685800" rtl="0" algn="l">
              <a:lnSpc>
                <a:spcPct val="115000"/>
              </a:lnSpc>
              <a:spcBef>
                <a:spcPts val="300"/>
              </a:spcBef>
              <a:spcAft>
                <a:spcPts val="0"/>
              </a:spcAft>
              <a:buClr>
                <a:srgbClr val="202122"/>
              </a:buClr>
              <a:buSzPts val="1400"/>
              <a:buChar char="●"/>
            </a:pPr>
            <a:r>
              <a:rPr b="1" lang="en" sz="1400">
                <a:solidFill>
                  <a:srgbClr val="202122"/>
                </a:solidFill>
                <a:highlight>
                  <a:srgbClr val="FFFFFF"/>
                </a:highlight>
              </a:rPr>
              <a:t>Intersección</a:t>
            </a:r>
            <a:r>
              <a:rPr lang="en" sz="1400">
                <a:solidFill>
                  <a:srgbClr val="202122"/>
                </a:solidFill>
                <a:highlight>
                  <a:srgbClr val="FFFFFF"/>
                </a:highlight>
              </a:rPr>
              <a:t>: (símbolo ∩) La </a:t>
            </a:r>
            <a:r>
              <a:rPr lang="en" sz="1400">
                <a:solidFill>
                  <a:srgbClr val="3366CC"/>
                </a:solidFill>
                <a:highlight>
                  <a:srgbClr val="FFFFFF"/>
                </a:highlight>
                <a:uFill>
                  <a:noFill/>
                </a:uFill>
                <a:hlinkClick r:id="rId3">
                  <a:extLst>
                    <a:ext uri="{A12FA001-AC4F-418D-AE19-62706E023703}">
                      <ahyp:hlinkClr val="tx"/>
                    </a:ext>
                  </a:extLst>
                </a:hlinkClick>
              </a:rPr>
              <a:t>intersección</a:t>
            </a:r>
            <a:r>
              <a:rPr lang="en" sz="1400">
                <a:solidFill>
                  <a:srgbClr val="202122"/>
                </a:solidFill>
                <a:highlight>
                  <a:srgbClr val="FFFFFF"/>
                </a:highlight>
              </a:rPr>
              <a:t> de dos conjuntos </a:t>
            </a:r>
            <a:r>
              <a:rPr i="1" lang="en" sz="1400">
                <a:solidFill>
                  <a:srgbClr val="202122"/>
                </a:solidFill>
                <a:highlight>
                  <a:srgbClr val="FFFFFF"/>
                </a:highlight>
              </a:rPr>
              <a:t>A</a:t>
            </a:r>
            <a:r>
              <a:rPr lang="en" sz="1400">
                <a:solidFill>
                  <a:srgbClr val="202122"/>
                </a:solidFill>
                <a:highlight>
                  <a:srgbClr val="FFFFFF"/>
                </a:highlight>
              </a:rPr>
              <a:t> y </a:t>
            </a:r>
            <a:r>
              <a:rPr i="1" lang="en" sz="1400">
                <a:solidFill>
                  <a:srgbClr val="202122"/>
                </a:solidFill>
                <a:highlight>
                  <a:srgbClr val="FFFFFF"/>
                </a:highlight>
              </a:rPr>
              <a:t>B</a:t>
            </a:r>
            <a:r>
              <a:rPr lang="en" sz="1400">
                <a:solidFill>
                  <a:srgbClr val="202122"/>
                </a:solidFill>
                <a:highlight>
                  <a:srgbClr val="FFFFFF"/>
                </a:highlight>
              </a:rPr>
              <a:t> es el conjunto </a:t>
            </a:r>
            <a:r>
              <a:rPr i="1" lang="en" sz="1400">
                <a:solidFill>
                  <a:srgbClr val="202122"/>
                </a:solidFill>
                <a:highlight>
                  <a:srgbClr val="FFFFFF"/>
                </a:highlight>
              </a:rPr>
              <a:t>A</a:t>
            </a:r>
            <a:r>
              <a:rPr lang="en" sz="1400">
                <a:solidFill>
                  <a:srgbClr val="202122"/>
                </a:solidFill>
                <a:highlight>
                  <a:srgbClr val="FFFFFF"/>
                </a:highlight>
              </a:rPr>
              <a:t> ∩ </a:t>
            </a:r>
            <a:r>
              <a:rPr i="1" lang="en" sz="1400">
                <a:solidFill>
                  <a:srgbClr val="202122"/>
                </a:solidFill>
                <a:highlight>
                  <a:srgbClr val="FFFFFF"/>
                </a:highlight>
              </a:rPr>
              <a:t>B</a:t>
            </a:r>
            <a:r>
              <a:rPr lang="en" sz="1400">
                <a:solidFill>
                  <a:srgbClr val="202122"/>
                </a:solidFill>
                <a:highlight>
                  <a:srgbClr val="FFFFFF"/>
                </a:highlight>
              </a:rPr>
              <a:t> de los elementos comunes a </a:t>
            </a:r>
            <a:r>
              <a:rPr i="1" lang="en" sz="1400">
                <a:solidFill>
                  <a:srgbClr val="202122"/>
                </a:solidFill>
                <a:highlight>
                  <a:srgbClr val="FFFFFF"/>
                </a:highlight>
              </a:rPr>
              <a:t>A</a:t>
            </a:r>
            <a:r>
              <a:rPr lang="en" sz="1400">
                <a:solidFill>
                  <a:srgbClr val="202122"/>
                </a:solidFill>
                <a:highlight>
                  <a:srgbClr val="FFFFFF"/>
                </a:highlight>
              </a:rPr>
              <a:t> y </a:t>
            </a:r>
            <a:r>
              <a:rPr i="1" lang="en" sz="1400">
                <a:solidFill>
                  <a:srgbClr val="202122"/>
                </a:solidFill>
                <a:highlight>
                  <a:srgbClr val="FFFFFF"/>
                </a:highlight>
              </a:rPr>
              <a:t>B</a:t>
            </a:r>
            <a:r>
              <a:rPr lang="en" sz="1400">
                <a:solidFill>
                  <a:srgbClr val="202122"/>
                </a:solidFill>
                <a:highlight>
                  <a:srgbClr val="FFFFFF"/>
                </a:highlight>
              </a:rPr>
              <a:t>.</a:t>
            </a:r>
            <a:endParaRPr sz="1400">
              <a:solidFill>
                <a:srgbClr val="202122"/>
              </a:solidFill>
              <a:highlight>
                <a:srgbClr val="FFFFFF"/>
              </a:highlight>
            </a:endParaRPr>
          </a:p>
          <a:p>
            <a:pPr indent="-317500" lvl="0" marL="685800" rtl="0" algn="l">
              <a:lnSpc>
                <a:spcPct val="115000"/>
              </a:lnSpc>
              <a:spcBef>
                <a:spcPts val="0"/>
              </a:spcBef>
              <a:spcAft>
                <a:spcPts val="0"/>
              </a:spcAft>
              <a:buClr>
                <a:srgbClr val="202122"/>
              </a:buClr>
              <a:buSzPts val="1400"/>
              <a:buChar char="●"/>
            </a:pPr>
            <a:r>
              <a:rPr lang="en" sz="1400">
                <a:solidFill>
                  <a:srgbClr val="202122"/>
                </a:solidFill>
                <a:highlight>
                  <a:srgbClr val="FFFFFF"/>
                </a:highlight>
              </a:rPr>
              <a:t>A ∩ B = { x ∣ x ∈ A ∧ x ∈ B }</a:t>
            </a:r>
            <a:endParaRPr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sz="140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b="1" sz="140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050">
              <a:solidFill>
                <a:srgbClr val="202122"/>
              </a:solidFill>
              <a:highlight>
                <a:srgbClr val="FFFFFF"/>
              </a:highligh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52" name="Google Shape;352;p16"/>
          <p:cNvPicPr preferRelativeResize="0"/>
          <p:nvPr/>
        </p:nvPicPr>
        <p:blipFill rotWithShape="1">
          <a:blip r:embed="rId4">
            <a:alphaModFix/>
          </a:blip>
          <a:srcRect b="0" l="0" r="0" t="0"/>
          <a:stretch/>
        </p:blipFill>
        <p:spPr>
          <a:xfrm>
            <a:off x="3089550" y="2376975"/>
            <a:ext cx="2857500" cy="200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7"/>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Operaciones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58" name="Google Shape;358;p1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300"/>
              </a:spcBef>
              <a:spcAft>
                <a:spcPts val="0"/>
              </a:spcAft>
              <a:buClr>
                <a:srgbClr val="202122"/>
              </a:buClr>
              <a:buSzPts val="1000"/>
              <a:buChar char="●"/>
            </a:pPr>
            <a:r>
              <a:rPr b="1" lang="en" sz="1400">
                <a:solidFill>
                  <a:srgbClr val="202122"/>
                </a:solidFill>
                <a:highlight>
                  <a:srgbClr val="FFFFFF"/>
                </a:highlight>
              </a:rPr>
              <a:t>Diferencia</a:t>
            </a:r>
            <a:r>
              <a:rPr lang="en" sz="1400">
                <a:solidFill>
                  <a:srgbClr val="202122"/>
                </a:solidFill>
                <a:highlight>
                  <a:srgbClr val="FFFFFF"/>
                </a:highlight>
              </a:rPr>
              <a:t>: (símbolo \) La </a:t>
            </a:r>
            <a:r>
              <a:rPr lang="en" sz="1400">
                <a:solidFill>
                  <a:srgbClr val="3366CC"/>
                </a:solidFill>
                <a:highlight>
                  <a:srgbClr val="FFFFFF"/>
                </a:highlight>
                <a:uFill>
                  <a:noFill/>
                </a:uFill>
                <a:hlinkClick r:id="rId3">
                  <a:extLst>
                    <a:ext uri="{A12FA001-AC4F-418D-AE19-62706E023703}">
                      <ahyp:hlinkClr val="tx"/>
                    </a:ext>
                  </a:extLst>
                </a:hlinkClick>
              </a:rPr>
              <a:t>diferencia</a:t>
            </a:r>
            <a:r>
              <a:rPr lang="en" sz="1400">
                <a:solidFill>
                  <a:srgbClr val="202122"/>
                </a:solidFill>
                <a:highlight>
                  <a:srgbClr val="FFFFFF"/>
                </a:highlight>
              </a:rPr>
              <a:t> del conjunto </a:t>
            </a:r>
            <a:r>
              <a:rPr i="1" lang="en" sz="1400">
                <a:solidFill>
                  <a:srgbClr val="202122"/>
                </a:solidFill>
                <a:highlight>
                  <a:srgbClr val="FFFFFF"/>
                </a:highlight>
              </a:rPr>
              <a:t>A</a:t>
            </a:r>
            <a:r>
              <a:rPr lang="en" sz="1400">
                <a:solidFill>
                  <a:srgbClr val="202122"/>
                </a:solidFill>
                <a:highlight>
                  <a:srgbClr val="FFFFFF"/>
                </a:highlight>
              </a:rPr>
              <a:t> con </a:t>
            </a:r>
            <a:r>
              <a:rPr i="1" lang="en" sz="1400">
                <a:solidFill>
                  <a:srgbClr val="202122"/>
                </a:solidFill>
                <a:highlight>
                  <a:srgbClr val="FFFFFF"/>
                </a:highlight>
              </a:rPr>
              <a:t>B</a:t>
            </a:r>
            <a:r>
              <a:rPr lang="en" sz="1400">
                <a:solidFill>
                  <a:srgbClr val="202122"/>
                </a:solidFill>
                <a:highlight>
                  <a:srgbClr val="FFFFFF"/>
                </a:highlight>
              </a:rPr>
              <a:t> es el conjunto </a:t>
            </a:r>
            <a:r>
              <a:rPr i="1" lang="en" sz="1400">
                <a:solidFill>
                  <a:srgbClr val="202122"/>
                </a:solidFill>
                <a:highlight>
                  <a:srgbClr val="FFFFFF"/>
                </a:highlight>
              </a:rPr>
              <a:t>A</a:t>
            </a:r>
            <a:r>
              <a:rPr lang="en" sz="1400">
                <a:solidFill>
                  <a:srgbClr val="202122"/>
                </a:solidFill>
                <a:highlight>
                  <a:srgbClr val="FFFFFF"/>
                </a:highlight>
              </a:rPr>
              <a:t> \ </a:t>
            </a:r>
            <a:r>
              <a:rPr i="1" lang="en" sz="1400">
                <a:solidFill>
                  <a:srgbClr val="202122"/>
                </a:solidFill>
                <a:highlight>
                  <a:srgbClr val="FFFFFF"/>
                </a:highlight>
              </a:rPr>
              <a:t>B</a:t>
            </a:r>
            <a:r>
              <a:rPr lang="en" sz="1400">
                <a:solidFill>
                  <a:srgbClr val="202122"/>
                </a:solidFill>
                <a:highlight>
                  <a:srgbClr val="FFFFFF"/>
                </a:highlight>
              </a:rPr>
              <a:t> que resulta de eliminar de </a:t>
            </a:r>
            <a:r>
              <a:rPr i="1" lang="en" sz="1400">
                <a:solidFill>
                  <a:srgbClr val="202122"/>
                </a:solidFill>
                <a:highlight>
                  <a:srgbClr val="FFFFFF"/>
                </a:highlight>
              </a:rPr>
              <a:t>A</a:t>
            </a:r>
            <a:r>
              <a:rPr lang="en" sz="1400">
                <a:solidFill>
                  <a:srgbClr val="202122"/>
                </a:solidFill>
                <a:highlight>
                  <a:srgbClr val="FFFFFF"/>
                </a:highlight>
              </a:rPr>
              <a:t> cualquier elemento que esté en </a:t>
            </a:r>
            <a:r>
              <a:rPr i="1" lang="en" sz="1400">
                <a:solidFill>
                  <a:srgbClr val="202122"/>
                </a:solidFill>
                <a:highlight>
                  <a:srgbClr val="FFFFFF"/>
                </a:highlight>
              </a:rPr>
              <a:t>B</a:t>
            </a:r>
            <a:r>
              <a:rPr lang="en" sz="1400">
                <a:solidFill>
                  <a:srgbClr val="202122"/>
                </a:solidFill>
                <a:highlight>
                  <a:srgbClr val="FFFFFF"/>
                </a:highlight>
              </a:rPr>
              <a:t>.</a:t>
            </a:r>
            <a:endParaRPr sz="1400">
              <a:solidFill>
                <a:srgbClr val="202122"/>
              </a:solidFill>
              <a:highlight>
                <a:srgbClr val="FFFFFF"/>
              </a:highlight>
            </a:endParaRPr>
          </a:p>
          <a:p>
            <a:pPr indent="-292100" lvl="0" marL="457200" rtl="0" algn="l">
              <a:lnSpc>
                <a:spcPct val="115000"/>
              </a:lnSpc>
              <a:spcBef>
                <a:spcPts val="0"/>
              </a:spcBef>
              <a:spcAft>
                <a:spcPts val="0"/>
              </a:spcAft>
              <a:buClr>
                <a:srgbClr val="202122"/>
              </a:buClr>
              <a:buSzPts val="1000"/>
              <a:buChar char="●"/>
            </a:pPr>
            <a:r>
              <a:rPr lang="en" sz="1400">
                <a:solidFill>
                  <a:srgbClr val="202122"/>
                </a:solidFill>
                <a:highlight>
                  <a:srgbClr val="FFFFFF"/>
                </a:highlight>
              </a:rPr>
              <a:t>A ∖ B = { x ∣ x ∈ A ∧ x ∉ B }</a:t>
            </a:r>
            <a:endParaRPr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b="1" sz="140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050">
              <a:solidFill>
                <a:srgbClr val="202122"/>
              </a:solidFill>
              <a:highlight>
                <a:srgbClr val="FFFFFF"/>
              </a:highligh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59" name="Google Shape;359;p17"/>
          <p:cNvPicPr preferRelativeResize="0"/>
          <p:nvPr/>
        </p:nvPicPr>
        <p:blipFill rotWithShape="1">
          <a:blip r:embed="rId4">
            <a:alphaModFix/>
          </a:blip>
          <a:srcRect b="0" l="0" r="0" t="0"/>
          <a:stretch/>
        </p:blipFill>
        <p:spPr>
          <a:xfrm>
            <a:off x="3143250" y="2376975"/>
            <a:ext cx="2857500" cy="200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8"/>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Operaciones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65" name="Google Shape;365;p18"/>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300"/>
              </a:spcBef>
              <a:spcAft>
                <a:spcPts val="0"/>
              </a:spcAft>
              <a:buClr>
                <a:srgbClr val="202122"/>
              </a:buClr>
              <a:buSzPts val="1000"/>
              <a:buChar char="●"/>
            </a:pPr>
            <a:r>
              <a:rPr b="1" lang="en" sz="1400">
                <a:solidFill>
                  <a:srgbClr val="202122"/>
                </a:solidFill>
                <a:highlight>
                  <a:srgbClr val="FFFFFF"/>
                </a:highlight>
              </a:rPr>
              <a:t>Complemento</a:t>
            </a:r>
            <a:r>
              <a:rPr lang="en" sz="1400">
                <a:solidFill>
                  <a:srgbClr val="202122"/>
                </a:solidFill>
                <a:highlight>
                  <a:srgbClr val="FFFFFF"/>
                </a:highlight>
              </a:rPr>
              <a:t>: El </a:t>
            </a:r>
            <a:r>
              <a:rPr lang="en" sz="1400">
                <a:solidFill>
                  <a:srgbClr val="3366CC"/>
                </a:solidFill>
                <a:highlight>
                  <a:srgbClr val="FFFFFF"/>
                </a:highlight>
                <a:uFill>
                  <a:noFill/>
                </a:uFill>
                <a:hlinkClick r:id="rId3">
                  <a:extLst>
                    <a:ext uri="{A12FA001-AC4F-418D-AE19-62706E023703}">
                      <ahyp:hlinkClr val="tx"/>
                    </a:ext>
                  </a:extLst>
                </a:hlinkClick>
              </a:rPr>
              <a:t>complemento</a:t>
            </a:r>
            <a:r>
              <a:rPr lang="en" sz="1400">
                <a:solidFill>
                  <a:srgbClr val="202122"/>
                </a:solidFill>
                <a:highlight>
                  <a:srgbClr val="FFFFFF"/>
                </a:highlight>
              </a:rPr>
              <a:t> de un conjunto </a:t>
            </a:r>
            <a:r>
              <a:rPr i="1" lang="en" sz="1400">
                <a:solidFill>
                  <a:srgbClr val="202122"/>
                </a:solidFill>
                <a:highlight>
                  <a:srgbClr val="FFFFFF"/>
                </a:highlight>
              </a:rPr>
              <a:t>A</a:t>
            </a:r>
            <a:r>
              <a:rPr lang="en" sz="1400">
                <a:solidFill>
                  <a:srgbClr val="202122"/>
                </a:solidFill>
                <a:highlight>
                  <a:srgbClr val="FFFFFF"/>
                </a:highlight>
              </a:rPr>
              <a:t> es el conjunto </a:t>
            </a:r>
            <a:r>
              <a:rPr i="1" lang="en" sz="1400">
                <a:solidFill>
                  <a:srgbClr val="202122"/>
                </a:solidFill>
                <a:highlight>
                  <a:srgbClr val="FFFFFF"/>
                </a:highlight>
              </a:rPr>
              <a:t>A</a:t>
            </a:r>
            <a:r>
              <a:rPr baseline="30000" lang="en" sz="1400">
                <a:solidFill>
                  <a:srgbClr val="202122"/>
                </a:solidFill>
                <a:highlight>
                  <a:srgbClr val="FFFFFF"/>
                </a:highlight>
              </a:rPr>
              <a:t>∁</a:t>
            </a:r>
            <a:r>
              <a:rPr lang="en" sz="1400">
                <a:solidFill>
                  <a:srgbClr val="202122"/>
                </a:solidFill>
                <a:highlight>
                  <a:srgbClr val="FFFFFF"/>
                </a:highlight>
              </a:rPr>
              <a:t> que contiene todos los elementos que no pertenecen a </a:t>
            </a:r>
            <a:r>
              <a:rPr i="1" lang="en" sz="1400">
                <a:solidFill>
                  <a:srgbClr val="202122"/>
                </a:solidFill>
                <a:highlight>
                  <a:srgbClr val="FFFFFF"/>
                </a:highlight>
              </a:rPr>
              <a:t>A</a:t>
            </a:r>
            <a:r>
              <a:rPr lang="en" sz="1400">
                <a:solidFill>
                  <a:srgbClr val="202122"/>
                </a:solidFill>
                <a:highlight>
                  <a:srgbClr val="FFFFFF"/>
                </a:highlight>
              </a:rPr>
              <a:t>, respecto a un </a:t>
            </a:r>
            <a:r>
              <a:rPr lang="en" sz="1400">
                <a:solidFill>
                  <a:srgbClr val="3366CC"/>
                </a:solidFill>
                <a:highlight>
                  <a:srgbClr val="FFFFFF"/>
                </a:highlight>
                <a:uFill>
                  <a:noFill/>
                </a:uFill>
                <a:hlinkClick r:id="rId4">
                  <a:extLst>
                    <a:ext uri="{A12FA001-AC4F-418D-AE19-62706E023703}">
                      <ahyp:hlinkClr val="tx"/>
                    </a:ext>
                  </a:extLst>
                </a:hlinkClick>
              </a:rPr>
              <a:t>conjunto </a:t>
            </a:r>
            <a:r>
              <a:rPr i="1" lang="en" sz="1400">
                <a:solidFill>
                  <a:srgbClr val="3366CC"/>
                </a:solidFill>
                <a:highlight>
                  <a:srgbClr val="FFFFFF"/>
                </a:highlight>
                <a:uFill>
                  <a:noFill/>
                </a:uFill>
                <a:hlinkClick r:id="rId5">
                  <a:extLst>
                    <a:ext uri="{A12FA001-AC4F-418D-AE19-62706E023703}">
                      <ahyp:hlinkClr val="tx"/>
                    </a:ext>
                  </a:extLst>
                </a:hlinkClick>
              </a:rPr>
              <a:t>U</a:t>
            </a:r>
            <a:r>
              <a:rPr lang="en" sz="1400">
                <a:solidFill>
                  <a:srgbClr val="202122"/>
                </a:solidFill>
                <a:highlight>
                  <a:srgbClr val="FFFFFF"/>
                </a:highlight>
              </a:rPr>
              <a:t> que lo contiene.</a:t>
            </a:r>
            <a:endParaRPr sz="1400">
              <a:solidFill>
                <a:srgbClr val="202122"/>
              </a:solidFill>
              <a:highlight>
                <a:srgbClr val="FFFFFF"/>
              </a:highlight>
            </a:endParaRPr>
          </a:p>
          <a:p>
            <a:pPr indent="-292100" lvl="0" marL="457200" rtl="0" algn="l">
              <a:lnSpc>
                <a:spcPct val="115000"/>
              </a:lnSpc>
              <a:spcBef>
                <a:spcPts val="0"/>
              </a:spcBef>
              <a:spcAft>
                <a:spcPts val="0"/>
              </a:spcAft>
              <a:buClr>
                <a:srgbClr val="202122"/>
              </a:buClr>
              <a:buSzPts val="1000"/>
              <a:buChar char="●"/>
            </a:pPr>
            <a:r>
              <a:rPr i="1" lang="en" sz="1400">
                <a:solidFill>
                  <a:srgbClr val="202122"/>
                </a:solidFill>
                <a:highlight>
                  <a:srgbClr val="FFFFFF"/>
                </a:highlight>
              </a:rPr>
              <a:t>A </a:t>
            </a:r>
            <a:r>
              <a:rPr baseline="30000" lang="en" sz="1400">
                <a:solidFill>
                  <a:srgbClr val="202122"/>
                </a:solidFill>
                <a:highlight>
                  <a:srgbClr val="FFFFFF"/>
                </a:highlight>
              </a:rPr>
              <a:t>∁ </a:t>
            </a:r>
            <a:r>
              <a:rPr lang="en" sz="1400">
                <a:solidFill>
                  <a:srgbClr val="202122"/>
                </a:solidFill>
                <a:highlight>
                  <a:srgbClr val="FFFFFF"/>
                </a:highlight>
              </a:rPr>
              <a:t>= { x ∈ U ∣ x ∉ A }</a:t>
            </a:r>
            <a:endParaRPr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b="1" sz="140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050">
              <a:solidFill>
                <a:srgbClr val="202122"/>
              </a:solidFill>
              <a:highlight>
                <a:srgbClr val="FFFFFF"/>
              </a:highligh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66" name="Google Shape;366;p18"/>
          <p:cNvPicPr preferRelativeResize="0"/>
          <p:nvPr/>
        </p:nvPicPr>
        <p:blipFill rotWithShape="1">
          <a:blip r:embed="rId6">
            <a:alphaModFix/>
          </a:blip>
          <a:srcRect b="0" l="0" r="0" t="0"/>
          <a:stretch/>
        </p:blipFill>
        <p:spPr>
          <a:xfrm>
            <a:off x="3284900" y="2260925"/>
            <a:ext cx="2857500" cy="200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9"/>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Operaciones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72" name="Google Shape;372;p1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300"/>
              </a:spcBef>
              <a:spcAft>
                <a:spcPts val="0"/>
              </a:spcAft>
              <a:buClr>
                <a:srgbClr val="202122"/>
              </a:buClr>
              <a:buSzPts val="1000"/>
              <a:buChar char="●"/>
            </a:pPr>
            <a:r>
              <a:rPr b="1" lang="en" sz="1400">
                <a:solidFill>
                  <a:srgbClr val="202122"/>
                </a:solidFill>
                <a:highlight>
                  <a:srgbClr val="FFFFFF"/>
                </a:highlight>
              </a:rPr>
              <a:t>Diferencia simétrica</a:t>
            </a:r>
            <a:r>
              <a:rPr lang="en" sz="1400">
                <a:solidFill>
                  <a:srgbClr val="202122"/>
                </a:solidFill>
                <a:highlight>
                  <a:srgbClr val="FFFFFF"/>
                </a:highlight>
              </a:rPr>
              <a:t>: (símbolo Δ) La </a:t>
            </a:r>
            <a:r>
              <a:rPr lang="en" sz="1400">
                <a:solidFill>
                  <a:srgbClr val="3366CC"/>
                </a:solidFill>
                <a:highlight>
                  <a:srgbClr val="FFFFFF"/>
                </a:highlight>
                <a:uFill>
                  <a:noFill/>
                </a:uFill>
                <a:hlinkClick r:id="rId3">
                  <a:extLst>
                    <a:ext uri="{A12FA001-AC4F-418D-AE19-62706E023703}">
                      <ahyp:hlinkClr val="tx"/>
                    </a:ext>
                  </a:extLst>
                </a:hlinkClick>
              </a:rPr>
              <a:t>diferencia simétrica</a:t>
            </a:r>
            <a:r>
              <a:rPr lang="en" sz="1400">
                <a:solidFill>
                  <a:srgbClr val="202122"/>
                </a:solidFill>
                <a:highlight>
                  <a:srgbClr val="FFFFFF"/>
                </a:highlight>
              </a:rPr>
              <a:t> de dos conjuntos </a:t>
            </a:r>
            <a:r>
              <a:rPr i="1" lang="en" sz="1400">
                <a:solidFill>
                  <a:srgbClr val="202122"/>
                </a:solidFill>
                <a:highlight>
                  <a:srgbClr val="FFFFFF"/>
                </a:highlight>
              </a:rPr>
              <a:t>A</a:t>
            </a:r>
            <a:r>
              <a:rPr lang="en" sz="1400">
                <a:solidFill>
                  <a:srgbClr val="202122"/>
                </a:solidFill>
                <a:highlight>
                  <a:srgbClr val="FFFFFF"/>
                </a:highlight>
              </a:rPr>
              <a:t> y </a:t>
            </a:r>
            <a:r>
              <a:rPr i="1" lang="en" sz="1400">
                <a:solidFill>
                  <a:srgbClr val="202122"/>
                </a:solidFill>
                <a:highlight>
                  <a:srgbClr val="FFFFFF"/>
                </a:highlight>
              </a:rPr>
              <a:t>B</a:t>
            </a:r>
            <a:r>
              <a:rPr lang="en" sz="1400">
                <a:solidFill>
                  <a:srgbClr val="202122"/>
                </a:solidFill>
                <a:highlight>
                  <a:srgbClr val="FFFFFF"/>
                </a:highlight>
              </a:rPr>
              <a:t> es el conjunto </a:t>
            </a:r>
            <a:r>
              <a:rPr i="1" lang="en" sz="1400">
                <a:solidFill>
                  <a:srgbClr val="202122"/>
                </a:solidFill>
                <a:highlight>
                  <a:srgbClr val="FFFFFF"/>
                </a:highlight>
              </a:rPr>
              <a:t>A</a:t>
            </a:r>
            <a:r>
              <a:rPr lang="en" sz="1400">
                <a:solidFill>
                  <a:srgbClr val="202122"/>
                </a:solidFill>
                <a:highlight>
                  <a:srgbClr val="FFFFFF"/>
                </a:highlight>
              </a:rPr>
              <a:t> Δ </a:t>
            </a:r>
            <a:r>
              <a:rPr i="1" lang="en" sz="1400">
                <a:solidFill>
                  <a:srgbClr val="202122"/>
                </a:solidFill>
                <a:highlight>
                  <a:srgbClr val="FFFFFF"/>
                </a:highlight>
              </a:rPr>
              <a:t>B</a:t>
            </a:r>
            <a:r>
              <a:rPr lang="en" sz="1400">
                <a:solidFill>
                  <a:srgbClr val="202122"/>
                </a:solidFill>
                <a:highlight>
                  <a:srgbClr val="FFFFFF"/>
                </a:highlight>
              </a:rPr>
              <a:t> con todos los elementos que pertenecen, o bien a </a:t>
            </a:r>
            <a:r>
              <a:rPr i="1" lang="en" sz="1400">
                <a:solidFill>
                  <a:srgbClr val="202122"/>
                </a:solidFill>
                <a:highlight>
                  <a:srgbClr val="FFFFFF"/>
                </a:highlight>
              </a:rPr>
              <a:t>A</a:t>
            </a:r>
            <a:r>
              <a:rPr lang="en" sz="1400">
                <a:solidFill>
                  <a:srgbClr val="202122"/>
                </a:solidFill>
                <a:highlight>
                  <a:srgbClr val="FFFFFF"/>
                </a:highlight>
              </a:rPr>
              <a:t>, o bien a </a:t>
            </a:r>
            <a:r>
              <a:rPr i="1" lang="en" sz="1400">
                <a:solidFill>
                  <a:srgbClr val="202122"/>
                </a:solidFill>
                <a:highlight>
                  <a:srgbClr val="FFFFFF"/>
                </a:highlight>
              </a:rPr>
              <a:t>B</a:t>
            </a:r>
            <a:r>
              <a:rPr lang="en" sz="1400">
                <a:solidFill>
                  <a:srgbClr val="202122"/>
                </a:solidFill>
                <a:highlight>
                  <a:srgbClr val="FFFFFF"/>
                </a:highlight>
              </a:rPr>
              <a:t>, pero no a ambos a la vez.</a:t>
            </a:r>
            <a:endParaRPr sz="1400">
              <a:solidFill>
                <a:srgbClr val="202122"/>
              </a:solidFill>
              <a:highlight>
                <a:srgbClr val="FFFFFF"/>
              </a:highlight>
            </a:endParaRPr>
          </a:p>
          <a:p>
            <a:pPr indent="-292100" lvl="0" marL="457200" rtl="0" algn="l">
              <a:lnSpc>
                <a:spcPct val="115000"/>
              </a:lnSpc>
              <a:spcBef>
                <a:spcPts val="0"/>
              </a:spcBef>
              <a:spcAft>
                <a:spcPts val="0"/>
              </a:spcAft>
              <a:buClr>
                <a:srgbClr val="202122"/>
              </a:buClr>
              <a:buSzPts val="1000"/>
              <a:buChar char="●"/>
            </a:pPr>
            <a:r>
              <a:rPr lang="en" sz="1400">
                <a:solidFill>
                  <a:srgbClr val="202122"/>
                </a:solidFill>
                <a:highlight>
                  <a:srgbClr val="FFFFFF"/>
                </a:highlight>
              </a:rPr>
              <a:t>A △ B = { x ∣ x ∈ A ∖ B ∨ x ∈ B ∖ A }</a:t>
            </a:r>
            <a:endParaRPr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b="1" sz="1400">
              <a:solidFill>
                <a:srgbClr val="202122"/>
              </a:solidFill>
              <a:highlight>
                <a:srgbClr val="FFFFFF"/>
              </a:highlight>
            </a:endParaRPr>
          </a:p>
          <a:p>
            <a:pPr indent="0" lvl="0" marL="457200" rtl="0" algn="l">
              <a:lnSpc>
                <a:spcPct val="115000"/>
              </a:lnSpc>
              <a:spcBef>
                <a:spcPts val="300"/>
              </a:spcBef>
              <a:spcAft>
                <a:spcPts val="0"/>
              </a:spcAft>
              <a:buSzPts val="1800"/>
              <a:buNone/>
            </a:pPr>
            <a:r>
              <a:t/>
            </a:r>
            <a:endParaRPr b="1" sz="140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450">
              <a:solidFill>
                <a:srgbClr val="202122"/>
              </a:solidFill>
              <a:highlight>
                <a:srgbClr val="FFFFFF"/>
              </a:highlight>
            </a:endParaRPr>
          </a:p>
          <a:p>
            <a:pPr indent="0" lvl="0" marL="0" rtl="0" algn="l">
              <a:lnSpc>
                <a:spcPct val="115000"/>
              </a:lnSpc>
              <a:spcBef>
                <a:spcPts val="300"/>
              </a:spcBef>
              <a:spcAft>
                <a:spcPts val="0"/>
              </a:spcAft>
              <a:buSzPts val="1800"/>
              <a:buNone/>
            </a:pPr>
            <a:r>
              <a:t/>
            </a:r>
            <a:endParaRPr sz="1050">
              <a:solidFill>
                <a:srgbClr val="202122"/>
              </a:solidFill>
              <a:highlight>
                <a:srgbClr val="FFFFFF"/>
              </a:highlight>
            </a:endParaRPr>
          </a:p>
          <a:p>
            <a:pPr indent="0" lvl="0" marL="0" rtl="0" algn="l">
              <a:lnSpc>
                <a:spcPct val="90000"/>
              </a:lnSpc>
              <a:spcBef>
                <a:spcPts val="1000"/>
              </a:spcBef>
              <a:spcAft>
                <a:spcPts val="0"/>
              </a:spcAft>
              <a:buSzPts val="1800"/>
              <a:buNone/>
            </a:pPr>
            <a:r>
              <a:t/>
            </a:r>
            <a:endParaRPr sz="1350">
              <a:highlight>
                <a:srgbClr val="FFFFFF"/>
              </a:highlight>
              <a:latin typeface="Montserrat"/>
              <a:ea typeface="Montserrat"/>
              <a:cs typeface="Montserrat"/>
              <a:sym typeface="Montserrat"/>
            </a:endParaRPr>
          </a:p>
        </p:txBody>
      </p:sp>
      <p:pic>
        <p:nvPicPr>
          <p:cNvPr id="373" name="Google Shape;373;p19"/>
          <p:cNvPicPr preferRelativeResize="0"/>
          <p:nvPr/>
        </p:nvPicPr>
        <p:blipFill rotWithShape="1">
          <a:blip r:embed="rId4">
            <a:alphaModFix/>
          </a:blip>
          <a:srcRect b="0" l="0" r="0" t="0"/>
          <a:stretch/>
        </p:blipFill>
        <p:spPr>
          <a:xfrm>
            <a:off x="3304601" y="2381875"/>
            <a:ext cx="2708150" cy="18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2"/>
          <p:cNvPicPr preferRelativeResize="0"/>
          <p:nvPr/>
        </p:nvPicPr>
        <p:blipFill rotWithShape="1">
          <a:blip r:embed="rId3">
            <a:alphaModFix/>
          </a:blip>
          <a:srcRect b="0" l="0" r="0" t="0"/>
          <a:stretch/>
        </p:blipFill>
        <p:spPr>
          <a:xfrm>
            <a:off x="4615275" y="2283375"/>
            <a:ext cx="3900100" cy="2732326"/>
          </a:xfrm>
          <a:prstGeom prst="rect">
            <a:avLst/>
          </a:prstGeom>
          <a:noFill/>
          <a:ln>
            <a:noFill/>
          </a:ln>
        </p:spPr>
      </p:pic>
      <p:sp>
        <p:nvSpPr>
          <p:cNvPr id="242" name="Google Shape;242;p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¿Que es un conjunto?</a:t>
            </a:r>
            <a:endParaRPr/>
          </a:p>
        </p:txBody>
      </p:sp>
      <p:sp>
        <p:nvSpPr>
          <p:cNvPr id="243" name="Google Shape;243;p2"/>
          <p:cNvSpPr txBox="1"/>
          <p:nvPr>
            <p:ph idx="1" type="body"/>
          </p:nvPr>
        </p:nvSpPr>
        <p:spPr>
          <a:xfrm>
            <a:off x="397825" y="1233950"/>
            <a:ext cx="8348400" cy="2427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400"/>
              <a:t>Es una </a:t>
            </a:r>
            <a:r>
              <a:rPr b="1" i="1" lang="en" sz="1400"/>
              <a:t>colección de objetos, a los que llamamos elementos, que tienen alguna característica común</a:t>
            </a:r>
            <a:r>
              <a:rPr b="1" lang="en" sz="1400"/>
              <a:t>.</a:t>
            </a:r>
            <a:endParaRPr b="1" sz="1400"/>
          </a:p>
          <a:p>
            <a:pPr indent="0" lvl="0" marL="0" rtl="0" algn="just">
              <a:lnSpc>
                <a:spcPct val="115000"/>
              </a:lnSpc>
              <a:spcBef>
                <a:spcPts val="0"/>
              </a:spcBef>
              <a:spcAft>
                <a:spcPts val="0"/>
              </a:spcAft>
              <a:buClr>
                <a:schemeClr val="dk1"/>
              </a:buClr>
              <a:buSzPts val="1100"/>
              <a:buFont typeface="Arial"/>
              <a:buNone/>
            </a:pPr>
            <a:r>
              <a:rPr b="1" lang="en" sz="1400"/>
              <a:t>Los conjuntos pueden tener elementos de cualquier tipo: números, letras, objetos, personas… Por ejemplo, este conjunto contiene frutas:</a:t>
            </a:r>
            <a:endParaRPr b="1"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90000"/>
              </a:lnSpc>
              <a:spcBef>
                <a:spcPts val="1000"/>
              </a:spcBef>
              <a:spcAft>
                <a:spcPts val="0"/>
              </a:spcAft>
              <a:buSzPts val="1800"/>
              <a:buNone/>
            </a:pPr>
            <a:r>
              <a:t/>
            </a:r>
            <a:endParaRPr b="1"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ph type="title"/>
          </p:nvPr>
        </p:nvSpPr>
        <p:spPr>
          <a:xfrm>
            <a:off x="1538125"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Ejercicio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79" name="Google Shape;379;p20"/>
          <p:cNvSpPr txBox="1"/>
          <p:nvPr/>
        </p:nvSpPr>
        <p:spPr>
          <a:xfrm>
            <a:off x="464350" y="1094100"/>
            <a:ext cx="64398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AutoNum type="arabicPeriod"/>
            </a:pPr>
            <a:r>
              <a:rPr b="0" i="0" lang="en" sz="1800" u="none" cap="none" strike="noStrike">
                <a:solidFill>
                  <a:srgbClr val="000000"/>
                </a:solidFill>
                <a:latin typeface="Arial"/>
                <a:ea typeface="Arial"/>
                <a:cs typeface="Arial"/>
                <a:sym typeface="Arial"/>
              </a:rPr>
              <a:t>Reconoce los elementos de cada conjunto y determina los elementos que representa</a:t>
            </a:r>
            <a:br>
              <a:rPr b="0" i="0" lang="en"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 U B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 U C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B U C =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80" name="Google Shape;380;p20"/>
          <p:cNvPicPr preferRelativeResize="0"/>
          <p:nvPr/>
        </p:nvPicPr>
        <p:blipFill rotWithShape="1">
          <a:blip r:embed="rId3">
            <a:alphaModFix/>
          </a:blip>
          <a:srcRect b="0" l="0" r="0" t="0"/>
          <a:stretch/>
        </p:blipFill>
        <p:spPr>
          <a:xfrm>
            <a:off x="4472625" y="1580975"/>
            <a:ext cx="3688267" cy="306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1"/>
          <p:cNvSpPr txBox="1"/>
          <p:nvPr>
            <p:ph type="title"/>
          </p:nvPr>
        </p:nvSpPr>
        <p:spPr>
          <a:xfrm>
            <a:off x="1527900" y="583825"/>
            <a:ext cx="77562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rgbClr val="FFFFFF"/>
                </a:highlight>
              </a:rPr>
              <a:t>Ejercicio con conjuntos</a:t>
            </a:r>
            <a:endParaRPr>
              <a:solidFill>
                <a:srgbClr val="4C4C4C"/>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386" name="Google Shape;386;p21"/>
          <p:cNvSpPr txBox="1"/>
          <p:nvPr/>
        </p:nvSpPr>
        <p:spPr>
          <a:xfrm>
            <a:off x="232200" y="1094100"/>
            <a:ext cx="86796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 Dibujar un diagrama de venn que contenga la siguiente información: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n" sz="2200" u="none" cap="none" strike="noStrike">
                <a:solidFill>
                  <a:srgbClr val="000000"/>
                </a:solidFill>
                <a:latin typeface="Arial"/>
                <a:ea typeface="Arial"/>
                <a:cs typeface="Arial"/>
                <a:sym typeface="Arial"/>
              </a:rPr>
              <a:t>Se cuentan con 25 alumnos activos en la carrera full stack. 10 de ellos cursan solo FIP y los otros solo 10 programación. Hay 5 que cursan ambas materias.</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type="title"/>
          </p:nvPr>
        </p:nvSpPr>
        <p:spPr>
          <a:xfrm>
            <a:off x="1542388" y="278650"/>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1500"/>
              </a:spcAft>
              <a:buClr>
                <a:schemeClr val="dk1"/>
              </a:buClr>
              <a:buSzPts val="1100"/>
              <a:buFont typeface="Arial"/>
              <a:buNone/>
            </a:pPr>
            <a:r>
              <a:rPr lang="en">
                <a:solidFill>
                  <a:srgbClr val="4C4C4C"/>
                </a:solidFill>
                <a:highlight>
                  <a:schemeClr val="lt1"/>
                </a:highlight>
              </a:rPr>
              <a:t>Ejercicio con conjuntos</a:t>
            </a:r>
            <a:endParaRPr>
              <a:solidFill>
                <a:srgbClr val="4C4C4C"/>
              </a:solidFill>
              <a:highlight>
                <a:schemeClr val="lt1"/>
              </a:highlight>
            </a:endParaRPr>
          </a:p>
        </p:txBody>
      </p:sp>
      <p:sp>
        <p:nvSpPr>
          <p:cNvPr id="392" name="Google Shape;392;p22"/>
          <p:cNvSpPr txBox="1"/>
          <p:nvPr>
            <p:ph idx="1" type="body"/>
          </p:nvPr>
        </p:nvSpPr>
        <p:spPr>
          <a:xfrm>
            <a:off x="628650" y="1148049"/>
            <a:ext cx="7886700" cy="286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 sz="1900"/>
              <a:t>2.1. En la carrera se realizan ejercicios semanales para FIP, Inglés y Programación. </a:t>
            </a:r>
            <a:endParaRPr sz="1900"/>
          </a:p>
          <a:p>
            <a:pPr indent="0" lvl="0" marL="0" rtl="0" algn="l">
              <a:lnSpc>
                <a:spcPct val="90000"/>
              </a:lnSpc>
              <a:spcBef>
                <a:spcPts val="0"/>
              </a:spcBef>
              <a:spcAft>
                <a:spcPts val="0"/>
              </a:spcAft>
              <a:buClr>
                <a:schemeClr val="dk1"/>
              </a:buClr>
              <a:buSzPts val="1100"/>
              <a:buFont typeface="Arial"/>
              <a:buNone/>
            </a:pPr>
            <a:r>
              <a:rPr lang="en" sz="1900"/>
              <a:t>Al final de la semana:</a:t>
            </a:r>
            <a:endParaRPr sz="1900"/>
          </a:p>
          <a:p>
            <a:pPr indent="-349250" lvl="0" marL="457200" rtl="0" algn="just">
              <a:lnSpc>
                <a:spcPct val="90000"/>
              </a:lnSpc>
              <a:spcBef>
                <a:spcPts val="0"/>
              </a:spcBef>
              <a:spcAft>
                <a:spcPts val="0"/>
              </a:spcAft>
              <a:buSzPts val="1900"/>
              <a:buChar char="•"/>
            </a:pPr>
            <a:r>
              <a:rPr lang="en" sz="1900"/>
              <a:t>13 alumnos entregaron de programación</a:t>
            </a:r>
            <a:endParaRPr sz="1900"/>
          </a:p>
          <a:p>
            <a:pPr indent="-349250" lvl="0" marL="457200" rtl="0" algn="just">
              <a:lnSpc>
                <a:spcPct val="90000"/>
              </a:lnSpc>
              <a:spcBef>
                <a:spcPts val="0"/>
              </a:spcBef>
              <a:spcAft>
                <a:spcPts val="0"/>
              </a:spcAft>
              <a:buSzPts val="1900"/>
              <a:buChar char="•"/>
            </a:pPr>
            <a:r>
              <a:rPr lang="en" sz="1900"/>
              <a:t>8 alumnos entregaron de FIP</a:t>
            </a:r>
            <a:endParaRPr sz="1900"/>
          </a:p>
          <a:p>
            <a:pPr indent="-349250" lvl="0" marL="457200" rtl="0" algn="just">
              <a:lnSpc>
                <a:spcPct val="90000"/>
              </a:lnSpc>
              <a:spcBef>
                <a:spcPts val="0"/>
              </a:spcBef>
              <a:spcAft>
                <a:spcPts val="0"/>
              </a:spcAft>
              <a:buSzPts val="1900"/>
              <a:buChar char="•"/>
            </a:pPr>
            <a:r>
              <a:rPr lang="en" sz="1900"/>
              <a:t>5 alumnos entregaron de Inglés</a:t>
            </a:r>
            <a:endParaRPr sz="1900"/>
          </a:p>
          <a:p>
            <a:pPr indent="-349250" lvl="0" marL="457200" rtl="0" algn="just">
              <a:lnSpc>
                <a:spcPct val="90000"/>
              </a:lnSpc>
              <a:spcBef>
                <a:spcPts val="0"/>
              </a:spcBef>
              <a:spcAft>
                <a:spcPts val="0"/>
              </a:spcAft>
              <a:buSzPts val="1900"/>
              <a:buChar char="•"/>
            </a:pPr>
            <a:r>
              <a:rPr lang="en" sz="1900"/>
              <a:t>1 alumno entregó de Programación e Inglés pero no de FIP</a:t>
            </a:r>
            <a:endParaRPr sz="1900"/>
          </a:p>
          <a:p>
            <a:pPr indent="-349250" lvl="0" marL="457200" rtl="0" algn="just">
              <a:lnSpc>
                <a:spcPct val="90000"/>
              </a:lnSpc>
              <a:spcBef>
                <a:spcPts val="0"/>
              </a:spcBef>
              <a:spcAft>
                <a:spcPts val="0"/>
              </a:spcAft>
              <a:buSzPts val="1900"/>
              <a:buChar char="•"/>
            </a:pPr>
            <a:r>
              <a:rPr lang="en" sz="1900"/>
              <a:t>2 alumnos entregaron de Programación y FIP pero no de Inglés</a:t>
            </a:r>
            <a:endParaRPr sz="1900"/>
          </a:p>
          <a:p>
            <a:pPr indent="-349250" lvl="0" marL="457200" rtl="0" algn="just">
              <a:lnSpc>
                <a:spcPct val="90000"/>
              </a:lnSpc>
              <a:spcBef>
                <a:spcPts val="0"/>
              </a:spcBef>
              <a:spcAft>
                <a:spcPts val="0"/>
              </a:spcAft>
              <a:buSzPts val="1900"/>
              <a:buChar char="•"/>
            </a:pPr>
            <a:r>
              <a:rPr lang="en" sz="1900"/>
              <a:t>1 alumno entregó de FIP e Inglés pero no de programación</a:t>
            </a:r>
            <a:endParaRPr sz="1900"/>
          </a:p>
          <a:p>
            <a:pPr indent="-349250" lvl="0" marL="457200" rtl="0" algn="just">
              <a:lnSpc>
                <a:spcPct val="90000"/>
              </a:lnSpc>
              <a:spcBef>
                <a:spcPts val="0"/>
              </a:spcBef>
              <a:spcAft>
                <a:spcPts val="0"/>
              </a:spcAft>
              <a:buSzPts val="1900"/>
              <a:buChar char="•"/>
            </a:pPr>
            <a:r>
              <a:rPr lang="en" sz="1900"/>
              <a:t>1 alumno entregó de las 3 materias</a:t>
            </a:r>
            <a:endParaRPr sz="1900"/>
          </a:p>
          <a:p>
            <a:pPr indent="0" lvl="0" marL="0" rtl="0" algn="l">
              <a:lnSpc>
                <a:spcPct val="90000"/>
              </a:lnSpc>
              <a:spcBef>
                <a:spcPts val="1000"/>
              </a:spcBef>
              <a:spcAft>
                <a:spcPts val="0"/>
              </a:spcAft>
              <a:buSzPts val="1800"/>
              <a:buNone/>
            </a:pPr>
            <a:r>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ph type="title"/>
          </p:nvPr>
        </p:nvSpPr>
        <p:spPr>
          <a:xfrm>
            <a:off x="1672163" y="51442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highlight>
                  <a:schemeClr val="lt1"/>
                </a:highlight>
              </a:rPr>
              <a:t>Ejercicio con conjuntos</a:t>
            </a:r>
            <a:endParaRPr>
              <a:solidFill>
                <a:srgbClr val="4C4C4C"/>
              </a:solidFill>
              <a:highlight>
                <a:schemeClr val="lt1"/>
              </a:highlight>
            </a:endParaRPr>
          </a:p>
          <a:p>
            <a:pPr indent="0" lvl="0" marL="0" rtl="0" algn="ctr">
              <a:lnSpc>
                <a:spcPct val="90000"/>
              </a:lnSpc>
              <a:spcBef>
                <a:spcPts val="1500"/>
              </a:spcBef>
              <a:spcAft>
                <a:spcPts val="0"/>
              </a:spcAft>
              <a:buSzPts val="4000"/>
              <a:buNone/>
            </a:pPr>
            <a:r>
              <a:t/>
            </a:r>
            <a:endParaRPr/>
          </a:p>
        </p:txBody>
      </p:sp>
      <p:sp>
        <p:nvSpPr>
          <p:cNvPr id="398" name="Google Shape;398;p2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1900"/>
              <a:t>3 .Observe el gráfico e indique: </a:t>
            </a:r>
            <a:r>
              <a:rPr lang="en"/>
              <a:t>	</a:t>
            </a:r>
            <a:endParaRPr/>
          </a:p>
          <a:p>
            <a:pPr indent="-336550" lvl="0" marL="457200" rtl="0" algn="l">
              <a:lnSpc>
                <a:spcPct val="90000"/>
              </a:lnSpc>
              <a:spcBef>
                <a:spcPts val="1000"/>
              </a:spcBef>
              <a:spcAft>
                <a:spcPts val="0"/>
              </a:spcAft>
              <a:buSzPts val="1700"/>
              <a:buAutoNum type="arabicPeriod"/>
            </a:pPr>
            <a:r>
              <a:rPr lang="en" sz="2200"/>
              <a:t>A</a:t>
            </a:r>
            <a:endParaRPr sz="2200"/>
          </a:p>
          <a:p>
            <a:pPr indent="-336550" lvl="0" marL="457200" rtl="0" algn="l">
              <a:lnSpc>
                <a:spcPct val="90000"/>
              </a:lnSpc>
              <a:spcBef>
                <a:spcPts val="0"/>
              </a:spcBef>
              <a:spcAft>
                <a:spcPts val="0"/>
              </a:spcAft>
              <a:buSzPts val="1700"/>
              <a:buAutoNum type="arabicPeriod"/>
            </a:pPr>
            <a:r>
              <a:rPr lang="en" sz="2200"/>
              <a:t>B</a:t>
            </a:r>
            <a:endParaRPr sz="2200"/>
          </a:p>
          <a:p>
            <a:pPr indent="-336550" lvl="0" marL="457200" rtl="0" algn="l">
              <a:lnSpc>
                <a:spcPct val="90000"/>
              </a:lnSpc>
              <a:spcBef>
                <a:spcPts val="0"/>
              </a:spcBef>
              <a:spcAft>
                <a:spcPts val="0"/>
              </a:spcAft>
              <a:buSzPts val="1700"/>
              <a:buAutoNum type="arabicPeriod"/>
            </a:pPr>
            <a:r>
              <a:rPr lang="en" sz="2200"/>
              <a:t>U</a:t>
            </a:r>
            <a:endParaRPr sz="1800"/>
          </a:p>
          <a:p>
            <a:pPr indent="-336550" lvl="0" marL="457200" rtl="0" algn="l">
              <a:lnSpc>
                <a:spcPct val="90000"/>
              </a:lnSpc>
              <a:spcBef>
                <a:spcPts val="0"/>
              </a:spcBef>
              <a:spcAft>
                <a:spcPts val="0"/>
              </a:spcAft>
              <a:buSzPts val="1700"/>
              <a:buAutoNum type="arabicPeriod"/>
            </a:pPr>
            <a:r>
              <a:rPr lang="en" sz="2200"/>
              <a:t>A u B</a:t>
            </a:r>
            <a:endParaRPr sz="2200"/>
          </a:p>
          <a:p>
            <a:pPr indent="-336550" lvl="0" marL="457200" rtl="0" algn="l">
              <a:lnSpc>
                <a:spcPct val="90000"/>
              </a:lnSpc>
              <a:spcBef>
                <a:spcPts val="0"/>
              </a:spcBef>
              <a:spcAft>
                <a:spcPts val="0"/>
              </a:spcAft>
              <a:buSzPts val="1700"/>
              <a:buAutoNum type="arabicPeriod"/>
            </a:pPr>
            <a:r>
              <a:rPr lang="en" sz="2200"/>
              <a:t>A n B</a:t>
            </a:r>
            <a:endParaRPr sz="2200"/>
          </a:p>
          <a:p>
            <a:pPr indent="-336550" lvl="0" marL="457200" rtl="0" algn="l">
              <a:lnSpc>
                <a:spcPct val="90000"/>
              </a:lnSpc>
              <a:spcBef>
                <a:spcPts val="0"/>
              </a:spcBef>
              <a:spcAft>
                <a:spcPts val="0"/>
              </a:spcAft>
              <a:buSzPts val="1700"/>
              <a:buAutoNum type="arabicPeriod"/>
            </a:pPr>
            <a:r>
              <a:rPr lang="en" sz="2200"/>
              <a:t>A - B</a:t>
            </a:r>
            <a:endParaRPr sz="2200"/>
          </a:p>
          <a:p>
            <a:pPr indent="-336550" lvl="0" marL="457200" rtl="0" algn="l">
              <a:lnSpc>
                <a:spcPct val="90000"/>
              </a:lnSpc>
              <a:spcBef>
                <a:spcPts val="0"/>
              </a:spcBef>
              <a:spcAft>
                <a:spcPts val="0"/>
              </a:spcAft>
              <a:buSzPts val="1700"/>
              <a:buAutoNum type="arabicPeriod"/>
            </a:pPr>
            <a:r>
              <a:rPr lang="en" sz="2200"/>
              <a:t>A + B</a:t>
            </a:r>
            <a:endParaRPr sz="2200"/>
          </a:p>
          <a:p>
            <a:pPr indent="-336550" lvl="0" marL="457200" rtl="0" algn="l">
              <a:lnSpc>
                <a:spcPct val="115000"/>
              </a:lnSpc>
              <a:spcBef>
                <a:spcPts val="0"/>
              </a:spcBef>
              <a:spcAft>
                <a:spcPts val="0"/>
              </a:spcAft>
              <a:buSzPts val="1700"/>
              <a:buAutoNum type="arabicPeriod"/>
            </a:pPr>
            <a:r>
              <a:rPr lang="en" sz="2200">
                <a:solidFill>
                  <a:srgbClr val="202122"/>
                </a:solidFill>
                <a:highlight>
                  <a:schemeClr val="lt1"/>
                </a:highlight>
              </a:rPr>
              <a:t>A △ B</a:t>
            </a:r>
            <a:endParaRPr sz="2200">
              <a:solidFill>
                <a:srgbClr val="202122"/>
              </a:solidFill>
              <a:highlight>
                <a:schemeClr val="lt1"/>
              </a:highlight>
            </a:endParaRPr>
          </a:p>
          <a:p>
            <a:pPr indent="-336550" lvl="0" marL="457200" rtl="0" algn="l">
              <a:lnSpc>
                <a:spcPct val="115000"/>
              </a:lnSpc>
              <a:spcBef>
                <a:spcPts val="0"/>
              </a:spcBef>
              <a:spcAft>
                <a:spcPts val="0"/>
              </a:spcAft>
              <a:buClr>
                <a:srgbClr val="202122"/>
              </a:buClr>
              <a:buSzPts val="1700"/>
              <a:buAutoNum type="arabicPeriod"/>
            </a:pPr>
            <a:r>
              <a:rPr i="1" lang="en" sz="2200">
                <a:solidFill>
                  <a:srgbClr val="202122"/>
                </a:solidFill>
                <a:highlight>
                  <a:schemeClr val="lt1"/>
                </a:highlight>
              </a:rPr>
              <a:t>A </a:t>
            </a:r>
            <a:r>
              <a:rPr baseline="30000" lang="en" sz="2200">
                <a:solidFill>
                  <a:srgbClr val="202122"/>
                </a:solidFill>
                <a:highlight>
                  <a:schemeClr val="lt1"/>
                </a:highlight>
              </a:rPr>
              <a:t>∁</a:t>
            </a:r>
            <a:endParaRPr sz="3000">
              <a:solidFill>
                <a:srgbClr val="202122"/>
              </a:solidFill>
              <a:highlight>
                <a:schemeClr val="lt1"/>
              </a:highlight>
            </a:endParaRPr>
          </a:p>
          <a:p>
            <a:pPr indent="0" lvl="0" marL="0" rtl="0" algn="l">
              <a:lnSpc>
                <a:spcPct val="90000"/>
              </a:lnSpc>
              <a:spcBef>
                <a:spcPts val="1000"/>
              </a:spcBef>
              <a:spcAft>
                <a:spcPts val="0"/>
              </a:spcAft>
              <a:buSzPts val="1800"/>
              <a:buNone/>
            </a:pPr>
            <a:r>
              <a:rPr lang="en"/>
              <a:t>                                                </a:t>
            </a:r>
            <a:endParaRPr/>
          </a:p>
          <a:p>
            <a:pPr indent="0" lvl="0" marL="0" rtl="0" algn="l">
              <a:lnSpc>
                <a:spcPct val="90000"/>
              </a:lnSpc>
              <a:spcBef>
                <a:spcPts val="1000"/>
              </a:spcBef>
              <a:spcAft>
                <a:spcPts val="0"/>
              </a:spcAft>
              <a:buSzPts val="1800"/>
              <a:buNone/>
            </a:pPr>
            <a:r>
              <a:rPr lang="en"/>
              <a:t>                                                 </a:t>
            </a:r>
            <a:endParaRPr/>
          </a:p>
        </p:txBody>
      </p:sp>
      <p:pic>
        <p:nvPicPr>
          <p:cNvPr id="399" name="Google Shape;399;p23"/>
          <p:cNvPicPr preferRelativeResize="0"/>
          <p:nvPr/>
        </p:nvPicPr>
        <p:blipFill rotWithShape="1">
          <a:blip r:embed="rId3">
            <a:alphaModFix/>
          </a:blip>
          <a:srcRect b="0" l="0" r="0" t="0"/>
          <a:stretch/>
        </p:blipFill>
        <p:spPr>
          <a:xfrm>
            <a:off x="3911525" y="2053725"/>
            <a:ext cx="4393074" cy="262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type="title"/>
          </p:nvPr>
        </p:nvSpPr>
        <p:spPr>
          <a:xfrm>
            <a:off x="1257300" y="493100"/>
            <a:ext cx="7886700" cy="955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lang="en"/>
              <a:t>Clasificación de conjuntos</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49" name="Google Shape;249;p3"/>
          <p:cNvSpPr txBox="1"/>
          <p:nvPr>
            <p:ph idx="1" type="body"/>
          </p:nvPr>
        </p:nvSpPr>
        <p:spPr>
          <a:xfrm>
            <a:off x="628650" y="10119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sz="1400"/>
              <a:t>Los conjuntos pueden clasificarse en función de su número de elementos, en:</a:t>
            </a:r>
            <a:endParaRPr b="1" sz="1400"/>
          </a:p>
          <a:p>
            <a:pPr indent="0" lvl="0" marL="0" rtl="0" algn="l">
              <a:lnSpc>
                <a:spcPct val="115000"/>
              </a:lnSpc>
              <a:spcBef>
                <a:spcPts val="1200"/>
              </a:spcBef>
              <a:spcAft>
                <a:spcPts val="0"/>
              </a:spcAft>
              <a:buSzPts val="1800"/>
              <a:buNone/>
            </a:pPr>
            <a:r>
              <a:rPr b="1" lang="en" sz="1550"/>
              <a:t>Finito</a:t>
            </a:r>
            <a:endParaRPr b="1" sz="1550"/>
          </a:p>
          <a:p>
            <a:pPr indent="0" lvl="0" marL="0" rtl="0" algn="l">
              <a:lnSpc>
                <a:spcPct val="115000"/>
              </a:lnSpc>
              <a:spcBef>
                <a:spcPts val="1100"/>
              </a:spcBef>
              <a:spcAft>
                <a:spcPts val="0"/>
              </a:spcAft>
              <a:buSzPts val="1800"/>
              <a:buNone/>
            </a:pPr>
            <a:r>
              <a:rPr lang="en" sz="1400"/>
              <a:t>Si tiene una colección que se pueda contar, aunque sea difícil. Por ejemplo, el conjunto de frutas incluye todos los tipos de fruta que hay en el mundo. Aunque sea difícil, se podrían contar todos los tipos de fruta del mundo, por lo que es finito.</a:t>
            </a:r>
            <a:endParaRPr sz="1400"/>
          </a:p>
          <a:p>
            <a:pPr indent="0" lvl="0" marL="0" rtl="0" algn="l">
              <a:lnSpc>
                <a:spcPct val="115000"/>
              </a:lnSpc>
              <a:spcBef>
                <a:spcPts val="1200"/>
              </a:spcBef>
              <a:spcAft>
                <a:spcPts val="0"/>
              </a:spcAft>
              <a:buSzPts val="1800"/>
              <a:buNone/>
            </a:pPr>
            <a:r>
              <a:t/>
            </a:r>
            <a:endParaRPr b="1" sz="1550"/>
          </a:p>
          <a:p>
            <a:pPr indent="0" lvl="0" marL="0" rtl="0" algn="l">
              <a:lnSpc>
                <a:spcPct val="115000"/>
              </a:lnSpc>
              <a:spcBef>
                <a:spcPts val="1100"/>
              </a:spcBef>
              <a:spcAft>
                <a:spcPts val="0"/>
              </a:spcAft>
              <a:buSzPts val="1800"/>
              <a:buNone/>
            </a:pPr>
            <a:r>
              <a:rPr b="1" lang="en" sz="1550"/>
              <a:t>Infinito</a:t>
            </a:r>
            <a:endParaRPr b="1" sz="1550"/>
          </a:p>
          <a:p>
            <a:pPr indent="0" lvl="0" marL="0" rtl="0" algn="l">
              <a:lnSpc>
                <a:spcPct val="115000"/>
              </a:lnSpc>
              <a:spcBef>
                <a:spcPts val="1100"/>
              </a:spcBef>
              <a:spcAft>
                <a:spcPts val="0"/>
              </a:spcAft>
              <a:buSzPts val="1800"/>
              <a:buNone/>
            </a:pPr>
            <a:r>
              <a:rPr lang="en" sz="1400"/>
              <a:t>Si tiene una colección que no se pueda terminar de contar nunca. Por ejemplo, el conjunto de todos los números pares, que son infinitos, es un conjunto infinito.</a:t>
            </a:r>
            <a:endParaRPr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90000"/>
              </a:lnSpc>
              <a:spcBef>
                <a:spcPts val="1000"/>
              </a:spcBef>
              <a:spcAft>
                <a:spcPts val="0"/>
              </a:spcAft>
              <a:buSzPts val="1800"/>
              <a:buNone/>
            </a:pPr>
            <a:r>
              <a:t/>
            </a:r>
            <a:endParaRPr/>
          </a:p>
        </p:txBody>
      </p:sp>
      <p:pic>
        <p:nvPicPr>
          <p:cNvPr id="250" name="Google Shape;250;p3"/>
          <p:cNvPicPr preferRelativeResize="0"/>
          <p:nvPr/>
        </p:nvPicPr>
        <p:blipFill rotWithShape="1">
          <a:blip r:embed="rId3">
            <a:alphaModFix/>
          </a:blip>
          <a:srcRect b="0" l="0" r="0" t="0"/>
          <a:stretch/>
        </p:blipFill>
        <p:spPr>
          <a:xfrm>
            <a:off x="2884875" y="3986250"/>
            <a:ext cx="2698051" cy="438975"/>
          </a:xfrm>
          <a:prstGeom prst="rect">
            <a:avLst/>
          </a:prstGeom>
          <a:noFill/>
          <a:ln>
            <a:noFill/>
          </a:ln>
        </p:spPr>
      </p:pic>
      <p:pic>
        <p:nvPicPr>
          <p:cNvPr id="251" name="Google Shape;251;p3"/>
          <p:cNvPicPr preferRelativeResize="0"/>
          <p:nvPr/>
        </p:nvPicPr>
        <p:blipFill rotWithShape="1">
          <a:blip r:embed="rId4">
            <a:alphaModFix/>
          </a:blip>
          <a:srcRect b="0" l="0" r="0" t="0"/>
          <a:stretch/>
        </p:blipFill>
        <p:spPr>
          <a:xfrm>
            <a:off x="2381800" y="2692675"/>
            <a:ext cx="4120551" cy="49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1162513" y="43807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lang="en"/>
              <a:t>Relaciones entre conjuntos</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57" name="Google Shape;257;p4"/>
          <p:cNvSpPr txBox="1"/>
          <p:nvPr>
            <p:ph idx="1" type="body"/>
          </p:nvPr>
        </p:nvSpPr>
        <p:spPr>
          <a:xfrm>
            <a:off x="433550" y="101459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 sz="1400"/>
              <a:t>En función de sus relaciones entre ellos, los conjuntos pueden ser:</a:t>
            </a:r>
            <a:endParaRPr b="1" sz="1400"/>
          </a:p>
          <a:p>
            <a:pPr indent="0" lvl="0" marL="0" rtl="0" algn="l">
              <a:lnSpc>
                <a:spcPct val="115000"/>
              </a:lnSpc>
              <a:spcBef>
                <a:spcPts val="1200"/>
              </a:spcBef>
              <a:spcAft>
                <a:spcPts val="0"/>
              </a:spcAft>
              <a:buSzPts val="1800"/>
              <a:buNone/>
            </a:pPr>
            <a:r>
              <a:rPr b="1" lang="en" sz="1550"/>
              <a:t>Conjuntos disjuntos</a:t>
            </a:r>
            <a:endParaRPr b="1" sz="1550"/>
          </a:p>
          <a:p>
            <a:pPr indent="0" lvl="0" marL="0" rtl="0" algn="l">
              <a:lnSpc>
                <a:spcPct val="115000"/>
              </a:lnSpc>
              <a:spcBef>
                <a:spcPts val="1200"/>
              </a:spcBef>
              <a:spcAft>
                <a:spcPts val="0"/>
              </a:spcAft>
              <a:buSzPts val="1800"/>
              <a:buNone/>
            </a:pPr>
            <a:r>
              <a:rPr lang="en" sz="1400"/>
              <a:t>Son aquellos que no tienen ningún elemento en común.</a:t>
            </a:r>
            <a:endParaRPr sz="1400"/>
          </a:p>
          <a:p>
            <a:pPr indent="0" lvl="0" marL="0" rtl="0" algn="l">
              <a:lnSpc>
                <a:spcPct val="115000"/>
              </a:lnSpc>
              <a:spcBef>
                <a:spcPts val="1200"/>
              </a:spcBef>
              <a:spcAft>
                <a:spcPts val="0"/>
              </a:spcAft>
              <a:buSzPts val="1800"/>
              <a:buNone/>
            </a:pPr>
            <a:r>
              <a:rPr lang="en" sz="1400"/>
              <a:t>Por ejemplo, los conjuntos de frutas y de animales son disjuntos, porque no hay ninguna fruta que sea un animal, ni ningún animal que sea una fruta:</a:t>
            </a:r>
            <a:endParaRPr sz="1400"/>
          </a:p>
          <a:p>
            <a:pPr indent="0" lvl="0" marL="0" rtl="0" algn="l">
              <a:lnSpc>
                <a:spcPct val="115000"/>
              </a:lnSpc>
              <a:spcBef>
                <a:spcPts val="1200"/>
              </a:spcBef>
              <a:spcAft>
                <a:spcPts val="0"/>
              </a:spcAft>
              <a:buSzPts val="1800"/>
              <a:buNone/>
            </a:pPr>
            <a:r>
              <a:t/>
            </a:r>
            <a:endParaRPr sz="1100"/>
          </a:p>
          <a:p>
            <a:pPr indent="0" lvl="0" marL="0" rtl="0" algn="l">
              <a:lnSpc>
                <a:spcPct val="115000"/>
              </a:lnSpc>
              <a:spcBef>
                <a:spcPts val="0"/>
              </a:spcBef>
              <a:spcAft>
                <a:spcPts val="0"/>
              </a:spcAft>
              <a:buClr>
                <a:schemeClr val="dk1"/>
              </a:buClr>
              <a:buSzPts val="1100"/>
              <a:buFont typeface="Arial"/>
              <a:buNone/>
            </a:pPr>
            <a:r>
              <a:t/>
            </a:r>
            <a:endParaRPr b="1" sz="155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90000"/>
              </a:lnSpc>
              <a:spcBef>
                <a:spcPts val="1000"/>
              </a:spcBef>
              <a:spcAft>
                <a:spcPts val="0"/>
              </a:spcAft>
              <a:buSzPts val="1800"/>
              <a:buNone/>
            </a:pPr>
            <a:r>
              <a:t/>
            </a:r>
            <a:endParaRPr/>
          </a:p>
        </p:txBody>
      </p:sp>
      <p:pic>
        <p:nvPicPr>
          <p:cNvPr id="258" name="Google Shape;258;p4"/>
          <p:cNvPicPr preferRelativeResize="0"/>
          <p:nvPr/>
        </p:nvPicPr>
        <p:blipFill rotWithShape="1">
          <a:blip r:embed="rId3">
            <a:alphaModFix/>
          </a:blip>
          <a:srcRect b="0" l="0" r="0" t="0"/>
          <a:stretch/>
        </p:blipFill>
        <p:spPr>
          <a:xfrm>
            <a:off x="4951875" y="2749700"/>
            <a:ext cx="4192124" cy="224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
          <p:cNvSpPr txBox="1"/>
          <p:nvPr>
            <p:ph type="title"/>
          </p:nvPr>
        </p:nvSpPr>
        <p:spPr>
          <a:xfrm>
            <a:off x="1162513" y="43807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lang="en"/>
              <a:t>Relaciones entre conjuntos</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64" name="Google Shape;264;p5"/>
          <p:cNvSpPr txBox="1"/>
          <p:nvPr>
            <p:ph idx="1" type="body"/>
          </p:nvPr>
        </p:nvSpPr>
        <p:spPr>
          <a:xfrm>
            <a:off x="433550" y="101459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b="1" lang="en" sz="1550"/>
              <a:t>Conjuntos subconjuntos</a:t>
            </a:r>
            <a:endParaRPr b="1" sz="1550"/>
          </a:p>
          <a:p>
            <a:pPr indent="0" lvl="0" marL="0" rtl="0" algn="l">
              <a:lnSpc>
                <a:spcPct val="115000"/>
              </a:lnSpc>
              <a:spcBef>
                <a:spcPts val="1100"/>
              </a:spcBef>
              <a:spcAft>
                <a:spcPts val="0"/>
              </a:spcAft>
              <a:buClr>
                <a:schemeClr val="dk1"/>
              </a:buClr>
              <a:buSzPts val="1100"/>
              <a:buFont typeface="Arial"/>
              <a:buNone/>
            </a:pPr>
            <a:r>
              <a:rPr lang="en" sz="1400"/>
              <a:t>Se da cuando todos los elementos de un conjunto pertenecen al otro.</a:t>
            </a:r>
            <a:endParaRPr sz="1400"/>
          </a:p>
          <a:p>
            <a:pPr indent="0" lvl="0" marL="0" rtl="0" algn="l">
              <a:lnSpc>
                <a:spcPct val="115000"/>
              </a:lnSpc>
              <a:spcBef>
                <a:spcPts val="1200"/>
              </a:spcBef>
              <a:spcAft>
                <a:spcPts val="0"/>
              </a:spcAft>
              <a:buClr>
                <a:schemeClr val="dk1"/>
              </a:buClr>
              <a:buSzPts val="1100"/>
              <a:buFont typeface="Arial"/>
              <a:buNone/>
            </a:pPr>
            <a:r>
              <a:rPr lang="en" sz="1400"/>
              <a:t>Por ejemplo, el conjunto de frutas rojas y el conjunto de frutas amarillas son subconjuntos del conjunto de frutas, puesto que todas las frutas rojas son frutas, y todas las frutas amarillas son frutas también:</a:t>
            </a:r>
            <a:endParaRPr sz="1400"/>
          </a:p>
          <a:p>
            <a:pPr indent="0" lvl="0" marL="0" rtl="0" algn="l">
              <a:lnSpc>
                <a:spcPct val="115000"/>
              </a:lnSpc>
              <a:spcBef>
                <a:spcPts val="1200"/>
              </a:spcBef>
              <a:spcAft>
                <a:spcPts val="0"/>
              </a:spcAft>
              <a:buClr>
                <a:schemeClr val="dk1"/>
              </a:buClr>
              <a:buSzPts val="1100"/>
              <a:buFont typeface="Arial"/>
              <a:buNone/>
            </a:pPr>
            <a:r>
              <a:t/>
            </a:r>
            <a:endParaRPr b="1" sz="1400"/>
          </a:p>
          <a:p>
            <a:pPr indent="0" lvl="0" marL="0" rtl="0" algn="l">
              <a:lnSpc>
                <a:spcPct val="90000"/>
              </a:lnSpc>
              <a:spcBef>
                <a:spcPts val="1000"/>
              </a:spcBef>
              <a:spcAft>
                <a:spcPts val="0"/>
              </a:spcAft>
              <a:buSzPts val="1800"/>
              <a:buNone/>
            </a:pPr>
            <a:r>
              <a:t/>
            </a:r>
            <a:endParaRPr/>
          </a:p>
        </p:txBody>
      </p:sp>
      <p:pic>
        <p:nvPicPr>
          <p:cNvPr id="265" name="Google Shape;265;p5"/>
          <p:cNvPicPr preferRelativeResize="0"/>
          <p:nvPr/>
        </p:nvPicPr>
        <p:blipFill rotWithShape="1">
          <a:blip r:embed="rId3">
            <a:alphaModFix/>
          </a:blip>
          <a:srcRect b="0" l="0" r="0" t="0"/>
          <a:stretch/>
        </p:blipFill>
        <p:spPr>
          <a:xfrm>
            <a:off x="4897100" y="2574350"/>
            <a:ext cx="4246901" cy="2492151"/>
          </a:xfrm>
          <a:prstGeom prst="rect">
            <a:avLst/>
          </a:prstGeom>
          <a:noFill/>
          <a:ln>
            <a:noFill/>
          </a:ln>
        </p:spPr>
      </p:pic>
      <p:pic>
        <p:nvPicPr>
          <p:cNvPr id="266" name="Google Shape;266;p5"/>
          <p:cNvPicPr preferRelativeResize="0"/>
          <p:nvPr/>
        </p:nvPicPr>
        <p:blipFill rotWithShape="1">
          <a:blip r:embed="rId4">
            <a:alphaModFix/>
          </a:blip>
          <a:srcRect b="0" l="0" r="0" t="0"/>
          <a:stretch/>
        </p:blipFill>
        <p:spPr>
          <a:xfrm>
            <a:off x="318250" y="3341999"/>
            <a:ext cx="4845799" cy="95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
          <p:cNvSpPr txBox="1"/>
          <p:nvPr>
            <p:ph type="title"/>
          </p:nvPr>
        </p:nvSpPr>
        <p:spPr>
          <a:xfrm>
            <a:off x="1162513" y="43807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lang="en"/>
              <a:t>Relaciones entre conjuntos</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72" name="Google Shape;272;p6"/>
          <p:cNvSpPr txBox="1"/>
          <p:nvPr>
            <p:ph idx="1" type="body"/>
          </p:nvPr>
        </p:nvSpPr>
        <p:spPr>
          <a:xfrm>
            <a:off x="433550" y="101459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b="1" lang="en" sz="1350"/>
              <a:t>Conjunto intersección</a:t>
            </a:r>
            <a:endParaRPr b="1" sz="1350"/>
          </a:p>
          <a:p>
            <a:pPr indent="0" lvl="0" marL="0" rtl="0" algn="l">
              <a:lnSpc>
                <a:spcPct val="115000"/>
              </a:lnSpc>
              <a:spcBef>
                <a:spcPts val="1100"/>
              </a:spcBef>
              <a:spcAft>
                <a:spcPts val="0"/>
              </a:spcAft>
              <a:buClr>
                <a:schemeClr val="dk1"/>
              </a:buClr>
              <a:buSzPts val="1100"/>
              <a:buFont typeface="Arial"/>
              <a:buNone/>
            </a:pPr>
            <a:r>
              <a:rPr lang="en" sz="1400"/>
              <a:t>A veces, varios conjuntos son distintos pero comparten algunos elementos comunes. Entonces se define una zona de intersección entre ambos, que contiene todos estos elementos comunes.</a:t>
            </a:r>
            <a:endParaRPr sz="1400"/>
          </a:p>
          <a:p>
            <a:pPr indent="0" lvl="0" marL="0" rtl="0" algn="l">
              <a:lnSpc>
                <a:spcPct val="115000"/>
              </a:lnSpc>
              <a:spcBef>
                <a:spcPts val="1200"/>
              </a:spcBef>
              <a:spcAft>
                <a:spcPts val="0"/>
              </a:spcAft>
              <a:buClr>
                <a:schemeClr val="dk1"/>
              </a:buClr>
              <a:buSzPts val="1100"/>
              <a:buFont typeface="Arial"/>
              <a:buNone/>
            </a:pPr>
            <a:r>
              <a:rPr lang="en" sz="1400"/>
              <a:t>Por ejemplo, tenemos un conjunto de niños, y otro conjunto de personas con gafas. Como hay niños que tienen gafas, forman parte de la intersección de los dos conjuntos:</a:t>
            </a:r>
            <a:endParaRPr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t/>
            </a:r>
            <a:endParaRPr b="1" sz="1100"/>
          </a:p>
          <a:p>
            <a:pPr indent="0" lvl="0" marL="0" rtl="0" algn="l">
              <a:lnSpc>
                <a:spcPct val="115000"/>
              </a:lnSpc>
              <a:spcBef>
                <a:spcPts val="0"/>
              </a:spcBef>
              <a:spcAft>
                <a:spcPts val="0"/>
              </a:spcAft>
              <a:buClr>
                <a:schemeClr val="dk1"/>
              </a:buClr>
              <a:buSzPts val="1100"/>
              <a:buFont typeface="Arial"/>
              <a:buNone/>
            </a:pPr>
            <a:r>
              <a:t/>
            </a:r>
            <a:endParaRPr b="1" sz="1400"/>
          </a:p>
          <a:p>
            <a:pPr indent="0" lvl="0" marL="0" rtl="0" algn="l">
              <a:lnSpc>
                <a:spcPct val="115000"/>
              </a:lnSpc>
              <a:spcBef>
                <a:spcPts val="1200"/>
              </a:spcBef>
              <a:spcAft>
                <a:spcPts val="0"/>
              </a:spcAft>
              <a:buClr>
                <a:schemeClr val="dk1"/>
              </a:buClr>
              <a:buSzPts val="1100"/>
              <a:buFont typeface="Arial"/>
              <a:buNone/>
            </a:pPr>
            <a:r>
              <a:t/>
            </a:r>
            <a:endParaRPr sz="1100"/>
          </a:p>
          <a:p>
            <a:pPr indent="0" lvl="0" marL="0" rtl="0" algn="l">
              <a:lnSpc>
                <a:spcPct val="90000"/>
              </a:lnSpc>
              <a:spcBef>
                <a:spcPts val="1000"/>
              </a:spcBef>
              <a:spcAft>
                <a:spcPts val="0"/>
              </a:spcAft>
              <a:buSzPts val="1800"/>
              <a:buNone/>
            </a:pPr>
            <a:r>
              <a:t/>
            </a:r>
            <a:endParaRPr/>
          </a:p>
        </p:txBody>
      </p:sp>
      <p:pic>
        <p:nvPicPr>
          <p:cNvPr id="273" name="Google Shape;273;p6"/>
          <p:cNvPicPr preferRelativeResize="0"/>
          <p:nvPr/>
        </p:nvPicPr>
        <p:blipFill rotWithShape="1">
          <a:blip r:embed="rId3">
            <a:alphaModFix/>
          </a:blip>
          <a:srcRect b="0" l="0" r="0" t="0"/>
          <a:stretch/>
        </p:blipFill>
        <p:spPr>
          <a:xfrm>
            <a:off x="5495000" y="2689050"/>
            <a:ext cx="3649000" cy="2387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
          <p:cNvSpPr txBox="1"/>
          <p:nvPr>
            <p:ph type="title"/>
          </p:nvPr>
        </p:nvSpPr>
        <p:spPr>
          <a:xfrm>
            <a:off x="1169400" y="0"/>
            <a:ext cx="6805200" cy="5529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100"/>
              </a:spcBef>
              <a:spcAft>
                <a:spcPts val="0"/>
              </a:spcAft>
              <a:buClr>
                <a:schemeClr val="dk1"/>
              </a:buClr>
              <a:buSzPts val="1100"/>
              <a:buFont typeface="Arial"/>
              <a:buNone/>
            </a:pPr>
            <a:r>
              <a:rPr lang="en"/>
              <a:t>Representación de conjuntos</a:t>
            </a:r>
            <a:endParaRPr/>
          </a:p>
          <a:p>
            <a:pPr indent="0" lvl="0" marL="0" rtl="0" algn="l">
              <a:lnSpc>
                <a:spcPct val="115000"/>
              </a:lnSpc>
              <a:spcBef>
                <a:spcPts val="11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79" name="Google Shape;279;p7"/>
          <p:cNvSpPr txBox="1"/>
          <p:nvPr>
            <p:ph idx="1" type="body"/>
          </p:nvPr>
        </p:nvSpPr>
        <p:spPr>
          <a:xfrm>
            <a:off x="433550" y="842800"/>
            <a:ext cx="8371500" cy="1702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400">
                <a:highlight>
                  <a:srgbClr val="FFFFFF"/>
                </a:highlight>
              </a:rPr>
              <a:t>Por lo general los conjuntos son representados o simbolizan por letras mayúsculas como:	</a:t>
            </a:r>
            <a:endParaRPr sz="1400">
              <a:highlight>
                <a:srgbClr val="FFFFFF"/>
              </a:highlight>
            </a:endParaRPr>
          </a:p>
          <a:p>
            <a:pPr indent="457200" lvl="0" marL="0" rtl="0" algn="just">
              <a:lnSpc>
                <a:spcPct val="90000"/>
              </a:lnSpc>
              <a:spcBef>
                <a:spcPts val="1000"/>
              </a:spcBef>
              <a:spcAft>
                <a:spcPts val="0"/>
              </a:spcAft>
              <a:buSzPts val="1800"/>
              <a:buNone/>
            </a:pPr>
            <a:r>
              <a:rPr lang="en" sz="1400">
                <a:highlight>
                  <a:srgbClr val="FFFFFF"/>
                </a:highlight>
              </a:rPr>
              <a:t>A,B,C,X,Y,Z</a:t>
            </a:r>
            <a:endParaRPr sz="1400">
              <a:highlight>
                <a:srgbClr val="FFFFFF"/>
              </a:highlight>
            </a:endParaRPr>
          </a:p>
          <a:p>
            <a:pPr indent="0" lvl="0" marL="0" rtl="0" algn="just">
              <a:lnSpc>
                <a:spcPct val="90000"/>
              </a:lnSpc>
              <a:spcBef>
                <a:spcPts val="1000"/>
              </a:spcBef>
              <a:spcAft>
                <a:spcPts val="0"/>
              </a:spcAft>
              <a:buSzPts val="1800"/>
              <a:buNone/>
            </a:pPr>
            <a:r>
              <a:rPr lang="en" sz="1400">
                <a:highlight>
                  <a:srgbClr val="FFFFFF"/>
                </a:highlight>
              </a:rPr>
              <a:t>y sus elementos se representan con letras minúsculas 	</a:t>
            </a:r>
            <a:endParaRPr sz="1400">
              <a:highlight>
                <a:srgbClr val="FFFFFF"/>
              </a:highlight>
            </a:endParaRPr>
          </a:p>
          <a:p>
            <a:pPr indent="457200" lvl="0" marL="0" rtl="0" algn="just">
              <a:lnSpc>
                <a:spcPct val="90000"/>
              </a:lnSpc>
              <a:spcBef>
                <a:spcPts val="1000"/>
              </a:spcBef>
              <a:spcAft>
                <a:spcPts val="0"/>
              </a:spcAft>
              <a:buSzPts val="1800"/>
              <a:buNone/>
            </a:pPr>
            <a:r>
              <a:rPr lang="en" sz="1400">
                <a:highlight>
                  <a:srgbClr val="FFFFFF"/>
                </a:highlight>
              </a:rPr>
              <a:t>a,b,c,x,y,z</a:t>
            </a:r>
            <a:endParaRPr sz="1400"/>
          </a:p>
          <a:p>
            <a:pPr indent="0" lvl="0" marL="0" rtl="0" algn="just">
              <a:lnSpc>
                <a:spcPct val="115000"/>
              </a:lnSpc>
              <a:spcBef>
                <a:spcPts val="1000"/>
              </a:spcBef>
              <a:spcAft>
                <a:spcPts val="0"/>
              </a:spcAft>
              <a:buSzPts val="1800"/>
              <a:buNone/>
            </a:pPr>
            <a:r>
              <a:rPr lang="en" sz="1400"/>
              <a:t>Es habitual usar llaves para escribir los elementos de un conjunto, de modo que:   </a:t>
            </a:r>
            <a:endParaRPr sz="1400"/>
          </a:p>
          <a:p>
            <a:pPr indent="457200" lvl="0" marL="0" rtl="0" algn="just">
              <a:lnSpc>
                <a:spcPct val="115000"/>
              </a:lnSpc>
              <a:spcBef>
                <a:spcPts val="1000"/>
              </a:spcBef>
              <a:spcAft>
                <a:spcPts val="0"/>
              </a:spcAft>
              <a:buSzPts val="1800"/>
              <a:buNone/>
            </a:pPr>
            <a:r>
              <a:rPr lang="en" sz="1400"/>
              <a:t>A = {a,b,c,d,e}			B = {rojo,blanco,amarillo}</a:t>
            </a:r>
            <a:endParaRPr sz="1400"/>
          </a:p>
          <a:p>
            <a:pPr indent="0" lvl="0" marL="0" rtl="0" algn="just">
              <a:lnSpc>
                <a:spcPct val="115000"/>
              </a:lnSpc>
              <a:spcBef>
                <a:spcPts val="1000"/>
              </a:spcBef>
              <a:spcAft>
                <a:spcPts val="0"/>
              </a:spcAft>
              <a:buSzPts val="1800"/>
              <a:buNone/>
            </a:pPr>
            <a:r>
              <a:t/>
            </a:r>
            <a:endParaRPr sz="1400"/>
          </a:p>
        </p:txBody>
      </p:sp>
      <p:pic>
        <p:nvPicPr>
          <p:cNvPr id="280" name="Google Shape;280;p7"/>
          <p:cNvPicPr preferRelativeResize="0"/>
          <p:nvPr/>
        </p:nvPicPr>
        <p:blipFill rotWithShape="1">
          <a:blip r:embed="rId3">
            <a:alphaModFix/>
          </a:blip>
          <a:srcRect b="0" l="0" r="0" t="0"/>
          <a:stretch/>
        </p:blipFill>
        <p:spPr>
          <a:xfrm>
            <a:off x="6829350" y="2716975"/>
            <a:ext cx="2153574" cy="2153574"/>
          </a:xfrm>
          <a:prstGeom prst="rect">
            <a:avLst/>
          </a:prstGeom>
          <a:noFill/>
          <a:ln>
            <a:noFill/>
          </a:ln>
        </p:spPr>
      </p:pic>
      <p:sp>
        <p:nvSpPr>
          <p:cNvPr id="281" name="Google Shape;281;p7"/>
          <p:cNvSpPr txBox="1"/>
          <p:nvPr/>
        </p:nvSpPr>
        <p:spPr>
          <a:xfrm>
            <a:off x="433550" y="3133875"/>
            <a:ext cx="6299100" cy="1693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0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Usualmente se representan con </a:t>
            </a:r>
            <a:r>
              <a:rPr b="1" i="0" lang="en" sz="1400" u="none" cap="none" strike="noStrike">
                <a:solidFill>
                  <a:schemeClr val="dk1"/>
                </a:solidFill>
                <a:latin typeface="Arial"/>
                <a:ea typeface="Arial"/>
                <a:cs typeface="Arial"/>
                <a:sym typeface="Arial"/>
              </a:rPr>
              <a:t>diagramas de Venn,</a:t>
            </a:r>
            <a:r>
              <a:rPr b="0" i="0" lang="en" sz="1400" u="none" cap="none" strike="noStrike">
                <a:solidFill>
                  <a:schemeClr val="dk1"/>
                </a:solidFill>
                <a:latin typeface="Arial"/>
                <a:ea typeface="Arial"/>
                <a:cs typeface="Arial"/>
                <a:sym typeface="Arial"/>
              </a:rPr>
              <a:t> que consistente en dos o más áreas circulares que representan diferentes conjuntos que se interseccionan y que comparten los subconjuntos representados por las áreas comunes.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8"/>
          <p:cNvSpPr txBox="1"/>
          <p:nvPr>
            <p:ph type="title"/>
          </p:nvPr>
        </p:nvSpPr>
        <p:spPr>
          <a:xfrm>
            <a:off x="628638" y="3915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100"/>
              </a:spcBef>
              <a:spcAft>
                <a:spcPts val="0"/>
              </a:spcAft>
              <a:buClr>
                <a:schemeClr val="dk1"/>
              </a:buClr>
              <a:buSzPts val="1100"/>
              <a:buFont typeface="Arial"/>
              <a:buNone/>
            </a:pPr>
            <a:r>
              <a:rPr lang="en"/>
              <a:t>Notación de conjuntos</a:t>
            </a:r>
            <a:endParaRPr/>
          </a:p>
          <a:p>
            <a:pPr indent="0" lvl="0" marL="0" rtl="0" algn="ctr">
              <a:lnSpc>
                <a:spcPct val="90000"/>
              </a:lnSpc>
              <a:spcBef>
                <a:spcPts val="1100"/>
              </a:spcBef>
              <a:spcAft>
                <a:spcPts val="0"/>
              </a:spcAft>
              <a:buSzPts val="4000"/>
              <a:buNone/>
            </a:pPr>
            <a:r>
              <a:t/>
            </a:r>
            <a:endParaRPr/>
          </a:p>
        </p:txBody>
      </p:sp>
      <p:sp>
        <p:nvSpPr>
          <p:cNvPr id="287" name="Google Shape;287;p8"/>
          <p:cNvSpPr txBox="1"/>
          <p:nvPr>
            <p:ph idx="1" type="body"/>
          </p:nvPr>
        </p:nvSpPr>
        <p:spPr>
          <a:xfrm>
            <a:off x="628650" y="1122069"/>
            <a:ext cx="7886700" cy="3735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Clr>
                <a:schemeClr val="dk1"/>
              </a:buClr>
              <a:buSzPts val="1100"/>
              <a:buFont typeface="Arial"/>
              <a:buNone/>
            </a:pPr>
            <a:r>
              <a:rPr lang="en" sz="1400"/>
              <a:t>Existen varias maneras de referirse a un conjunto. Podemos tener:</a:t>
            </a:r>
            <a:endParaRPr sz="1400"/>
          </a:p>
          <a:p>
            <a:pPr indent="-317500" lvl="0" marL="457200" rtl="0" algn="just">
              <a:lnSpc>
                <a:spcPct val="115000"/>
              </a:lnSpc>
              <a:spcBef>
                <a:spcPts val="1000"/>
              </a:spcBef>
              <a:spcAft>
                <a:spcPts val="0"/>
              </a:spcAft>
              <a:buSzPts val="1400"/>
              <a:buChar char="•"/>
            </a:pPr>
            <a:r>
              <a:rPr lang="en" sz="1400"/>
              <a:t>Una </a:t>
            </a:r>
            <a:r>
              <a:rPr b="1" lang="en" sz="1400"/>
              <a:t>definición intensiva</a:t>
            </a:r>
            <a:r>
              <a:rPr lang="en" sz="1400"/>
              <a:t> o por comprensión, donde se especifica una propiedad que todos sus elementos poseen. </a:t>
            </a:r>
            <a:endParaRPr sz="1400"/>
          </a:p>
          <a:p>
            <a:pPr indent="-317500" lvl="0" marL="457200" rtl="0" algn="just">
              <a:lnSpc>
                <a:spcPct val="115000"/>
              </a:lnSpc>
              <a:spcBef>
                <a:spcPts val="0"/>
              </a:spcBef>
              <a:spcAft>
                <a:spcPts val="0"/>
              </a:spcAft>
              <a:buSzPts val="1400"/>
              <a:buChar char="•"/>
            </a:pPr>
            <a:r>
              <a:rPr lang="en" sz="1400"/>
              <a:t>O una </a:t>
            </a:r>
            <a:r>
              <a:rPr b="1" lang="en" sz="1400"/>
              <a:t>definición extensiva</a:t>
            </a:r>
            <a:r>
              <a:rPr lang="en" sz="1400"/>
              <a:t>, listando todos sus elementos explícitamente.</a:t>
            </a:r>
            <a:endParaRPr sz="1400"/>
          </a:p>
          <a:p>
            <a:pPr indent="0" lvl="0" marL="457200" rtl="0" algn="just">
              <a:lnSpc>
                <a:spcPct val="115000"/>
              </a:lnSpc>
              <a:spcBef>
                <a:spcPts val="1000"/>
              </a:spcBef>
              <a:spcAft>
                <a:spcPts val="0"/>
              </a:spcAft>
              <a:buSzPts val="1800"/>
              <a:buNone/>
            </a:pPr>
            <a:r>
              <a:t/>
            </a:r>
            <a:endParaRPr sz="1400"/>
          </a:p>
          <a:p>
            <a:pPr indent="0" lvl="0" marL="457200" rtl="0" algn="just">
              <a:lnSpc>
                <a:spcPct val="115000"/>
              </a:lnSpc>
              <a:spcBef>
                <a:spcPts val="1000"/>
              </a:spcBef>
              <a:spcAft>
                <a:spcPts val="0"/>
              </a:spcAft>
              <a:buClr>
                <a:schemeClr val="dk1"/>
              </a:buClr>
              <a:buSzPts val="1100"/>
              <a:buFont typeface="Arial"/>
              <a:buNone/>
            </a:pPr>
            <a:r>
              <a:rPr b="1" lang="en" sz="1600">
                <a:solidFill>
                  <a:srgbClr val="6AA84F"/>
                </a:solidFill>
              </a:rPr>
              <a:t>Intensiva: A = {Números naturales menores que 5}</a:t>
            </a:r>
            <a:endParaRPr b="1" sz="1600">
              <a:solidFill>
                <a:srgbClr val="6AA84F"/>
              </a:solidFill>
            </a:endParaRPr>
          </a:p>
          <a:p>
            <a:pPr indent="0" lvl="0" marL="457200" rtl="0" algn="just">
              <a:lnSpc>
                <a:spcPct val="115000"/>
              </a:lnSpc>
              <a:spcBef>
                <a:spcPts val="1000"/>
              </a:spcBef>
              <a:spcAft>
                <a:spcPts val="0"/>
              </a:spcAft>
              <a:buClr>
                <a:schemeClr val="dk1"/>
              </a:buClr>
              <a:buSzPts val="1100"/>
              <a:buFont typeface="Arial"/>
              <a:buNone/>
            </a:pPr>
            <a:r>
              <a:rPr b="1" lang="en" sz="1600">
                <a:solidFill>
                  <a:srgbClr val="6AA84F"/>
                </a:solidFill>
              </a:rPr>
              <a:t>Extensiva: B = {verde, blanco, rojo}</a:t>
            </a:r>
            <a:endParaRPr b="1" sz="3000">
              <a:solidFill>
                <a:srgbClr val="6AA84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9"/>
          <p:cNvSpPr txBox="1"/>
          <p:nvPr>
            <p:ph type="title"/>
          </p:nvPr>
        </p:nvSpPr>
        <p:spPr>
          <a:xfrm>
            <a:off x="1257288" y="535325"/>
            <a:ext cx="7886700" cy="9153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0"/>
              </a:spcBef>
              <a:spcAft>
                <a:spcPts val="0"/>
              </a:spcAft>
              <a:buClr>
                <a:schemeClr val="dk1"/>
              </a:buClr>
              <a:buSzPts val="1100"/>
              <a:buFont typeface="Arial"/>
              <a:buNone/>
            </a:pPr>
            <a:r>
              <a:rPr lang="en">
                <a:solidFill>
                  <a:srgbClr val="4C4C4C"/>
                </a:solidFill>
              </a:rPr>
              <a:t>Pertenencia de un conjunto</a:t>
            </a:r>
            <a:endParaRPr>
              <a:solidFill>
                <a:srgbClr val="4C4C4C"/>
              </a:solidFill>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ctr">
              <a:lnSpc>
                <a:spcPct val="90000"/>
              </a:lnSpc>
              <a:spcBef>
                <a:spcPts val="0"/>
              </a:spcBef>
              <a:spcAft>
                <a:spcPts val="0"/>
              </a:spcAft>
              <a:buSzPts val="4000"/>
              <a:buNone/>
            </a:pPr>
            <a:r>
              <a:t/>
            </a:r>
            <a:endParaRPr/>
          </a:p>
        </p:txBody>
      </p:sp>
      <p:sp>
        <p:nvSpPr>
          <p:cNvPr id="293" name="Google Shape;293;p9"/>
          <p:cNvSpPr txBox="1"/>
          <p:nvPr>
            <p:ph idx="1" type="body"/>
          </p:nvPr>
        </p:nvSpPr>
        <p:spPr>
          <a:xfrm>
            <a:off x="628650" y="870851"/>
            <a:ext cx="7886700" cy="4508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600">
                <a:highlight>
                  <a:srgbClr val="FFFFFF"/>
                </a:highlight>
              </a:rPr>
              <a:t>Para representar la relación de un elemento </a:t>
            </a:r>
            <a:r>
              <a:rPr lang="en" sz="1600">
                <a:highlight>
                  <a:srgbClr val="D9EAD3"/>
                </a:highlight>
              </a:rPr>
              <a:t>a</a:t>
            </a:r>
            <a:r>
              <a:rPr lang="en" sz="1600">
                <a:highlight>
                  <a:srgbClr val="FFFFFF"/>
                </a:highlight>
              </a:rPr>
              <a:t> perteneciente a un conjunto </a:t>
            </a:r>
            <a:r>
              <a:rPr lang="en" sz="1600">
                <a:highlight>
                  <a:srgbClr val="E06666"/>
                </a:highlight>
              </a:rPr>
              <a:t>A</a:t>
            </a:r>
            <a:r>
              <a:rPr lang="en" sz="1600">
                <a:highlight>
                  <a:srgbClr val="FFFFFF"/>
                </a:highlight>
              </a:rPr>
              <a:t>, se encuentra denotado con el símbolo de pertenencia ∈ de la siguiente manera:</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F"/>
              </a:highlight>
            </a:endParaRPr>
          </a:p>
          <a:p>
            <a:pPr indent="0" lvl="0" marL="0" rtl="0" algn="ctr">
              <a:lnSpc>
                <a:spcPct val="115000"/>
              </a:lnSpc>
              <a:spcBef>
                <a:spcPts val="0"/>
              </a:spcBef>
              <a:spcAft>
                <a:spcPts val="0"/>
              </a:spcAft>
              <a:buClr>
                <a:schemeClr val="dk1"/>
              </a:buClr>
              <a:buSzPts val="1100"/>
              <a:buFont typeface="Arial"/>
              <a:buNone/>
            </a:pPr>
            <a:r>
              <a:rPr b="1" lang="en" sz="1900">
                <a:highlight>
                  <a:srgbClr val="D9EAD3"/>
                </a:highlight>
              </a:rPr>
              <a:t>elemento</a:t>
            </a:r>
            <a:r>
              <a:rPr b="1" lang="en" sz="1900">
                <a:highlight>
                  <a:srgbClr val="FFFFFF"/>
                </a:highlight>
              </a:rPr>
              <a:t> ∈ </a:t>
            </a:r>
            <a:r>
              <a:rPr b="1" lang="en" sz="1900">
                <a:highlight>
                  <a:srgbClr val="E06666"/>
                </a:highlight>
              </a:rPr>
              <a:t>CONJUNTO</a:t>
            </a:r>
            <a:endParaRPr b="1" sz="1900">
              <a:highlight>
                <a:srgbClr val="E06666"/>
              </a:highlight>
            </a:endParaRPr>
          </a:p>
          <a:p>
            <a:pPr indent="0" lvl="0" marL="0" rtl="0" algn="ctr">
              <a:lnSpc>
                <a:spcPct val="115000"/>
              </a:lnSpc>
              <a:spcBef>
                <a:spcPts val="0"/>
              </a:spcBef>
              <a:spcAft>
                <a:spcPts val="0"/>
              </a:spcAft>
              <a:buClr>
                <a:schemeClr val="dk1"/>
              </a:buClr>
              <a:buSzPts val="1100"/>
              <a:buFont typeface="Arial"/>
              <a:buNone/>
            </a:pPr>
            <a:r>
              <a:t/>
            </a:r>
            <a:endParaRPr b="1" sz="1400">
              <a:highlight>
                <a:srgbClr val="E06666"/>
              </a:highlight>
            </a:endParaRPr>
          </a:p>
          <a:p>
            <a:pPr indent="0" lvl="0" marL="0" rtl="0" algn="l">
              <a:lnSpc>
                <a:spcPct val="115000"/>
              </a:lnSpc>
              <a:spcBef>
                <a:spcPts val="0"/>
              </a:spcBef>
              <a:spcAft>
                <a:spcPts val="0"/>
              </a:spcAft>
              <a:buClr>
                <a:schemeClr val="dk1"/>
              </a:buClr>
              <a:buSzPts val="1100"/>
              <a:buFont typeface="Arial"/>
              <a:buNone/>
            </a:pPr>
            <a:r>
              <a:rPr lang="en" sz="1600">
                <a:highlight>
                  <a:srgbClr val="FFFFFF"/>
                </a:highlight>
              </a:rPr>
              <a:t>donde el elemento es el objeto </a:t>
            </a:r>
            <a:r>
              <a:rPr lang="en" sz="1600">
                <a:highlight>
                  <a:srgbClr val="D9EAD3"/>
                </a:highlight>
              </a:rPr>
              <a:t>a</a:t>
            </a:r>
            <a:r>
              <a:rPr lang="en" sz="1600">
                <a:highlight>
                  <a:srgbClr val="FFFFFF"/>
                </a:highlight>
              </a:rPr>
              <a:t> y el conjunto del objeto es </a:t>
            </a:r>
            <a:r>
              <a:rPr lang="en" sz="1600">
                <a:highlight>
                  <a:srgbClr val="E06666"/>
                </a:highlight>
              </a:rPr>
              <a:t>A</a:t>
            </a:r>
            <a:r>
              <a:rPr lang="en" sz="1600">
                <a:highlight>
                  <a:srgbClr val="FFFFFF"/>
                </a:highlight>
              </a:rPr>
              <a:t>, quedando:</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FFFFF"/>
              </a:highlight>
            </a:endParaRPr>
          </a:p>
          <a:p>
            <a:pPr indent="0" lvl="0" marL="0" rtl="0" algn="ctr">
              <a:lnSpc>
                <a:spcPct val="115000"/>
              </a:lnSpc>
              <a:spcBef>
                <a:spcPts val="0"/>
              </a:spcBef>
              <a:spcAft>
                <a:spcPts val="0"/>
              </a:spcAft>
              <a:buClr>
                <a:schemeClr val="dk1"/>
              </a:buClr>
              <a:buSzPts val="1100"/>
              <a:buFont typeface="Arial"/>
              <a:buNone/>
            </a:pPr>
            <a:r>
              <a:rPr lang="en" sz="1900">
                <a:highlight>
                  <a:srgbClr val="D9EAD3"/>
                </a:highlight>
                <a:latin typeface="Montserrat"/>
                <a:ea typeface="Montserrat"/>
                <a:cs typeface="Montserrat"/>
                <a:sym typeface="Montserrat"/>
              </a:rPr>
              <a:t>a</a:t>
            </a:r>
            <a:r>
              <a:rPr lang="en" sz="1900">
                <a:highlight>
                  <a:srgbClr val="FFFFFF"/>
                </a:highlight>
                <a:latin typeface="Montserrat"/>
                <a:ea typeface="Montserrat"/>
                <a:cs typeface="Montserrat"/>
                <a:sym typeface="Montserrat"/>
              </a:rPr>
              <a:t> ∈</a:t>
            </a:r>
            <a:r>
              <a:rPr lang="en" sz="1900">
                <a:latin typeface="Montserrat"/>
                <a:ea typeface="Montserrat"/>
                <a:cs typeface="Montserrat"/>
                <a:sym typeface="Montserrat"/>
              </a:rPr>
              <a:t> </a:t>
            </a:r>
            <a:r>
              <a:rPr lang="en" sz="1900">
                <a:highlight>
                  <a:srgbClr val="E06666"/>
                </a:highlight>
                <a:latin typeface="Montserrat"/>
                <a:ea typeface="Montserrat"/>
                <a:cs typeface="Montserrat"/>
                <a:sym typeface="Montserrat"/>
              </a:rPr>
              <a:t>A</a:t>
            </a:r>
            <a:endParaRPr sz="1900">
              <a:highlight>
                <a:srgbClr val="E06666"/>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600">
              <a:highlight>
                <a:srgbClr val="E06666"/>
              </a:highlight>
            </a:endParaRPr>
          </a:p>
          <a:p>
            <a:pPr indent="0" lvl="0" marL="0" rtl="0" algn="l">
              <a:lnSpc>
                <a:spcPct val="115000"/>
              </a:lnSpc>
              <a:spcBef>
                <a:spcPts val="0"/>
              </a:spcBef>
              <a:spcAft>
                <a:spcPts val="0"/>
              </a:spcAft>
              <a:buClr>
                <a:schemeClr val="dk1"/>
              </a:buClr>
              <a:buSzPts val="1100"/>
              <a:buFont typeface="Arial"/>
              <a:buNone/>
            </a:pPr>
            <a:r>
              <a:rPr lang="en" sz="1600">
                <a:highlight>
                  <a:srgbClr val="FFFFFF"/>
                </a:highlight>
              </a:rPr>
              <a:t>y se lee « </a:t>
            </a:r>
            <a:r>
              <a:rPr lang="en" sz="1600">
                <a:highlight>
                  <a:srgbClr val="D9EAD3"/>
                </a:highlight>
              </a:rPr>
              <a:t>a</a:t>
            </a:r>
            <a:r>
              <a:rPr lang="en" sz="1600">
                <a:highlight>
                  <a:srgbClr val="FFFFFF"/>
                </a:highlight>
              </a:rPr>
              <a:t> pertenece </a:t>
            </a:r>
            <a:r>
              <a:rPr lang="en" sz="1600">
                <a:highlight>
                  <a:srgbClr val="E06666"/>
                </a:highlight>
              </a:rPr>
              <a:t>A</a:t>
            </a:r>
            <a:r>
              <a:rPr lang="en" sz="1600">
                <a:highlight>
                  <a:srgbClr val="FFFFFF"/>
                </a:highlight>
              </a:rPr>
              <a:t> » o « </a:t>
            </a:r>
            <a:r>
              <a:rPr lang="en" sz="1600">
                <a:highlight>
                  <a:srgbClr val="D9EAD3"/>
                </a:highlight>
              </a:rPr>
              <a:t>a</a:t>
            </a:r>
            <a:r>
              <a:rPr lang="en" sz="1600">
                <a:highlight>
                  <a:srgbClr val="FFFFFF"/>
                </a:highlight>
              </a:rPr>
              <a:t> está contenido </a:t>
            </a:r>
            <a:r>
              <a:rPr lang="en" sz="1600">
                <a:highlight>
                  <a:srgbClr val="E06666"/>
                </a:highlight>
              </a:rPr>
              <a:t>A</a:t>
            </a:r>
            <a:r>
              <a:rPr lang="en" sz="1600">
                <a:highlight>
                  <a:srgbClr val="FFFFFF"/>
                </a:highlight>
              </a:rPr>
              <a:t> ».</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00">
                <a:highlight>
                  <a:srgbClr val="FFFFFF"/>
                </a:highlight>
              </a:rPr>
              <a:t>Si el elemento </a:t>
            </a:r>
            <a:r>
              <a:rPr lang="en" sz="1600">
                <a:highlight>
                  <a:srgbClr val="D9EAD3"/>
                </a:highlight>
              </a:rPr>
              <a:t>a</a:t>
            </a:r>
            <a:r>
              <a:rPr lang="en" sz="1600">
                <a:highlight>
                  <a:srgbClr val="FFFFFF"/>
                </a:highlight>
              </a:rPr>
              <a:t> no se encuentra en A, entonces lo escribimos así:</a:t>
            </a:r>
            <a:endParaRPr sz="16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600">
              <a:highlight>
                <a:srgbClr val="FFFFFF"/>
              </a:highlight>
            </a:endParaRPr>
          </a:p>
          <a:p>
            <a:pPr indent="0" lvl="0" marL="0" rtl="0" algn="ctr">
              <a:lnSpc>
                <a:spcPct val="115000"/>
              </a:lnSpc>
              <a:spcBef>
                <a:spcPts val="0"/>
              </a:spcBef>
              <a:spcAft>
                <a:spcPts val="0"/>
              </a:spcAft>
              <a:buClr>
                <a:schemeClr val="dk1"/>
              </a:buClr>
              <a:buSzPts val="1100"/>
              <a:buFont typeface="Arial"/>
              <a:buNone/>
            </a:pPr>
            <a:r>
              <a:rPr lang="en" sz="1900">
                <a:highlight>
                  <a:srgbClr val="D9EAD3"/>
                </a:highlight>
              </a:rPr>
              <a:t>a</a:t>
            </a:r>
            <a:r>
              <a:rPr lang="en" sz="1900">
                <a:highlight>
                  <a:srgbClr val="FFFFFF"/>
                </a:highlight>
              </a:rPr>
              <a:t> ∉ </a:t>
            </a:r>
            <a:r>
              <a:rPr lang="en" sz="1900">
                <a:highlight>
                  <a:srgbClr val="E06666"/>
                </a:highlight>
              </a:rPr>
              <a:t>A</a:t>
            </a:r>
            <a:endParaRPr sz="1900">
              <a:highlight>
                <a:srgbClr val="E06666"/>
              </a:highlight>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