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5143500" cx="9144000"/>
  <p:notesSz cx="6858000" cy="9144000"/>
  <p:embeddedFontLst>
    <p:embeddedFont>
      <p:font typeface="Robo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gzSAUvvlcyV98E22/oNpPEvVB7/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regular.fntdata"/><Relationship Id="rId47" Type="http://schemas.openxmlformats.org/officeDocument/2006/relationships/slide" Target="slides/slide43.xml"/><Relationship Id="rId49"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boldItalic.fntdata"/><Relationship Id="rId50" Type="http://schemas.openxmlformats.org/officeDocument/2006/relationships/font" Target="fonts/Roboto-italic.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5" name="Google Shape;54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 name="Shape 14"/>
        <p:cNvGrpSpPr/>
        <p:nvPr/>
      </p:nvGrpSpPr>
      <p:grpSpPr>
        <a:xfrm>
          <a:off x="0" y="0"/>
          <a:ext cx="0" cy="0"/>
          <a:chOff x="0" y="0"/>
          <a:chExt cx="0" cy="0"/>
        </a:xfrm>
      </p:grpSpPr>
      <p:sp>
        <p:nvSpPr>
          <p:cNvPr id="15" name="Google Shape;15;p45"/>
          <p:cNvSpPr/>
          <p:nvPr/>
        </p:nvSpPr>
        <p:spPr>
          <a:xfrm flipH="1" rot="10800000">
            <a:off x="1525" y="506"/>
            <a:ext cx="2220900" cy="172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6" name="Google Shape;16;p45"/>
          <p:cNvGrpSpPr/>
          <p:nvPr/>
        </p:nvGrpSpPr>
        <p:grpSpPr>
          <a:xfrm>
            <a:off x="-1300" y="39"/>
            <a:ext cx="9146775" cy="5143447"/>
            <a:chOff x="-1300" y="52"/>
            <a:chExt cx="9146775" cy="6857929"/>
          </a:xfrm>
        </p:grpSpPr>
        <p:sp>
          <p:nvSpPr>
            <p:cNvPr id="17" name="Google Shape;17;p45"/>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8" name="Google Shape;18;p45"/>
            <p:cNvGrpSpPr/>
            <p:nvPr/>
          </p:nvGrpSpPr>
          <p:grpSpPr>
            <a:xfrm rot="10800000">
              <a:off x="-1300" y="4051474"/>
              <a:ext cx="9143950" cy="2806507"/>
              <a:chOff x="0" y="275"/>
              <a:chExt cx="9143950" cy="381817"/>
            </a:xfrm>
          </p:grpSpPr>
          <p:sp>
            <p:nvSpPr>
              <p:cNvPr id="19" name="Google Shape;19;p45"/>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0" name="Google Shape;20;p45"/>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1" name="Google Shape;21;p45"/>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45"/>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Carrera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3" name="Google Shape;23;p45"/>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4" name="Shape 104"/>
        <p:cNvGrpSpPr/>
        <p:nvPr/>
      </p:nvGrpSpPr>
      <p:grpSpPr>
        <a:xfrm>
          <a:off x="0" y="0"/>
          <a:ext cx="0" cy="0"/>
          <a:chOff x="0" y="0"/>
          <a:chExt cx="0" cy="0"/>
        </a:xfrm>
      </p:grpSpPr>
      <p:sp>
        <p:nvSpPr>
          <p:cNvPr id="105" name="Google Shape;105;p54"/>
          <p:cNvSpPr/>
          <p:nvPr/>
        </p:nvSpPr>
        <p:spPr>
          <a:xfrm>
            <a:off x="-25" y="5066212"/>
            <a:ext cx="9144000" cy="109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106" name="Google Shape;106;p54"/>
          <p:cNvSpPr/>
          <p:nvPr/>
        </p:nvSpPr>
        <p:spPr>
          <a:xfrm flipH="1">
            <a:off x="8440500" y="4961325"/>
            <a:ext cx="703500" cy="2145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107" name="Google Shape;107;p5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54"/>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09" name="Google Shape;109;p54"/>
          <p:cNvGrpSpPr/>
          <p:nvPr/>
        </p:nvGrpSpPr>
        <p:grpSpPr>
          <a:xfrm>
            <a:off x="0" y="206"/>
            <a:ext cx="9143950" cy="360281"/>
            <a:chOff x="0" y="275"/>
            <a:chExt cx="9143950" cy="480375"/>
          </a:xfrm>
        </p:grpSpPr>
        <p:sp>
          <p:nvSpPr>
            <p:cNvPr id="110" name="Google Shape;110;p54"/>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11" name="Google Shape;111;p54"/>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112" name="Google Shape;112;p54"/>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113" name="Google Shape;113;p54"/>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4" name="Shape 114"/>
        <p:cNvGrpSpPr/>
        <p:nvPr/>
      </p:nvGrpSpPr>
      <p:grpSpPr>
        <a:xfrm>
          <a:off x="0" y="0"/>
          <a:ext cx="0" cy="0"/>
          <a:chOff x="0" y="0"/>
          <a:chExt cx="0" cy="0"/>
        </a:xfrm>
      </p:grpSpPr>
      <p:sp>
        <p:nvSpPr>
          <p:cNvPr id="115" name="Google Shape;115;p55"/>
          <p:cNvSpPr txBox="1"/>
          <p:nvPr>
            <p:ph type="title"/>
          </p:nvPr>
        </p:nvSpPr>
        <p:spPr>
          <a:xfrm>
            <a:off x="623888" y="882254"/>
            <a:ext cx="7886700" cy="2139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Arial"/>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55"/>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55"/>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8" name="Google Shape;118;p5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55"/>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0" name="Shape 120"/>
        <p:cNvGrpSpPr/>
        <p:nvPr/>
      </p:nvGrpSpPr>
      <p:grpSpPr>
        <a:xfrm>
          <a:off x="0" y="0"/>
          <a:ext cx="0" cy="0"/>
          <a:chOff x="0" y="0"/>
          <a:chExt cx="0" cy="0"/>
        </a:xfrm>
      </p:grpSpPr>
      <p:sp>
        <p:nvSpPr>
          <p:cNvPr id="121" name="Google Shape;121;p56"/>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56"/>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56"/>
          <p:cNvSpPr txBox="1"/>
          <p:nvPr>
            <p:ph idx="2" type="body"/>
          </p:nvPr>
        </p:nvSpPr>
        <p:spPr>
          <a:xfrm>
            <a:off x="46291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56"/>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25" name="Google Shape;125;p5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56"/>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7" name="Shape 127"/>
        <p:cNvGrpSpPr/>
        <p:nvPr/>
      </p:nvGrpSpPr>
      <p:grpSpPr>
        <a:xfrm>
          <a:off x="0" y="0"/>
          <a:ext cx="0" cy="0"/>
          <a:chOff x="0" y="0"/>
          <a:chExt cx="0" cy="0"/>
        </a:xfrm>
      </p:grpSpPr>
      <p:sp>
        <p:nvSpPr>
          <p:cNvPr id="128" name="Google Shape;128;p57"/>
          <p:cNvSpPr txBox="1"/>
          <p:nvPr>
            <p:ph type="title"/>
          </p:nvPr>
        </p:nvSpPr>
        <p:spPr>
          <a:xfrm>
            <a:off x="782241" y="93150"/>
            <a:ext cx="7886700" cy="8085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7"/>
          <p:cNvSpPr txBox="1"/>
          <p:nvPr>
            <p:ph idx="1" type="body"/>
          </p:nvPr>
        </p:nvSpPr>
        <p:spPr>
          <a:xfrm>
            <a:off x="629850" y="808182"/>
            <a:ext cx="3868200" cy="18822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57"/>
          <p:cNvSpPr txBox="1"/>
          <p:nvPr>
            <p:ph idx="2" type="body"/>
          </p:nvPr>
        </p:nvSpPr>
        <p:spPr>
          <a:xfrm>
            <a:off x="629850" y="2735386"/>
            <a:ext cx="3868200" cy="2188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57"/>
          <p:cNvSpPr txBox="1"/>
          <p:nvPr>
            <p:ph idx="3" type="body"/>
          </p:nvPr>
        </p:nvSpPr>
        <p:spPr>
          <a:xfrm>
            <a:off x="4629150" y="808182"/>
            <a:ext cx="3887400" cy="18822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2" name="Google Shape;132;p57"/>
          <p:cNvSpPr txBox="1"/>
          <p:nvPr>
            <p:ph idx="4" type="body"/>
          </p:nvPr>
        </p:nvSpPr>
        <p:spPr>
          <a:xfrm>
            <a:off x="4629154" y="2735386"/>
            <a:ext cx="3887400" cy="21882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57"/>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4" name="Google Shape;134;p5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57"/>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36" name="Shape 136"/>
        <p:cNvGrpSpPr/>
        <p:nvPr/>
      </p:nvGrpSpPr>
      <p:grpSpPr>
        <a:xfrm>
          <a:off x="0" y="0"/>
          <a:ext cx="0" cy="0"/>
          <a:chOff x="0" y="0"/>
          <a:chExt cx="0" cy="0"/>
        </a:xfrm>
      </p:grpSpPr>
      <p:sp>
        <p:nvSpPr>
          <p:cNvPr id="137" name="Google Shape;137;p58"/>
          <p:cNvSpPr txBox="1"/>
          <p:nvPr>
            <p:ph type="title"/>
          </p:nvPr>
        </p:nvSpPr>
        <p:spPr>
          <a:xfrm>
            <a:off x="628650" y="675000"/>
            <a:ext cx="7886700" cy="8544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58"/>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9" name="Google Shape;139;p5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58"/>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1" name="Shape 141"/>
        <p:cNvGrpSpPr/>
        <p:nvPr/>
      </p:nvGrpSpPr>
      <p:grpSpPr>
        <a:xfrm>
          <a:off x="0" y="0"/>
          <a:ext cx="0" cy="0"/>
          <a:chOff x="0" y="0"/>
          <a:chExt cx="0" cy="0"/>
        </a:xfrm>
      </p:grpSpPr>
      <p:sp>
        <p:nvSpPr>
          <p:cNvPr id="142" name="Google Shape;142;p59"/>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3" name="Google Shape;143;p5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4" name="Shape 144"/>
        <p:cNvGrpSpPr/>
        <p:nvPr/>
      </p:nvGrpSpPr>
      <p:grpSpPr>
        <a:xfrm>
          <a:off x="0" y="0"/>
          <a:ext cx="0" cy="0"/>
          <a:chOff x="0" y="0"/>
          <a:chExt cx="0" cy="0"/>
        </a:xfrm>
      </p:grpSpPr>
      <p:sp>
        <p:nvSpPr>
          <p:cNvPr id="145" name="Google Shape;145;p60"/>
          <p:cNvSpPr txBox="1"/>
          <p:nvPr>
            <p:ph type="title"/>
          </p:nvPr>
        </p:nvSpPr>
        <p:spPr>
          <a:xfrm>
            <a:off x="629841" y="740569"/>
            <a:ext cx="2949300" cy="8025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60"/>
          <p:cNvSpPr txBox="1"/>
          <p:nvPr>
            <p:ph idx="1" type="body"/>
          </p:nvPr>
        </p:nvSpPr>
        <p:spPr>
          <a:xfrm>
            <a:off x="3887391" y="740569"/>
            <a:ext cx="4629300" cy="4117200"/>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7" name="Google Shape;147;p60"/>
          <p:cNvSpPr txBox="1"/>
          <p:nvPr>
            <p:ph idx="2" type="body"/>
          </p:nvPr>
        </p:nvSpPr>
        <p:spPr>
          <a:xfrm>
            <a:off x="629841" y="1543050"/>
            <a:ext cx="2949300" cy="3314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8" name="Google Shape;148;p60"/>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9" name="Google Shape;149;p6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0" name="Google Shape;150;p60"/>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1" name="Shape 151"/>
        <p:cNvGrpSpPr/>
        <p:nvPr/>
      </p:nvGrpSpPr>
      <p:grpSpPr>
        <a:xfrm>
          <a:off x="0" y="0"/>
          <a:ext cx="0" cy="0"/>
          <a:chOff x="0" y="0"/>
          <a:chExt cx="0" cy="0"/>
        </a:xfrm>
      </p:grpSpPr>
      <p:sp>
        <p:nvSpPr>
          <p:cNvPr id="152" name="Google Shape;152;p61"/>
          <p:cNvSpPr txBox="1"/>
          <p:nvPr>
            <p:ph type="title"/>
          </p:nvPr>
        </p:nvSpPr>
        <p:spPr>
          <a:xfrm>
            <a:off x="629841" y="774699"/>
            <a:ext cx="2949300" cy="7683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61"/>
          <p:cNvSpPr txBox="1"/>
          <p:nvPr>
            <p:ph idx="1" type="body"/>
          </p:nvPr>
        </p:nvSpPr>
        <p:spPr>
          <a:xfrm>
            <a:off x="629841" y="1543050"/>
            <a:ext cx="2949300" cy="3045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4" name="Google Shape;154;p61"/>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5" name="Google Shape;155;p6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61"/>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57" name="Shape 157"/>
        <p:cNvGrpSpPr/>
        <p:nvPr/>
      </p:nvGrpSpPr>
      <p:grpSpPr>
        <a:xfrm>
          <a:off x="0" y="0"/>
          <a:ext cx="0" cy="0"/>
          <a:chOff x="0" y="0"/>
          <a:chExt cx="0" cy="0"/>
        </a:xfrm>
      </p:grpSpPr>
      <p:sp>
        <p:nvSpPr>
          <p:cNvPr id="158" name="Google Shape;158;p62"/>
          <p:cNvSpPr txBox="1"/>
          <p:nvPr>
            <p:ph type="title"/>
          </p:nvPr>
        </p:nvSpPr>
        <p:spPr>
          <a:xfrm>
            <a:off x="628650" y="150300"/>
            <a:ext cx="7886700" cy="8259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62"/>
          <p:cNvSpPr txBox="1"/>
          <p:nvPr>
            <p:ph idx="1" type="body"/>
          </p:nvPr>
        </p:nvSpPr>
        <p:spPr>
          <a:xfrm rot="5400000">
            <a:off x="2940300" y="-691650"/>
            <a:ext cx="3263400"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62"/>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1" name="Google Shape;161;p6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62"/>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3" name="Shape 163"/>
        <p:cNvGrpSpPr/>
        <p:nvPr/>
      </p:nvGrpSpPr>
      <p:grpSpPr>
        <a:xfrm>
          <a:off x="0" y="0"/>
          <a:ext cx="0" cy="0"/>
          <a:chOff x="0" y="0"/>
          <a:chExt cx="0" cy="0"/>
        </a:xfrm>
      </p:grpSpPr>
      <p:sp>
        <p:nvSpPr>
          <p:cNvPr id="164" name="Google Shape;164;p63"/>
          <p:cNvSpPr txBox="1"/>
          <p:nvPr>
            <p:ph type="title"/>
          </p:nvPr>
        </p:nvSpPr>
        <p:spPr>
          <a:xfrm rot="5400000">
            <a:off x="5367450" y="1783800"/>
            <a:ext cx="4324200" cy="19716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63"/>
          <p:cNvSpPr txBox="1"/>
          <p:nvPr>
            <p:ph idx="1" type="body"/>
          </p:nvPr>
        </p:nvSpPr>
        <p:spPr>
          <a:xfrm rot="5400000">
            <a:off x="1366875" y="-130800"/>
            <a:ext cx="4324200" cy="5800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63"/>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7" name="Google Shape;167;p6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63"/>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MFS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grpSp>
        <p:nvGrpSpPr>
          <p:cNvPr id="25" name="Google Shape;25;p46"/>
          <p:cNvGrpSpPr/>
          <p:nvPr/>
        </p:nvGrpSpPr>
        <p:grpSpPr>
          <a:xfrm>
            <a:off x="0" y="206"/>
            <a:ext cx="9143950" cy="360281"/>
            <a:chOff x="0" y="275"/>
            <a:chExt cx="9143950" cy="480375"/>
          </a:xfrm>
        </p:grpSpPr>
        <p:sp>
          <p:nvSpPr>
            <p:cNvPr id="26" name="Google Shape;26;p46"/>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7" name="Google Shape;27;p46"/>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28" name="Google Shape;28;p4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46"/>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6"/>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6"/>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rgbClr val="FFFFFF"/>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69" name="Shape 169"/>
        <p:cNvGrpSpPr/>
        <p:nvPr/>
      </p:nvGrpSpPr>
      <p:grpSpPr>
        <a:xfrm>
          <a:off x="0" y="0"/>
          <a:ext cx="0" cy="0"/>
          <a:chOff x="0" y="0"/>
          <a:chExt cx="0" cy="0"/>
        </a:xfrm>
      </p:grpSpPr>
      <p:sp>
        <p:nvSpPr>
          <p:cNvPr id="170" name="Google Shape;170;p64"/>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71" name="Google Shape;171;p64"/>
          <p:cNvGrpSpPr/>
          <p:nvPr/>
        </p:nvGrpSpPr>
        <p:grpSpPr>
          <a:xfrm>
            <a:off x="-1300" y="39"/>
            <a:ext cx="9146775" cy="5143447"/>
            <a:chOff x="-1300" y="52"/>
            <a:chExt cx="9146775" cy="6857929"/>
          </a:xfrm>
        </p:grpSpPr>
        <p:sp>
          <p:nvSpPr>
            <p:cNvPr id="172" name="Google Shape;172;p64"/>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73" name="Google Shape;173;p64"/>
            <p:cNvGrpSpPr/>
            <p:nvPr/>
          </p:nvGrpSpPr>
          <p:grpSpPr>
            <a:xfrm rot="10800000">
              <a:off x="-1300" y="4051474"/>
              <a:ext cx="9143950" cy="2806507"/>
              <a:chOff x="0" y="275"/>
              <a:chExt cx="9143950" cy="381817"/>
            </a:xfrm>
          </p:grpSpPr>
          <p:sp>
            <p:nvSpPr>
              <p:cNvPr id="174" name="Google Shape;174;p64"/>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75" name="Google Shape;175;p64"/>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76" name="Google Shape;176;p6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7" name="Google Shape;177;p6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178" name="Google Shape;178;p64"/>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79" name="Shape 179"/>
        <p:cNvGrpSpPr/>
        <p:nvPr/>
      </p:nvGrpSpPr>
      <p:grpSpPr>
        <a:xfrm>
          <a:off x="0" y="0"/>
          <a:ext cx="0" cy="0"/>
          <a:chOff x="0" y="0"/>
          <a:chExt cx="0" cy="0"/>
        </a:xfrm>
      </p:grpSpPr>
      <p:sp>
        <p:nvSpPr>
          <p:cNvPr id="180" name="Google Shape;180;p65"/>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81" name="Google Shape;181;p65"/>
          <p:cNvGrpSpPr/>
          <p:nvPr/>
        </p:nvGrpSpPr>
        <p:grpSpPr>
          <a:xfrm>
            <a:off x="-1300" y="39"/>
            <a:ext cx="9146775" cy="5143447"/>
            <a:chOff x="-1300" y="52"/>
            <a:chExt cx="9146775" cy="6857929"/>
          </a:xfrm>
        </p:grpSpPr>
        <p:sp>
          <p:nvSpPr>
            <p:cNvPr id="182" name="Google Shape;182;p65"/>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83" name="Google Shape;183;p65"/>
            <p:cNvGrpSpPr/>
            <p:nvPr/>
          </p:nvGrpSpPr>
          <p:grpSpPr>
            <a:xfrm rot="10800000">
              <a:off x="-1300" y="4051474"/>
              <a:ext cx="9143950" cy="2806507"/>
              <a:chOff x="0" y="275"/>
              <a:chExt cx="9143950" cy="381817"/>
            </a:xfrm>
          </p:grpSpPr>
          <p:sp>
            <p:nvSpPr>
              <p:cNvPr id="184" name="Google Shape;184;p65"/>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85" name="Google Shape;185;p65"/>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86" name="Google Shape;186;p65"/>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7" name="Google Shape;187;p65"/>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188" name="Google Shape;188;p65"/>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89" name="Shape 189"/>
        <p:cNvGrpSpPr/>
        <p:nvPr/>
      </p:nvGrpSpPr>
      <p:grpSpPr>
        <a:xfrm>
          <a:off x="0" y="0"/>
          <a:ext cx="0" cy="0"/>
          <a:chOff x="0" y="0"/>
          <a:chExt cx="0" cy="0"/>
        </a:xfrm>
      </p:grpSpPr>
      <p:sp>
        <p:nvSpPr>
          <p:cNvPr id="190" name="Google Shape;190;p66"/>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Arial"/>
                <a:ea typeface="Arial"/>
                <a:cs typeface="Arial"/>
                <a:sym typeface="Arial"/>
              </a:rPr>
              <a:t>CFP</a:t>
            </a:r>
            <a:endParaRPr b="1" i="0" sz="4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Programador </a:t>
            </a:r>
            <a:endParaRPr b="1"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full-stack</a:t>
            </a:r>
            <a:endParaRPr b="1" i="0" sz="3600" u="none" cap="none" strike="noStrike">
              <a:solidFill>
                <a:srgbClr val="FFFFFF"/>
              </a:solidFill>
              <a:latin typeface="Arial"/>
              <a:ea typeface="Arial"/>
              <a:cs typeface="Arial"/>
              <a:sym typeface="Arial"/>
            </a:endParaRPr>
          </a:p>
        </p:txBody>
      </p:sp>
      <p:sp>
        <p:nvSpPr>
          <p:cNvPr id="191" name="Google Shape;191;p66"/>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192" name="Google Shape;192;p66"/>
          <p:cNvGrpSpPr/>
          <p:nvPr/>
        </p:nvGrpSpPr>
        <p:grpSpPr>
          <a:xfrm>
            <a:off x="-1300" y="39"/>
            <a:ext cx="9146775" cy="5143447"/>
            <a:chOff x="-1300" y="52"/>
            <a:chExt cx="9146775" cy="6857929"/>
          </a:xfrm>
        </p:grpSpPr>
        <p:sp>
          <p:nvSpPr>
            <p:cNvPr id="193" name="Google Shape;193;p66"/>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94" name="Google Shape;194;p66"/>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195" name="Google Shape;195;p66"/>
            <p:cNvGrpSpPr/>
            <p:nvPr/>
          </p:nvGrpSpPr>
          <p:grpSpPr>
            <a:xfrm rot="10800000">
              <a:off x="-1300" y="4051474"/>
              <a:ext cx="9143950" cy="2806507"/>
              <a:chOff x="0" y="275"/>
              <a:chExt cx="9143950" cy="381817"/>
            </a:xfrm>
          </p:grpSpPr>
          <p:sp>
            <p:nvSpPr>
              <p:cNvPr id="196" name="Google Shape;196;p66"/>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97" name="Google Shape;197;p66"/>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98" name="Google Shape;198;p6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9" name="Google Shape;199;p6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00" name="Google Shape;200;p66"/>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1" name="Shape 201"/>
        <p:cNvGrpSpPr/>
        <p:nvPr/>
      </p:nvGrpSpPr>
      <p:grpSpPr>
        <a:xfrm>
          <a:off x="0" y="0"/>
          <a:ext cx="0" cy="0"/>
          <a:chOff x="0" y="0"/>
          <a:chExt cx="0" cy="0"/>
        </a:xfrm>
      </p:grpSpPr>
      <p:sp>
        <p:nvSpPr>
          <p:cNvPr id="202" name="Google Shape;202;p67"/>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203" name="Google Shape;203;p67"/>
          <p:cNvGrpSpPr/>
          <p:nvPr/>
        </p:nvGrpSpPr>
        <p:grpSpPr>
          <a:xfrm>
            <a:off x="-1300" y="39"/>
            <a:ext cx="9146775" cy="5143447"/>
            <a:chOff x="-1300" y="52"/>
            <a:chExt cx="9146775" cy="6857929"/>
          </a:xfrm>
        </p:grpSpPr>
        <p:sp>
          <p:nvSpPr>
            <p:cNvPr id="204" name="Google Shape;204;p67"/>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205" name="Google Shape;205;p67"/>
            <p:cNvGrpSpPr/>
            <p:nvPr/>
          </p:nvGrpSpPr>
          <p:grpSpPr>
            <a:xfrm rot="10800000">
              <a:off x="-1300" y="4051474"/>
              <a:ext cx="9143950" cy="2806507"/>
              <a:chOff x="0" y="275"/>
              <a:chExt cx="9143950" cy="381817"/>
            </a:xfrm>
          </p:grpSpPr>
          <p:sp>
            <p:nvSpPr>
              <p:cNvPr id="206" name="Google Shape;206;p6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07" name="Google Shape;207;p67"/>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08" name="Google Shape;208;p67"/>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9" name="Google Shape;209;p67"/>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10" name="Google Shape;210;p67"/>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1" name="Shape 211"/>
        <p:cNvGrpSpPr/>
        <p:nvPr/>
      </p:nvGrpSpPr>
      <p:grpSpPr>
        <a:xfrm>
          <a:off x="0" y="0"/>
          <a:ext cx="0" cy="0"/>
          <a:chOff x="0" y="0"/>
          <a:chExt cx="0" cy="0"/>
        </a:xfrm>
      </p:grpSpPr>
      <p:sp>
        <p:nvSpPr>
          <p:cNvPr id="212" name="Google Shape;212;p68"/>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213" name="Google Shape;213;p68"/>
          <p:cNvGrpSpPr/>
          <p:nvPr/>
        </p:nvGrpSpPr>
        <p:grpSpPr>
          <a:xfrm>
            <a:off x="-1300" y="39"/>
            <a:ext cx="9146775" cy="5143447"/>
            <a:chOff x="-1300" y="52"/>
            <a:chExt cx="9146775" cy="6857929"/>
          </a:xfrm>
        </p:grpSpPr>
        <p:sp>
          <p:nvSpPr>
            <p:cNvPr id="214" name="Google Shape;214;p68"/>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215" name="Google Shape;215;p68"/>
            <p:cNvGrpSpPr/>
            <p:nvPr/>
          </p:nvGrpSpPr>
          <p:grpSpPr>
            <a:xfrm rot="10800000">
              <a:off x="-1300" y="4051474"/>
              <a:ext cx="9143950" cy="2806507"/>
              <a:chOff x="0" y="275"/>
              <a:chExt cx="9143950" cy="381817"/>
            </a:xfrm>
          </p:grpSpPr>
          <p:sp>
            <p:nvSpPr>
              <p:cNvPr id="216" name="Google Shape;216;p68"/>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17" name="Google Shape;217;p68"/>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18" name="Google Shape;218;p6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9" name="Google Shape;219;p6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20" name="Google Shape;220;p68"/>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1" name="Shape 221"/>
        <p:cNvGrpSpPr/>
        <p:nvPr/>
      </p:nvGrpSpPr>
      <p:grpSpPr>
        <a:xfrm>
          <a:off x="0" y="0"/>
          <a:ext cx="0" cy="0"/>
          <a:chOff x="0" y="0"/>
          <a:chExt cx="0" cy="0"/>
        </a:xfrm>
      </p:grpSpPr>
      <p:sp>
        <p:nvSpPr>
          <p:cNvPr id="222" name="Google Shape;222;p69"/>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223" name="Google Shape;223;p69"/>
          <p:cNvGrpSpPr/>
          <p:nvPr/>
        </p:nvGrpSpPr>
        <p:grpSpPr>
          <a:xfrm>
            <a:off x="-1300" y="39"/>
            <a:ext cx="9146775" cy="5143447"/>
            <a:chOff x="-1300" y="52"/>
            <a:chExt cx="9146775" cy="6857929"/>
          </a:xfrm>
        </p:grpSpPr>
        <p:sp>
          <p:nvSpPr>
            <p:cNvPr id="224" name="Google Shape;224;p69"/>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225" name="Google Shape;225;p69"/>
            <p:cNvGrpSpPr/>
            <p:nvPr/>
          </p:nvGrpSpPr>
          <p:grpSpPr>
            <a:xfrm rot="10800000">
              <a:off x="-1300" y="4051474"/>
              <a:ext cx="9143950" cy="2806507"/>
              <a:chOff x="0" y="275"/>
              <a:chExt cx="9143950" cy="381817"/>
            </a:xfrm>
          </p:grpSpPr>
          <p:sp>
            <p:nvSpPr>
              <p:cNvPr id="226" name="Google Shape;226;p6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227" name="Google Shape;227;p69"/>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228" name="Google Shape;228;p69"/>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9" name="Google Shape;229;p69"/>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230" name="Google Shape;230;p69"/>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2" name="Shape 32"/>
        <p:cNvGrpSpPr/>
        <p:nvPr/>
      </p:nvGrpSpPr>
      <p:grpSpPr>
        <a:xfrm>
          <a:off x="0" y="0"/>
          <a:ext cx="0" cy="0"/>
          <a:chOff x="0" y="0"/>
          <a:chExt cx="0" cy="0"/>
        </a:xfrm>
      </p:grpSpPr>
      <p:sp>
        <p:nvSpPr>
          <p:cNvPr id="33" name="Google Shape;33;p47"/>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34" name="Google Shape;34;p47"/>
          <p:cNvGrpSpPr/>
          <p:nvPr/>
        </p:nvGrpSpPr>
        <p:grpSpPr>
          <a:xfrm>
            <a:off x="-1300" y="39"/>
            <a:ext cx="9146775" cy="5143447"/>
            <a:chOff x="-1300" y="52"/>
            <a:chExt cx="9146775" cy="6857929"/>
          </a:xfrm>
        </p:grpSpPr>
        <p:sp>
          <p:nvSpPr>
            <p:cNvPr id="35" name="Google Shape;35;p47"/>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36" name="Google Shape;36;p47"/>
            <p:cNvGrpSpPr/>
            <p:nvPr/>
          </p:nvGrpSpPr>
          <p:grpSpPr>
            <a:xfrm rot="10800000">
              <a:off x="-1300" y="4051474"/>
              <a:ext cx="9143950" cy="2806507"/>
              <a:chOff x="0" y="275"/>
              <a:chExt cx="9143950" cy="381817"/>
            </a:xfrm>
          </p:grpSpPr>
          <p:sp>
            <p:nvSpPr>
              <p:cNvPr id="37" name="Google Shape;37;p47"/>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38" name="Google Shape;38;p47"/>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39" name="Google Shape;39;p47"/>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47"/>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Carrera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41" name="Google Shape;41;p47"/>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2" name="Shape 42"/>
        <p:cNvGrpSpPr/>
        <p:nvPr/>
      </p:nvGrpSpPr>
      <p:grpSpPr>
        <a:xfrm>
          <a:off x="0" y="0"/>
          <a:ext cx="0" cy="0"/>
          <a:chOff x="0" y="0"/>
          <a:chExt cx="0" cy="0"/>
        </a:xfrm>
      </p:grpSpPr>
      <p:sp>
        <p:nvSpPr>
          <p:cNvPr id="43" name="Google Shape;43;p48"/>
          <p:cNvSpPr/>
          <p:nvPr/>
        </p:nvSpPr>
        <p:spPr>
          <a:xfrm>
            <a:off x="-25" y="5066212"/>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 name="Google Shape;44;p48"/>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45" name="Google Shape;45;p48"/>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47" name="Google Shape;47;p48"/>
          <p:cNvGrpSpPr/>
          <p:nvPr/>
        </p:nvGrpSpPr>
        <p:grpSpPr>
          <a:xfrm>
            <a:off x="0" y="206"/>
            <a:ext cx="9143950" cy="360281"/>
            <a:chOff x="0" y="275"/>
            <a:chExt cx="9143950" cy="480375"/>
          </a:xfrm>
        </p:grpSpPr>
        <p:sp>
          <p:nvSpPr>
            <p:cNvPr id="48" name="Google Shape;48;p48"/>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48"/>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50" name="Google Shape;50;p48"/>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51" name="Google Shape;51;p48"/>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2" name="Shape 52"/>
        <p:cNvGrpSpPr/>
        <p:nvPr/>
      </p:nvGrpSpPr>
      <p:grpSpPr>
        <a:xfrm>
          <a:off x="0" y="0"/>
          <a:ext cx="0" cy="0"/>
          <a:chOff x="0" y="0"/>
          <a:chExt cx="0" cy="0"/>
        </a:xfrm>
      </p:grpSpPr>
      <p:sp>
        <p:nvSpPr>
          <p:cNvPr id="53" name="Google Shape;53;p49"/>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54" name="Google Shape;54;p49"/>
          <p:cNvGrpSpPr/>
          <p:nvPr/>
        </p:nvGrpSpPr>
        <p:grpSpPr>
          <a:xfrm>
            <a:off x="-1300" y="39"/>
            <a:ext cx="9146775" cy="5143447"/>
            <a:chOff x="-1300" y="52"/>
            <a:chExt cx="9146775" cy="6857929"/>
          </a:xfrm>
        </p:grpSpPr>
        <p:sp>
          <p:nvSpPr>
            <p:cNvPr id="55" name="Google Shape;55;p49"/>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56" name="Google Shape;56;p49"/>
            <p:cNvGrpSpPr/>
            <p:nvPr/>
          </p:nvGrpSpPr>
          <p:grpSpPr>
            <a:xfrm rot="10800000">
              <a:off x="-1300" y="4051474"/>
              <a:ext cx="9143950" cy="2806507"/>
              <a:chOff x="0" y="275"/>
              <a:chExt cx="9143950" cy="381817"/>
            </a:xfrm>
          </p:grpSpPr>
          <p:sp>
            <p:nvSpPr>
              <p:cNvPr id="57" name="Google Shape;57;p49"/>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58" name="Google Shape;58;p49"/>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59" name="Google Shape;59;p49"/>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0" name="Google Shape;60;p49"/>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Carrera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61" name="Google Shape;61;p49"/>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2" name="Shape 62"/>
        <p:cNvGrpSpPr/>
        <p:nvPr/>
      </p:nvGrpSpPr>
      <p:grpSpPr>
        <a:xfrm>
          <a:off x="0" y="0"/>
          <a:ext cx="0" cy="0"/>
          <a:chOff x="0" y="0"/>
          <a:chExt cx="0" cy="0"/>
        </a:xfrm>
      </p:grpSpPr>
      <p:sp>
        <p:nvSpPr>
          <p:cNvPr id="63" name="Google Shape;63;p50"/>
          <p:cNvSpPr/>
          <p:nvPr/>
        </p:nvSpPr>
        <p:spPr>
          <a:xfrm>
            <a:off x="-25" y="5066212"/>
            <a:ext cx="9144000" cy="109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64" name="Google Shape;64;p50"/>
          <p:cNvSpPr/>
          <p:nvPr/>
        </p:nvSpPr>
        <p:spPr>
          <a:xfrm flipH="1">
            <a:off x="8440500" y="4961325"/>
            <a:ext cx="703500" cy="2145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65" name="Google Shape;65;p5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5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67" name="Google Shape;67;p50"/>
          <p:cNvGrpSpPr/>
          <p:nvPr/>
        </p:nvGrpSpPr>
        <p:grpSpPr>
          <a:xfrm>
            <a:off x="0" y="206"/>
            <a:ext cx="9143950" cy="360281"/>
            <a:chOff x="0" y="275"/>
            <a:chExt cx="9143950" cy="480375"/>
          </a:xfrm>
        </p:grpSpPr>
        <p:sp>
          <p:nvSpPr>
            <p:cNvPr id="68" name="Google Shape;68;p50"/>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69" name="Google Shape;69;p50"/>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70" name="Google Shape;70;p50"/>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71" name="Google Shape;71;p50"/>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2" name="Shape 72"/>
        <p:cNvGrpSpPr/>
        <p:nvPr/>
      </p:nvGrpSpPr>
      <p:grpSpPr>
        <a:xfrm>
          <a:off x="0" y="0"/>
          <a:ext cx="0" cy="0"/>
          <a:chOff x="0" y="0"/>
          <a:chExt cx="0" cy="0"/>
        </a:xfrm>
      </p:grpSpPr>
      <p:sp>
        <p:nvSpPr>
          <p:cNvPr id="73" name="Google Shape;73;p51"/>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74" name="Google Shape;74;p51"/>
          <p:cNvGrpSpPr/>
          <p:nvPr/>
        </p:nvGrpSpPr>
        <p:grpSpPr>
          <a:xfrm>
            <a:off x="-1300" y="39"/>
            <a:ext cx="9146775" cy="5143447"/>
            <a:chOff x="-1300" y="52"/>
            <a:chExt cx="9146775" cy="6857929"/>
          </a:xfrm>
        </p:grpSpPr>
        <p:sp>
          <p:nvSpPr>
            <p:cNvPr id="75" name="Google Shape;75;p51"/>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76" name="Google Shape;76;p51"/>
            <p:cNvGrpSpPr/>
            <p:nvPr/>
          </p:nvGrpSpPr>
          <p:grpSpPr>
            <a:xfrm rot="10800000">
              <a:off x="-1300" y="4051474"/>
              <a:ext cx="9143950" cy="2806507"/>
              <a:chOff x="0" y="275"/>
              <a:chExt cx="9143950" cy="381817"/>
            </a:xfrm>
          </p:grpSpPr>
          <p:sp>
            <p:nvSpPr>
              <p:cNvPr id="77" name="Google Shape;77;p51"/>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78" name="Google Shape;78;p51"/>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79" name="Google Shape;79;p5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80" name="Google Shape;80;p51"/>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81" name="Google Shape;81;p51"/>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2" name="Shape 82"/>
        <p:cNvGrpSpPr/>
        <p:nvPr/>
      </p:nvGrpSpPr>
      <p:grpSpPr>
        <a:xfrm>
          <a:off x="0" y="0"/>
          <a:ext cx="0" cy="0"/>
          <a:chOff x="0" y="0"/>
          <a:chExt cx="0" cy="0"/>
        </a:xfrm>
      </p:grpSpPr>
      <p:sp>
        <p:nvSpPr>
          <p:cNvPr id="83" name="Google Shape;83;p5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algn="ctr">
              <a:lnSpc>
                <a:spcPct val="90000"/>
              </a:lnSpc>
              <a:spcBef>
                <a:spcPts val="0"/>
              </a:spcBef>
              <a:spcAft>
                <a:spcPts val="0"/>
              </a:spcAft>
              <a:buClr>
                <a:schemeClr val="dk1"/>
              </a:buClr>
              <a:buSzPts val="4000"/>
              <a:buFont typeface="Arial"/>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84" name="Google Shape;84;p52"/>
          <p:cNvGrpSpPr/>
          <p:nvPr/>
        </p:nvGrpSpPr>
        <p:grpSpPr>
          <a:xfrm>
            <a:off x="0" y="206"/>
            <a:ext cx="9143950" cy="360281"/>
            <a:chOff x="0" y="275"/>
            <a:chExt cx="9143950" cy="480375"/>
          </a:xfrm>
        </p:grpSpPr>
        <p:sp>
          <p:nvSpPr>
            <p:cNvPr id="85" name="Google Shape;85;p5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86" name="Google Shape;86;p52"/>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
        <p:nvSpPr>
          <p:cNvPr id="87" name="Google Shape;87;p52"/>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2400" u="none" cap="none" strike="noStrike">
                <a:solidFill>
                  <a:schemeClr val="lt1"/>
                </a:solidFill>
                <a:latin typeface="Arial"/>
                <a:ea typeface="Arial"/>
                <a:cs typeface="Arial"/>
                <a:sym typeface="Arial"/>
              </a:rPr>
              <a:t>CFS</a:t>
            </a:r>
            <a:endParaRPr b="1" i="0" sz="2400" u="none" cap="none" strike="noStrike">
              <a:solidFill>
                <a:srgbClr val="FFFFFF"/>
              </a:solidFill>
              <a:latin typeface="Arial"/>
              <a:ea typeface="Arial"/>
              <a:cs typeface="Arial"/>
              <a:sym typeface="Arial"/>
            </a:endParaRPr>
          </a:p>
        </p:txBody>
      </p:sp>
      <p:sp>
        <p:nvSpPr>
          <p:cNvPr id="88" name="Google Shape;88;p52"/>
          <p:cNvSpPr/>
          <p:nvPr/>
        </p:nvSpPr>
        <p:spPr>
          <a:xfrm>
            <a:off x="-25" y="5066212"/>
            <a:ext cx="9144000" cy="109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89" name="Google Shape;89;p52"/>
          <p:cNvSpPr/>
          <p:nvPr/>
        </p:nvSpPr>
        <p:spPr>
          <a:xfrm flipH="1">
            <a:off x="8440500" y="4961325"/>
            <a:ext cx="703500" cy="2145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p:txBody>
      </p:sp>
      <p:sp>
        <p:nvSpPr>
          <p:cNvPr id="90" name="Google Shape;90;p52"/>
          <p:cNvSpPr txBox="1"/>
          <p:nvPr>
            <p:ph idx="12" type="sldNum"/>
          </p:nvPr>
        </p:nvSpPr>
        <p:spPr>
          <a:xfrm>
            <a:off x="8515375" y="4931569"/>
            <a:ext cx="6288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52"/>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2" name="Shape 92"/>
        <p:cNvGrpSpPr/>
        <p:nvPr/>
      </p:nvGrpSpPr>
      <p:grpSpPr>
        <a:xfrm>
          <a:off x="0" y="0"/>
          <a:ext cx="0" cy="0"/>
          <a:chOff x="0" y="0"/>
          <a:chExt cx="0" cy="0"/>
        </a:xfrm>
      </p:grpSpPr>
      <p:sp>
        <p:nvSpPr>
          <p:cNvPr id="93" name="Google Shape;93;p53"/>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Arial"/>
                <a:ea typeface="Arial"/>
                <a:cs typeface="Arial"/>
                <a:sym typeface="Arial"/>
              </a:rPr>
              <a:t>CFP</a:t>
            </a:r>
            <a:endParaRPr b="1" i="0" sz="4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Programador </a:t>
            </a:r>
            <a:endParaRPr b="1" i="0" sz="36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rgbClr val="FFFFFF"/>
                </a:solidFill>
                <a:latin typeface="Arial"/>
                <a:ea typeface="Arial"/>
                <a:cs typeface="Arial"/>
                <a:sym typeface="Arial"/>
              </a:rPr>
              <a:t>full-stack</a:t>
            </a:r>
            <a:endParaRPr b="1" i="0" sz="3600" u="none" cap="none" strike="noStrike">
              <a:solidFill>
                <a:srgbClr val="FFFFFF"/>
              </a:solidFill>
              <a:latin typeface="Arial"/>
              <a:ea typeface="Arial"/>
              <a:cs typeface="Arial"/>
              <a:sym typeface="Arial"/>
            </a:endParaRPr>
          </a:p>
        </p:txBody>
      </p:sp>
      <p:sp>
        <p:nvSpPr>
          <p:cNvPr id="94" name="Google Shape;94;p53"/>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grpSp>
        <p:nvGrpSpPr>
          <p:cNvPr id="95" name="Google Shape;95;p53"/>
          <p:cNvGrpSpPr/>
          <p:nvPr/>
        </p:nvGrpSpPr>
        <p:grpSpPr>
          <a:xfrm>
            <a:off x="-1300" y="39"/>
            <a:ext cx="9146775" cy="5143447"/>
            <a:chOff x="-1300" y="52"/>
            <a:chExt cx="9146775" cy="6857929"/>
          </a:xfrm>
        </p:grpSpPr>
        <p:sp>
          <p:nvSpPr>
            <p:cNvPr id="96" name="Google Shape;96;p5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97" name="Google Shape;97;p5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nvGrpSpPr>
            <p:cNvPr id="98" name="Google Shape;98;p53"/>
            <p:cNvGrpSpPr/>
            <p:nvPr/>
          </p:nvGrpSpPr>
          <p:grpSpPr>
            <a:xfrm rot="10800000">
              <a:off x="-1300" y="4051474"/>
              <a:ext cx="9143950" cy="2806507"/>
              <a:chOff x="0" y="275"/>
              <a:chExt cx="9143950" cy="381817"/>
            </a:xfrm>
          </p:grpSpPr>
          <p:sp>
            <p:nvSpPr>
              <p:cNvPr id="99" name="Google Shape;99;p5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00" name="Google Shape;100;p5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grpSp>
      <p:sp>
        <p:nvSpPr>
          <p:cNvPr id="101" name="Google Shape;101;p53"/>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2" name="Google Shape;102;p53"/>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6000" u="none" cap="none" strike="noStrike">
                <a:solidFill>
                  <a:schemeClr val="accent5"/>
                </a:solidFill>
                <a:latin typeface="Arial"/>
                <a:ea typeface="Arial"/>
                <a:cs typeface="Arial"/>
                <a:sym typeface="Arial"/>
              </a:rPr>
              <a:t>Madariaga</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Programador </a:t>
            </a:r>
            <a:endParaRPr b="1" i="0" sz="6000" u="none" cap="none" strike="noStrike">
              <a:solidFill>
                <a:schemeClr val="accent5"/>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5"/>
                </a:solidFill>
                <a:latin typeface="Arial"/>
                <a:ea typeface="Arial"/>
                <a:cs typeface="Arial"/>
                <a:sym typeface="Arial"/>
              </a:rPr>
              <a:t>full-stack</a:t>
            </a:r>
            <a:endParaRPr b="1" i="0" sz="6000" u="none" cap="none" strike="noStrike">
              <a:solidFill>
                <a:schemeClr val="accent5"/>
              </a:solidFill>
              <a:latin typeface="Arial"/>
              <a:ea typeface="Arial"/>
              <a:cs typeface="Arial"/>
              <a:sym typeface="Arial"/>
            </a:endParaRPr>
          </a:p>
        </p:txBody>
      </p:sp>
      <p:sp>
        <p:nvSpPr>
          <p:cNvPr id="103" name="Google Shape;103;p53"/>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4"/>
          <p:cNvSpPr/>
          <p:nvPr/>
        </p:nvSpPr>
        <p:spPr>
          <a:xfrm flipH="1">
            <a:off x="8440500" y="4961325"/>
            <a:ext cx="703500" cy="2145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sp>
        <p:nvSpPr>
          <p:cNvPr id="7" name="Google Shape;7;p44"/>
          <p:cNvSpPr txBox="1"/>
          <p:nvPr>
            <p:ph type="title"/>
          </p:nvPr>
        </p:nvSpPr>
        <p:spPr>
          <a:xfrm>
            <a:off x="628638" y="134550"/>
            <a:ext cx="7886700" cy="982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44"/>
          <p:cNvSpPr txBox="1"/>
          <p:nvPr>
            <p:ph idx="1"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9" name="Google Shape;9;p44"/>
          <p:cNvPicPr preferRelativeResize="0"/>
          <p:nvPr/>
        </p:nvPicPr>
        <p:blipFill rotWithShape="1">
          <a:blip r:embed="rId1">
            <a:alphaModFix/>
          </a:blip>
          <a:srcRect b="0" l="86163" r="0" t="0"/>
          <a:stretch/>
        </p:blipFill>
        <p:spPr>
          <a:xfrm>
            <a:off x="0" y="5065668"/>
            <a:ext cx="9143974" cy="110081"/>
          </a:xfrm>
          <a:prstGeom prst="rect">
            <a:avLst/>
          </a:prstGeom>
          <a:noFill/>
          <a:ln>
            <a:noFill/>
          </a:ln>
        </p:spPr>
      </p:pic>
      <p:sp>
        <p:nvSpPr>
          <p:cNvPr id="10" name="Google Shape;10;p4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1" name="Google Shape;11;p44"/>
          <p:cNvGrpSpPr/>
          <p:nvPr/>
        </p:nvGrpSpPr>
        <p:grpSpPr>
          <a:xfrm>
            <a:off x="0" y="206"/>
            <a:ext cx="9143950" cy="360281"/>
            <a:chOff x="0" y="275"/>
            <a:chExt cx="9143950" cy="480375"/>
          </a:xfrm>
        </p:grpSpPr>
        <p:sp>
          <p:nvSpPr>
            <p:cNvPr id="12" name="Google Shape;12;p44"/>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i="0" sz="12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lt1"/>
                </a:solidFill>
                <a:latin typeface="Calibri"/>
                <a:ea typeface="Calibri"/>
                <a:cs typeface="Calibri"/>
                <a:sym typeface="Calibri"/>
              </a:endParaRPr>
            </a:p>
          </p:txBody>
        </p:sp>
        <p:sp>
          <p:nvSpPr>
            <p:cNvPr id="13" name="Google Shape;13;p44"/>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FFFF"/>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hyperlink" Target="https://trello.com/" TargetMode="External"/><Relationship Id="rId4" Type="http://schemas.openxmlformats.org/officeDocument/2006/relationships/hyperlink" Target="https://www.atlassian.com/es/software/jir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
          <p:cNvSpPr txBox="1"/>
          <p:nvPr>
            <p:ph type="ctrTitle"/>
          </p:nvPr>
        </p:nvSpPr>
        <p:spPr>
          <a:xfrm>
            <a:off x="92375" y="76200"/>
            <a:ext cx="8962200" cy="6054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4800"/>
              <a:buNone/>
            </a:pPr>
            <a:r>
              <a:rPr lang="en"/>
              <a:t>Formacion Integral</a:t>
            </a:r>
            <a:endParaRPr/>
          </a:p>
        </p:txBody>
      </p:sp>
      <p:sp>
        <p:nvSpPr>
          <p:cNvPr id="236" name="Google Shape;236;p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3200"/>
              <a:buNone/>
            </a:pPr>
            <a:r>
              <a:rPr lang="en"/>
              <a:t>Análisis de sistemas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0"/>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1900"/>
              </a:spcAft>
              <a:buSzPts val="4000"/>
              <a:buNone/>
            </a:pPr>
            <a:r>
              <a:rPr lang="en" sz="3050">
                <a:highlight>
                  <a:srgbClr val="FFFFFF"/>
                </a:highlight>
                <a:latin typeface="Roboto"/>
                <a:ea typeface="Roboto"/>
                <a:cs typeface="Roboto"/>
                <a:sym typeface="Roboto"/>
              </a:rPr>
              <a:t>Diseño</a:t>
            </a:r>
            <a:endParaRPr sz="3050">
              <a:highlight>
                <a:srgbClr val="FFFFFF"/>
              </a:highlight>
              <a:latin typeface="Roboto"/>
              <a:ea typeface="Roboto"/>
              <a:cs typeface="Roboto"/>
              <a:sym typeface="Roboto"/>
            </a:endParaRPr>
          </a:p>
        </p:txBody>
      </p:sp>
      <p:pic>
        <p:nvPicPr>
          <p:cNvPr id="304" name="Google Shape;304;p10"/>
          <p:cNvPicPr preferRelativeResize="0"/>
          <p:nvPr/>
        </p:nvPicPr>
        <p:blipFill rotWithShape="1">
          <a:blip r:embed="rId3">
            <a:alphaModFix/>
          </a:blip>
          <a:srcRect b="0" l="0" r="0" t="0"/>
          <a:stretch/>
        </p:blipFill>
        <p:spPr>
          <a:xfrm>
            <a:off x="6823100" y="2874675"/>
            <a:ext cx="2219425" cy="2057125"/>
          </a:xfrm>
          <a:prstGeom prst="rect">
            <a:avLst/>
          </a:prstGeom>
          <a:noFill/>
          <a:ln>
            <a:noFill/>
          </a:ln>
        </p:spPr>
      </p:pic>
      <p:sp>
        <p:nvSpPr>
          <p:cNvPr id="305" name="Google Shape;305;p10"/>
          <p:cNvSpPr txBox="1"/>
          <p:nvPr>
            <p:ph idx="1" type="body"/>
          </p:nvPr>
        </p:nvSpPr>
        <p:spPr>
          <a:xfrm>
            <a:off x="219250" y="1071850"/>
            <a:ext cx="87825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En esta fase se estudian posibles opciones de implementación para el software que hay que construir, así como decidir la estructura general del mismo. El diseño es una etapa compleja y su proceso debe realizarse de manera iterativa.</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306" name="Google Shape;306;p10"/>
          <p:cNvSpPr txBox="1"/>
          <p:nvPr>
            <p:ph idx="1" type="body"/>
          </p:nvPr>
        </p:nvSpPr>
        <p:spPr>
          <a:xfrm>
            <a:off x="219250" y="2976850"/>
            <a:ext cx="61389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Es posible que la solución inicial no sea la más adecuada, por lo que en tal caso hay que refinarla. No obstante, hay catálogos de patrones de diseño muy útiles que recogen errores que otros han cometido para no caer en la misma trampa.</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1"/>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1900"/>
              </a:spcAft>
              <a:buSzPts val="4000"/>
              <a:buNone/>
            </a:pPr>
            <a:r>
              <a:rPr lang="en" sz="3050">
                <a:highlight>
                  <a:srgbClr val="FFFFFF"/>
                </a:highlight>
                <a:latin typeface="Roboto"/>
                <a:ea typeface="Roboto"/>
                <a:cs typeface="Roboto"/>
                <a:sym typeface="Roboto"/>
              </a:rPr>
              <a:t>Implementación</a:t>
            </a:r>
            <a:endParaRPr sz="3050">
              <a:highlight>
                <a:srgbClr val="FFFFFF"/>
              </a:highlight>
              <a:latin typeface="Roboto"/>
              <a:ea typeface="Roboto"/>
              <a:cs typeface="Roboto"/>
              <a:sym typeface="Roboto"/>
            </a:endParaRPr>
          </a:p>
        </p:txBody>
      </p:sp>
      <p:pic>
        <p:nvPicPr>
          <p:cNvPr id="312" name="Google Shape;312;p11"/>
          <p:cNvPicPr preferRelativeResize="0"/>
          <p:nvPr/>
        </p:nvPicPr>
        <p:blipFill rotWithShape="1">
          <a:blip r:embed="rId3">
            <a:alphaModFix/>
          </a:blip>
          <a:srcRect b="0" l="0" r="0" t="0"/>
          <a:stretch/>
        </p:blipFill>
        <p:spPr>
          <a:xfrm>
            <a:off x="6823100" y="2874675"/>
            <a:ext cx="2219425" cy="2057125"/>
          </a:xfrm>
          <a:prstGeom prst="rect">
            <a:avLst/>
          </a:prstGeom>
          <a:noFill/>
          <a:ln>
            <a:noFill/>
          </a:ln>
        </p:spPr>
      </p:pic>
      <p:sp>
        <p:nvSpPr>
          <p:cNvPr id="313" name="Google Shape;313;p11"/>
          <p:cNvSpPr txBox="1"/>
          <p:nvPr>
            <p:ph idx="1" type="body"/>
          </p:nvPr>
        </p:nvSpPr>
        <p:spPr>
          <a:xfrm>
            <a:off x="219250" y="767050"/>
            <a:ext cx="87825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En esta fase hay que elegir las herramientas adecuadas, un entorno de desarrollo que facilite el trabajo y un lenguaje de programación apropiado para el tipo de software a construir. Esta elección dependerá tanto de las decisiones de diseño tomadas como del entorno en el que el software deba funcionar.</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Al programar, hay que intentar que el código no sea indescifrable siguiendo distintas pautas como las siguientes:</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314" name="Google Shape;314;p11"/>
          <p:cNvSpPr txBox="1"/>
          <p:nvPr>
            <p:ph idx="1" type="body"/>
          </p:nvPr>
        </p:nvSpPr>
        <p:spPr>
          <a:xfrm>
            <a:off x="66850" y="2519650"/>
            <a:ext cx="6603900" cy="915300"/>
          </a:xfrm>
          <a:prstGeom prst="rect">
            <a:avLst/>
          </a:prstGeom>
          <a:noFill/>
          <a:ln>
            <a:noFill/>
          </a:ln>
        </p:spPr>
        <p:txBody>
          <a:bodyPr anchorCtr="0" anchor="t" bIns="45700" lIns="91425" spcFirstLastPara="1" rIns="91425" wrap="square" tIns="45700">
            <a:noAutofit/>
          </a:bodyPr>
          <a:lstStyle/>
          <a:p>
            <a:pPr indent="-330200" lvl="0" marL="457200" rtl="0" algn="just">
              <a:lnSpc>
                <a:spcPct val="100000"/>
              </a:lnSpc>
              <a:spcBef>
                <a:spcPts val="0"/>
              </a:spcBef>
              <a:spcAft>
                <a:spcPts val="0"/>
              </a:spcAft>
              <a:buClr>
                <a:schemeClr val="accent5"/>
              </a:buClr>
              <a:buSzPts val="1600"/>
              <a:buChar char="•"/>
            </a:pPr>
            <a:r>
              <a:rPr lang="en" sz="1600">
                <a:solidFill>
                  <a:schemeClr val="accent5"/>
                </a:solidFill>
              </a:rPr>
              <a:t>Evitar bloques de control no estructurados.</a:t>
            </a:r>
            <a:endParaRPr sz="1600">
              <a:solidFill>
                <a:schemeClr val="accent5"/>
              </a:solidFill>
            </a:endParaRPr>
          </a:p>
          <a:p>
            <a:pPr indent="-330200" lvl="0" marL="457200" rtl="0" algn="just">
              <a:lnSpc>
                <a:spcPct val="100000"/>
              </a:lnSpc>
              <a:spcBef>
                <a:spcPts val="0"/>
              </a:spcBef>
              <a:spcAft>
                <a:spcPts val="0"/>
              </a:spcAft>
              <a:buClr>
                <a:schemeClr val="accent5"/>
              </a:buClr>
              <a:buSzPts val="1600"/>
              <a:buChar char="•"/>
            </a:pPr>
            <a:r>
              <a:rPr lang="en" sz="1600">
                <a:solidFill>
                  <a:schemeClr val="accent5"/>
                </a:solidFill>
              </a:rPr>
              <a:t>Identificar correctamente las variables y su alcance.</a:t>
            </a:r>
            <a:endParaRPr sz="1600">
              <a:solidFill>
                <a:schemeClr val="accent5"/>
              </a:solidFill>
            </a:endParaRPr>
          </a:p>
          <a:p>
            <a:pPr indent="-330200" lvl="0" marL="457200" rtl="0" algn="just">
              <a:lnSpc>
                <a:spcPct val="100000"/>
              </a:lnSpc>
              <a:spcBef>
                <a:spcPts val="0"/>
              </a:spcBef>
              <a:spcAft>
                <a:spcPts val="0"/>
              </a:spcAft>
              <a:buClr>
                <a:schemeClr val="accent5"/>
              </a:buClr>
              <a:buSzPts val="1600"/>
              <a:buChar char="•"/>
            </a:pPr>
            <a:r>
              <a:rPr lang="en" sz="1600">
                <a:solidFill>
                  <a:schemeClr val="accent5"/>
                </a:solidFill>
              </a:rPr>
              <a:t>Elegir algoritmos y estructuras de datos adecuadas para el problema.</a:t>
            </a:r>
            <a:endParaRPr sz="1600">
              <a:solidFill>
                <a:schemeClr val="accent5"/>
              </a:solidFill>
            </a:endParaRPr>
          </a:p>
          <a:p>
            <a:pPr indent="-330200" lvl="0" marL="457200" rtl="0" algn="just">
              <a:lnSpc>
                <a:spcPct val="100000"/>
              </a:lnSpc>
              <a:spcBef>
                <a:spcPts val="0"/>
              </a:spcBef>
              <a:spcAft>
                <a:spcPts val="0"/>
              </a:spcAft>
              <a:buClr>
                <a:schemeClr val="accent5"/>
              </a:buClr>
              <a:buSzPts val="1600"/>
              <a:buChar char="•"/>
            </a:pPr>
            <a:r>
              <a:rPr lang="en" sz="1600">
                <a:solidFill>
                  <a:schemeClr val="accent5"/>
                </a:solidFill>
              </a:rPr>
              <a:t>Mantener la lógica de la aplicación lo más sencilla posible.</a:t>
            </a:r>
            <a:endParaRPr sz="1600">
              <a:solidFill>
                <a:schemeClr val="accent5"/>
              </a:solidFill>
            </a:endParaRPr>
          </a:p>
          <a:p>
            <a:pPr indent="-330200" lvl="0" marL="457200" rtl="0" algn="just">
              <a:lnSpc>
                <a:spcPct val="100000"/>
              </a:lnSpc>
              <a:spcBef>
                <a:spcPts val="0"/>
              </a:spcBef>
              <a:spcAft>
                <a:spcPts val="0"/>
              </a:spcAft>
              <a:buClr>
                <a:schemeClr val="accent5"/>
              </a:buClr>
              <a:buSzPts val="1600"/>
              <a:buChar char="•"/>
            </a:pPr>
            <a:r>
              <a:rPr lang="en" sz="1600">
                <a:solidFill>
                  <a:schemeClr val="accent5"/>
                </a:solidFill>
              </a:rPr>
              <a:t>Documentar y comentar adecuadamente el código de los programas.</a:t>
            </a:r>
            <a:endParaRPr sz="1600">
              <a:solidFill>
                <a:schemeClr val="accent5"/>
              </a:solidFill>
            </a:endParaRPr>
          </a:p>
          <a:p>
            <a:pPr indent="-330200" lvl="0" marL="457200" rtl="0" algn="just">
              <a:lnSpc>
                <a:spcPct val="100000"/>
              </a:lnSpc>
              <a:spcBef>
                <a:spcPts val="0"/>
              </a:spcBef>
              <a:spcAft>
                <a:spcPts val="0"/>
              </a:spcAft>
              <a:buClr>
                <a:schemeClr val="accent5"/>
              </a:buClr>
              <a:buSzPts val="1600"/>
              <a:buChar char="•"/>
            </a:pPr>
            <a:r>
              <a:rPr lang="en" sz="1600">
                <a:solidFill>
                  <a:schemeClr val="accent5"/>
                </a:solidFill>
              </a:rPr>
              <a:t>Facilitar la interpretación visual del código utilizando reglas de formato de código previamente consensuadas en el equipo de desarrollo.</a:t>
            </a:r>
            <a:endParaRPr sz="1600">
              <a:solidFill>
                <a:schemeClr val="accent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2"/>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1900"/>
              </a:spcAft>
              <a:buSzPts val="4000"/>
              <a:buNone/>
            </a:pPr>
            <a:r>
              <a:rPr lang="en" sz="3050">
                <a:highlight>
                  <a:srgbClr val="FFFFFF"/>
                </a:highlight>
                <a:latin typeface="Roboto"/>
                <a:ea typeface="Roboto"/>
                <a:cs typeface="Roboto"/>
                <a:sym typeface="Roboto"/>
              </a:rPr>
              <a:t>Pruebas</a:t>
            </a:r>
            <a:endParaRPr sz="3050">
              <a:highlight>
                <a:srgbClr val="FFFFFF"/>
              </a:highlight>
              <a:latin typeface="Roboto"/>
              <a:ea typeface="Roboto"/>
              <a:cs typeface="Roboto"/>
              <a:sym typeface="Roboto"/>
            </a:endParaRPr>
          </a:p>
        </p:txBody>
      </p:sp>
      <p:pic>
        <p:nvPicPr>
          <p:cNvPr id="320" name="Google Shape;320;p12"/>
          <p:cNvPicPr preferRelativeResize="0"/>
          <p:nvPr/>
        </p:nvPicPr>
        <p:blipFill rotWithShape="1">
          <a:blip r:embed="rId3">
            <a:alphaModFix/>
          </a:blip>
          <a:srcRect b="0" l="0" r="0" t="0"/>
          <a:stretch/>
        </p:blipFill>
        <p:spPr>
          <a:xfrm>
            <a:off x="6823100" y="2874675"/>
            <a:ext cx="2219425" cy="2057125"/>
          </a:xfrm>
          <a:prstGeom prst="rect">
            <a:avLst/>
          </a:prstGeom>
          <a:noFill/>
          <a:ln>
            <a:noFill/>
          </a:ln>
        </p:spPr>
      </p:pic>
      <p:sp>
        <p:nvSpPr>
          <p:cNvPr id="321" name="Google Shape;321;p12"/>
          <p:cNvSpPr txBox="1"/>
          <p:nvPr>
            <p:ph idx="1" type="body"/>
          </p:nvPr>
        </p:nvSpPr>
        <p:spPr>
          <a:xfrm>
            <a:off x="219250" y="767050"/>
            <a:ext cx="87825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Como errar es humano, la fase de pruebas del ciclo de vida del software busca detectar los fallos cometidos en las etapas anteriores para corregirlos. Por supuesto, lo ideal es hacerlo antes de que el usuario final se los encuentre. Se dice que una prueba es un éxito si se detecta algún error.</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3"/>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1900"/>
              </a:spcAft>
              <a:buSzPts val="4000"/>
              <a:buNone/>
            </a:pPr>
            <a:r>
              <a:rPr lang="en" sz="3050">
                <a:highlight>
                  <a:srgbClr val="FFFFFF"/>
                </a:highlight>
                <a:latin typeface="Roboto"/>
                <a:ea typeface="Roboto"/>
                <a:cs typeface="Roboto"/>
                <a:sym typeface="Roboto"/>
              </a:rPr>
              <a:t>Instalación o despliegue / deployment</a:t>
            </a:r>
            <a:endParaRPr sz="3050">
              <a:highlight>
                <a:srgbClr val="FFFFFF"/>
              </a:highlight>
              <a:latin typeface="Roboto"/>
              <a:ea typeface="Roboto"/>
              <a:cs typeface="Roboto"/>
              <a:sym typeface="Roboto"/>
            </a:endParaRPr>
          </a:p>
        </p:txBody>
      </p:sp>
      <p:pic>
        <p:nvPicPr>
          <p:cNvPr id="327" name="Google Shape;327;p13"/>
          <p:cNvPicPr preferRelativeResize="0"/>
          <p:nvPr/>
        </p:nvPicPr>
        <p:blipFill rotWithShape="1">
          <a:blip r:embed="rId3">
            <a:alphaModFix/>
          </a:blip>
          <a:srcRect b="0" l="0" r="0" t="0"/>
          <a:stretch/>
        </p:blipFill>
        <p:spPr>
          <a:xfrm>
            <a:off x="6823100" y="2874675"/>
            <a:ext cx="2219425" cy="2057125"/>
          </a:xfrm>
          <a:prstGeom prst="rect">
            <a:avLst/>
          </a:prstGeom>
          <a:noFill/>
          <a:ln>
            <a:noFill/>
          </a:ln>
        </p:spPr>
      </p:pic>
      <p:sp>
        <p:nvSpPr>
          <p:cNvPr id="328" name="Google Shape;328;p13"/>
          <p:cNvSpPr txBox="1"/>
          <p:nvPr>
            <p:ph idx="1" type="body"/>
          </p:nvPr>
        </p:nvSpPr>
        <p:spPr>
          <a:xfrm>
            <a:off x="219250" y="767050"/>
            <a:ext cx="87825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La siguiente fase es poner el software en funcionamiento, por lo que hay que planificar el entorno teniendo en cuenta las dependencias existentes entre los diferentes componentes del mismo.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Es posible que haya componentes que funcionen correctamente por separado, pero que al combinarlos provoquen problemas. Por ello, hay que usar combinaciones conocidas que no causen problemas de compatibilidad.</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4"/>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1900"/>
              </a:spcAft>
              <a:buSzPts val="4000"/>
              <a:buNone/>
            </a:pPr>
            <a:r>
              <a:rPr lang="en" sz="3050">
                <a:highlight>
                  <a:srgbClr val="FFFFFF"/>
                </a:highlight>
                <a:latin typeface="Roboto"/>
                <a:ea typeface="Roboto"/>
                <a:cs typeface="Roboto"/>
                <a:sym typeface="Roboto"/>
              </a:rPr>
              <a:t>Uso y mantenimiento</a:t>
            </a:r>
            <a:endParaRPr sz="3050">
              <a:highlight>
                <a:srgbClr val="FFFFFF"/>
              </a:highlight>
              <a:latin typeface="Roboto"/>
              <a:ea typeface="Roboto"/>
              <a:cs typeface="Roboto"/>
              <a:sym typeface="Roboto"/>
            </a:endParaRPr>
          </a:p>
        </p:txBody>
      </p:sp>
      <p:pic>
        <p:nvPicPr>
          <p:cNvPr id="334" name="Google Shape;334;p14"/>
          <p:cNvPicPr preferRelativeResize="0"/>
          <p:nvPr/>
        </p:nvPicPr>
        <p:blipFill rotWithShape="1">
          <a:blip r:embed="rId3">
            <a:alphaModFix/>
          </a:blip>
          <a:srcRect b="0" l="0" r="0" t="0"/>
          <a:stretch/>
        </p:blipFill>
        <p:spPr>
          <a:xfrm>
            <a:off x="6823100" y="2874675"/>
            <a:ext cx="2219425" cy="2057125"/>
          </a:xfrm>
          <a:prstGeom prst="rect">
            <a:avLst/>
          </a:prstGeom>
          <a:noFill/>
          <a:ln>
            <a:noFill/>
          </a:ln>
        </p:spPr>
      </p:pic>
      <p:sp>
        <p:nvSpPr>
          <p:cNvPr id="335" name="Google Shape;335;p14"/>
          <p:cNvSpPr txBox="1"/>
          <p:nvPr>
            <p:ph idx="1" type="body"/>
          </p:nvPr>
        </p:nvSpPr>
        <p:spPr>
          <a:xfrm>
            <a:off x="219250" y="767050"/>
            <a:ext cx="87825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Esta es una de las fases más importantes del ciclo de vida de desarrollo del software. Puesto que el software ni se rompe ni se desgasta con el uso, su mantenimiento incluye tres puntos diferenciados:</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336" name="Google Shape;336;p14"/>
          <p:cNvSpPr txBox="1"/>
          <p:nvPr>
            <p:ph idx="1" type="body"/>
          </p:nvPr>
        </p:nvSpPr>
        <p:spPr>
          <a:xfrm>
            <a:off x="219250" y="1905000"/>
            <a:ext cx="87825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Eliminar los defectos detectados durante su vida útil (mantenimiento correctivo).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Adaptarlo a nuevas necesidades (mantenimiento adaptativo).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Añadirle nuevas funcionalidades (mantenimiento perfectivo).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337" name="Google Shape;337;p14"/>
          <p:cNvSpPr txBox="1"/>
          <p:nvPr>
            <p:ph idx="1" type="body"/>
          </p:nvPr>
        </p:nvSpPr>
        <p:spPr>
          <a:xfrm>
            <a:off x="219250" y="3429000"/>
            <a:ext cx="66039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Aunque suene contradictorio, cuanto mejor es el software más tiempo hay que invertir en su mantenimiento. La principal razón es que se usará más (incluso de formas que no se habían previsto) y, por ende, habrá más propuestas de mejoras.</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5"/>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1900"/>
              </a:spcAft>
              <a:buSzPts val="4000"/>
              <a:buNone/>
            </a:pPr>
            <a:r>
              <a:rPr lang="en" sz="3050">
                <a:highlight>
                  <a:srgbClr val="FFFFFF"/>
                </a:highlight>
                <a:latin typeface="Roboto"/>
                <a:ea typeface="Roboto"/>
                <a:cs typeface="Roboto"/>
                <a:sym typeface="Roboto"/>
              </a:rPr>
              <a:t>Modelos de ciclos de vida del software</a:t>
            </a:r>
            <a:endParaRPr sz="3050">
              <a:highlight>
                <a:srgbClr val="FFFFFF"/>
              </a:highlight>
              <a:latin typeface="Roboto"/>
              <a:ea typeface="Roboto"/>
              <a:cs typeface="Roboto"/>
              <a:sym typeface="Roboto"/>
            </a:endParaRPr>
          </a:p>
        </p:txBody>
      </p:sp>
      <p:sp>
        <p:nvSpPr>
          <p:cNvPr id="343" name="Google Shape;343;p15"/>
          <p:cNvSpPr txBox="1"/>
          <p:nvPr>
            <p:ph idx="1" type="body"/>
          </p:nvPr>
        </p:nvSpPr>
        <p:spPr>
          <a:xfrm>
            <a:off x="219250" y="767050"/>
            <a:ext cx="87825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Con el fin de facilitar una metodología común entre el cliente y la compañía de software, los modelos de ciclo de vida (o paradigmas de desarrollo de software como la programación orientada a objetos) se han actualizado para plasmar las etapas de desarrollo involucradas y la documentación necesaria, de forma que cada fase se valide antes de continuar con la siguiente.</a:t>
            </a:r>
            <a:endParaRPr sz="1800">
              <a:solidFill>
                <a:schemeClr val="accent5"/>
              </a:solidFill>
            </a:endParaRPr>
          </a:p>
        </p:txBody>
      </p:sp>
      <p:sp>
        <p:nvSpPr>
          <p:cNvPr id="344" name="Google Shape;344;p15"/>
          <p:cNvSpPr txBox="1"/>
          <p:nvPr>
            <p:ph idx="1" type="body"/>
          </p:nvPr>
        </p:nvSpPr>
        <p:spPr>
          <a:xfrm>
            <a:off x="219250" y="3429000"/>
            <a:ext cx="84564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Aunque podríamos listar muchos modelos vamos a dedicarnos en las próximas filminas a profundizar y comparar dos de los modelos más utilizados:</a:t>
            </a:r>
            <a:endParaRPr sz="1800">
              <a:solidFill>
                <a:schemeClr val="accent5"/>
              </a:solidFill>
            </a:endParaRPr>
          </a:p>
          <a:p>
            <a:pPr indent="0" lvl="0" marL="1371600" rtl="0" algn="just">
              <a:lnSpc>
                <a:spcPct val="90000"/>
              </a:lnSpc>
              <a:spcBef>
                <a:spcPts val="1000"/>
              </a:spcBef>
              <a:spcAft>
                <a:spcPts val="0"/>
              </a:spcAft>
              <a:buClr>
                <a:schemeClr val="dk1"/>
              </a:buClr>
              <a:buSzPts val="1100"/>
              <a:buFont typeface="Arial"/>
              <a:buNone/>
            </a:pPr>
            <a:r>
              <a:rPr b="1" lang="en" sz="1800">
                <a:solidFill>
                  <a:schemeClr val="accent5"/>
                </a:solidFill>
              </a:rPr>
              <a:t>Modelo en Cascada					Agile</a:t>
            </a:r>
            <a:endParaRPr b="1"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6"/>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Modelo en cascada</a:t>
            </a:r>
            <a:endParaRPr sz="3050">
              <a:highlight>
                <a:srgbClr val="FFFFFF"/>
              </a:highlight>
              <a:latin typeface="Roboto"/>
              <a:ea typeface="Roboto"/>
              <a:cs typeface="Roboto"/>
              <a:sym typeface="Roboto"/>
            </a:endParaRPr>
          </a:p>
        </p:txBody>
      </p:sp>
      <p:sp>
        <p:nvSpPr>
          <p:cNvPr id="350" name="Google Shape;350;p16"/>
          <p:cNvSpPr txBox="1"/>
          <p:nvPr>
            <p:ph idx="1" type="body"/>
          </p:nvPr>
        </p:nvSpPr>
        <p:spPr>
          <a:xfrm>
            <a:off x="219250" y="995650"/>
            <a:ext cx="54534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Se lo llama así por la posición de las fases en el desarrollo de esta, que parecen caer en cascada “por gravedad” hacia las siguientes fases),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351" name="Google Shape;351;p16"/>
          <p:cNvSpPr txBox="1"/>
          <p:nvPr>
            <p:ph idx="1" type="body"/>
          </p:nvPr>
        </p:nvSpPr>
        <p:spPr>
          <a:xfrm>
            <a:off x="219250" y="2209800"/>
            <a:ext cx="65973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Es el enfoque metodológico que ordena rigurosamente las etapas del proceso para el desarrollo de software, de tal forma que el inicio de cada etapa debe esperar a la finalización de la etapa anterior.​</a:t>
            </a:r>
            <a:endParaRPr sz="1800">
              <a:solidFill>
                <a:schemeClr val="accent5"/>
              </a:solidFill>
            </a:endParaRPr>
          </a:p>
        </p:txBody>
      </p:sp>
      <p:pic>
        <p:nvPicPr>
          <p:cNvPr id="352" name="Google Shape;352;p16"/>
          <p:cNvPicPr preferRelativeResize="0"/>
          <p:nvPr/>
        </p:nvPicPr>
        <p:blipFill rotWithShape="1">
          <a:blip r:embed="rId3">
            <a:alphaModFix/>
          </a:blip>
          <a:srcRect b="0" l="0" r="0" t="0"/>
          <a:stretch/>
        </p:blipFill>
        <p:spPr>
          <a:xfrm>
            <a:off x="5953125" y="1166813"/>
            <a:ext cx="3333750" cy="2505075"/>
          </a:xfrm>
          <a:prstGeom prst="rect">
            <a:avLst/>
          </a:prstGeom>
          <a:noFill/>
          <a:ln>
            <a:noFill/>
          </a:ln>
        </p:spPr>
      </p:pic>
      <p:sp>
        <p:nvSpPr>
          <p:cNvPr id="353" name="Google Shape;353;p16"/>
          <p:cNvSpPr txBox="1"/>
          <p:nvPr>
            <p:ph idx="1" type="body"/>
          </p:nvPr>
        </p:nvSpPr>
        <p:spPr>
          <a:xfrm>
            <a:off x="219250" y="3581400"/>
            <a:ext cx="86178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Al final de cada etapa, el modelo está diseñado para llevar a cabo una revisión final, que se encarga de determinar si el proyecto está listo para avanzar a la siguiente fase. Este modelo fue el primero en originarse y es la base de todos los demás modelos de ciclo de vida.</a:t>
            </a:r>
            <a:endParaRPr sz="1800">
              <a:solidFill>
                <a:schemeClr val="accent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7"/>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Modelo en cascada</a:t>
            </a:r>
            <a:endParaRPr sz="3050">
              <a:highlight>
                <a:srgbClr val="FFFFFF"/>
              </a:highlight>
              <a:latin typeface="Roboto"/>
              <a:ea typeface="Roboto"/>
              <a:cs typeface="Roboto"/>
              <a:sym typeface="Roboto"/>
            </a:endParaRPr>
          </a:p>
        </p:txBody>
      </p:sp>
      <p:sp>
        <p:nvSpPr>
          <p:cNvPr id="359" name="Google Shape;359;p17"/>
          <p:cNvSpPr txBox="1"/>
          <p:nvPr>
            <p:ph idx="1" type="body"/>
          </p:nvPr>
        </p:nvSpPr>
        <p:spPr>
          <a:xfrm>
            <a:off x="295450" y="1300450"/>
            <a:ext cx="54534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b="1" lang="en" sz="1800">
                <a:solidFill>
                  <a:schemeClr val="accent6"/>
                </a:solidFill>
              </a:rPr>
              <a:t>VENTAJAS</a:t>
            </a:r>
            <a:endParaRPr b="1" sz="1800">
              <a:solidFill>
                <a:schemeClr val="accent6"/>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360" name="Google Shape;360;p17"/>
          <p:cNvSpPr txBox="1"/>
          <p:nvPr>
            <p:ph idx="1" type="body"/>
          </p:nvPr>
        </p:nvSpPr>
        <p:spPr>
          <a:xfrm>
            <a:off x="219250" y="2209800"/>
            <a:ext cx="6597300" cy="1417200"/>
          </a:xfrm>
          <a:prstGeom prst="rect">
            <a:avLst/>
          </a:prstGeom>
          <a:noFill/>
          <a:ln>
            <a:noFill/>
          </a:ln>
        </p:spPr>
        <p:txBody>
          <a:bodyPr anchorCtr="0" anchor="t" bIns="45700" lIns="91425" spcFirstLastPara="1" rIns="91425" wrap="square" tIns="45700">
            <a:noAutofit/>
          </a:bodyPr>
          <a:lstStyle/>
          <a:p>
            <a:pPr indent="-342900" lvl="0" marL="457200" rtl="0" algn="just">
              <a:lnSpc>
                <a:spcPct val="90000"/>
              </a:lnSpc>
              <a:spcBef>
                <a:spcPts val="1000"/>
              </a:spcBef>
              <a:spcAft>
                <a:spcPts val="0"/>
              </a:spcAft>
              <a:buClr>
                <a:schemeClr val="accent5"/>
              </a:buClr>
              <a:buSzPts val="1800"/>
              <a:buChar char="•"/>
            </a:pPr>
            <a:r>
              <a:rPr lang="en" sz="1800">
                <a:solidFill>
                  <a:schemeClr val="accent5"/>
                </a:solidFill>
              </a:rPr>
              <a:t>Realiza un buen funcionamiento en equipos débiles y productos maduros, por lo que se requiere de menos capital y herramientas para hacerlo funcionar de manera óptima.</a:t>
            </a:r>
            <a:endParaRPr sz="1800">
              <a:solidFill>
                <a:schemeClr val="accent5"/>
              </a:solidFill>
            </a:endParaRPr>
          </a:p>
          <a:p>
            <a:pPr indent="-342900" lvl="0" marL="457200" rtl="0" algn="just">
              <a:lnSpc>
                <a:spcPct val="90000"/>
              </a:lnSpc>
              <a:spcBef>
                <a:spcPts val="0"/>
              </a:spcBef>
              <a:spcAft>
                <a:spcPts val="0"/>
              </a:spcAft>
              <a:buClr>
                <a:schemeClr val="accent5"/>
              </a:buClr>
              <a:buSzPts val="1800"/>
              <a:buChar char="•"/>
            </a:pPr>
            <a:r>
              <a:rPr lang="en" sz="1800">
                <a:solidFill>
                  <a:schemeClr val="accent5"/>
                </a:solidFill>
              </a:rPr>
              <a:t>Es un modelo fácil de implementar y entender.</a:t>
            </a:r>
            <a:endParaRPr sz="1800">
              <a:solidFill>
                <a:schemeClr val="accent5"/>
              </a:solidFill>
            </a:endParaRPr>
          </a:p>
          <a:p>
            <a:pPr indent="-342900" lvl="0" marL="457200" rtl="0" algn="just">
              <a:lnSpc>
                <a:spcPct val="90000"/>
              </a:lnSpc>
              <a:spcBef>
                <a:spcPts val="0"/>
              </a:spcBef>
              <a:spcAft>
                <a:spcPts val="0"/>
              </a:spcAft>
              <a:buClr>
                <a:schemeClr val="accent5"/>
              </a:buClr>
              <a:buSzPts val="1800"/>
              <a:buChar char="•"/>
            </a:pPr>
            <a:r>
              <a:rPr lang="en" sz="1800">
                <a:solidFill>
                  <a:schemeClr val="accent5"/>
                </a:solidFill>
              </a:rPr>
              <a:t>Está orientado a documentos.</a:t>
            </a:r>
            <a:endParaRPr sz="1800">
              <a:solidFill>
                <a:schemeClr val="accent5"/>
              </a:solidFill>
            </a:endParaRPr>
          </a:p>
          <a:p>
            <a:pPr indent="-342900" lvl="0" marL="457200" rtl="0" algn="just">
              <a:lnSpc>
                <a:spcPct val="90000"/>
              </a:lnSpc>
              <a:spcBef>
                <a:spcPts val="0"/>
              </a:spcBef>
              <a:spcAft>
                <a:spcPts val="0"/>
              </a:spcAft>
              <a:buClr>
                <a:schemeClr val="accent5"/>
              </a:buClr>
              <a:buSzPts val="1800"/>
              <a:buChar char="•"/>
            </a:pPr>
            <a:r>
              <a:rPr lang="en" sz="1800">
                <a:solidFill>
                  <a:schemeClr val="accent5"/>
                </a:solidFill>
              </a:rPr>
              <a:t>Es un modelo conocido y utilizado con frecuencia.</a:t>
            </a:r>
            <a:endParaRPr sz="1800">
              <a:solidFill>
                <a:schemeClr val="accent5"/>
              </a:solidFill>
            </a:endParaRPr>
          </a:p>
          <a:p>
            <a:pPr indent="-342900" lvl="0" marL="457200" rtl="0" algn="just">
              <a:lnSpc>
                <a:spcPct val="90000"/>
              </a:lnSpc>
              <a:spcBef>
                <a:spcPts val="0"/>
              </a:spcBef>
              <a:spcAft>
                <a:spcPts val="0"/>
              </a:spcAft>
              <a:buClr>
                <a:schemeClr val="accent5"/>
              </a:buClr>
              <a:buSzPts val="1800"/>
              <a:buChar char="•"/>
            </a:pPr>
            <a:r>
              <a:rPr lang="en" sz="1800">
                <a:solidFill>
                  <a:schemeClr val="accent5"/>
                </a:solidFill>
              </a:rPr>
              <a:t>Promueve una metodología de trabajo efectiva: Definir antes que diseñar, diseñar antes que codificar.</a:t>
            </a:r>
            <a:endParaRPr sz="1800">
              <a:solidFill>
                <a:schemeClr val="accent5"/>
              </a:solidFill>
            </a:endParaRPr>
          </a:p>
          <a:p>
            <a:pPr indent="0" lvl="0" marL="457200" rtl="0" algn="just">
              <a:lnSpc>
                <a:spcPct val="90000"/>
              </a:lnSpc>
              <a:spcBef>
                <a:spcPts val="1000"/>
              </a:spcBef>
              <a:spcAft>
                <a:spcPts val="0"/>
              </a:spcAft>
              <a:buSzPts val="1800"/>
              <a:buNone/>
            </a:pPr>
            <a:r>
              <a:t/>
            </a:r>
            <a:endParaRPr sz="1800">
              <a:solidFill>
                <a:schemeClr val="accent5"/>
              </a:solidFill>
            </a:endParaRPr>
          </a:p>
        </p:txBody>
      </p:sp>
      <p:pic>
        <p:nvPicPr>
          <p:cNvPr id="361" name="Google Shape;361;p17"/>
          <p:cNvPicPr preferRelativeResize="0"/>
          <p:nvPr/>
        </p:nvPicPr>
        <p:blipFill rotWithShape="1">
          <a:blip r:embed="rId3">
            <a:alphaModFix/>
          </a:blip>
          <a:srcRect b="0" l="0" r="0" t="0"/>
          <a:stretch/>
        </p:blipFill>
        <p:spPr>
          <a:xfrm>
            <a:off x="5953125" y="1166813"/>
            <a:ext cx="3333750" cy="2505075"/>
          </a:xfrm>
          <a:prstGeom prst="rect">
            <a:avLst/>
          </a:prstGeom>
          <a:noFill/>
          <a:ln>
            <a:noFill/>
          </a:ln>
        </p:spPr>
      </p:pic>
      <p:pic>
        <p:nvPicPr>
          <p:cNvPr id="362" name="Google Shape;362;p17"/>
          <p:cNvPicPr preferRelativeResize="0"/>
          <p:nvPr/>
        </p:nvPicPr>
        <p:blipFill rotWithShape="1">
          <a:blip r:embed="rId4">
            <a:alphaModFix/>
          </a:blip>
          <a:srcRect b="0" l="0" r="0" t="0"/>
          <a:stretch/>
        </p:blipFill>
        <p:spPr>
          <a:xfrm>
            <a:off x="3276600" y="1004888"/>
            <a:ext cx="1175392" cy="11668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8"/>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Modelo en cascada</a:t>
            </a:r>
            <a:endParaRPr sz="3050">
              <a:highlight>
                <a:srgbClr val="FFFFFF"/>
              </a:highlight>
              <a:latin typeface="Roboto"/>
              <a:ea typeface="Roboto"/>
              <a:cs typeface="Roboto"/>
              <a:sym typeface="Roboto"/>
            </a:endParaRPr>
          </a:p>
        </p:txBody>
      </p:sp>
      <p:sp>
        <p:nvSpPr>
          <p:cNvPr id="368" name="Google Shape;368;p18"/>
          <p:cNvSpPr txBox="1"/>
          <p:nvPr>
            <p:ph idx="1" type="body"/>
          </p:nvPr>
        </p:nvSpPr>
        <p:spPr>
          <a:xfrm>
            <a:off x="295450" y="1300450"/>
            <a:ext cx="54534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b="1" lang="en" sz="1800">
                <a:solidFill>
                  <a:srgbClr val="EF3449"/>
                </a:solidFill>
              </a:rPr>
              <a:t>DESVENTAJAS</a:t>
            </a:r>
            <a:endParaRPr b="1" sz="1800">
              <a:solidFill>
                <a:srgbClr val="EF3449"/>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369" name="Google Shape;369;p18"/>
          <p:cNvSpPr txBox="1"/>
          <p:nvPr>
            <p:ph idx="1" type="body"/>
          </p:nvPr>
        </p:nvSpPr>
        <p:spPr>
          <a:xfrm>
            <a:off x="-390350" y="2133600"/>
            <a:ext cx="7481100" cy="1417200"/>
          </a:xfrm>
          <a:prstGeom prst="rect">
            <a:avLst/>
          </a:prstGeom>
          <a:noFill/>
          <a:ln>
            <a:noFill/>
          </a:ln>
        </p:spPr>
        <p:txBody>
          <a:bodyPr anchorCtr="0" anchor="t" bIns="45700" lIns="91425" spcFirstLastPara="1" rIns="91425" wrap="square" tIns="45700">
            <a:noAutofit/>
          </a:bodyPr>
          <a:lstStyle/>
          <a:p>
            <a:pPr indent="-342900" lvl="1" marL="914400" rtl="0" algn="just">
              <a:lnSpc>
                <a:spcPct val="90000"/>
              </a:lnSpc>
              <a:spcBef>
                <a:spcPts val="500"/>
              </a:spcBef>
              <a:spcAft>
                <a:spcPts val="0"/>
              </a:spcAft>
              <a:buClr>
                <a:schemeClr val="accent5"/>
              </a:buClr>
              <a:buSzPts val="1800"/>
              <a:buChar char="•"/>
            </a:pPr>
            <a:r>
              <a:rPr lang="en" sz="1800">
                <a:solidFill>
                  <a:schemeClr val="accent5"/>
                </a:solidFill>
              </a:rPr>
              <a:t>En la vida real, un proyecto rara vez sigue una secuencia lineal, esto crea una mala implementación del modelo, lo cual hace que lo lleve al fracaso.</a:t>
            </a:r>
            <a:endParaRPr sz="1800">
              <a:solidFill>
                <a:schemeClr val="accent5"/>
              </a:solidFill>
            </a:endParaRPr>
          </a:p>
        </p:txBody>
      </p:sp>
      <p:pic>
        <p:nvPicPr>
          <p:cNvPr id="370" name="Google Shape;370;p18"/>
          <p:cNvPicPr preferRelativeResize="0"/>
          <p:nvPr/>
        </p:nvPicPr>
        <p:blipFill rotWithShape="1">
          <a:blip r:embed="rId3">
            <a:alphaModFix/>
          </a:blip>
          <a:srcRect b="0" l="0" r="0" t="0"/>
          <a:stretch/>
        </p:blipFill>
        <p:spPr>
          <a:xfrm>
            <a:off x="5953125" y="1166813"/>
            <a:ext cx="3333750" cy="2505075"/>
          </a:xfrm>
          <a:prstGeom prst="rect">
            <a:avLst/>
          </a:prstGeom>
          <a:noFill/>
          <a:ln>
            <a:noFill/>
          </a:ln>
        </p:spPr>
      </p:pic>
      <p:pic>
        <p:nvPicPr>
          <p:cNvPr id="371" name="Google Shape;371;p18"/>
          <p:cNvPicPr preferRelativeResize="0"/>
          <p:nvPr/>
        </p:nvPicPr>
        <p:blipFill rotWithShape="1">
          <a:blip r:embed="rId4">
            <a:alphaModFix/>
          </a:blip>
          <a:srcRect b="0" l="0" r="0" t="0"/>
          <a:stretch/>
        </p:blipFill>
        <p:spPr>
          <a:xfrm>
            <a:off x="3276600" y="1004888"/>
            <a:ext cx="1133711" cy="1166812"/>
          </a:xfrm>
          <a:prstGeom prst="rect">
            <a:avLst/>
          </a:prstGeom>
          <a:noFill/>
          <a:ln>
            <a:noFill/>
          </a:ln>
        </p:spPr>
      </p:pic>
      <p:sp>
        <p:nvSpPr>
          <p:cNvPr id="372" name="Google Shape;372;p18"/>
          <p:cNvSpPr txBox="1"/>
          <p:nvPr>
            <p:ph idx="1" type="body"/>
          </p:nvPr>
        </p:nvSpPr>
        <p:spPr>
          <a:xfrm>
            <a:off x="-390350" y="3657600"/>
            <a:ext cx="9388200" cy="1417200"/>
          </a:xfrm>
          <a:prstGeom prst="rect">
            <a:avLst/>
          </a:prstGeom>
          <a:noFill/>
          <a:ln>
            <a:noFill/>
          </a:ln>
        </p:spPr>
        <p:txBody>
          <a:bodyPr anchorCtr="0" anchor="t" bIns="45700" lIns="91425" spcFirstLastPara="1" rIns="91425" wrap="square" tIns="45700">
            <a:noAutofit/>
          </a:bodyPr>
          <a:lstStyle/>
          <a:p>
            <a:pPr indent="-342900" lvl="1" marL="914400" rtl="0" algn="just">
              <a:lnSpc>
                <a:spcPct val="90000"/>
              </a:lnSpc>
              <a:spcBef>
                <a:spcPts val="500"/>
              </a:spcBef>
              <a:spcAft>
                <a:spcPts val="0"/>
              </a:spcAft>
              <a:buClr>
                <a:schemeClr val="accent5"/>
              </a:buClr>
              <a:buSzPts val="1800"/>
              <a:buChar char="•"/>
            </a:pPr>
            <a:r>
              <a:rPr lang="en" sz="1800">
                <a:solidFill>
                  <a:schemeClr val="accent5"/>
                </a:solidFill>
              </a:rPr>
              <a:t>Cualquier error de diseño detectado en la etapa de prueba conduce necesariamente al rediseño y nueva programación del código afectado, aumentando los costos del desarrollo.</a:t>
            </a:r>
            <a:endParaRPr sz="1800">
              <a:solidFill>
                <a:schemeClr val="accent5"/>
              </a:solidFill>
            </a:endParaRPr>
          </a:p>
          <a:p>
            <a:pPr indent="-342900" lvl="1" marL="914400" rtl="0" algn="just">
              <a:lnSpc>
                <a:spcPct val="90000"/>
              </a:lnSpc>
              <a:spcBef>
                <a:spcPts val="0"/>
              </a:spcBef>
              <a:spcAft>
                <a:spcPts val="0"/>
              </a:spcAft>
              <a:buClr>
                <a:schemeClr val="accent5"/>
              </a:buClr>
              <a:buSzPts val="1800"/>
              <a:buChar char="•"/>
            </a:pPr>
            <a:r>
              <a:rPr lang="en" sz="1800">
                <a:solidFill>
                  <a:schemeClr val="accent5"/>
                </a:solidFill>
              </a:rPr>
              <a:t>Una etapa determinada del proyecto no se puede llevar a cabo a menos de que se haya culminado la etapa anterior.</a:t>
            </a:r>
            <a:endParaRPr sz="1800">
              <a:solidFill>
                <a:schemeClr val="accent5"/>
              </a:solidFill>
            </a:endParaRPr>
          </a:p>
          <a:p>
            <a:pPr indent="-228600" lvl="0" marL="457200" rtl="0" algn="just">
              <a:lnSpc>
                <a:spcPct val="90000"/>
              </a:lnSpc>
              <a:spcBef>
                <a:spcPts val="0"/>
              </a:spcBef>
              <a:spcAft>
                <a:spcPts val="0"/>
              </a:spcAft>
              <a:buClr>
                <a:schemeClr val="accent5"/>
              </a:buClr>
              <a:buSzPts val="1800"/>
              <a:buNone/>
            </a:pPr>
            <a:r>
              <a:t/>
            </a:r>
            <a:endParaRPr sz="1800">
              <a:solidFill>
                <a:schemeClr val="accent5"/>
              </a:solidFill>
            </a:endParaRPr>
          </a:p>
        </p:txBody>
      </p:sp>
      <p:sp>
        <p:nvSpPr>
          <p:cNvPr id="373" name="Google Shape;373;p18"/>
          <p:cNvSpPr txBox="1"/>
          <p:nvPr>
            <p:ph idx="1" type="body"/>
          </p:nvPr>
        </p:nvSpPr>
        <p:spPr>
          <a:xfrm>
            <a:off x="-390350" y="2895600"/>
            <a:ext cx="7991400" cy="1417200"/>
          </a:xfrm>
          <a:prstGeom prst="rect">
            <a:avLst/>
          </a:prstGeom>
          <a:noFill/>
          <a:ln>
            <a:noFill/>
          </a:ln>
        </p:spPr>
        <p:txBody>
          <a:bodyPr anchorCtr="0" anchor="t" bIns="45700" lIns="91425" spcFirstLastPara="1" rIns="91425" wrap="square" tIns="45700">
            <a:noAutofit/>
          </a:bodyPr>
          <a:lstStyle/>
          <a:p>
            <a:pPr indent="-342900" lvl="1" marL="914400" rtl="0" algn="just">
              <a:lnSpc>
                <a:spcPct val="90000"/>
              </a:lnSpc>
              <a:spcBef>
                <a:spcPts val="500"/>
              </a:spcBef>
              <a:spcAft>
                <a:spcPts val="0"/>
              </a:spcAft>
              <a:buClr>
                <a:schemeClr val="accent5"/>
              </a:buClr>
              <a:buSzPts val="1800"/>
              <a:buChar char="•"/>
            </a:pPr>
            <a:r>
              <a:rPr lang="en" sz="1800">
                <a:solidFill>
                  <a:schemeClr val="accent5"/>
                </a:solidFill>
              </a:rPr>
              <a:t>El proceso de creación del software tarda mucho tiempo ya que debe pasar por el proceso de prueba y hasta que el software no esté completo no se opera. Esto es la base para que funcione bien.</a:t>
            </a:r>
            <a:endParaRPr sz="1800">
              <a:solidFill>
                <a:schemeClr val="accent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9"/>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Metodologia agil</a:t>
            </a:r>
            <a:endParaRPr sz="3050">
              <a:highlight>
                <a:srgbClr val="FFFFFF"/>
              </a:highlight>
              <a:latin typeface="Roboto"/>
              <a:ea typeface="Roboto"/>
              <a:cs typeface="Roboto"/>
              <a:sym typeface="Roboto"/>
            </a:endParaRPr>
          </a:p>
        </p:txBody>
      </p:sp>
      <p:sp>
        <p:nvSpPr>
          <p:cNvPr id="379" name="Google Shape;379;p19"/>
          <p:cNvSpPr txBox="1"/>
          <p:nvPr>
            <p:ph idx="1" type="body"/>
          </p:nvPr>
        </p:nvSpPr>
        <p:spPr>
          <a:xfrm>
            <a:off x="215350" y="1122075"/>
            <a:ext cx="8691000" cy="17115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El desarrollo ágil de software envuelve un enfoque para la toma de decisiones en los proyectos de software, que se refiere a métodos de ingeniería del software basados en el </a:t>
            </a:r>
            <a:r>
              <a:rPr b="1" lang="en" sz="1800">
                <a:solidFill>
                  <a:schemeClr val="accent5"/>
                </a:solidFill>
              </a:rPr>
              <a:t>desarrollo iterativo </a:t>
            </a:r>
            <a:r>
              <a:rPr lang="en" sz="1800">
                <a:solidFill>
                  <a:schemeClr val="accent5"/>
                </a:solidFill>
              </a:rPr>
              <a:t>e </a:t>
            </a:r>
            <a:r>
              <a:rPr b="1" lang="en" sz="1800">
                <a:solidFill>
                  <a:schemeClr val="accent5"/>
                </a:solidFill>
              </a:rPr>
              <a:t>incremental</a:t>
            </a:r>
            <a:r>
              <a:rPr lang="en" sz="1800">
                <a:solidFill>
                  <a:schemeClr val="accent5"/>
                </a:solidFill>
              </a:rPr>
              <a:t>.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Los </a:t>
            </a:r>
            <a:r>
              <a:rPr b="1" lang="en" sz="1800">
                <a:solidFill>
                  <a:schemeClr val="accent5"/>
                </a:solidFill>
              </a:rPr>
              <a:t>requisitos </a:t>
            </a:r>
            <a:r>
              <a:rPr lang="en" sz="1800">
                <a:solidFill>
                  <a:schemeClr val="accent5"/>
                </a:solidFill>
              </a:rPr>
              <a:t>y </a:t>
            </a:r>
            <a:r>
              <a:rPr b="1" lang="en" sz="1800">
                <a:solidFill>
                  <a:schemeClr val="accent5"/>
                </a:solidFill>
              </a:rPr>
              <a:t>soluciones evolucionan </a:t>
            </a:r>
            <a:r>
              <a:rPr lang="en" sz="1800">
                <a:solidFill>
                  <a:schemeClr val="accent5"/>
                </a:solidFill>
              </a:rPr>
              <a:t>con el tiempo según la necesidad del proyecto.</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pic>
        <p:nvPicPr>
          <p:cNvPr id="380" name="Google Shape;380;p19"/>
          <p:cNvPicPr preferRelativeResize="0"/>
          <p:nvPr/>
        </p:nvPicPr>
        <p:blipFill rotWithShape="1">
          <a:blip r:embed="rId3">
            <a:alphaModFix/>
          </a:blip>
          <a:srcRect b="8205" l="0" r="0" t="0"/>
          <a:stretch/>
        </p:blipFill>
        <p:spPr>
          <a:xfrm>
            <a:off x="5241875" y="2460425"/>
            <a:ext cx="3559225" cy="2450400"/>
          </a:xfrm>
          <a:prstGeom prst="rect">
            <a:avLst/>
          </a:prstGeom>
          <a:noFill/>
          <a:ln>
            <a:noFill/>
          </a:ln>
        </p:spPr>
      </p:pic>
      <p:sp>
        <p:nvSpPr>
          <p:cNvPr id="381" name="Google Shape;381;p19"/>
          <p:cNvSpPr txBox="1"/>
          <p:nvPr>
            <p:ph idx="1" type="body"/>
          </p:nvPr>
        </p:nvSpPr>
        <p:spPr>
          <a:xfrm>
            <a:off x="291550" y="2927025"/>
            <a:ext cx="4565700" cy="14367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El trabajo es realizado mediante la </a:t>
            </a:r>
            <a:r>
              <a:rPr b="1" lang="en" sz="1800">
                <a:solidFill>
                  <a:schemeClr val="accent5"/>
                </a:solidFill>
              </a:rPr>
              <a:t>colaboración </a:t>
            </a:r>
            <a:r>
              <a:rPr lang="en" sz="1800">
                <a:solidFill>
                  <a:schemeClr val="accent5"/>
                </a:solidFill>
              </a:rPr>
              <a:t>de </a:t>
            </a:r>
            <a:r>
              <a:rPr b="1" lang="en" sz="1800">
                <a:solidFill>
                  <a:schemeClr val="accent5"/>
                </a:solidFill>
              </a:rPr>
              <a:t>equipos</a:t>
            </a:r>
            <a:r>
              <a:rPr lang="en" sz="1800">
                <a:solidFill>
                  <a:schemeClr val="accent5"/>
                </a:solidFill>
              </a:rPr>
              <a:t> </a:t>
            </a:r>
            <a:r>
              <a:rPr b="1" lang="en" sz="1800">
                <a:solidFill>
                  <a:schemeClr val="accent5"/>
                </a:solidFill>
              </a:rPr>
              <a:t>auto-organizados</a:t>
            </a:r>
            <a:r>
              <a:rPr lang="en" sz="1800">
                <a:solidFill>
                  <a:schemeClr val="accent5"/>
                </a:solidFill>
              </a:rPr>
              <a:t> y </a:t>
            </a:r>
            <a:r>
              <a:rPr b="1" lang="en" sz="1800">
                <a:solidFill>
                  <a:schemeClr val="accent5"/>
                </a:solidFill>
              </a:rPr>
              <a:t>multidisciplinarios</a:t>
            </a:r>
            <a:r>
              <a:rPr lang="en" sz="1800">
                <a:solidFill>
                  <a:schemeClr val="accent5"/>
                </a:solidFill>
              </a:rPr>
              <a:t>, inmersos en un proceso compartido de toma de decisiones a corto plazo.</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
          <p:cNvSpPr txBox="1"/>
          <p:nvPr>
            <p:ph idx="1" type="body"/>
          </p:nvPr>
        </p:nvSpPr>
        <p:spPr>
          <a:xfrm>
            <a:off x="180750" y="2282460"/>
            <a:ext cx="8782500" cy="1653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1" lang="en" sz="1800">
                <a:solidFill>
                  <a:schemeClr val="accent5"/>
                </a:solidFill>
              </a:rPr>
              <a:t>¿Cómo se desarrolla un software?</a:t>
            </a:r>
            <a:endParaRPr b="1" sz="1800">
              <a:solidFill>
                <a:schemeClr val="accent5"/>
              </a:solidFill>
            </a:endParaRPr>
          </a:p>
          <a:p>
            <a:pPr indent="0" lvl="0" marL="0" rtl="0" algn="ctr">
              <a:lnSpc>
                <a:spcPct val="90000"/>
              </a:lnSpc>
              <a:spcBef>
                <a:spcPts val="1000"/>
              </a:spcBef>
              <a:spcAft>
                <a:spcPts val="0"/>
              </a:spcAft>
              <a:buSzPts val="1800"/>
              <a:buNone/>
            </a:pPr>
            <a:r>
              <a:rPr b="1" lang="en" sz="1800">
                <a:solidFill>
                  <a:schemeClr val="accent5"/>
                </a:solidFill>
              </a:rPr>
              <a:t>¿Cuántas personas o equipos involucra?</a:t>
            </a:r>
            <a:endParaRPr b="1" sz="1800">
              <a:solidFill>
                <a:schemeClr val="accent5"/>
              </a:solidFill>
            </a:endParaRPr>
          </a:p>
          <a:p>
            <a:pPr indent="0" lvl="0" marL="0" rtl="0" algn="ctr">
              <a:lnSpc>
                <a:spcPct val="90000"/>
              </a:lnSpc>
              <a:spcBef>
                <a:spcPts val="1000"/>
              </a:spcBef>
              <a:spcAft>
                <a:spcPts val="0"/>
              </a:spcAft>
              <a:buSzPts val="1800"/>
              <a:buNone/>
            </a:pPr>
            <a:r>
              <a:rPr b="1" lang="en" sz="1800">
                <a:solidFill>
                  <a:schemeClr val="accent5"/>
                </a:solidFill>
              </a:rPr>
              <a:t>¿Qué etapas, fases o ciclos tendría este proceso?</a:t>
            </a:r>
            <a:endParaRPr b="1" sz="1800">
              <a:solidFill>
                <a:schemeClr val="accent5"/>
              </a:solidFill>
            </a:endParaRPr>
          </a:p>
          <a:p>
            <a:pPr indent="0" lvl="0" marL="0" rtl="0" algn="ctr">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ctr">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242" name="Google Shape;242;p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Desarrollo de sistemas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0"/>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Metodologia agil</a:t>
            </a:r>
            <a:endParaRPr sz="3050">
              <a:highlight>
                <a:srgbClr val="FFFFFF"/>
              </a:highlight>
              <a:latin typeface="Roboto"/>
              <a:ea typeface="Roboto"/>
              <a:cs typeface="Roboto"/>
              <a:sym typeface="Roboto"/>
            </a:endParaRPr>
          </a:p>
        </p:txBody>
      </p:sp>
      <p:sp>
        <p:nvSpPr>
          <p:cNvPr id="387" name="Google Shape;387;p20"/>
          <p:cNvSpPr txBox="1"/>
          <p:nvPr>
            <p:ph idx="1" type="body"/>
          </p:nvPr>
        </p:nvSpPr>
        <p:spPr>
          <a:xfrm>
            <a:off x="215350" y="3408075"/>
            <a:ext cx="8691000" cy="1523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t>Cada iteración del ciclo de vida incluye planificación, análisis de requisitos, diseño, codificación, pruebas y documentación. Adquiere una gran importancia el concepto de "finalizado" (</a:t>
            </a:r>
            <a:r>
              <a:rPr b="1" lang="en" sz="1800"/>
              <a:t>done</a:t>
            </a:r>
            <a:r>
              <a:rPr lang="en" sz="1800"/>
              <a:t>), ya que el objetivo de cada iteración no es agregar toda la funcionalidad para justificar el lanzamiento del producto al mercado, sino incrementar el valor por medio de "software que funciona" (sin errores).</a:t>
            </a:r>
            <a:endParaRPr sz="1800"/>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pic>
        <p:nvPicPr>
          <p:cNvPr id="388" name="Google Shape;388;p20"/>
          <p:cNvPicPr preferRelativeResize="0"/>
          <p:nvPr/>
        </p:nvPicPr>
        <p:blipFill rotWithShape="1">
          <a:blip r:embed="rId3">
            <a:alphaModFix/>
          </a:blip>
          <a:srcRect b="13474" l="0" r="0" t="33242"/>
          <a:stretch/>
        </p:blipFill>
        <p:spPr>
          <a:xfrm>
            <a:off x="712050" y="1019575"/>
            <a:ext cx="7928399" cy="2318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21"/>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Metodologia agil</a:t>
            </a:r>
            <a:endParaRPr sz="3050">
              <a:highlight>
                <a:srgbClr val="FFFFFF"/>
              </a:highlight>
              <a:latin typeface="Roboto"/>
              <a:ea typeface="Roboto"/>
              <a:cs typeface="Roboto"/>
              <a:sym typeface="Roboto"/>
            </a:endParaRPr>
          </a:p>
        </p:txBody>
      </p:sp>
      <p:sp>
        <p:nvSpPr>
          <p:cNvPr id="394" name="Google Shape;394;p21"/>
          <p:cNvSpPr txBox="1"/>
          <p:nvPr>
            <p:ph idx="1" type="body"/>
          </p:nvPr>
        </p:nvSpPr>
        <p:spPr>
          <a:xfrm>
            <a:off x="215350" y="1122075"/>
            <a:ext cx="6123300" cy="82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Los métodos ágiles enfatizan las comunicaciones cara a cara en vez de la documentación.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sp>
        <p:nvSpPr>
          <p:cNvPr id="395" name="Google Shape;395;p21"/>
          <p:cNvSpPr txBox="1"/>
          <p:nvPr>
            <p:ph idx="1" type="body"/>
          </p:nvPr>
        </p:nvSpPr>
        <p:spPr>
          <a:xfrm>
            <a:off x="3303650" y="2049500"/>
            <a:ext cx="5750100" cy="1255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La mayoría de los equipos ágiles están localizados en una simple oficina abierta, a veces llamadas "plataformas de lanzamiento". La oficina debe incluir revisores, escritores de documentación y ayuda, diseñadores de iteración y directores de proyecto.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sp>
        <p:nvSpPr>
          <p:cNvPr id="396" name="Google Shape;396;p21"/>
          <p:cNvSpPr txBox="1"/>
          <p:nvPr>
            <p:ph idx="1" type="body"/>
          </p:nvPr>
        </p:nvSpPr>
        <p:spPr>
          <a:xfrm>
            <a:off x="145000" y="3707300"/>
            <a:ext cx="8839500" cy="1255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Los métodos ágiles también enfatizan que el software funcional es la primera medida del progreso. Combinado con la preferencia por las comunicaciones cara a cara, generalmente los métodos ágiles son criticados y tratados como "indisciplinados" por la falta de documentación técnica.</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pic>
        <p:nvPicPr>
          <p:cNvPr id="397" name="Google Shape;397;p21"/>
          <p:cNvPicPr preferRelativeResize="0"/>
          <p:nvPr/>
        </p:nvPicPr>
        <p:blipFill rotWithShape="1">
          <a:blip r:embed="rId3">
            <a:alphaModFix/>
          </a:blip>
          <a:srcRect b="0" l="0" r="0" t="0"/>
          <a:stretch/>
        </p:blipFill>
        <p:spPr>
          <a:xfrm>
            <a:off x="6601875" y="850425"/>
            <a:ext cx="1584700" cy="1028075"/>
          </a:xfrm>
          <a:prstGeom prst="rect">
            <a:avLst/>
          </a:prstGeom>
          <a:noFill/>
          <a:ln>
            <a:noFill/>
          </a:ln>
        </p:spPr>
      </p:pic>
      <p:pic>
        <p:nvPicPr>
          <p:cNvPr id="398" name="Google Shape;398;p21"/>
          <p:cNvPicPr preferRelativeResize="0"/>
          <p:nvPr/>
        </p:nvPicPr>
        <p:blipFill rotWithShape="1">
          <a:blip r:embed="rId4">
            <a:alphaModFix/>
          </a:blip>
          <a:srcRect b="0" l="0" r="0" t="0"/>
          <a:stretch/>
        </p:blipFill>
        <p:spPr>
          <a:xfrm>
            <a:off x="228600" y="2099775"/>
            <a:ext cx="2998850" cy="14258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2"/>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Metodologia agil</a:t>
            </a:r>
            <a:endParaRPr sz="3050">
              <a:highlight>
                <a:srgbClr val="FFFFFF"/>
              </a:highlight>
              <a:latin typeface="Roboto"/>
              <a:ea typeface="Roboto"/>
              <a:cs typeface="Roboto"/>
              <a:sym typeface="Roboto"/>
            </a:endParaRPr>
          </a:p>
        </p:txBody>
      </p:sp>
      <p:pic>
        <p:nvPicPr>
          <p:cNvPr id="404" name="Google Shape;404;p22"/>
          <p:cNvPicPr preferRelativeResize="0"/>
          <p:nvPr/>
        </p:nvPicPr>
        <p:blipFill rotWithShape="1">
          <a:blip r:embed="rId3">
            <a:alphaModFix/>
          </a:blip>
          <a:srcRect b="13474" l="5422" r="2824" t="33242"/>
          <a:stretch/>
        </p:blipFill>
        <p:spPr>
          <a:xfrm>
            <a:off x="5707550" y="1099725"/>
            <a:ext cx="3436449" cy="1095351"/>
          </a:xfrm>
          <a:prstGeom prst="rect">
            <a:avLst/>
          </a:prstGeom>
          <a:noFill/>
          <a:ln>
            <a:noFill/>
          </a:ln>
        </p:spPr>
      </p:pic>
      <p:sp>
        <p:nvSpPr>
          <p:cNvPr id="405" name="Google Shape;405;p22"/>
          <p:cNvSpPr txBox="1"/>
          <p:nvPr>
            <p:ph idx="1" type="body"/>
          </p:nvPr>
        </p:nvSpPr>
        <p:spPr>
          <a:xfrm>
            <a:off x="295450" y="1300450"/>
            <a:ext cx="54534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b="1" lang="en" sz="1800">
                <a:solidFill>
                  <a:srgbClr val="00FF00"/>
                </a:solidFill>
              </a:rPr>
              <a:t>VENTAJAS</a:t>
            </a:r>
            <a:endParaRPr b="1" sz="1800">
              <a:solidFill>
                <a:srgbClr val="00FF00"/>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406" name="Google Shape;406;p22"/>
          <p:cNvSpPr txBox="1"/>
          <p:nvPr>
            <p:ph idx="1" type="body"/>
          </p:nvPr>
        </p:nvSpPr>
        <p:spPr>
          <a:xfrm>
            <a:off x="219250" y="2133600"/>
            <a:ext cx="88590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Permite dividir el proyecto en etapas y así centrarse en cada una de forma individual. Esto permite trabajar más rápido.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Permite adaptar el proyecto a medida que avanza. Ante cualquier cambio que surja, es muy sencillo volver a organizar el equipo en relación con los nuevos objetivos.</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Su uso permite identificar rápidamente cuáles son las tareas más interesantes en cada momento, sin necesidad de perder tiempo con constantes informes que las detecten.</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Las metodologías ágiles facilitan encontrar los errores de forma sencilla. Así, el equipo se puede concentrar en el desarrollo, las pruebas y la colaboración.</a:t>
            </a:r>
            <a:endParaRPr sz="1800">
              <a:solidFill>
                <a:schemeClr val="accent5"/>
              </a:solidFill>
            </a:endParaRPr>
          </a:p>
        </p:txBody>
      </p:sp>
      <p:pic>
        <p:nvPicPr>
          <p:cNvPr id="407" name="Google Shape;407;p22"/>
          <p:cNvPicPr preferRelativeResize="0"/>
          <p:nvPr/>
        </p:nvPicPr>
        <p:blipFill rotWithShape="1">
          <a:blip r:embed="rId4">
            <a:alphaModFix/>
          </a:blip>
          <a:srcRect b="0" l="0" r="0" t="0"/>
          <a:stretch/>
        </p:blipFill>
        <p:spPr>
          <a:xfrm>
            <a:off x="3276600" y="1004888"/>
            <a:ext cx="1175392" cy="116681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23"/>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Metodologia agil</a:t>
            </a:r>
            <a:endParaRPr sz="3050">
              <a:highlight>
                <a:srgbClr val="FFFFFF"/>
              </a:highlight>
              <a:latin typeface="Roboto"/>
              <a:ea typeface="Roboto"/>
              <a:cs typeface="Roboto"/>
              <a:sym typeface="Roboto"/>
            </a:endParaRPr>
          </a:p>
        </p:txBody>
      </p:sp>
      <p:pic>
        <p:nvPicPr>
          <p:cNvPr id="413" name="Google Shape;413;p23"/>
          <p:cNvPicPr preferRelativeResize="0"/>
          <p:nvPr/>
        </p:nvPicPr>
        <p:blipFill rotWithShape="1">
          <a:blip r:embed="rId3">
            <a:alphaModFix/>
          </a:blip>
          <a:srcRect b="13474" l="5422" r="2824" t="33242"/>
          <a:stretch/>
        </p:blipFill>
        <p:spPr>
          <a:xfrm>
            <a:off x="5707550" y="1099725"/>
            <a:ext cx="3436449" cy="1095351"/>
          </a:xfrm>
          <a:prstGeom prst="rect">
            <a:avLst/>
          </a:prstGeom>
          <a:noFill/>
          <a:ln>
            <a:noFill/>
          </a:ln>
        </p:spPr>
      </p:pic>
      <p:sp>
        <p:nvSpPr>
          <p:cNvPr id="414" name="Google Shape;414;p23"/>
          <p:cNvSpPr txBox="1"/>
          <p:nvPr>
            <p:ph idx="1" type="body"/>
          </p:nvPr>
        </p:nvSpPr>
        <p:spPr>
          <a:xfrm>
            <a:off x="295450" y="1300450"/>
            <a:ext cx="54534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b="1" lang="en" sz="1800">
                <a:solidFill>
                  <a:schemeClr val="accent6"/>
                </a:solidFill>
              </a:rPr>
              <a:t>VENTAJAS</a:t>
            </a:r>
            <a:endParaRPr b="1" sz="1800">
              <a:solidFill>
                <a:schemeClr val="accent6"/>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pic>
        <p:nvPicPr>
          <p:cNvPr id="415" name="Google Shape;415;p23"/>
          <p:cNvPicPr preferRelativeResize="0"/>
          <p:nvPr/>
        </p:nvPicPr>
        <p:blipFill rotWithShape="1">
          <a:blip r:embed="rId4">
            <a:alphaModFix/>
          </a:blip>
          <a:srcRect b="0" l="0" r="0" t="0"/>
          <a:stretch/>
        </p:blipFill>
        <p:spPr>
          <a:xfrm>
            <a:off x="3276600" y="1004888"/>
            <a:ext cx="1175392" cy="1166812"/>
          </a:xfrm>
          <a:prstGeom prst="rect">
            <a:avLst/>
          </a:prstGeom>
          <a:noFill/>
          <a:ln>
            <a:noFill/>
          </a:ln>
        </p:spPr>
      </p:pic>
      <p:sp>
        <p:nvSpPr>
          <p:cNvPr id="416" name="Google Shape;416;p23"/>
          <p:cNvSpPr txBox="1"/>
          <p:nvPr>
            <p:ph idx="1" type="body"/>
          </p:nvPr>
        </p:nvSpPr>
        <p:spPr>
          <a:xfrm>
            <a:off x="219250" y="2133600"/>
            <a:ext cx="88590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Los proyectos son más transparentes gracias a las metodologías ágiles. El cliente puede ver resultados de manera mucho más sencilla en cualquier punto del proceso.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Retroalimentación más rápida de los usuarios finales.</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Flexibilidad para definir funciones prioritarias y establecer objetivos.</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El producto ingresa al mercado más rápido, lo que le permite al cliente recibir un retorno de la inversión más rápido.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La estrecha interacción entre el equipo y el cliente garantiza un progreso constante, la mejora de la calidad, la capacidad de realizar cambios de manera efectiva y la opción de presentar nuevas ideas sobre el producto que se está desarrollando.</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4"/>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Metodologia agil</a:t>
            </a:r>
            <a:endParaRPr sz="3050">
              <a:highlight>
                <a:srgbClr val="FFFFFF"/>
              </a:highlight>
              <a:latin typeface="Roboto"/>
              <a:ea typeface="Roboto"/>
              <a:cs typeface="Roboto"/>
              <a:sym typeface="Roboto"/>
            </a:endParaRPr>
          </a:p>
        </p:txBody>
      </p:sp>
      <p:pic>
        <p:nvPicPr>
          <p:cNvPr id="422" name="Google Shape;422;p24"/>
          <p:cNvPicPr preferRelativeResize="0"/>
          <p:nvPr/>
        </p:nvPicPr>
        <p:blipFill rotWithShape="1">
          <a:blip r:embed="rId3">
            <a:alphaModFix/>
          </a:blip>
          <a:srcRect b="13474" l="5422" r="2824" t="33242"/>
          <a:stretch/>
        </p:blipFill>
        <p:spPr>
          <a:xfrm>
            <a:off x="5707550" y="1099725"/>
            <a:ext cx="3436449" cy="1095351"/>
          </a:xfrm>
          <a:prstGeom prst="rect">
            <a:avLst/>
          </a:prstGeom>
          <a:noFill/>
          <a:ln>
            <a:noFill/>
          </a:ln>
        </p:spPr>
      </p:pic>
      <p:sp>
        <p:nvSpPr>
          <p:cNvPr id="423" name="Google Shape;423;p24"/>
          <p:cNvSpPr txBox="1"/>
          <p:nvPr>
            <p:ph idx="1" type="body"/>
          </p:nvPr>
        </p:nvSpPr>
        <p:spPr>
          <a:xfrm>
            <a:off x="219250" y="2133600"/>
            <a:ext cx="88590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Al inicio del proyecto, es difícil determinar con precisión la cantidad de tiempo y dinero que se necesitará para completarlo, debido a los requisitos en constante cambio.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El equipo necesita tener una base sólida y habilidades.</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Se requiere un alto nivel de interacción entre el cliente y los desarrolladores.</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La falta de atención a la documentación puede dificultar que los nuevos miembros del equipo accedan a la misma.</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Existe el peligro de que la falta de límites del proyecto conduzca a una expansión descontrolada.</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sp>
        <p:nvSpPr>
          <p:cNvPr id="424" name="Google Shape;424;p24"/>
          <p:cNvSpPr txBox="1"/>
          <p:nvPr>
            <p:ph idx="1" type="body"/>
          </p:nvPr>
        </p:nvSpPr>
        <p:spPr>
          <a:xfrm>
            <a:off x="295450" y="1300450"/>
            <a:ext cx="54534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b="1" lang="en" sz="1800">
                <a:solidFill>
                  <a:srgbClr val="EF3449"/>
                </a:solidFill>
              </a:rPr>
              <a:t>DESVENTAJAS</a:t>
            </a:r>
            <a:endParaRPr b="1" sz="1800">
              <a:solidFill>
                <a:srgbClr val="EF3449"/>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pic>
        <p:nvPicPr>
          <p:cNvPr id="425" name="Google Shape;425;p24"/>
          <p:cNvPicPr preferRelativeResize="0"/>
          <p:nvPr/>
        </p:nvPicPr>
        <p:blipFill rotWithShape="1">
          <a:blip r:embed="rId4">
            <a:alphaModFix/>
          </a:blip>
          <a:srcRect b="0" l="0" r="0" t="0"/>
          <a:stretch/>
        </p:blipFill>
        <p:spPr>
          <a:xfrm>
            <a:off x="3276600" y="1004888"/>
            <a:ext cx="1133711" cy="11668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pic>
        <p:nvPicPr>
          <p:cNvPr id="430" name="Google Shape;430;p25"/>
          <p:cNvPicPr preferRelativeResize="0"/>
          <p:nvPr/>
        </p:nvPicPr>
        <p:blipFill rotWithShape="1">
          <a:blip r:embed="rId3">
            <a:alphaModFix/>
          </a:blip>
          <a:srcRect b="0" l="0" r="0" t="0"/>
          <a:stretch/>
        </p:blipFill>
        <p:spPr>
          <a:xfrm>
            <a:off x="152400" y="893475"/>
            <a:ext cx="8764800" cy="3925900"/>
          </a:xfrm>
          <a:prstGeom prst="rect">
            <a:avLst/>
          </a:prstGeom>
          <a:noFill/>
          <a:ln>
            <a:noFill/>
          </a:ln>
        </p:spPr>
      </p:pic>
      <p:sp>
        <p:nvSpPr>
          <p:cNvPr id="431" name="Google Shape;431;p25"/>
          <p:cNvSpPr txBox="1"/>
          <p:nvPr>
            <p:ph idx="1" type="body"/>
          </p:nvPr>
        </p:nvSpPr>
        <p:spPr>
          <a:xfrm>
            <a:off x="241725" y="4648200"/>
            <a:ext cx="8836500" cy="489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1" lang="en" sz="1800"/>
              <a:t>Discusión: </a:t>
            </a:r>
            <a:r>
              <a:rPr lang="en" sz="1800"/>
              <a:t>¿Cuál es mejor? ¿Cuál preferirían y por qué?</a:t>
            </a:r>
            <a:endParaRPr sz="1800"/>
          </a:p>
        </p:txBody>
      </p:sp>
      <p:sp>
        <p:nvSpPr>
          <p:cNvPr id="432" name="Google Shape;432;p2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Modelo en cascada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26"/>
          <p:cNvPicPr preferRelativeResize="0"/>
          <p:nvPr/>
        </p:nvPicPr>
        <p:blipFill rotWithShape="1">
          <a:blip r:embed="rId3">
            <a:alphaModFix/>
          </a:blip>
          <a:srcRect b="0" l="0" r="0" t="0"/>
          <a:stretch/>
        </p:blipFill>
        <p:spPr>
          <a:xfrm>
            <a:off x="4512325" y="2513525"/>
            <a:ext cx="4613550" cy="2401376"/>
          </a:xfrm>
          <a:prstGeom prst="rect">
            <a:avLst/>
          </a:prstGeom>
          <a:noFill/>
          <a:ln>
            <a:noFill/>
          </a:ln>
        </p:spPr>
      </p:pic>
      <p:sp>
        <p:nvSpPr>
          <p:cNvPr id="438" name="Google Shape;438;p26"/>
          <p:cNvSpPr txBox="1"/>
          <p:nvPr>
            <p:ph idx="1" type="body"/>
          </p:nvPr>
        </p:nvSpPr>
        <p:spPr>
          <a:xfrm>
            <a:off x="219250" y="914400"/>
            <a:ext cx="88590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El proceso de desarrollo conversado hasta aquí…</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¿Podría realizarlo solo una persona?</a:t>
            </a:r>
            <a:endParaRPr sz="1800">
              <a:solidFill>
                <a:schemeClr val="accent5"/>
              </a:solidFill>
            </a:endParaRPr>
          </a:p>
        </p:txBody>
      </p:sp>
      <p:sp>
        <p:nvSpPr>
          <p:cNvPr id="439" name="Google Shape;439;p26"/>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Estructura del equipo</a:t>
            </a:r>
            <a:endParaRPr/>
          </a:p>
        </p:txBody>
      </p:sp>
      <p:sp>
        <p:nvSpPr>
          <p:cNvPr id="440" name="Google Shape;440;p26"/>
          <p:cNvSpPr txBox="1"/>
          <p:nvPr>
            <p:ph idx="1" type="body"/>
          </p:nvPr>
        </p:nvSpPr>
        <p:spPr>
          <a:xfrm>
            <a:off x="219250" y="1295400"/>
            <a:ext cx="88590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Evidentemente no. De hecho se requieren de diversas habilidades:</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conversar y entender al cliente (y sus requisitos del proyecto),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Proyectar que es lo que el usuario final desearía encontrar,</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desarrollar código,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testear la funcionalidad del código,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Deployarlo en un ambiente productivo,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medir los logros a partir de datos,</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Re-pensar junto al cliente posibles mejoras…</a:t>
            </a:r>
            <a:endParaRPr sz="1800">
              <a:solidFill>
                <a:schemeClr val="accent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27"/>
          <p:cNvSpPr txBox="1"/>
          <p:nvPr>
            <p:ph idx="1" type="body"/>
          </p:nvPr>
        </p:nvSpPr>
        <p:spPr>
          <a:xfrm>
            <a:off x="1191550" y="914400"/>
            <a:ext cx="7886700" cy="589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b="1" lang="en" sz="1800">
                <a:solidFill>
                  <a:schemeClr val="accent5"/>
                </a:solidFill>
              </a:rPr>
              <a:t>Project Owner</a:t>
            </a:r>
            <a:endParaRPr b="1" sz="1800">
              <a:solidFill>
                <a:schemeClr val="accent5"/>
              </a:solidFill>
            </a:endParaRPr>
          </a:p>
        </p:txBody>
      </p:sp>
      <p:sp>
        <p:nvSpPr>
          <p:cNvPr id="446" name="Google Shape;446;p2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Estructura del equipo</a:t>
            </a:r>
            <a:endParaRPr/>
          </a:p>
        </p:txBody>
      </p:sp>
      <p:sp>
        <p:nvSpPr>
          <p:cNvPr id="447" name="Google Shape;447;p27"/>
          <p:cNvSpPr txBox="1"/>
          <p:nvPr>
            <p:ph idx="1" type="body"/>
          </p:nvPr>
        </p:nvSpPr>
        <p:spPr>
          <a:xfrm>
            <a:off x="219250" y="1371600"/>
            <a:ext cx="88590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Es el responsable de todas las cosas relacionadas al producto.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Asiste a las reuniones y diseña un producto que cree valor y cumpla con los requisitos del cliente.</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Está involucrado en todas las etapas del proyecto y se adapta a cualquier cambio. Tiene que entender por completo las necesidades comerciales y estar al tanto de las tendencias del mercado.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Al ser los que entienden mejor el producto terminado, son fundamentales para los equipos de desarrollo de software.</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Este rol incluye tomar decisiones basadas en la información disponible.</a:t>
            </a:r>
            <a:endParaRPr sz="1800">
              <a:solidFill>
                <a:schemeClr val="accent5"/>
              </a:solidFill>
            </a:endParaRPr>
          </a:p>
        </p:txBody>
      </p:sp>
      <p:pic>
        <p:nvPicPr>
          <p:cNvPr id="448" name="Google Shape;448;p27"/>
          <p:cNvPicPr preferRelativeResize="0"/>
          <p:nvPr/>
        </p:nvPicPr>
        <p:blipFill rotWithShape="1">
          <a:blip r:embed="rId3">
            <a:alphaModFix/>
          </a:blip>
          <a:srcRect b="0" l="0" r="0" t="0"/>
          <a:stretch/>
        </p:blipFill>
        <p:spPr>
          <a:xfrm>
            <a:off x="304800" y="731400"/>
            <a:ext cx="752475" cy="733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8"/>
          <p:cNvSpPr txBox="1"/>
          <p:nvPr>
            <p:ph idx="1" type="body"/>
          </p:nvPr>
        </p:nvSpPr>
        <p:spPr>
          <a:xfrm>
            <a:off x="1191550" y="914400"/>
            <a:ext cx="7886700" cy="589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b="1" lang="en" sz="1800">
                <a:solidFill>
                  <a:schemeClr val="accent5"/>
                </a:solidFill>
              </a:rPr>
              <a:t>Project Manager (PM)</a:t>
            </a:r>
            <a:endParaRPr b="1" sz="1800">
              <a:solidFill>
                <a:schemeClr val="accent5"/>
              </a:solidFill>
            </a:endParaRPr>
          </a:p>
        </p:txBody>
      </p:sp>
      <p:sp>
        <p:nvSpPr>
          <p:cNvPr id="454" name="Google Shape;454;p28"/>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Estructura del equipo</a:t>
            </a:r>
            <a:endParaRPr/>
          </a:p>
        </p:txBody>
      </p:sp>
      <p:sp>
        <p:nvSpPr>
          <p:cNvPr id="455" name="Google Shape;455;p28"/>
          <p:cNvSpPr txBox="1"/>
          <p:nvPr>
            <p:ph idx="1" type="body"/>
          </p:nvPr>
        </p:nvSpPr>
        <p:spPr>
          <a:xfrm>
            <a:off x="219250" y="1371600"/>
            <a:ext cx="88590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Está a cargo del desarrollo, la organización y la entrega de un proyecto.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Divide el proyecto en partes modulares y diseña el flujo de trabajo para distribuir las tareas entre el equipo, y además, es responsable de los contratos, los presupuestos y los tiempos.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También, de la mitigación de riesgos y la gestión de circunstancias o demoras inesperadas. Sin ellos, no habría un plan o estructura para entregar el trabajo.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Este rol requiere de muchas habilidades blandas como las de liderazgo y organización, ya que son los que coordinan a los distintos miembros del equipo.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Los PMs deben ser comunicadores eficaces, porque conectan a todas las partes del proyecto y se relacionan con el cliente.</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pic>
        <p:nvPicPr>
          <p:cNvPr id="456" name="Google Shape;456;p28"/>
          <p:cNvPicPr preferRelativeResize="0"/>
          <p:nvPr/>
        </p:nvPicPr>
        <p:blipFill rotWithShape="1">
          <a:blip r:embed="rId3">
            <a:alphaModFix/>
          </a:blip>
          <a:srcRect b="0" l="0" r="0" t="0"/>
          <a:stretch/>
        </p:blipFill>
        <p:spPr>
          <a:xfrm>
            <a:off x="381000" y="807600"/>
            <a:ext cx="771525" cy="676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9"/>
          <p:cNvSpPr txBox="1"/>
          <p:nvPr>
            <p:ph idx="1" type="body"/>
          </p:nvPr>
        </p:nvSpPr>
        <p:spPr>
          <a:xfrm>
            <a:off x="1191550" y="914400"/>
            <a:ext cx="7886700" cy="589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b="1" lang="en" sz="1800">
                <a:solidFill>
                  <a:schemeClr val="accent5"/>
                </a:solidFill>
              </a:rPr>
              <a:t>UI/UX Designer</a:t>
            </a:r>
            <a:endParaRPr b="1" sz="1800">
              <a:solidFill>
                <a:schemeClr val="accent5"/>
              </a:solidFill>
            </a:endParaRPr>
          </a:p>
        </p:txBody>
      </p:sp>
      <p:sp>
        <p:nvSpPr>
          <p:cNvPr id="462" name="Google Shape;462;p2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Estructura del equipo</a:t>
            </a:r>
            <a:endParaRPr/>
          </a:p>
        </p:txBody>
      </p:sp>
      <p:sp>
        <p:nvSpPr>
          <p:cNvPr id="463" name="Google Shape;463;p29"/>
          <p:cNvSpPr txBox="1"/>
          <p:nvPr>
            <p:ph idx="1" type="body"/>
          </p:nvPr>
        </p:nvSpPr>
        <p:spPr>
          <a:xfrm>
            <a:off x="134300" y="1371600"/>
            <a:ext cx="89439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UX significa experiencia de usuario. El diseñador UX debe asegurar un resultado suave y enfocado en el usuario.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Su rol es imaginarse al usuario final interactuando con el producto, busca la facilidad de uso y se enfoca en los aspectos de la experiencia: usabilidad, funcionalidad y rendimiento.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UI significa interfaz de usuario. El diseñador UI se enfoca principalmente en el software y en cómo se ve y se siente. Necesitan que sea intuitivo y directo.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Los diseñadores UX y UI toman la idea del cliente y el producto y utilizan prototipos para desarrollar la idea. Son una parte fundamental del equipo de desarrollo de software ya que son los que defienden las necesidades del usuario.</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 Los roles de estos dos actores se superponen mucho, y dependiendo del tamaño del proyecto, se pueden condensar en uno solo.</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pic>
        <p:nvPicPr>
          <p:cNvPr id="464" name="Google Shape;464;p29"/>
          <p:cNvPicPr preferRelativeResize="0"/>
          <p:nvPr/>
        </p:nvPicPr>
        <p:blipFill rotWithShape="1">
          <a:blip r:embed="rId3">
            <a:alphaModFix/>
          </a:blip>
          <a:srcRect b="0" l="0" r="0" t="0"/>
          <a:stretch/>
        </p:blipFill>
        <p:spPr>
          <a:xfrm>
            <a:off x="228600" y="807600"/>
            <a:ext cx="619125" cy="676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
          <p:cNvSpPr txBox="1"/>
          <p:nvPr>
            <p:ph idx="1" type="body"/>
          </p:nvPr>
        </p:nvSpPr>
        <p:spPr>
          <a:xfrm>
            <a:off x="219250" y="3129250"/>
            <a:ext cx="8782500" cy="915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1100"/>
              <a:buFont typeface="Arial"/>
              <a:buNone/>
            </a:pPr>
            <a:r>
              <a:rPr lang="en" sz="1800">
                <a:solidFill>
                  <a:schemeClr val="accent5"/>
                </a:solidFill>
              </a:rPr>
              <a:t>El cliente, al momento de contratar un equipo de desarrolladores sin duda querrá saber: qué van a hacer, cómo lo van hacer (en términos generales), tiempo, etapas, etc. Es decir, </a:t>
            </a:r>
            <a:r>
              <a:rPr b="1" lang="en" sz="1800">
                <a:solidFill>
                  <a:schemeClr val="accent5"/>
                </a:solidFill>
              </a:rPr>
              <a:t>LA METODOLOGÍA</a:t>
            </a:r>
            <a:endParaRPr b="1" sz="1800">
              <a:solidFill>
                <a:schemeClr val="accent5"/>
              </a:solidFill>
            </a:endParaRPr>
          </a:p>
          <a:p>
            <a:pPr indent="0" lvl="0" marL="0" rtl="0" algn="ctr">
              <a:lnSpc>
                <a:spcPct val="90000"/>
              </a:lnSpc>
              <a:spcBef>
                <a:spcPts val="1000"/>
              </a:spcBef>
              <a:spcAft>
                <a:spcPts val="0"/>
              </a:spcAft>
              <a:buClr>
                <a:schemeClr val="dk1"/>
              </a:buClr>
              <a:buSzPts val="1100"/>
              <a:buFont typeface="Arial"/>
              <a:buNone/>
            </a:pPr>
            <a:r>
              <a:rPr lang="en" sz="1800">
                <a:solidFill>
                  <a:schemeClr val="accent5"/>
                </a:solidFill>
              </a:rPr>
              <a:t>Esto es un tema de estudio en sí y en esta clase vamos a aprender un poco al respecto.</a:t>
            </a:r>
            <a:endParaRPr sz="1800">
              <a:solidFill>
                <a:schemeClr val="accent5"/>
              </a:solidFill>
            </a:endParaRPr>
          </a:p>
        </p:txBody>
      </p:sp>
      <p:sp>
        <p:nvSpPr>
          <p:cNvPr id="248" name="Google Shape;248;p3"/>
          <p:cNvSpPr txBox="1"/>
          <p:nvPr>
            <p:ph idx="1" type="body"/>
          </p:nvPr>
        </p:nvSpPr>
        <p:spPr>
          <a:xfrm>
            <a:off x="143050" y="843250"/>
            <a:ext cx="8782500" cy="549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1" lang="en" sz="1800">
                <a:solidFill>
                  <a:schemeClr val="accent5"/>
                </a:solidFill>
              </a:rPr>
              <a:t>¿Qué características debe cumplir un software?</a:t>
            </a:r>
            <a:endParaRPr b="1" sz="1800">
              <a:solidFill>
                <a:schemeClr val="accent5"/>
              </a:solidFill>
            </a:endParaRPr>
          </a:p>
          <a:p>
            <a:pPr indent="0" lvl="0" marL="0" rtl="0" algn="ctr">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ctr">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249" name="Google Shape;249;p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Desarrollo de sistemas</a:t>
            </a:r>
            <a:endParaRPr/>
          </a:p>
        </p:txBody>
      </p:sp>
      <p:sp>
        <p:nvSpPr>
          <p:cNvPr id="250" name="Google Shape;250;p3"/>
          <p:cNvSpPr txBox="1"/>
          <p:nvPr>
            <p:ph idx="1" type="body"/>
          </p:nvPr>
        </p:nvSpPr>
        <p:spPr>
          <a:xfrm>
            <a:off x="219250" y="1300450"/>
            <a:ext cx="8782500" cy="915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1100"/>
              <a:buFont typeface="Arial"/>
              <a:buNone/>
            </a:pPr>
            <a:r>
              <a:rPr lang="en" sz="1800">
                <a:solidFill>
                  <a:schemeClr val="accent5"/>
                </a:solidFill>
              </a:rPr>
              <a:t>Los programas buscan garantizar que son: eficientes, fiables, seguros y responden a las necesidades de los usuarios finales.</a:t>
            </a:r>
            <a:endParaRPr sz="1800">
              <a:solidFill>
                <a:schemeClr val="accent5"/>
              </a:solidFill>
            </a:endParaRPr>
          </a:p>
        </p:txBody>
      </p:sp>
      <p:sp>
        <p:nvSpPr>
          <p:cNvPr id="251" name="Google Shape;251;p3"/>
          <p:cNvSpPr txBox="1"/>
          <p:nvPr>
            <p:ph idx="1" type="body"/>
          </p:nvPr>
        </p:nvSpPr>
        <p:spPr>
          <a:xfrm>
            <a:off x="143050" y="2062450"/>
            <a:ext cx="8782500" cy="5499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1800"/>
              <a:buNone/>
            </a:pPr>
            <a:r>
              <a:rPr b="1" lang="en" sz="1800">
                <a:solidFill>
                  <a:schemeClr val="accent5"/>
                </a:solidFill>
              </a:rPr>
              <a:t>¿Cómo se garantiza eso?</a:t>
            </a:r>
            <a:endParaRPr b="1" sz="1800">
              <a:solidFill>
                <a:schemeClr val="accent5"/>
              </a:solidFill>
            </a:endParaRPr>
          </a:p>
          <a:p>
            <a:pPr indent="0" lvl="0" marL="0" rtl="0" algn="ctr">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ctr">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252" name="Google Shape;252;p3"/>
          <p:cNvSpPr txBox="1"/>
          <p:nvPr>
            <p:ph idx="1" type="body"/>
          </p:nvPr>
        </p:nvSpPr>
        <p:spPr>
          <a:xfrm>
            <a:off x="219250" y="2443450"/>
            <a:ext cx="8782500" cy="915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1100"/>
              <a:buFont typeface="Arial"/>
              <a:buNone/>
            </a:pPr>
            <a:r>
              <a:rPr lang="en" sz="1800">
                <a:solidFill>
                  <a:schemeClr val="accent5"/>
                </a:solidFill>
              </a:rPr>
              <a:t>Durante el proceso de creación. Por lo cual el desarrollo debe ser ordenado, metódico, controlado y bien pensado. </a:t>
            </a:r>
            <a:endParaRPr sz="1800">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0"/>
          <p:cNvSpPr txBox="1"/>
          <p:nvPr>
            <p:ph idx="1" type="body"/>
          </p:nvPr>
        </p:nvSpPr>
        <p:spPr>
          <a:xfrm>
            <a:off x="1191550" y="914400"/>
            <a:ext cx="7886700" cy="589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b="1" lang="en" sz="1800">
                <a:solidFill>
                  <a:schemeClr val="accent5"/>
                </a:solidFill>
              </a:rPr>
              <a:t>Business Analyst (BA) </a:t>
            </a:r>
            <a:endParaRPr b="1" sz="1800">
              <a:solidFill>
                <a:schemeClr val="accent5"/>
              </a:solidFill>
            </a:endParaRPr>
          </a:p>
        </p:txBody>
      </p:sp>
      <p:sp>
        <p:nvSpPr>
          <p:cNvPr id="470" name="Google Shape;470;p3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Estructura del equipo</a:t>
            </a:r>
            <a:endParaRPr/>
          </a:p>
        </p:txBody>
      </p:sp>
      <p:sp>
        <p:nvSpPr>
          <p:cNvPr id="471" name="Google Shape;471;p30"/>
          <p:cNvSpPr txBox="1"/>
          <p:nvPr>
            <p:ph idx="1" type="body"/>
          </p:nvPr>
        </p:nvSpPr>
        <p:spPr>
          <a:xfrm>
            <a:off x="134300" y="1371600"/>
            <a:ext cx="89439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El analista comercial es el responsable de cumplir con las necesidades comerciales del cliente.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Considera los objetivos comerciales del cliente y lo ayuda a definir metas claras.</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Toma estos objetivos y los convierte en soluciones de software viables.</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Está involucrado en el proyecto desde el inicio, y conecta las necesidades del cliente con las realidades del proyecto.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También, lleva a cabo análisis del mercado, evalúa a la competencia y definen a la audiencia meta.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Los BAs deben entender de números, porque interpretan datos para defender sus decisiones. También necesitan ser pensadores críticos y ser creativos ya que “traducen” lo que el cliente necesita en una solución entregable.</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pic>
        <p:nvPicPr>
          <p:cNvPr id="472" name="Google Shape;472;p30"/>
          <p:cNvPicPr preferRelativeResize="0"/>
          <p:nvPr/>
        </p:nvPicPr>
        <p:blipFill rotWithShape="1">
          <a:blip r:embed="rId3">
            <a:alphaModFix/>
          </a:blip>
          <a:srcRect b="0" l="0" r="0" t="0"/>
          <a:stretch/>
        </p:blipFill>
        <p:spPr>
          <a:xfrm>
            <a:off x="228600" y="731400"/>
            <a:ext cx="771525" cy="695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31"/>
          <p:cNvSpPr txBox="1"/>
          <p:nvPr>
            <p:ph idx="1" type="body"/>
          </p:nvPr>
        </p:nvSpPr>
        <p:spPr>
          <a:xfrm>
            <a:off x="1191550" y="914400"/>
            <a:ext cx="7886700" cy="589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b="1" lang="en" sz="1800">
                <a:solidFill>
                  <a:schemeClr val="accent5"/>
                </a:solidFill>
              </a:rPr>
              <a:t>Developers</a:t>
            </a:r>
            <a:endParaRPr b="1" sz="1800">
              <a:solidFill>
                <a:schemeClr val="accent5"/>
              </a:solidFill>
            </a:endParaRPr>
          </a:p>
        </p:txBody>
      </p:sp>
      <p:sp>
        <p:nvSpPr>
          <p:cNvPr id="478" name="Google Shape;478;p3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Estructura del equipo</a:t>
            </a:r>
            <a:endParaRPr/>
          </a:p>
        </p:txBody>
      </p:sp>
      <p:sp>
        <p:nvSpPr>
          <p:cNvPr id="479" name="Google Shape;479;p31"/>
          <p:cNvSpPr txBox="1"/>
          <p:nvPr>
            <p:ph idx="1" type="body"/>
          </p:nvPr>
        </p:nvSpPr>
        <p:spPr>
          <a:xfrm>
            <a:off x="134300" y="1371600"/>
            <a:ext cx="8943900" cy="1417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Ningún proyecto de desarrollo de software está completo sin los desarrolladores.</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Crean el proyecto final al programar en un rango de distintos lenguajes de programación.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Dependiendo del nivel de experiencia, los equipos pueden contar con desarrolladores Senior, Semi-Senior y/o junior.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En los proyectos más grandes, quizás existan distintos niveles de experiencia en los equipos de desarrollo de software. Los programadores Junior apoyan al resto del equipo al ayudar con las tareas más fáciles para darles más tiempo a los desarrolladores Senior para que aborden las programaciones más difíciles.</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Los desarrolladores de software trabajan en conjunto según su nivel de experiencia, según sus habilidades y según su especialización. A estos desarrolladores se los conoce como front-end, back-end y full-stack.</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pic>
        <p:nvPicPr>
          <p:cNvPr id="480" name="Google Shape;480;p31"/>
          <p:cNvPicPr preferRelativeResize="0"/>
          <p:nvPr/>
        </p:nvPicPr>
        <p:blipFill rotWithShape="1">
          <a:blip r:embed="rId3">
            <a:alphaModFix/>
          </a:blip>
          <a:srcRect b="0" l="0" r="0" t="0"/>
          <a:stretch/>
        </p:blipFill>
        <p:spPr>
          <a:xfrm>
            <a:off x="228600" y="731400"/>
            <a:ext cx="685800" cy="70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2"/>
          <p:cNvSpPr txBox="1"/>
          <p:nvPr>
            <p:ph idx="1" type="body"/>
          </p:nvPr>
        </p:nvSpPr>
        <p:spPr>
          <a:xfrm>
            <a:off x="1191550" y="914400"/>
            <a:ext cx="7886700" cy="589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b="1" lang="en" sz="1800">
                <a:solidFill>
                  <a:schemeClr val="accent5"/>
                </a:solidFill>
              </a:rPr>
              <a:t>Developers</a:t>
            </a:r>
            <a:endParaRPr b="1" sz="1800">
              <a:solidFill>
                <a:schemeClr val="accent5"/>
              </a:solidFill>
            </a:endParaRPr>
          </a:p>
        </p:txBody>
      </p:sp>
      <p:sp>
        <p:nvSpPr>
          <p:cNvPr id="486" name="Google Shape;486;p3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Estructura del equipo</a:t>
            </a:r>
            <a:endParaRPr/>
          </a:p>
        </p:txBody>
      </p:sp>
      <p:sp>
        <p:nvSpPr>
          <p:cNvPr id="487" name="Google Shape;487;p32"/>
          <p:cNvSpPr txBox="1"/>
          <p:nvPr>
            <p:ph idx="1" type="body"/>
          </p:nvPr>
        </p:nvSpPr>
        <p:spPr>
          <a:xfrm>
            <a:off x="134300" y="1371600"/>
            <a:ext cx="8943900" cy="1824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Los </a:t>
            </a:r>
            <a:r>
              <a:rPr b="1" lang="en" sz="1800">
                <a:solidFill>
                  <a:schemeClr val="accent5"/>
                </a:solidFill>
              </a:rPr>
              <a:t>desarrolladores front-end</a:t>
            </a:r>
            <a:r>
              <a:rPr lang="en" sz="1800">
                <a:solidFill>
                  <a:schemeClr val="accent5"/>
                </a:solidFill>
              </a:rPr>
              <a:t> crean todo lo que el usuario final ve y con lo que interactúa. Se enfocan en la usabilidad y funcionalidad del software.</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Los </a:t>
            </a:r>
            <a:r>
              <a:rPr b="1" lang="en" sz="1800">
                <a:solidFill>
                  <a:schemeClr val="accent5"/>
                </a:solidFill>
              </a:rPr>
              <a:t>desarrolladores back-end </a:t>
            </a:r>
            <a:r>
              <a:rPr lang="en" sz="1800">
                <a:solidFill>
                  <a:schemeClr val="accent5"/>
                </a:solidFill>
              </a:rPr>
              <a:t>son los responsables de los procesos y funcionalidades que están detrás de lo que el usuario ve, ej: datos, inventario, la publicación de productos, las categorización (pensando en e-commerce).</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Los </a:t>
            </a:r>
            <a:r>
              <a:rPr b="1" lang="en" sz="1800">
                <a:solidFill>
                  <a:schemeClr val="accent5"/>
                </a:solidFill>
              </a:rPr>
              <a:t>desarrolladores full-stack </a:t>
            </a:r>
            <a:r>
              <a:rPr lang="en" sz="1800">
                <a:solidFill>
                  <a:schemeClr val="accent5"/>
                </a:solidFill>
              </a:rPr>
              <a:t>tienen un conocimiento más amplio pero menos profundo de los lenguajes de programación front-end y back-end (el que mucho abarca…).</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Los desarrolladores de software deben ser curiosos y proactivos, ya que tienen que probar distintos códigos al crear un software. Deben ser muy detallistas para encontrar códigos que no funcionen y también deben contar con un conocimiento sólido de lenguajes de programación.</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pic>
        <p:nvPicPr>
          <p:cNvPr id="488" name="Google Shape;488;p32"/>
          <p:cNvPicPr preferRelativeResize="0"/>
          <p:nvPr/>
        </p:nvPicPr>
        <p:blipFill rotWithShape="1">
          <a:blip r:embed="rId3">
            <a:alphaModFix/>
          </a:blip>
          <a:srcRect b="0" l="0" r="0" t="0"/>
          <a:stretch/>
        </p:blipFill>
        <p:spPr>
          <a:xfrm>
            <a:off x="228600" y="731400"/>
            <a:ext cx="685800" cy="704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3"/>
          <p:cNvSpPr txBox="1"/>
          <p:nvPr>
            <p:ph idx="1" type="body"/>
          </p:nvPr>
        </p:nvSpPr>
        <p:spPr>
          <a:xfrm>
            <a:off x="1191550" y="914400"/>
            <a:ext cx="7886700" cy="589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b="1" lang="en" sz="1800">
                <a:solidFill>
                  <a:schemeClr val="accent5"/>
                </a:solidFill>
              </a:rPr>
              <a:t>Quality Assurance </a:t>
            </a:r>
            <a:endParaRPr b="1" sz="1800">
              <a:solidFill>
                <a:schemeClr val="accent5"/>
              </a:solidFill>
            </a:endParaRPr>
          </a:p>
        </p:txBody>
      </p:sp>
      <p:sp>
        <p:nvSpPr>
          <p:cNvPr id="494" name="Google Shape;494;p3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Estructura del equipo</a:t>
            </a:r>
            <a:endParaRPr/>
          </a:p>
        </p:txBody>
      </p:sp>
      <p:sp>
        <p:nvSpPr>
          <p:cNvPr id="495" name="Google Shape;495;p33"/>
          <p:cNvSpPr txBox="1"/>
          <p:nvPr>
            <p:ph idx="1" type="body"/>
          </p:nvPr>
        </p:nvSpPr>
        <p:spPr>
          <a:xfrm>
            <a:off x="134300" y="1371600"/>
            <a:ext cx="5694000" cy="1824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El papel de un QA (“aseguramiento” de la calidad) es aquel que </a:t>
            </a:r>
            <a:r>
              <a:rPr b="1" lang="en" sz="1800">
                <a:solidFill>
                  <a:schemeClr val="accent5"/>
                </a:solidFill>
              </a:rPr>
              <a:t>garantiza la calidad</a:t>
            </a:r>
            <a:r>
              <a:rPr lang="en" sz="1800">
                <a:solidFill>
                  <a:schemeClr val="accent5"/>
                </a:solidFill>
              </a:rPr>
              <a:t>.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Ese papel está asociado con el tester funcional, que generalmente no tiene habilidades de programación.</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QA/QC: Por lo general, las actividades y responsabilidades de QA cubren prácticamente todo el sistema de calidad de una forma u otra, mientras que QC es un subconjunto de las actividades de QA. Además, es posible que los elementos del sistema de calidad no estén cubiertos específicamente por las actividades y responsabilidades de QA/QC, pero pueden involucrar QA y QC.</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pic>
        <p:nvPicPr>
          <p:cNvPr id="496" name="Google Shape;496;p33"/>
          <p:cNvPicPr preferRelativeResize="0"/>
          <p:nvPr/>
        </p:nvPicPr>
        <p:blipFill rotWithShape="1">
          <a:blip r:embed="rId3">
            <a:alphaModFix/>
          </a:blip>
          <a:srcRect b="0" l="0" r="0" t="0"/>
          <a:stretch/>
        </p:blipFill>
        <p:spPr>
          <a:xfrm>
            <a:off x="228600" y="681600"/>
            <a:ext cx="676275" cy="704850"/>
          </a:xfrm>
          <a:prstGeom prst="rect">
            <a:avLst/>
          </a:prstGeom>
          <a:noFill/>
          <a:ln>
            <a:noFill/>
          </a:ln>
        </p:spPr>
      </p:pic>
      <p:pic>
        <p:nvPicPr>
          <p:cNvPr id="497" name="Google Shape;497;p33"/>
          <p:cNvPicPr preferRelativeResize="0"/>
          <p:nvPr/>
        </p:nvPicPr>
        <p:blipFill rotWithShape="1">
          <a:blip r:embed="rId4">
            <a:alphaModFix/>
          </a:blip>
          <a:srcRect b="0" l="0" r="0" t="0"/>
          <a:stretch/>
        </p:blipFill>
        <p:spPr>
          <a:xfrm>
            <a:off x="5791200" y="1461200"/>
            <a:ext cx="3352700" cy="3225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4"/>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Estructura del equipo</a:t>
            </a:r>
            <a:endParaRPr/>
          </a:p>
        </p:txBody>
      </p:sp>
      <p:pic>
        <p:nvPicPr>
          <p:cNvPr id="503" name="Google Shape;503;p34"/>
          <p:cNvPicPr preferRelativeResize="0"/>
          <p:nvPr/>
        </p:nvPicPr>
        <p:blipFill rotWithShape="1">
          <a:blip r:embed="rId3">
            <a:alphaModFix/>
          </a:blip>
          <a:srcRect b="0" l="0" r="0" t="0"/>
          <a:stretch/>
        </p:blipFill>
        <p:spPr>
          <a:xfrm>
            <a:off x="989700" y="1010125"/>
            <a:ext cx="6898751" cy="3980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User Story</a:t>
            </a:r>
            <a:endParaRPr/>
          </a:p>
        </p:txBody>
      </p:sp>
      <p:sp>
        <p:nvSpPr>
          <p:cNvPr id="509" name="Google Shape;509;p35"/>
          <p:cNvSpPr txBox="1"/>
          <p:nvPr>
            <p:ph idx="1" type="body"/>
          </p:nvPr>
        </p:nvSpPr>
        <p:spPr>
          <a:xfrm>
            <a:off x="134300" y="1143000"/>
            <a:ext cx="8943900" cy="1824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Una historia de usuario es una explicación general e informal de una función de software escrita desde la perspectiva del usuario final. Su propósito es articular cómo proporcionará una función de software valor al cliente.</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Un componente clave del desarrollo de software ágil es poner a las personas en primer lugar, y las historias de usuarios ponen a los usuarios finales reales en el centro de la conversación.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 Las historias utilizan un lenguaje no técnico para ofrecer contexto al equipo de desarrollo y sus esfuerzos. Después de leer una historia de usuario, el equipo sabe por qué está compilando lo que está compilando y qué valor crea.</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Las historias de usuario son uno de los componentes centrales de un programa ágil. Ayudan a proporcionar un marco centrado en el usuario para el trabajo diario, lo que impulsa la colaboración y la creatividad y mejora el producto en general.</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6"/>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User story</a:t>
            </a:r>
            <a:endParaRPr/>
          </a:p>
        </p:txBody>
      </p:sp>
      <p:sp>
        <p:nvSpPr>
          <p:cNvPr id="515" name="Google Shape;515;p36"/>
          <p:cNvSpPr txBox="1"/>
          <p:nvPr>
            <p:ph idx="1" type="body"/>
          </p:nvPr>
        </p:nvSpPr>
        <p:spPr>
          <a:xfrm>
            <a:off x="171450" y="86429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 sz="1800">
                <a:solidFill>
                  <a:schemeClr val="accent5"/>
                </a:solidFill>
              </a:rPr>
              <a:t>¿Que partes tiene?</a:t>
            </a:r>
            <a:endParaRPr sz="1800">
              <a:solidFill>
                <a:schemeClr val="accent5"/>
              </a:solidFill>
            </a:endParaRPr>
          </a:p>
          <a:p>
            <a:pPr indent="-342900" lvl="0" marL="457200" rtl="0" algn="l">
              <a:lnSpc>
                <a:spcPct val="90000"/>
              </a:lnSpc>
              <a:spcBef>
                <a:spcPts val="1000"/>
              </a:spcBef>
              <a:spcAft>
                <a:spcPts val="0"/>
              </a:spcAft>
              <a:buClr>
                <a:schemeClr val="accent5"/>
              </a:buClr>
              <a:buSzPts val="1800"/>
              <a:buChar char="•"/>
            </a:pPr>
            <a:r>
              <a:rPr b="1" lang="en" sz="1800">
                <a:solidFill>
                  <a:schemeClr val="accent5"/>
                </a:solidFill>
              </a:rPr>
              <a:t>Situacion:</a:t>
            </a:r>
            <a:r>
              <a:rPr lang="en" sz="1800">
                <a:solidFill>
                  <a:schemeClr val="accent5"/>
                </a:solidFill>
              </a:rPr>
              <a:t> “Cuando el usuario…”</a:t>
            </a:r>
            <a:endParaRPr sz="1800">
              <a:solidFill>
                <a:schemeClr val="accent5"/>
              </a:solidFill>
            </a:endParaRPr>
          </a:p>
          <a:p>
            <a:pPr indent="-342900" lvl="0" marL="457200" rtl="0" algn="l">
              <a:lnSpc>
                <a:spcPct val="90000"/>
              </a:lnSpc>
              <a:spcBef>
                <a:spcPts val="0"/>
              </a:spcBef>
              <a:spcAft>
                <a:spcPts val="0"/>
              </a:spcAft>
              <a:buClr>
                <a:schemeClr val="accent5"/>
              </a:buClr>
              <a:buSzPts val="1800"/>
              <a:buChar char="•"/>
            </a:pPr>
            <a:r>
              <a:rPr b="1" lang="en" sz="1800">
                <a:solidFill>
                  <a:schemeClr val="accent5"/>
                </a:solidFill>
              </a:rPr>
              <a:t>Motivacion: </a:t>
            </a:r>
            <a:r>
              <a:rPr lang="en" sz="1800">
                <a:solidFill>
                  <a:schemeClr val="accent5"/>
                </a:solidFill>
              </a:rPr>
              <a:t>“Muestre la pantalla de …”</a:t>
            </a:r>
            <a:endParaRPr sz="1800">
              <a:solidFill>
                <a:schemeClr val="accent5"/>
              </a:solidFill>
            </a:endParaRPr>
          </a:p>
          <a:p>
            <a:pPr indent="-342900" lvl="0" marL="457200" rtl="0" algn="l">
              <a:lnSpc>
                <a:spcPct val="90000"/>
              </a:lnSpc>
              <a:spcBef>
                <a:spcPts val="0"/>
              </a:spcBef>
              <a:spcAft>
                <a:spcPts val="0"/>
              </a:spcAft>
              <a:buClr>
                <a:schemeClr val="accent5"/>
              </a:buClr>
              <a:buSzPts val="1800"/>
              <a:buChar char="•"/>
            </a:pPr>
            <a:r>
              <a:rPr b="1" lang="en" sz="1800">
                <a:solidFill>
                  <a:schemeClr val="accent5"/>
                </a:solidFill>
              </a:rPr>
              <a:t>Respuesta final: </a:t>
            </a:r>
            <a:r>
              <a:rPr lang="en" sz="1800">
                <a:solidFill>
                  <a:schemeClr val="accent5"/>
                </a:solidFill>
              </a:rPr>
              <a:t>“Y asi poder…”</a:t>
            </a:r>
            <a:endParaRPr sz="1800">
              <a:solidFill>
                <a:schemeClr val="accent5"/>
              </a:solidFill>
            </a:endParaRPr>
          </a:p>
        </p:txBody>
      </p:sp>
      <p:pic>
        <p:nvPicPr>
          <p:cNvPr id="516" name="Google Shape;516;p36"/>
          <p:cNvPicPr preferRelativeResize="0"/>
          <p:nvPr/>
        </p:nvPicPr>
        <p:blipFill rotWithShape="1">
          <a:blip r:embed="rId3">
            <a:alphaModFix/>
          </a:blip>
          <a:srcRect b="0" l="0" r="0" t="0"/>
          <a:stretch/>
        </p:blipFill>
        <p:spPr>
          <a:xfrm>
            <a:off x="2778750" y="2331451"/>
            <a:ext cx="4891676" cy="1958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User Story</a:t>
            </a:r>
            <a:endParaRPr/>
          </a:p>
        </p:txBody>
      </p:sp>
      <p:sp>
        <p:nvSpPr>
          <p:cNvPr id="522" name="Google Shape;522;p37"/>
          <p:cNvSpPr txBox="1"/>
          <p:nvPr>
            <p:ph idx="1" type="body"/>
          </p:nvPr>
        </p:nvSpPr>
        <p:spPr>
          <a:xfrm>
            <a:off x="134300" y="1034075"/>
            <a:ext cx="8943900" cy="4029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b="1" lang="en" sz="1800">
                <a:solidFill>
                  <a:schemeClr val="accent5"/>
                </a:solidFill>
              </a:rPr>
              <a:t>¿Qué es una User Story?</a:t>
            </a:r>
            <a:endParaRPr b="1"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Una User Story es una descripción de los requerimientos de un cliente escrita en un “lenguaje estándar” por decirlo de alguna manera, para que todo el equipo lo comprenda.</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Esta debe seguir el siguiente formato</a:t>
            </a:r>
            <a:endParaRPr sz="1800">
              <a:solidFill>
                <a:schemeClr val="accent5"/>
              </a:solidFill>
            </a:endParaRPr>
          </a:p>
          <a:p>
            <a:pPr indent="457200" lvl="0" marL="914400" rtl="0" algn="just">
              <a:lnSpc>
                <a:spcPct val="90000"/>
              </a:lnSpc>
              <a:spcBef>
                <a:spcPts val="1000"/>
              </a:spcBef>
              <a:spcAft>
                <a:spcPts val="0"/>
              </a:spcAft>
              <a:buClr>
                <a:schemeClr val="dk1"/>
              </a:buClr>
              <a:buSzPts val="1100"/>
              <a:buFont typeface="Arial"/>
              <a:buNone/>
            </a:pPr>
            <a:r>
              <a:rPr lang="en" sz="1800">
                <a:solidFill>
                  <a:schemeClr val="accent5"/>
                </a:solidFill>
              </a:rPr>
              <a:t>Como &lt;</a:t>
            </a:r>
            <a:r>
              <a:rPr b="1" lang="en" sz="1800">
                <a:solidFill>
                  <a:schemeClr val="accent5"/>
                </a:solidFill>
              </a:rPr>
              <a:t>quien</a:t>
            </a:r>
            <a:r>
              <a:rPr lang="en" sz="1800">
                <a:solidFill>
                  <a:schemeClr val="accent5"/>
                </a:solidFill>
              </a:rPr>
              <a:t>&gt; quiero &lt;</a:t>
            </a:r>
            <a:r>
              <a:rPr b="1" lang="en" sz="1800">
                <a:solidFill>
                  <a:schemeClr val="accent5"/>
                </a:solidFill>
              </a:rPr>
              <a:t>funcionalidad</a:t>
            </a:r>
            <a:r>
              <a:rPr lang="en" sz="1800">
                <a:solidFill>
                  <a:schemeClr val="accent5"/>
                </a:solidFill>
              </a:rPr>
              <a:t>&gt; para &lt;</a:t>
            </a:r>
            <a:r>
              <a:rPr b="1" lang="en" sz="1800">
                <a:solidFill>
                  <a:schemeClr val="accent5"/>
                </a:solidFill>
              </a:rPr>
              <a:t>objetivo</a:t>
            </a:r>
            <a:r>
              <a:rPr lang="en" sz="1800">
                <a:solidFill>
                  <a:schemeClr val="accent5"/>
                </a:solidFill>
              </a:rPr>
              <a:t>&gt;</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Por ej:</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Como Usuario, quiero guardar publicaciones que me gusten para verlas en un futuro.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Como Vendedor, quiero registrar los productos y cantidades que me solicita un cliente para crear un pedido de venta.</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Como Administrador quiero dar de baja usuarios desde la interfaz para no tener que solicitar al equipo técnico que lo borre desde la base de datos.</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8"/>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User Story</a:t>
            </a:r>
            <a:endParaRPr/>
          </a:p>
        </p:txBody>
      </p:sp>
      <p:sp>
        <p:nvSpPr>
          <p:cNvPr id="528" name="Google Shape;528;p38"/>
          <p:cNvSpPr txBox="1"/>
          <p:nvPr>
            <p:ph idx="1" type="body"/>
          </p:nvPr>
        </p:nvSpPr>
        <p:spPr>
          <a:xfrm>
            <a:off x="53725" y="1143000"/>
            <a:ext cx="3411300" cy="3463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lang="en" sz="1800">
                <a:solidFill>
                  <a:schemeClr val="accent5"/>
                </a:solidFill>
              </a:rPr>
              <a:t>Los </a:t>
            </a:r>
            <a:r>
              <a:rPr b="1" lang="en" sz="1800">
                <a:solidFill>
                  <a:schemeClr val="accent5"/>
                </a:solidFill>
              </a:rPr>
              <a:t>epics </a:t>
            </a:r>
            <a:r>
              <a:rPr lang="en" sz="1800">
                <a:solidFill>
                  <a:schemeClr val="accent5"/>
                </a:solidFill>
              </a:rPr>
              <a:t>son grandes elementos de trabajo divididos en un conjunto de historias, y varios epics constituyen una iniciativa. </a:t>
            </a:r>
            <a:endParaRPr sz="1800">
              <a:solidFill>
                <a:schemeClr val="accent5"/>
              </a:solidFill>
            </a:endParaRPr>
          </a:p>
          <a:p>
            <a:pPr indent="0" lvl="0" marL="0" rtl="0" algn="just">
              <a:lnSpc>
                <a:spcPct val="90000"/>
              </a:lnSpc>
              <a:spcBef>
                <a:spcPts val="1000"/>
              </a:spcBef>
              <a:spcAft>
                <a:spcPts val="0"/>
              </a:spcAft>
              <a:buSzPts val="1800"/>
              <a:buNone/>
            </a:pPr>
            <a:r>
              <a:rPr lang="en" sz="1800">
                <a:solidFill>
                  <a:schemeClr val="accent5"/>
                </a:solidFill>
              </a:rPr>
              <a:t>Estas estructuras más grandes garantizan que el trabajo diario del equipo de desarrollo contribuya a los objetivos de la organización incorporados en los epics y las iniciativas.</a:t>
            </a:r>
            <a:endParaRPr sz="1800">
              <a:solidFill>
                <a:schemeClr val="accent5"/>
              </a:solidFill>
            </a:endParaRPr>
          </a:p>
        </p:txBody>
      </p:sp>
      <p:pic>
        <p:nvPicPr>
          <p:cNvPr id="529" name="Google Shape;529;p38"/>
          <p:cNvPicPr preferRelativeResize="0"/>
          <p:nvPr/>
        </p:nvPicPr>
        <p:blipFill rotWithShape="1">
          <a:blip r:embed="rId3">
            <a:alphaModFix/>
          </a:blip>
          <a:srcRect b="0" l="0" r="0" t="0"/>
          <a:stretch/>
        </p:blipFill>
        <p:spPr>
          <a:xfrm>
            <a:off x="3464900" y="1308280"/>
            <a:ext cx="5679101" cy="290194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9"/>
          <p:cNvSpPr txBox="1"/>
          <p:nvPr>
            <p:ph idx="1" type="body"/>
          </p:nvPr>
        </p:nvSpPr>
        <p:spPr>
          <a:xfrm>
            <a:off x="53725" y="1143000"/>
            <a:ext cx="8756100" cy="3463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1800"/>
              <a:buNone/>
            </a:pPr>
            <a:r>
              <a:rPr b="1" lang="en" sz="1800">
                <a:solidFill>
                  <a:schemeClr val="accent5"/>
                </a:solidFill>
              </a:rPr>
              <a:t>VENTAJAS:</a:t>
            </a:r>
            <a:endParaRPr b="1" sz="1800">
              <a:solidFill>
                <a:schemeClr val="accent5"/>
              </a:solidFill>
            </a:endParaRPr>
          </a:p>
          <a:p>
            <a:pPr indent="0" lvl="0" marL="0" rtl="0" algn="just">
              <a:lnSpc>
                <a:spcPct val="90000"/>
              </a:lnSpc>
              <a:spcBef>
                <a:spcPts val="1000"/>
              </a:spcBef>
              <a:spcAft>
                <a:spcPts val="0"/>
              </a:spcAft>
              <a:buSzPts val="1800"/>
              <a:buNone/>
            </a:pPr>
            <a:r>
              <a:rPr b="1" lang="en" sz="1800">
                <a:solidFill>
                  <a:schemeClr val="accent5"/>
                </a:solidFill>
              </a:rPr>
              <a:t>Las historias centran la atención en el usuario. </a:t>
            </a:r>
            <a:r>
              <a:rPr lang="en" sz="1800">
                <a:solidFill>
                  <a:schemeClr val="accent5"/>
                </a:solidFill>
              </a:rPr>
              <a:t>Una lista de tareas pendientes mantiene al equipo centrado en tareas que deben completarse, pero un conjunto de historias lo mantiene centrado en solucionar problemas para usuarios reales.</a:t>
            </a:r>
            <a:endParaRPr sz="1800">
              <a:solidFill>
                <a:schemeClr val="accent5"/>
              </a:solidFill>
            </a:endParaRPr>
          </a:p>
          <a:p>
            <a:pPr indent="0" lvl="0" marL="0" rtl="0" algn="just">
              <a:lnSpc>
                <a:spcPct val="90000"/>
              </a:lnSpc>
              <a:spcBef>
                <a:spcPts val="1000"/>
              </a:spcBef>
              <a:spcAft>
                <a:spcPts val="0"/>
              </a:spcAft>
              <a:buSzPts val="1800"/>
              <a:buNone/>
            </a:pPr>
            <a:r>
              <a:rPr b="1" lang="en" sz="1800">
                <a:solidFill>
                  <a:schemeClr val="accent5"/>
                </a:solidFill>
              </a:rPr>
              <a:t>Las historias permiten la colaboración. </a:t>
            </a:r>
            <a:r>
              <a:rPr lang="en" sz="1800">
                <a:solidFill>
                  <a:schemeClr val="accent5"/>
                </a:solidFill>
              </a:rPr>
              <a:t>Con el objetivo definido, el equipo puede colaborar para decidir cómo ofrecer un mejor servicio al usuario y cumplir con dicho objetivo.</a:t>
            </a:r>
            <a:endParaRPr sz="1800">
              <a:solidFill>
                <a:schemeClr val="accent5"/>
              </a:solidFill>
            </a:endParaRPr>
          </a:p>
          <a:p>
            <a:pPr indent="0" lvl="0" marL="0" rtl="0" algn="just">
              <a:lnSpc>
                <a:spcPct val="90000"/>
              </a:lnSpc>
              <a:spcBef>
                <a:spcPts val="1000"/>
              </a:spcBef>
              <a:spcAft>
                <a:spcPts val="0"/>
              </a:spcAft>
              <a:buSzPts val="1800"/>
              <a:buNone/>
            </a:pPr>
            <a:r>
              <a:rPr b="1" lang="en" sz="1800">
                <a:solidFill>
                  <a:schemeClr val="accent5"/>
                </a:solidFill>
              </a:rPr>
              <a:t>Las historias impulsan soluciones creativas. </a:t>
            </a:r>
            <a:r>
              <a:rPr lang="en" sz="1800">
                <a:solidFill>
                  <a:schemeClr val="accent5"/>
                </a:solidFill>
              </a:rPr>
              <a:t>Las historias fomentan que el equipo piense de forma crítica y creativa sobre cómo lograr mejor un objetivo.</a:t>
            </a:r>
            <a:endParaRPr sz="1800">
              <a:solidFill>
                <a:schemeClr val="accent5"/>
              </a:solidFill>
            </a:endParaRPr>
          </a:p>
          <a:p>
            <a:pPr indent="0" lvl="0" marL="0" rtl="0" algn="just">
              <a:lnSpc>
                <a:spcPct val="90000"/>
              </a:lnSpc>
              <a:spcBef>
                <a:spcPts val="1000"/>
              </a:spcBef>
              <a:spcAft>
                <a:spcPts val="0"/>
              </a:spcAft>
              <a:buSzPts val="1800"/>
              <a:buNone/>
            </a:pPr>
            <a:r>
              <a:rPr b="1" lang="en" sz="1800">
                <a:solidFill>
                  <a:schemeClr val="accent5"/>
                </a:solidFill>
              </a:rPr>
              <a:t>Las historias motivan. </a:t>
            </a:r>
            <a:r>
              <a:rPr lang="en" sz="1800">
                <a:solidFill>
                  <a:schemeClr val="accent5"/>
                </a:solidFill>
              </a:rPr>
              <a:t>Con cada historia el equipo de desarrollo disfruta de un pequeño reto y una pequeña victoria, lo que aumenta la motivación.</a:t>
            </a:r>
            <a:endParaRPr sz="1800">
              <a:solidFill>
                <a:schemeClr val="accent5"/>
              </a:solidFill>
            </a:endParaRPr>
          </a:p>
          <a:p>
            <a:pPr indent="0" lvl="0" marL="0" rtl="0" algn="just">
              <a:lnSpc>
                <a:spcPct val="90000"/>
              </a:lnSpc>
              <a:spcBef>
                <a:spcPts val="1000"/>
              </a:spcBef>
              <a:spcAft>
                <a:spcPts val="0"/>
              </a:spcAft>
              <a:buSzPts val="1800"/>
              <a:buNone/>
            </a:pPr>
            <a:r>
              <a:t/>
            </a:r>
            <a:endParaRPr sz="1800">
              <a:solidFill>
                <a:schemeClr val="accent5"/>
              </a:solidFill>
            </a:endParaRPr>
          </a:p>
        </p:txBody>
      </p:sp>
      <p:sp>
        <p:nvSpPr>
          <p:cNvPr id="535" name="Google Shape;535;p3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User Story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Metodología</a:t>
            </a:r>
            <a:endParaRPr/>
          </a:p>
        </p:txBody>
      </p:sp>
      <p:sp>
        <p:nvSpPr>
          <p:cNvPr id="258" name="Google Shape;258;p4"/>
          <p:cNvSpPr txBox="1"/>
          <p:nvPr>
            <p:ph idx="1" type="body"/>
          </p:nvPr>
        </p:nvSpPr>
        <p:spPr>
          <a:xfrm>
            <a:off x="219250" y="1300450"/>
            <a:ext cx="8782500" cy="9153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Clr>
                <a:schemeClr val="dk1"/>
              </a:buClr>
              <a:buSzPts val="1100"/>
              <a:buFont typeface="Arial"/>
              <a:buNone/>
            </a:pPr>
            <a:r>
              <a:rPr lang="en" sz="1800">
                <a:solidFill>
                  <a:schemeClr val="accent5"/>
                </a:solidFill>
              </a:rPr>
              <a:t>Hace referencia al conjunto de procedimientos racionales utilizados para alcanzar el objetivo o tareas que requieran habilidades, conocimientos o cuidados específicos (Wikipedia). </a:t>
            </a:r>
            <a:endParaRPr sz="1800">
              <a:solidFill>
                <a:schemeClr val="accent5"/>
              </a:solidFill>
            </a:endParaRPr>
          </a:p>
        </p:txBody>
      </p:sp>
      <p:sp>
        <p:nvSpPr>
          <p:cNvPr id="259" name="Google Shape;259;p4"/>
          <p:cNvSpPr txBox="1"/>
          <p:nvPr>
            <p:ph idx="1" type="body"/>
          </p:nvPr>
        </p:nvSpPr>
        <p:spPr>
          <a:xfrm>
            <a:off x="421400" y="2686375"/>
            <a:ext cx="3767700" cy="713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La metodología registra los procedimientos, técnicas y/o herramientas. Forma una guía, cuyo seguimiento sistemático aseguran la finalización del proyecto en cuestión.</a:t>
            </a:r>
            <a:endParaRPr sz="1800">
              <a:solidFill>
                <a:schemeClr val="accent5"/>
              </a:solidFill>
            </a:endParaRPr>
          </a:p>
        </p:txBody>
      </p:sp>
      <p:pic>
        <p:nvPicPr>
          <p:cNvPr id="260" name="Google Shape;260;p4"/>
          <p:cNvPicPr preferRelativeResize="0"/>
          <p:nvPr/>
        </p:nvPicPr>
        <p:blipFill rotWithShape="1">
          <a:blip r:embed="rId3">
            <a:alphaModFix/>
          </a:blip>
          <a:srcRect b="0" l="0" r="0" t="0"/>
          <a:stretch/>
        </p:blipFill>
        <p:spPr>
          <a:xfrm>
            <a:off x="4342899" y="2241475"/>
            <a:ext cx="4571224" cy="2425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0"/>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¿Quien escribe User Stories?</a:t>
            </a:r>
            <a:endParaRPr/>
          </a:p>
        </p:txBody>
      </p:sp>
      <p:sp>
        <p:nvSpPr>
          <p:cNvPr id="541" name="Google Shape;541;p40"/>
          <p:cNvSpPr txBox="1"/>
          <p:nvPr>
            <p:ph idx="1" type="body"/>
          </p:nvPr>
        </p:nvSpPr>
        <p:spPr>
          <a:xfrm>
            <a:off x="134300" y="1143000"/>
            <a:ext cx="8943900" cy="18246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rgbClr val="000000"/>
              </a:buClr>
              <a:buSzPts val="1100"/>
              <a:buFont typeface="Arial"/>
              <a:buNone/>
            </a:pPr>
            <a:r>
              <a:rPr lang="en" sz="1800">
                <a:solidFill>
                  <a:schemeClr val="accent5"/>
                </a:solidFill>
              </a:rPr>
              <a:t>Las user stories generalmente son redactadas por gente del negocio y no por programadores, en general son redactadas </a:t>
            </a:r>
            <a:r>
              <a:rPr b="1" lang="en" sz="1800">
                <a:solidFill>
                  <a:schemeClr val="accent5"/>
                </a:solidFill>
              </a:rPr>
              <a:t>Business analyst</a:t>
            </a:r>
            <a:r>
              <a:rPr lang="en" sz="1800">
                <a:solidFill>
                  <a:schemeClr val="accent5"/>
                </a:solidFill>
              </a:rPr>
              <a:t>, </a:t>
            </a:r>
            <a:r>
              <a:rPr b="1" lang="en" sz="1800">
                <a:solidFill>
                  <a:schemeClr val="accent5"/>
                </a:solidFill>
              </a:rPr>
              <a:t>Project Manager</a:t>
            </a:r>
            <a:r>
              <a:rPr lang="en" sz="1800">
                <a:solidFill>
                  <a:schemeClr val="accent5"/>
                </a:solidFill>
              </a:rPr>
              <a:t> o </a:t>
            </a:r>
            <a:r>
              <a:rPr b="1" lang="en" sz="1800">
                <a:solidFill>
                  <a:schemeClr val="accent5"/>
                </a:solidFill>
              </a:rPr>
              <a:t>Product Owner</a:t>
            </a:r>
            <a:r>
              <a:rPr lang="en" sz="1800">
                <a:solidFill>
                  <a:schemeClr val="accent5"/>
                </a:solidFill>
              </a:rPr>
              <a:t>, quienes intermedian las comunicaciones entre el cliente y el resto del equipo.</a:t>
            </a:r>
            <a:endParaRPr sz="1800">
              <a:solidFill>
                <a:schemeClr val="accent5"/>
              </a:solidFill>
            </a:endParaRPr>
          </a:p>
        </p:txBody>
      </p:sp>
      <p:pic>
        <p:nvPicPr>
          <p:cNvPr id="542" name="Google Shape;542;p40"/>
          <p:cNvPicPr preferRelativeResize="0"/>
          <p:nvPr/>
        </p:nvPicPr>
        <p:blipFill rotWithShape="1">
          <a:blip r:embed="rId3">
            <a:alphaModFix/>
          </a:blip>
          <a:srcRect b="0" l="0" r="0" t="0"/>
          <a:stretch/>
        </p:blipFill>
        <p:spPr>
          <a:xfrm>
            <a:off x="1638963" y="2447300"/>
            <a:ext cx="5866077" cy="25140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4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¿Por qué escribir User Stories?</a:t>
            </a:r>
            <a:endParaRPr/>
          </a:p>
        </p:txBody>
      </p:sp>
      <p:sp>
        <p:nvSpPr>
          <p:cNvPr id="548" name="Google Shape;548;p41"/>
          <p:cNvSpPr txBox="1"/>
          <p:nvPr>
            <p:ph idx="1" type="body"/>
          </p:nvPr>
        </p:nvSpPr>
        <p:spPr>
          <a:xfrm>
            <a:off x="298650" y="1122075"/>
            <a:ext cx="8756100" cy="34632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1000"/>
              </a:spcBef>
              <a:spcAft>
                <a:spcPts val="0"/>
              </a:spcAft>
              <a:buClr>
                <a:schemeClr val="accent5"/>
              </a:buClr>
              <a:buSzPts val="1800"/>
              <a:buChar char="•"/>
            </a:pPr>
            <a:r>
              <a:rPr lang="en" sz="1800">
                <a:solidFill>
                  <a:schemeClr val="accent5"/>
                </a:solidFill>
              </a:rPr>
              <a:t>Lenguaje cotidiano y estructurado que todo el equipo es capaz de entender sin importar el rol</a:t>
            </a:r>
            <a:endParaRPr sz="1800">
              <a:solidFill>
                <a:schemeClr val="accent5"/>
              </a:solidFill>
            </a:endParaRPr>
          </a:p>
          <a:p>
            <a:pPr indent="-342900" lvl="0" marL="457200" rtl="0" algn="just">
              <a:lnSpc>
                <a:spcPct val="115000"/>
              </a:lnSpc>
              <a:spcBef>
                <a:spcPts val="0"/>
              </a:spcBef>
              <a:spcAft>
                <a:spcPts val="0"/>
              </a:spcAft>
              <a:buClr>
                <a:schemeClr val="accent5"/>
              </a:buClr>
              <a:buSzPts val="1800"/>
              <a:buChar char="•"/>
            </a:pPr>
            <a:r>
              <a:rPr lang="en" sz="1800">
                <a:solidFill>
                  <a:schemeClr val="accent5"/>
                </a:solidFill>
              </a:rPr>
              <a:t>Refinar mejor las tareas</a:t>
            </a:r>
            <a:endParaRPr sz="1800">
              <a:solidFill>
                <a:schemeClr val="accent5"/>
              </a:solidFill>
            </a:endParaRPr>
          </a:p>
          <a:p>
            <a:pPr indent="-342900" lvl="0" marL="457200" rtl="0" algn="just">
              <a:lnSpc>
                <a:spcPct val="115000"/>
              </a:lnSpc>
              <a:spcBef>
                <a:spcPts val="0"/>
              </a:spcBef>
              <a:spcAft>
                <a:spcPts val="0"/>
              </a:spcAft>
              <a:buClr>
                <a:schemeClr val="accent5"/>
              </a:buClr>
              <a:buSzPts val="1800"/>
              <a:buChar char="•"/>
            </a:pPr>
            <a:r>
              <a:rPr lang="en" sz="1800">
                <a:solidFill>
                  <a:schemeClr val="accent5"/>
                </a:solidFill>
              </a:rPr>
              <a:t>Documentar cada uno de los cambios realizados sobre el producto</a:t>
            </a:r>
            <a:endParaRPr sz="1800">
              <a:solidFill>
                <a:schemeClr val="accent5"/>
              </a:solidFill>
            </a:endParaRPr>
          </a:p>
          <a:p>
            <a:pPr indent="-342900" lvl="0" marL="457200" rtl="0" algn="just">
              <a:lnSpc>
                <a:spcPct val="115000"/>
              </a:lnSpc>
              <a:spcBef>
                <a:spcPts val="0"/>
              </a:spcBef>
              <a:spcAft>
                <a:spcPts val="0"/>
              </a:spcAft>
              <a:buClr>
                <a:schemeClr val="accent5"/>
              </a:buClr>
              <a:buSzPts val="1800"/>
              <a:buChar char="•"/>
            </a:pPr>
            <a:r>
              <a:rPr lang="en" sz="1800">
                <a:solidFill>
                  <a:schemeClr val="accent5"/>
                </a:solidFill>
              </a:rPr>
              <a:t>Trackear las horas invertidas en caso de ser necesario</a:t>
            </a:r>
            <a:endParaRPr sz="1800">
              <a:solidFill>
                <a:schemeClr val="accent5"/>
              </a:solidFill>
            </a:endParaRPr>
          </a:p>
          <a:p>
            <a:pPr indent="-342900" lvl="0" marL="457200" rtl="0" algn="just">
              <a:lnSpc>
                <a:spcPct val="115000"/>
              </a:lnSpc>
              <a:spcBef>
                <a:spcPts val="0"/>
              </a:spcBef>
              <a:spcAft>
                <a:spcPts val="0"/>
              </a:spcAft>
              <a:buClr>
                <a:schemeClr val="accent5"/>
              </a:buClr>
              <a:buSzPts val="1800"/>
              <a:buChar char="•"/>
            </a:pPr>
            <a:r>
              <a:rPr lang="en" sz="1800">
                <a:solidFill>
                  <a:schemeClr val="accent5"/>
                </a:solidFill>
              </a:rPr>
              <a:t>Obtener distintas estadísticas</a:t>
            </a:r>
            <a:endParaRPr sz="1800">
              <a:solidFill>
                <a:schemeClr val="accent5"/>
              </a:solidFill>
            </a:endParaRPr>
          </a:p>
          <a:p>
            <a:pPr indent="-342900" lvl="0" marL="457200" rtl="0" algn="just">
              <a:lnSpc>
                <a:spcPct val="115000"/>
              </a:lnSpc>
              <a:spcBef>
                <a:spcPts val="0"/>
              </a:spcBef>
              <a:spcAft>
                <a:spcPts val="0"/>
              </a:spcAft>
              <a:buClr>
                <a:schemeClr val="accent5"/>
              </a:buClr>
              <a:buSzPts val="1800"/>
              <a:buChar char="•"/>
            </a:pPr>
            <a:r>
              <a:rPr lang="en" sz="1800">
                <a:solidFill>
                  <a:schemeClr val="accent5"/>
                </a:solidFill>
              </a:rPr>
              <a:t>Obtener reportes</a:t>
            </a:r>
            <a:endParaRPr sz="1800">
              <a:solidFill>
                <a:schemeClr val="accent5"/>
              </a:solidFill>
            </a:endParaRPr>
          </a:p>
          <a:p>
            <a:pPr indent="-342900" lvl="0" marL="457200" rtl="0" algn="just">
              <a:lnSpc>
                <a:spcPct val="115000"/>
              </a:lnSpc>
              <a:spcBef>
                <a:spcPts val="0"/>
              </a:spcBef>
              <a:spcAft>
                <a:spcPts val="0"/>
              </a:spcAft>
              <a:buClr>
                <a:schemeClr val="accent5"/>
              </a:buClr>
              <a:buSzPts val="1800"/>
              <a:buChar char="•"/>
            </a:pPr>
            <a:r>
              <a:rPr lang="en" sz="1800">
                <a:solidFill>
                  <a:schemeClr val="accent5"/>
                </a:solidFill>
              </a:rPr>
              <a:t>Seguimiento del estado actual del producto y cada una de sus tareas</a:t>
            </a:r>
            <a:endParaRPr sz="1800">
              <a:solidFill>
                <a:schemeClr val="accent5"/>
              </a:solidFill>
            </a:endParaRPr>
          </a:p>
          <a:p>
            <a:pPr indent="-342900" lvl="0" marL="457200" rtl="0" algn="just">
              <a:lnSpc>
                <a:spcPct val="115000"/>
              </a:lnSpc>
              <a:spcBef>
                <a:spcPts val="0"/>
              </a:spcBef>
              <a:spcAft>
                <a:spcPts val="0"/>
              </a:spcAft>
              <a:buClr>
                <a:schemeClr val="accent5"/>
              </a:buClr>
              <a:buSzPts val="1800"/>
              <a:buChar char="•"/>
            </a:pPr>
            <a:r>
              <a:rPr lang="en" sz="1800">
                <a:solidFill>
                  <a:schemeClr val="accent5"/>
                </a:solidFill>
              </a:rPr>
              <a:t>Organización</a:t>
            </a:r>
            <a:endParaRPr sz="1800">
              <a:solidFill>
                <a:schemeClr val="accent5"/>
              </a:solidFill>
            </a:endParaRPr>
          </a:p>
          <a:p>
            <a:pPr indent="-342900" lvl="0" marL="457200" rtl="0" algn="just">
              <a:lnSpc>
                <a:spcPct val="115000"/>
              </a:lnSpc>
              <a:spcBef>
                <a:spcPts val="0"/>
              </a:spcBef>
              <a:spcAft>
                <a:spcPts val="0"/>
              </a:spcAft>
              <a:buClr>
                <a:schemeClr val="accent5"/>
              </a:buClr>
              <a:buSzPts val="1800"/>
              <a:buChar char="•"/>
            </a:pPr>
            <a:r>
              <a:rPr lang="en" sz="1800">
                <a:solidFill>
                  <a:schemeClr val="accent5"/>
                </a:solidFill>
              </a:rPr>
              <a:t>Retroalimentación</a:t>
            </a:r>
            <a:endParaRPr sz="1800">
              <a:solidFill>
                <a:schemeClr val="accent5"/>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2"/>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User Story</a:t>
            </a:r>
            <a:endParaRPr/>
          </a:p>
        </p:txBody>
      </p:sp>
      <p:sp>
        <p:nvSpPr>
          <p:cNvPr id="554" name="Google Shape;554;p42"/>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b="1" lang="en" sz="1800">
                <a:solidFill>
                  <a:schemeClr val="accent5"/>
                </a:solidFill>
              </a:rPr>
              <a:t>Defect:</a:t>
            </a:r>
            <a:r>
              <a:rPr lang="en" sz="1800">
                <a:solidFill>
                  <a:schemeClr val="accent5"/>
                </a:solidFill>
              </a:rPr>
              <a:t> Se ha encontrado un bug en la aplicación y se desea corregir</a:t>
            </a:r>
            <a:endParaRPr sz="1800">
              <a:solidFill>
                <a:schemeClr val="accent5"/>
              </a:solidFill>
            </a:endParaRPr>
          </a:p>
          <a:p>
            <a:pPr indent="0" lvl="0" marL="0" rtl="0" algn="l">
              <a:lnSpc>
                <a:spcPct val="90000"/>
              </a:lnSpc>
              <a:spcBef>
                <a:spcPts val="1000"/>
              </a:spcBef>
              <a:spcAft>
                <a:spcPts val="0"/>
              </a:spcAft>
              <a:buSzPts val="1800"/>
              <a:buNone/>
            </a:pPr>
            <a:r>
              <a:rPr b="1" lang="en" sz="1800">
                <a:solidFill>
                  <a:schemeClr val="accent5"/>
                </a:solidFill>
              </a:rPr>
              <a:t>Epic:</a:t>
            </a:r>
            <a:r>
              <a:rPr lang="en" sz="1800">
                <a:solidFill>
                  <a:schemeClr val="accent5"/>
                </a:solidFill>
              </a:rPr>
              <a:t> User Story principal donde se puede ver la secuencia de user stories hijas relacionadas a esta</a:t>
            </a:r>
            <a:endParaRPr sz="1800">
              <a:solidFill>
                <a:schemeClr val="accent5"/>
              </a:solidFill>
            </a:endParaRPr>
          </a:p>
          <a:p>
            <a:pPr indent="0" lvl="0" marL="0" rtl="0" algn="l">
              <a:lnSpc>
                <a:spcPct val="90000"/>
              </a:lnSpc>
              <a:spcBef>
                <a:spcPts val="1000"/>
              </a:spcBef>
              <a:spcAft>
                <a:spcPts val="0"/>
              </a:spcAft>
              <a:buSzPts val="1800"/>
              <a:buNone/>
            </a:pPr>
            <a:r>
              <a:rPr b="1" lang="en" sz="1800">
                <a:solidFill>
                  <a:schemeClr val="accent5"/>
                </a:solidFill>
              </a:rPr>
              <a:t>Story:</a:t>
            </a:r>
            <a:r>
              <a:rPr lang="en" sz="1800">
                <a:solidFill>
                  <a:schemeClr val="accent5"/>
                </a:solidFill>
              </a:rPr>
              <a:t> Donde se encuentran los requisitos de implementación</a:t>
            </a:r>
            <a:endParaRPr sz="1800">
              <a:solidFill>
                <a:schemeClr val="accent5"/>
              </a:solidFill>
            </a:endParaRPr>
          </a:p>
          <a:p>
            <a:pPr indent="0" lvl="0" marL="0" rtl="0" algn="l">
              <a:lnSpc>
                <a:spcPct val="90000"/>
              </a:lnSpc>
              <a:spcBef>
                <a:spcPts val="1000"/>
              </a:spcBef>
              <a:spcAft>
                <a:spcPts val="0"/>
              </a:spcAft>
              <a:buSzPts val="1800"/>
              <a:buNone/>
            </a:pPr>
            <a:r>
              <a:rPr lang="en" sz="1800">
                <a:solidFill>
                  <a:schemeClr val="accent5"/>
                </a:solidFill>
              </a:rPr>
              <a:t>Diferencias y quien se encarga de cada una</a:t>
            </a:r>
            <a:endParaRPr sz="1800">
              <a:solidFill>
                <a:schemeClr val="accent5"/>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a:t>User Story</a:t>
            </a:r>
            <a:endParaRPr/>
          </a:p>
        </p:txBody>
      </p:sp>
      <p:sp>
        <p:nvSpPr>
          <p:cNvPr id="560" name="Google Shape;560;p43"/>
          <p:cNvSpPr txBox="1"/>
          <p:nvPr>
            <p:ph idx="1" type="body"/>
          </p:nvPr>
        </p:nvSpPr>
        <p:spPr>
          <a:xfrm>
            <a:off x="416325" y="919450"/>
            <a:ext cx="8299500" cy="3735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 sz="1600">
                <a:solidFill>
                  <a:schemeClr val="accent5"/>
                </a:solidFill>
              </a:rPr>
              <a:t>Tarea:</a:t>
            </a:r>
            <a:endParaRPr sz="1600">
              <a:solidFill>
                <a:schemeClr val="accent5"/>
              </a:solidFill>
            </a:endParaRPr>
          </a:p>
          <a:p>
            <a:pPr indent="0" lvl="0" marL="0" rtl="0" algn="l">
              <a:lnSpc>
                <a:spcPct val="90000"/>
              </a:lnSpc>
              <a:spcBef>
                <a:spcPts val="1000"/>
              </a:spcBef>
              <a:spcAft>
                <a:spcPts val="0"/>
              </a:spcAft>
              <a:buSzPts val="1800"/>
              <a:buNone/>
            </a:pPr>
            <a:r>
              <a:rPr lang="en" sz="1600">
                <a:solidFill>
                  <a:schemeClr val="accent5"/>
                </a:solidFill>
              </a:rPr>
              <a:t>Simulando que lo que se lee a continuación es una user story, seguir indicaciones:</a:t>
            </a:r>
            <a:endParaRPr sz="1600">
              <a:solidFill>
                <a:schemeClr val="accent5"/>
              </a:solidFill>
            </a:endParaRPr>
          </a:p>
          <a:p>
            <a:pPr indent="0" lvl="0" marL="0" rtl="0" algn="l">
              <a:lnSpc>
                <a:spcPct val="90000"/>
              </a:lnSpc>
              <a:spcBef>
                <a:spcPts val="1000"/>
              </a:spcBef>
              <a:spcAft>
                <a:spcPts val="0"/>
              </a:spcAft>
              <a:buSzPts val="1800"/>
              <a:buNone/>
            </a:pPr>
            <a:r>
              <a:rPr lang="en" sz="1600">
                <a:solidFill>
                  <a:schemeClr val="accent5"/>
                </a:solidFill>
              </a:rPr>
              <a:t>Como project owner creo un nuevo board en </a:t>
            </a:r>
            <a:r>
              <a:rPr lang="en" sz="1600" u="sng">
                <a:solidFill>
                  <a:schemeClr val="accent5"/>
                </a:solidFill>
                <a:hlinkClick r:id="rId3">
                  <a:extLst>
                    <a:ext uri="{A12FA001-AC4F-418D-AE19-62706E023703}">
                      <ahyp:hlinkClr val="tx"/>
                    </a:ext>
                  </a:extLst>
                </a:hlinkClick>
              </a:rPr>
              <a:t>Trello</a:t>
            </a:r>
            <a:r>
              <a:rPr lang="en" sz="1600">
                <a:solidFill>
                  <a:schemeClr val="accent5"/>
                </a:solidFill>
              </a:rPr>
              <a:t> o </a:t>
            </a:r>
            <a:r>
              <a:rPr lang="en" sz="1600" u="sng">
                <a:solidFill>
                  <a:schemeClr val="hlink"/>
                </a:solidFill>
                <a:hlinkClick r:id="rId4"/>
              </a:rPr>
              <a:t>Jira</a:t>
            </a:r>
            <a:r>
              <a:rPr lang="en" sz="1600">
                <a:solidFill>
                  <a:schemeClr val="accent5"/>
                </a:solidFill>
              </a:rPr>
              <a:t> </a:t>
            </a:r>
            <a:r>
              <a:rPr lang="en" sz="1600">
                <a:solidFill>
                  <a:schemeClr val="accent5"/>
                </a:solidFill>
              </a:rPr>
              <a:t>(investigamos si a prioir no lo sabemos) para asi los empleados (asumimos ese rol tambien) puedan crear sus user stories para mi aplicacion de “mercado” y asi poder trabajar mas ordenadamente, mi aplicacion ya esta iniciada y necesito que se creen los siguientes user stories:</a:t>
            </a:r>
            <a:endParaRPr sz="1600">
              <a:solidFill>
                <a:schemeClr val="accent5"/>
              </a:solidFill>
            </a:endParaRPr>
          </a:p>
          <a:p>
            <a:pPr indent="-330200" lvl="0" marL="457200" rtl="0" algn="l">
              <a:lnSpc>
                <a:spcPct val="90000"/>
              </a:lnSpc>
              <a:spcBef>
                <a:spcPts val="1000"/>
              </a:spcBef>
              <a:spcAft>
                <a:spcPts val="0"/>
              </a:spcAft>
              <a:buClr>
                <a:schemeClr val="accent5"/>
              </a:buClr>
              <a:buSzPts val="1600"/>
              <a:buChar char="•"/>
            </a:pPr>
            <a:r>
              <a:rPr lang="en" sz="1600">
                <a:solidFill>
                  <a:schemeClr val="accent5"/>
                </a:solidFill>
              </a:rPr>
              <a:t>Crear épica para desarrollo de nueva categoria “Herramientas”:</a:t>
            </a:r>
            <a:endParaRPr sz="1600">
              <a:solidFill>
                <a:schemeClr val="accent5"/>
              </a:solidFill>
            </a:endParaRPr>
          </a:p>
          <a:p>
            <a:pPr indent="-330200" lvl="1" marL="914400" rtl="0" algn="l">
              <a:lnSpc>
                <a:spcPct val="90000"/>
              </a:lnSpc>
              <a:spcBef>
                <a:spcPts val="0"/>
              </a:spcBef>
              <a:spcAft>
                <a:spcPts val="0"/>
              </a:spcAft>
              <a:buClr>
                <a:schemeClr val="accent5"/>
              </a:buClr>
              <a:buSzPts val="1600"/>
              <a:buAutoNum type="alphaLcPeriod"/>
            </a:pPr>
            <a:r>
              <a:rPr lang="en" sz="1600">
                <a:solidFill>
                  <a:schemeClr val="accent5"/>
                </a:solidFill>
              </a:rPr>
              <a:t>“Cuando entro a la página, quiero que se vea en la sección de categorias la nueva categoria, asi puedo comprar herramientas”</a:t>
            </a:r>
            <a:endParaRPr sz="1600">
              <a:solidFill>
                <a:schemeClr val="accent5"/>
              </a:solidFill>
            </a:endParaRPr>
          </a:p>
          <a:p>
            <a:pPr indent="-330200" lvl="1" marL="914400" rtl="0" algn="l">
              <a:lnSpc>
                <a:spcPct val="90000"/>
              </a:lnSpc>
              <a:spcBef>
                <a:spcPts val="0"/>
              </a:spcBef>
              <a:spcAft>
                <a:spcPts val="0"/>
              </a:spcAft>
              <a:buClr>
                <a:schemeClr val="accent5"/>
              </a:buClr>
              <a:buSzPts val="1600"/>
              <a:buAutoNum type="alphaLcPeriod"/>
            </a:pPr>
            <a:r>
              <a:rPr lang="en" sz="1600">
                <a:solidFill>
                  <a:schemeClr val="accent5"/>
                </a:solidFill>
              </a:rPr>
              <a:t>“Cuando seleccione una herramienta quiero poder ver el precio de la herramienta, para así poder saber cuanto voy a pagar”</a:t>
            </a:r>
            <a:endParaRPr sz="1600">
              <a:solidFill>
                <a:schemeClr val="accent5"/>
              </a:solidFill>
            </a:endParaRPr>
          </a:p>
          <a:p>
            <a:pPr indent="-330200" lvl="1" marL="914400" rtl="0" algn="l">
              <a:lnSpc>
                <a:spcPct val="90000"/>
              </a:lnSpc>
              <a:spcBef>
                <a:spcPts val="0"/>
              </a:spcBef>
              <a:spcAft>
                <a:spcPts val="0"/>
              </a:spcAft>
              <a:buClr>
                <a:schemeClr val="accent5"/>
              </a:buClr>
              <a:buSzPts val="1600"/>
              <a:buAutoNum type="alphaLcPeriod"/>
            </a:pPr>
            <a:r>
              <a:rPr lang="en" sz="1600">
                <a:solidFill>
                  <a:schemeClr val="accent5"/>
                </a:solidFill>
              </a:rPr>
              <a:t>“Cuando selecciono una herramienta, quiero poder ver al final de la pagina un listado de herramientas similares, para poder elegir mejor”</a:t>
            </a:r>
            <a:endParaRPr sz="1600">
              <a:solidFill>
                <a:schemeClr val="accent5"/>
              </a:solidFill>
            </a:endParaRPr>
          </a:p>
          <a:p>
            <a:pPr indent="-330200" lvl="0" marL="457200" rtl="0" algn="l">
              <a:lnSpc>
                <a:spcPct val="90000"/>
              </a:lnSpc>
              <a:spcBef>
                <a:spcPts val="0"/>
              </a:spcBef>
              <a:spcAft>
                <a:spcPts val="0"/>
              </a:spcAft>
              <a:buClr>
                <a:schemeClr val="accent5"/>
              </a:buClr>
              <a:buSzPts val="1600"/>
              <a:buChar char="•"/>
            </a:pPr>
            <a:r>
              <a:rPr lang="en" sz="1600">
                <a:solidFill>
                  <a:schemeClr val="accent5"/>
                </a:solidFill>
              </a:rPr>
              <a:t>Crear User Story en la cual se arregle defecto en seccion “carrito de compras” (elegir defecto y completar la US como corresponde)</a:t>
            </a:r>
            <a:endParaRPr sz="1600">
              <a:solidFill>
                <a:schemeClr val="accent5"/>
              </a:solidFill>
            </a:endParaRPr>
          </a:p>
          <a:p>
            <a:pPr indent="-330200" lvl="0" marL="457200" rtl="0" algn="l">
              <a:lnSpc>
                <a:spcPct val="90000"/>
              </a:lnSpc>
              <a:spcBef>
                <a:spcPts val="0"/>
              </a:spcBef>
              <a:spcAft>
                <a:spcPts val="0"/>
              </a:spcAft>
              <a:buClr>
                <a:schemeClr val="accent5"/>
              </a:buClr>
              <a:buSzPts val="1600"/>
              <a:buChar char="•"/>
            </a:pPr>
            <a:r>
              <a:rPr lang="en" sz="1600">
                <a:solidFill>
                  <a:schemeClr val="accent5"/>
                </a:solidFill>
              </a:rPr>
              <a:t>Crear US en la cual se cree feature nueva para mi pagina de app (inventar una)</a:t>
            </a:r>
            <a:endParaRPr sz="1600">
              <a:solidFill>
                <a:schemeClr val="accent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sz="3800"/>
              <a:t>Ciclo de vida del desarrollo del software </a:t>
            </a:r>
            <a:endParaRPr sz="3800"/>
          </a:p>
        </p:txBody>
      </p:sp>
      <p:sp>
        <p:nvSpPr>
          <p:cNvPr id="266" name="Google Shape;266;p5"/>
          <p:cNvSpPr txBox="1"/>
          <p:nvPr>
            <p:ph idx="1" type="body"/>
          </p:nvPr>
        </p:nvSpPr>
        <p:spPr>
          <a:xfrm>
            <a:off x="143050" y="1071850"/>
            <a:ext cx="88923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El ciclo de vida del desarrollo del software (también conocido como SDLC o Systems Development Life Cycle) contempla las </a:t>
            </a:r>
            <a:r>
              <a:rPr b="1" lang="en" sz="1800">
                <a:solidFill>
                  <a:schemeClr val="accent5"/>
                </a:solidFill>
              </a:rPr>
              <a:t>fases </a:t>
            </a:r>
            <a:r>
              <a:rPr lang="en" sz="1800">
                <a:solidFill>
                  <a:schemeClr val="accent5"/>
                </a:solidFill>
              </a:rPr>
              <a:t>necesarias para </a:t>
            </a:r>
            <a:r>
              <a:rPr b="1" lang="en" sz="1800">
                <a:solidFill>
                  <a:schemeClr val="accent5"/>
                </a:solidFill>
              </a:rPr>
              <a:t>validar </a:t>
            </a:r>
            <a:r>
              <a:rPr lang="en" sz="1800">
                <a:solidFill>
                  <a:schemeClr val="accent5"/>
                </a:solidFill>
              </a:rPr>
              <a:t>el desarrollo del software y así </a:t>
            </a:r>
            <a:r>
              <a:rPr b="1" lang="en" sz="1800">
                <a:solidFill>
                  <a:schemeClr val="accent5"/>
                </a:solidFill>
              </a:rPr>
              <a:t>garantizar </a:t>
            </a:r>
            <a:r>
              <a:rPr lang="en" sz="1800">
                <a:solidFill>
                  <a:schemeClr val="accent5"/>
                </a:solidFill>
              </a:rPr>
              <a:t>que este cumpla los </a:t>
            </a:r>
            <a:r>
              <a:rPr b="1" lang="en" sz="1800">
                <a:solidFill>
                  <a:schemeClr val="accent5"/>
                </a:solidFill>
              </a:rPr>
              <a:t>requisitos </a:t>
            </a:r>
            <a:r>
              <a:rPr lang="en" sz="1800">
                <a:solidFill>
                  <a:schemeClr val="accent5"/>
                </a:solidFill>
              </a:rPr>
              <a:t>para la aplicación y </a:t>
            </a:r>
            <a:r>
              <a:rPr b="1" lang="en" sz="1800">
                <a:solidFill>
                  <a:schemeClr val="accent5"/>
                </a:solidFill>
              </a:rPr>
              <a:t>verificación </a:t>
            </a:r>
            <a:r>
              <a:rPr lang="en" sz="1800">
                <a:solidFill>
                  <a:schemeClr val="accent5"/>
                </a:solidFill>
              </a:rPr>
              <a:t>de los procedimientos de desarrollo, </a:t>
            </a:r>
            <a:r>
              <a:rPr b="1" lang="en" sz="1800">
                <a:solidFill>
                  <a:schemeClr val="accent5"/>
                </a:solidFill>
              </a:rPr>
              <a:t>asegurándose </a:t>
            </a:r>
            <a:r>
              <a:rPr lang="en" sz="1800">
                <a:solidFill>
                  <a:schemeClr val="accent5"/>
                </a:solidFill>
              </a:rPr>
              <a:t>de que los </a:t>
            </a:r>
            <a:r>
              <a:rPr b="1" lang="en" sz="1800">
                <a:solidFill>
                  <a:schemeClr val="accent5"/>
                </a:solidFill>
              </a:rPr>
              <a:t>métodos </a:t>
            </a:r>
            <a:r>
              <a:rPr lang="en" sz="1800">
                <a:solidFill>
                  <a:schemeClr val="accent5"/>
                </a:solidFill>
              </a:rPr>
              <a:t>usados son apropiados.</a:t>
            </a:r>
            <a:endParaRPr sz="1800">
              <a:solidFill>
                <a:schemeClr val="accent5"/>
              </a:solidFill>
            </a:endParaRPr>
          </a:p>
          <a:p>
            <a:pPr indent="0" lvl="0" marL="0" rtl="0" algn="ctr">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ctr">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267" name="Google Shape;267;p5"/>
          <p:cNvSpPr txBox="1"/>
          <p:nvPr>
            <p:ph idx="1" type="body"/>
          </p:nvPr>
        </p:nvSpPr>
        <p:spPr>
          <a:xfrm>
            <a:off x="123950" y="2610175"/>
            <a:ext cx="4219200" cy="7134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Es muy costoso rectificar los posibles errores que se detectan tarde en la </a:t>
            </a:r>
            <a:r>
              <a:rPr b="1" lang="en" sz="1800">
                <a:solidFill>
                  <a:schemeClr val="accent5"/>
                </a:solidFill>
              </a:rPr>
              <a:t>fase de implementación</a:t>
            </a:r>
            <a:r>
              <a:rPr lang="en" sz="1800">
                <a:solidFill>
                  <a:schemeClr val="accent5"/>
                </a:solidFill>
              </a:rPr>
              <a:t>. Utilizando metodologías apropiadas, se podría detectar a tiempo para que los programadores puedan centrarse en la calidad del software, cumpliendo los plazos y los costes asociados.</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pic>
        <p:nvPicPr>
          <p:cNvPr id="268" name="Google Shape;268;p5"/>
          <p:cNvPicPr preferRelativeResize="0"/>
          <p:nvPr/>
        </p:nvPicPr>
        <p:blipFill rotWithShape="1">
          <a:blip r:embed="rId3">
            <a:alphaModFix/>
          </a:blip>
          <a:srcRect b="0" l="0" r="0" t="0"/>
          <a:stretch/>
        </p:blipFill>
        <p:spPr>
          <a:xfrm>
            <a:off x="4342899" y="2241475"/>
            <a:ext cx="4571224" cy="242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6"/>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4000"/>
              <a:buNone/>
            </a:pPr>
            <a:r>
              <a:rPr lang="en" sz="3800"/>
              <a:t>Ciclo de vida del desarrollo del software </a:t>
            </a:r>
            <a:endParaRPr sz="3800"/>
          </a:p>
        </p:txBody>
      </p:sp>
      <p:pic>
        <p:nvPicPr>
          <p:cNvPr id="274" name="Google Shape;274;p6"/>
          <p:cNvPicPr preferRelativeResize="0"/>
          <p:nvPr/>
        </p:nvPicPr>
        <p:blipFill rotWithShape="1">
          <a:blip r:embed="rId3">
            <a:alphaModFix/>
          </a:blip>
          <a:srcRect b="0" l="0" r="0" t="0"/>
          <a:stretch/>
        </p:blipFill>
        <p:spPr>
          <a:xfrm>
            <a:off x="2306200" y="995975"/>
            <a:ext cx="4310350" cy="3995125"/>
          </a:xfrm>
          <a:prstGeom prst="rect">
            <a:avLst/>
          </a:prstGeom>
          <a:noFill/>
          <a:ln>
            <a:noFill/>
          </a:ln>
        </p:spPr>
      </p:pic>
      <p:sp>
        <p:nvSpPr>
          <p:cNvPr id="275" name="Google Shape;275;p6"/>
          <p:cNvSpPr txBox="1"/>
          <p:nvPr>
            <p:ph idx="1" type="body"/>
          </p:nvPr>
        </p:nvSpPr>
        <p:spPr>
          <a:xfrm>
            <a:off x="6616550" y="3693400"/>
            <a:ext cx="2527200" cy="12801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¿Qué significa cada etapa en Español?</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¿Por qué es un ciclo?</a:t>
            </a:r>
            <a:endParaRPr sz="1800">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10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1000"/>
                                        <p:tgtEl>
                                          <p:spTgt spid="27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7"/>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1900"/>
              </a:spcAft>
              <a:buSzPts val="4000"/>
              <a:buNone/>
            </a:pPr>
            <a:r>
              <a:rPr lang="en" sz="3050">
                <a:highlight>
                  <a:srgbClr val="FFFFFF"/>
                </a:highlight>
                <a:latin typeface="Roboto"/>
                <a:ea typeface="Roboto"/>
                <a:cs typeface="Roboto"/>
                <a:sym typeface="Roboto"/>
              </a:rPr>
              <a:t>Fases de desarrollo de software</a:t>
            </a:r>
            <a:endParaRPr sz="3800"/>
          </a:p>
        </p:txBody>
      </p:sp>
      <p:pic>
        <p:nvPicPr>
          <p:cNvPr id="281" name="Google Shape;281;p7"/>
          <p:cNvPicPr preferRelativeResize="0"/>
          <p:nvPr/>
        </p:nvPicPr>
        <p:blipFill rotWithShape="1">
          <a:blip r:embed="rId3">
            <a:alphaModFix/>
          </a:blip>
          <a:srcRect b="0" l="0" r="0" t="0"/>
          <a:stretch/>
        </p:blipFill>
        <p:spPr>
          <a:xfrm>
            <a:off x="6823100" y="2874675"/>
            <a:ext cx="2219425" cy="2057125"/>
          </a:xfrm>
          <a:prstGeom prst="rect">
            <a:avLst/>
          </a:prstGeom>
          <a:noFill/>
          <a:ln>
            <a:noFill/>
          </a:ln>
        </p:spPr>
      </p:pic>
      <p:sp>
        <p:nvSpPr>
          <p:cNvPr id="282" name="Google Shape;282;p7"/>
          <p:cNvSpPr txBox="1"/>
          <p:nvPr>
            <p:ph idx="1" type="body"/>
          </p:nvPr>
        </p:nvSpPr>
        <p:spPr>
          <a:xfrm>
            <a:off x="219250" y="1071850"/>
            <a:ext cx="87825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La metodología para el desarrollo de software es un modo sistemático de realizar, gestionar y administrar un proyecto para llevarlo a cabo con grandes posibilidades de éxito. Esta sistematización indica cómo se divide un proyecto en módulos más pequeños para normalizar cómo se administra el mismo.</a:t>
            </a:r>
            <a:endParaRPr sz="1800">
              <a:solidFill>
                <a:schemeClr val="accent5"/>
              </a:solidFill>
            </a:endParaRPr>
          </a:p>
        </p:txBody>
      </p:sp>
      <p:sp>
        <p:nvSpPr>
          <p:cNvPr id="283" name="Google Shape;283;p7"/>
          <p:cNvSpPr txBox="1"/>
          <p:nvPr>
            <p:ph idx="1" type="body"/>
          </p:nvPr>
        </p:nvSpPr>
        <p:spPr>
          <a:xfrm>
            <a:off x="219250" y="2672050"/>
            <a:ext cx="6138900" cy="1504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Una metodología para el desarrollo de software son los procesos a seguir sistemáticamente para idear, implementar y mantener un producto de software desde que surge la necesidad del producto hasta que se cumple el objetivo por el cual fue creado.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Contempla el proceso desde que se discute con el cliente cómo empezarlo hasta que llega al usuario final.</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8"/>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1900"/>
              </a:spcAft>
              <a:buSzPts val="4000"/>
              <a:buNone/>
            </a:pPr>
            <a:r>
              <a:rPr lang="en" sz="3050">
                <a:highlight>
                  <a:srgbClr val="FFFFFF"/>
                </a:highlight>
                <a:latin typeface="Roboto"/>
                <a:ea typeface="Roboto"/>
                <a:cs typeface="Roboto"/>
                <a:sym typeface="Roboto"/>
              </a:rPr>
              <a:t>Planificación</a:t>
            </a:r>
            <a:endParaRPr sz="3050">
              <a:highlight>
                <a:srgbClr val="FFFFFF"/>
              </a:highlight>
              <a:latin typeface="Roboto"/>
              <a:ea typeface="Roboto"/>
              <a:cs typeface="Roboto"/>
              <a:sym typeface="Roboto"/>
            </a:endParaRPr>
          </a:p>
        </p:txBody>
      </p:sp>
      <p:pic>
        <p:nvPicPr>
          <p:cNvPr id="289" name="Google Shape;289;p8"/>
          <p:cNvPicPr preferRelativeResize="0"/>
          <p:nvPr/>
        </p:nvPicPr>
        <p:blipFill rotWithShape="1">
          <a:blip r:embed="rId3">
            <a:alphaModFix/>
          </a:blip>
          <a:srcRect b="0" l="0" r="0" t="0"/>
          <a:stretch/>
        </p:blipFill>
        <p:spPr>
          <a:xfrm>
            <a:off x="6823100" y="2874675"/>
            <a:ext cx="2219425" cy="2057125"/>
          </a:xfrm>
          <a:prstGeom prst="rect">
            <a:avLst/>
          </a:prstGeom>
          <a:noFill/>
          <a:ln>
            <a:noFill/>
          </a:ln>
        </p:spPr>
      </p:pic>
      <p:sp>
        <p:nvSpPr>
          <p:cNvPr id="290" name="Google Shape;290;p8"/>
          <p:cNvSpPr txBox="1"/>
          <p:nvPr>
            <p:ph idx="1" type="body"/>
          </p:nvPr>
        </p:nvSpPr>
        <p:spPr>
          <a:xfrm>
            <a:off x="219250" y="1071850"/>
            <a:ext cx="87825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Antes de empezar un proyecto de desarrollo de un sistema de información, es necesario hacer ciertas tareas que influirán decisivamente en el éxito del mismo. Dichas tareas son conocidas como el fuzzy front-end del proyecto, puesto que no están sujetas a plazos.</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
        <p:nvSpPr>
          <p:cNvPr id="291" name="Google Shape;291;p8"/>
          <p:cNvSpPr txBox="1"/>
          <p:nvPr>
            <p:ph idx="1" type="body"/>
          </p:nvPr>
        </p:nvSpPr>
        <p:spPr>
          <a:xfrm>
            <a:off x="219250" y="2748250"/>
            <a:ext cx="6138900" cy="1504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Algunas de las tareas de esta fase incluyen actividades como la determinación del ámbito del proyecto, la realización de un estudio de viabilidad, el análisis de los riesgos asociados, la estimación del coste del proyecto, su planificación temporal y la asignación de recursos a las diferentes etapas del proyecto.</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9"/>
          <p:cNvSpPr txBox="1"/>
          <p:nvPr>
            <p:ph type="title"/>
          </p:nvPr>
        </p:nvSpPr>
        <p:spPr>
          <a:xfrm>
            <a:off x="123950" y="206775"/>
            <a:ext cx="8782500" cy="9153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1900"/>
              </a:spcAft>
              <a:buSzPts val="4000"/>
              <a:buNone/>
            </a:pPr>
            <a:r>
              <a:rPr lang="en" sz="3050">
                <a:highlight>
                  <a:srgbClr val="FFFFFF"/>
                </a:highlight>
                <a:latin typeface="Roboto"/>
                <a:ea typeface="Roboto"/>
                <a:cs typeface="Roboto"/>
                <a:sym typeface="Roboto"/>
              </a:rPr>
              <a:t>Análisis</a:t>
            </a:r>
            <a:endParaRPr sz="3050">
              <a:highlight>
                <a:srgbClr val="FFFFFF"/>
              </a:highlight>
              <a:latin typeface="Roboto"/>
              <a:ea typeface="Roboto"/>
              <a:cs typeface="Roboto"/>
              <a:sym typeface="Roboto"/>
            </a:endParaRPr>
          </a:p>
        </p:txBody>
      </p:sp>
      <p:pic>
        <p:nvPicPr>
          <p:cNvPr id="297" name="Google Shape;297;p9"/>
          <p:cNvPicPr preferRelativeResize="0"/>
          <p:nvPr/>
        </p:nvPicPr>
        <p:blipFill rotWithShape="1">
          <a:blip r:embed="rId3">
            <a:alphaModFix/>
          </a:blip>
          <a:srcRect b="0" l="0" r="0" t="0"/>
          <a:stretch/>
        </p:blipFill>
        <p:spPr>
          <a:xfrm>
            <a:off x="6823100" y="2874675"/>
            <a:ext cx="2219425" cy="2057125"/>
          </a:xfrm>
          <a:prstGeom prst="rect">
            <a:avLst/>
          </a:prstGeom>
          <a:noFill/>
          <a:ln>
            <a:noFill/>
          </a:ln>
        </p:spPr>
      </p:pic>
      <p:sp>
        <p:nvSpPr>
          <p:cNvPr id="298" name="Google Shape;298;p9"/>
          <p:cNvSpPr txBox="1"/>
          <p:nvPr>
            <p:ph idx="1" type="body"/>
          </p:nvPr>
        </p:nvSpPr>
        <p:spPr>
          <a:xfrm>
            <a:off x="219250" y="1071850"/>
            <a:ext cx="8782500" cy="9153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Clr>
                <a:schemeClr val="dk1"/>
              </a:buClr>
              <a:buSzPts val="1100"/>
              <a:buFont typeface="Arial"/>
              <a:buNone/>
            </a:pPr>
            <a:r>
              <a:rPr lang="en" sz="1800">
                <a:solidFill>
                  <a:schemeClr val="accent5"/>
                </a:solidFill>
              </a:rPr>
              <a:t>Por supuesto, hay que averiguar qué es exactamente lo que tiene que hacer el software. Por eso, la etapa de análisis en el ciclo de vida del software corresponde al proceso a través del cual se intenta descubrir qué es lo que realmente se necesita y se llega a una comprensión adecuada de los requerimientos del sistema (las características que el sistema debe poseer).</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a:p>
            <a:pPr indent="0" lvl="0" marL="0" rtl="0" algn="just">
              <a:lnSpc>
                <a:spcPct val="90000"/>
              </a:lnSpc>
              <a:spcBef>
                <a:spcPts val="1000"/>
              </a:spcBef>
              <a:spcAft>
                <a:spcPts val="0"/>
              </a:spcAft>
              <a:buClr>
                <a:schemeClr val="dk1"/>
              </a:buClr>
              <a:buSzPts val="1100"/>
              <a:buFont typeface="Arial"/>
              <a:buNone/>
            </a:pPr>
            <a:r>
              <a:t/>
            </a:r>
            <a:endParaRPr sz="1800">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