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ec497b94a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ec497b94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70b4d84c6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70b4d84c6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c497b94a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c497b94a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c497b94a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ec497b94a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8cebf259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8cebf259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c497b94a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c497b94a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70b4d84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70b4d84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eee7e1a2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eee7e1a2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8cebf259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8cebf259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c497b94a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ec497b94a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ec497b94a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ec497b94a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Entrar al link y colocar Nombre y apellido.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c497b94a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c497b94a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Tarea: Colocar en la planilla el sistema operativo de tu computadora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70b4d84c6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70b4d84c6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Obs: creo que no hay necesidad todavía de </a:t>
            </a:r>
            <a:r>
              <a:rPr lang="en"/>
              <a:t>diferenciar</a:t>
            </a:r>
            <a:r>
              <a:rPr lang="en"/>
              <a:t> software, programa, código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TAREA: Colocar tres programas que tengas en tu computadora y que (obviamente) sepas para qué sirven.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c497b94a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c497b94a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 qué programas reconocen de acá?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Qué otros aplicacione conocen?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c497b94a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c497b94a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e70b4d8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e70b4d8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ec497b94a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ec497b94a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9" name="Google Shape;109;p1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/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2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2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</a:t>
            </a:r>
            <a:r>
              <a:rPr b="1" lang="en" sz="2400">
                <a:solidFill>
                  <a:schemeClr val="lt1"/>
                </a:solidFill>
              </a:rPr>
              <a:t>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/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3"/>
          <p:cNvSpPr txBox="1"/>
          <p:nvPr>
            <p:ph idx="2" type="body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3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4"/>
          <p:cNvSpPr txBox="1"/>
          <p:nvPr>
            <p:ph idx="1" type="body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14"/>
          <p:cNvSpPr txBox="1"/>
          <p:nvPr>
            <p:ph idx="2" type="body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3" type="body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2" name="Google Shape;132;p14"/>
          <p:cNvSpPr txBox="1"/>
          <p:nvPr>
            <p:ph idx="4" type="body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14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6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/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7" name="Google Shape;147;p17"/>
          <p:cNvSpPr txBox="1"/>
          <p:nvPr>
            <p:ph idx="2" type="body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" type="body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18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8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/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9"/>
          <p:cNvSpPr txBox="1"/>
          <p:nvPr>
            <p:ph idx="1" type="body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" type="body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3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FFFF"/>
                </a:solidFill>
              </a:rPr>
              <a:t>C</a:t>
            </a:r>
            <a:r>
              <a:rPr b="1" lang="en" sz="2400">
                <a:solidFill>
                  <a:srgbClr val="FFFFFF"/>
                </a:solidFill>
              </a:rPr>
              <a:t>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7" name="Google Shape;177;p21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7" name="Google Shape;187;p2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9" name="Google Shape;199;p2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9" name="Google Shape;209;p2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9" name="Google Shape;219;p25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9" name="Google Shape;229;p2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7" name="Google Shape;67;p7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4" name="Google Shape;84;p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/>
          <p:nvPr>
            <p:ph idx="12" type="sldNum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speedtest.net/es" TargetMode="External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P5yZ9212fy2yWIL6ZmNc2PENoOStJ4tYNBbz1bCFIEw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Formación Integral</a:t>
            </a:r>
            <a:endParaRPr/>
          </a:p>
        </p:txBody>
      </p:sp>
      <p:sp>
        <p:nvSpPr>
          <p:cNvPr id="236" name="Google Shape;236;p27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Conociendo tu PC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/>
        </p:nvSpPr>
        <p:spPr>
          <a:xfrm>
            <a:off x="268600" y="1121900"/>
            <a:ext cx="5193000" cy="36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Tarea: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Reconocer mi disco rígido.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Explorador de Windows&gt;&gt;Click derecho en el disco (Suele ser C:/) &gt;&gt; Propiedades.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En la solapa General encontramos la capacidad.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En Hardware el nombre del disco.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08" name="Google Shape;308;p36"/>
          <p:cNvSpPr txBox="1"/>
          <p:nvPr>
            <p:ph type="title"/>
          </p:nvPr>
        </p:nvSpPr>
        <p:spPr>
          <a:xfrm>
            <a:off x="628663" y="543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 duro</a:t>
            </a:r>
            <a:endParaRPr/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900" y="259025"/>
            <a:ext cx="2238475" cy="310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2075" y="2138800"/>
            <a:ext cx="2138375" cy="275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Memoria RAM</a:t>
            </a:r>
            <a:endParaRPr/>
          </a:p>
        </p:txBody>
      </p:sp>
      <p:sp>
        <p:nvSpPr>
          <p:cNvPr id="316" name="Google Shape;316;p37"/>
          <p:cNvSpPr txBox="1"/>
          <p:nvPr/>
        </p:nvSpPr>
        <p:spPr>
          <a:xfrm>
            <a:off x="120875" y="1121900"/>
            <a:ext cx="8877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También llamada simplemente memoria.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RAM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significa </a:t>
            </a:r>
            <a:r>
              <a:rPr b="1" i="1" lang="en" sz="2000">
                <a:solidFill>
                  <a:srgbClr val="202124"/>
                </a:solidFill>
                <a:highlight>
                  <a:srgbClr val="FFFFFF"/>
                </a:highlight>
              </a:rPr>
              <a:t>R</a:t>
            </a:r>
            <a:r>
              <a:rPr i="1" lang="en" sz="2000">
                <a:solidFill>
                  <a:srgbClr val="202124"/>
                </a:solidFill>
                <a:highlight>
                  <a:srgbClr val="FFFFFF"/>
                </a:highlight>
              </a:rPr>
              <a:t>andom </a:t>
            </a:r>
            <a:r>
              <a:rPr b="1" i="1" lang="en" sz="2000">
                <a:solidFill>
                  <a:srgbClr val="202124"/>
                </a:solidFill>
                <a:highlight>
                  <a:srgbClr val="FFFFFF"/>
                </a:highlight>
              </a:rPr>
              <a:t>A</a:t>
            </a:r>
            <a:r>
              <a:rPr i="1" lang="en" sz="2000">
                <a:solidFill>
                  <a:srgbClr val="202124"/>
                </a:solidFill>
                <a:highlight>
                  <a:srgbClr val="FFFFFF"/>
                </a:highlight>
              </a:rPr>
              <a:t>ccess </a:t>
            </a:r>
            <a:r>
              <a:rPr b="1" i="1" lang="en" sz="2000">
                <a:solidFill>
                  <a:srgbClr val="202124"/>
                </a:solidFill>
                <a:highlight>
                  <a:srgbClr val="FFFFFF"/>
                </a:highlight>
              </a:rPr>
              <a:t>M</a:t>
            </a:r>
            <a:r>
              <a:rPr i="1" lang="en" sz="2000">
                <a:solidFill>
                  <a:srgbClr val="202124"/>
                </a:solidFill>
                <a:highlight>
                  <a:srgbClr val="FFFFFF"/>
                </a:highlight>
              </a:rPr>
              <a:t>emory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en inglés, o 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Memoria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de Acceso Aleatorio.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Definición formal: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Memoria principal de la computadora, donde residen programas y datos, sobre la que se pueden efectuar operaciones de lectura y escritura.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Es decir, donde se almacenan de forma temporal los datos de los programas que estás utilizando en este momento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Memoria RAM</a:t>
            </a:r>
            <a:endParaRPr/>
          </a:p>
        </p:txBody>
      </p:sp>
      <p:pic>
        <p:nvPicPr>
          <p:cNvPr id="322" name="Google Shape;32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331800"/>
            <a:ext cx="3529249" cy="18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328" name="Google Shape;328;p39"/>
          <p:cNvSpPr txBox="1"/>
          <p:nvPr/>
        </p:nvSpPr>
        <p:spPr>
          <a:xfrm>
            <a:off x="120875" y="1121900"/>
            <a:ext cx="88770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Es la red que comunica computadoras y permite el intercambio de información entre ellas.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Definición formal: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Red informática de nivel mundial que utiliza la línea telefónica para transmitir la información.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Cada computadora que usa internet envía y recibe datos.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A lo que se envía le llamamos “subir” o “cargar”, a lo que recibe le llamamos “descargar” o “bajar”.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329" name="Google Shape;3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900" y="3738475"/>
            <a:ext cx="1031350" cy="103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332750" y="3738195"/>
            <a:ext cx="1031350" cy="10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0"/>
          <p:cNvSpPr txBox="1"/>
          <p:nvPr/>
        </p:nvSpPr>
        <p:spPr>
          <a:xfrm>
            <a:off x="116200" y="3484100"/>
            <a:ext cx="3603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Tarea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: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Entrar a la página:</a:t>
            </a:r>
            <a:b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https://www.speedtest.net/es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Correr un test de velocidad.</a:t>
            </a:r>
            <a:b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</a:b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36" name="Google Shape;336;p4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sp>
        <p:nvSpPr>
          <p:cNvPr id="337" name="Google Shape;337;p40"/>
          <p:cNvSpPr txBox="1"/>
          <p:nvPr/>
        </p:nvSpPr>
        <p:spPr>
          <a:xfrm>
            <a:off x="120875" y="1121900"/>
            <a:ext cx="42573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Ancho de banda: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el ancho de banda se refiere a la cantidad de datos que se pueden transmitir en un período de tiempo fijo.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la 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velocidad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es cuán rápido esa información se recibe o descarga.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338" name="Google Shape;33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250" y="943100"/>
            <a:ext cx="2788501" cy="181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9545" y="2827118"/>
            <a:ext cx="4257300" cy="199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/>
        </p:nvSpPr>
        <p:spPr>
          <a:xfrm>
            <a:off x="120875" y="3179300"/>
            <a:ext cx="4257300" cy="12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Tarea: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En CMD, escribir la siguiente línea de comando:</a:t>
            </a:r>
            <a:b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i="1" lang="en" sz="2000">
                <a:solidFill>
                  <a:srgbClr val="202124"/>
                </a:solidFill>
                <a:highlight>
                  <a:srgbClr val="FFFFFF"/>
                </a:highlight>
              </a:rPr>
              <a:t>ping -t www.google.com</a:t>
            </a:r>
            <a:endParaRPr i="1"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345" name="Google Shape;345;p41"/>
          <p:cNvSpPr txBox="1"/>
          <p:nvPr>
            <p:ph type="title"/>
          </p:nvPr>
        </p:nvSpPr>
        <p:spPr>
          <a:xfrm>
            <a:off x="1238267" y="206775"/>
            <a:ext cx="25476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</a:t>
            </a:r>
            <a:endParaRPr/>
          </a:p>
        </p:txBody>
      </p:sp>
      <p:pic>
        <p:nvPicPr>
          <p:cNvPr id="346" name="Google Shape;346;p41"/>
          <p:cNvPicPr preferRelativeResize="0"/>
          <p:nvPr/>
        </p:nvPicPr>
        <p:blipFill rotWithShape="1">
          <a:blip r:embed="rId3">
            <a:alphaModFix/>
          </a:blip>
          <a:srcRect b="8458" l="0" r="56555" t="0"/>
          <a:stretch/>
        </p:blipFill>
        <p:spPr>
          <a:xfrm>
            <a:off x="4900478" y="206775"/>
            <a:ext cx="3970547" cy="46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41"/>
          <p:cNvSpPr txBox="1"/>
          <p:nvPr/>
        </p:nvSpPr>
        <p:spPr>
          <a:xfrm>
            <a:off x="120875" y="1121900"/>
            <a:ext cx="4257300" cy="21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Microcortes: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A menudo por algún problema en la red un test de velocidad arroja valores acordes, pero se nos caen las videollamadas o se nos cortan las transmisiones. A esto generalmente se le llama microcortes.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2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Dirección IP</a:t>
            </a:r>
            <a:endParaRPr/>
          </a:p>
        </p:txBody>
      </p:sp>
      <p:sp>
        <p:nvSpPr>
          <p:cNvPr id="353" name="Google Shape;353;p42"/>
          <p:cNvSpPr txBox="1"/>
          <p:nvPr/>
        </p:nvSpPr>
        <p:spPr>
          <a:xfrm>
            <a:off x="120875" y="1121900"/>
            <a:ext cx="45525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«Dirección IP» significa «dirección del Protocolo de Internet».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Es un conjunto de reglas para la comunicación a través de Internet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Permiten el envío de correo electrónico, la transmisión de vídeo o la conexión a un sitio web. Todo lo que hacemos en internet.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Una dirección IP identifica una red o dispositivo en Internet.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354" name="Google Shape;35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600" y="1436050"/>
            <a:ext cx="4394874" cy="24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628670" y="206775"/>
            <a:ext cx="45525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Dirección IP</a:t>
            </a:r>
            <a:endParaRPr/>
          </a:p>
        </p:txBody>
      </p:sp>
      <p:sp>
        <p:nvSpPr>
          <p:cNvPr id="360" name="Google Shape;360;p43"/>
          <p:cNvSpPr txBox="1"/>
          <p:nvPr/>
        </p:nvSpPr>
        <p:spPr>
          <a:xfrm>
            <a:off x="120875" y="1121900"/>
            <a:ext cx="4552500" cy="27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¿Cómo averiguar el IP de mi computadora?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Tarea:</a:t>
            </a:r>
            <a:endParaRPr b="1"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En el CMD, escribir el siguiente código: </a:t>
            </a:r>
            <a:r>
              <a:rPr b="1" i="1" lang="en" sz="2000">
                <a:solidFill>
                  <a:srgbClr val="202124"/>
                </a:solidFill>
                <a:highlight>
                  <a:srgbClr val="FFFFFF"/>
                </a:highlight>
              </a:rPr>
              <a:t>ipconfig.</a:t>
            </a:r>
            <a:endParaRPr b="1" i="1"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Luego, agregarla en la columna de nuestra planilla.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361" name="Google Shape;3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4450" y="232675"/>
            <a:ext cx="3846900" cy="46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Programas en la Nube</a:t>
            </a:r>
            <a:endParaRPr/>
          </a:p>
        </p:txBody>
      </p:sp>
      <p:sp>
        <p:nvSpPr>
          <p:cNvPr id="367" name="Google Shape;367;p44"/>
          <p:cNvSpPr txBox="1"/>
          <p:nvPr/>
        </p:nvSpPr>
        <p:spPr>
          <a:xfrm>
            <a:off x="120875" y="1121900"/>
            <a:ext cx="8877000" cy="3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Los programas en la nube, no utilizan los recursos de nuestra computadora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rgbClr val="202124"/>
                </a:solidFill>
                <a:highlight>
                  <a:schemeClr val="lt1"/>
                </a:highlight>
              </a:rPr>
              <a:t>Discusión: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¿Qué ventajas traería usar este tipo de programas?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Ej: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Documentos de Google Vs Microsoft Word.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Google Drive vs Disco Rigido.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/>
        </p:nvSpPr>
        <p:spPr>
          <a:xfrm>
            <a:off x="295450" y="2417300"/>
            <a:ext cx="8368800" cy="17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Memoria,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Disco,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Procesador, 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000"/>
              <a:buChar char="●"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Periféricos: teclado, el mouse, la impresora, la placa de red, monitor...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481350" y="1579100"/>
            <a:ext cx="8182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Nombren, lo que creen que no le puede faltar a una computadora.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43" name="Google Shape;243;p28"/>
          <p:cNvSpPr txBox="1"/>
          <p:nvPr>
            <p:ph type="title"/>
          </p:nvPr>
        </p:nvSpPr>
        <p:spPr>
          <a:xfrm>
            <a:off x="0" y="206775"/>
            <a:ext cx="91440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¿De qué se compone una PC?</a:t>
            </a:r>
            <a:endParaRPr sz="3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/>
        </p:nvSpPr>
        <p:spPr>
          <a:xfrm>
            <a:off x="481350" y="1579100"/>
            <a:ext cx="81828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Durante esta clase, iremos revisando cada una de las partes más importantes de nuestra computadora, aprenderemos dónde hay que mirar para identificarlas, e iremos llevando un registro de eso para hacerlo bien práctico.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49" name="Google Shape;249;p29"/>
          <p:cNvSpPr txBox="1"/>
          <p:nvPr>
            <p:ph type="title"/>
          </p:nvPr>
        </p:nvSpPr>
        <p:spPr>
          <a:xfrm>
            <a:off x="0" y="206775"/>
            <a:ext cx="91440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Describiendo</a:t>
            </a:r>
            <a:r>
              <a:rPr lang="en" sz="3800"/>
              <a:t> Mi PC</a:t>
            </a:r>
            <a:endParaRPr sz="3800"/>
          </a:p>
        </p:txBody>
      </p:sp>
      <p:sp>
        <p:nvSpPr>
          <p:cNvPr id="250" name="Google Shape;250;p29"/>
          <p:cNvSpPr txBox="1"/>
          <p:nvPr/>
        </p:nvSpPr>
        <p:spPr>
          <a:xfrm>
            <a:off x="295350" y="3425125"/>
            <a:ext cx="83688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Entren al siguiente </a:t>
            </a:r>
            <a:r>
              <a:rPr lang="en" sz="20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link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. Allí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colocaremos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las características de nuestras computadoras… y de paso servirá como asistencia ;)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Por lo pronto colocar Apellido y Nombre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/>
        </p:nvSpPr>
        <p:spPr>
          <a:xfrm>
            <a:off x="252750" y="1045700"/>
            <a:ext cx="3386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¿Cuáles conocen?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56" name="Google Shape;256;p30"/>
          <p:cNvSpPr txBox="1"/>
          <p:nvPr>
            <p:ph type="title"/>
          </p:nvPr>
        </p:nvSpPr>
        <p:spPr>
          <a:xfrm>
            <a:off x="0" y="206775"/>
            <a:ext cx="91440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Sistemas Operativos</a:t>
            </a:r>
            <a:endParaRPr sz="3800"/>
          </a:p>
        </p:txBody>
      </p:sp>
      <p:sp>
        <p:nvSpPr>
          <p:cNvPr id="257" name="Google Shape;257;p30"/>
          <p:cNvSpPr txBox="1"/>
          <p:nvPr/>
        </p:nvSpPr>
        <p:spPr>
          <a:xfrm>
            <a:off x="387350" y="3298075"/>
            <a:ext cx="1371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Windows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3054350" y="3298075"/>
            <a:ext cx="1371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Mac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5111750" y="3298075"/>
            <a:ext cx="1371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Linux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7245350" y="3298075"/>
            <a:ext cx="1371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Android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261" name="Google Shape;26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575" y="1949200"/>
            <a:ext cx="1286676" cy="128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9850" y="1830499"/>
            <a:ext cx="1221290" cy="14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8200" y="1884075"/>
            <a:ext cx="1449675" cy="144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30"/>
          <p:cNvPicPr preferRelativeResize="0"/>
          <p:nvPr/>
        </p:nvPicPr>
        <p:blipFill rotWithShape="1">
          <a:blip r:embed="rId6">
            <a:alphaModFix/>
          </a:blip>
          <a:srcRect b="19406" l="27230" r="24246" t="0"/>
          <a:stretch/>
        </p:blipFill>
        <p:spPr>
          <a:xfrm>
            <a:off x="7132925" y="1219373"/>
            <a:ext cx="1286674" cy="2137001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0"/>
          <p:cNvSpPr txBox="1"/>
          <p:nvPr/>
        </p:nvSpPr>
        <p:spPr>
          <a:xfrm>
            <a:off x="94000" y="4093700"/>
            <a:ext cx="89844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Un 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sistema operativo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es un conjunto de programas que permite manejar la memoria.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66" name="Google Shape;266;p30"/>
          <p:cNvSpPr txBox="1"/>
          <p:nvPr/>
        </p:nvSpPr>
        <p:spPr>
          <a:xfrm>
            <a:off x="3300750" y="1045700"/>
            <a:ext cx="25143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¿Cuáles prefieren?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6424950" y="1045700"/>
            <a:ext cx="25143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¿Qué diferencias?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 txBox="1"/>
          <p:nvPr/>
        </p:nvSpPr>
        <p:spPr>
          <a:xfrm>
            <a:off x="268600" y="817100"/>
            <a:ext cx="8621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Definición formal: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Conjunto de programas y rutinas que permiten a la computadora realizar determinadas tareas.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Requieren de un sistema operativo para funcionar (Versión Win64, OS, ...)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Generalmente acortamos su nombre a: </a:t>
            </a:r>
            <a:r>
              <a:rPr i="1" lang="en" sz="2000">
                <a:solidFill>
                  <a:srgbClr val="202124"/>
                </a:solidFill>
                <a:highlight>
                  <a:srgbClr val="FFFFFF"/>
                </a:highlight>
              </a:rPr>
              <a:t>aplicaciones, programas, apps,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etc.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Todo lo que hacemos con nuestras computadoras o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teléfonos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, lo hacemos mediante un software.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Piensen en alguna tarea a realizar con una computadora y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rápidamente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lo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asociarán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a algún software.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0" y="-21825"/>
            <a:ext cx="91440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Software</a:t>
            </a:r>
            <a:endParaRPr sz="3800"/>
          </a:p>
        </p:txBody>
      </p:sp>
      <p:sp>
        <p:nvSpPr>
          <p:cNvPr id="274" name="Google Shape;274;p31"/>
          <p:cNvSpPr txBox="1"/>
          <p:nvPr/>
        </p:nvSpPr>
        <p:spPr>
          <a:xfrm>
            <a:off x="481350" y="4246100"/>
            <a:ext cx="33864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Navegar por internet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3300750" y="4246100"/>
            <a:ext cx="25143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Escuchar música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6196350" y="4246100"/>
            <a:ext cx="27612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Escribir un documento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294"/>
            <a:ext cx="9143999" cy="45588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0" y="-21825"/>
            <a:ext cx="91440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Hardware</a:t>
            </a:r>
            <a:endParaRPr sz="3800"/>
          </a:p>
        </p:txBody>
      </p:sp>
      <p:sp>
        <p:nvSpPr>
          <p:cNvPr id="287" name="Google Shape;287;p33"/>
          <p:cNvSpPr txBox="1"/>
          <p:nvPr/>
        </p:nvSpPr>
        <p:spPr>
          <a:xfrm>
            <a:off x="268600" y="740900"/>
            <a:ext cx="86217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Definición formal: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Conjunto de elementos físicos o materiales que constituyen una computadora o un sistema informático.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Es todo lo que</a:t>
            </a:r>
            <a:b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</a:b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se puede tocar.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pic>
        <p:nvPicPr>
          <p:cNvPr id="288" name="Google Shape;2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175" y="1481625"/>
            <a:ext cx="5927675" cy="351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/>
        </p:nvSpPr>
        <p:spPr>
          <a:xfrm>
            <a:off x="268600" y="1121900"/>
            <a:ext cx="8621700" cy="26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También llamado 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disco rígido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o simplemente 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disco.</a:t>
            </a:r>
            <a:endParaRPr b="1"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Definición formal: 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Un </a:t>
            </a:r>
            <a:r>
              <a:rPr b="1" lang="en" sz="2000">
                <a:solidFill>
                  <a:srgbClr val="202124"/>
                </a:solidFill>
                <a:highlight>
                  <a:srgbClr val="FFFFFF"/>
                </a:highlight>
              </a:rPr>
              <a:t>disco duro</a:t>
            </a: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 es una unidad de hardware que se usa para almacenar contenido y datos digitales en las computadoras.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Acá se almacena todo lo que se quiera conservar a largo plazo.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Es indispensable para que funcione una computadora.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highlight>
                  <a:srgbClr val="FFFFFF"/>
                </a:highlight>
              </a:rPr>
              <a:t>Puede tener más de uno.</a:t>
            </a:r>
            <a:endParaRPr sz="2000">
              <a:solidFill>
                <a:srgbClr val="202124"/>
              </a:solidFill>
              <a:highlight>
                <a:srgbClr val="FFFFFF"/>
              </a:highlight>
            </a:endParaRPr>
          </a:p>
        </p:txBody>
      </p:sp>
      <p:sp>
        <p:nvSpPr>
          <p:cNvPr id="294" name="Google Shape;294;p3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 duro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Disco duro</a:t>
            </a:r>
            <a:endParaRPr/>
          </a:p>
        </p:txBody>
      </p:sp>
      <p:pic>
        <p:nvPicPr>
          <p:cNvPr id="300" name="Google Shape;3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3475"/>
            <a:ext cx="4333875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5"/>
          <p:cNvPicPr preferRelativeResize="0"/>
          <p:nvPr/>
        </p:nvPicPr>
        <p:blipFill rotWithShape="1">
          <a:blip r:embed="rId4">
            <a:alphaModFix/>
          </a:blip>
          <a:srcRect b="8674" l="28553" r="28753" t="10103"/>
          <a:stretch/>
        </p:blipFill>
        <p:spPr>
          <a:xfrm>
            <a:off x="4860104" y="1369225"/>
            <a:ext cx="3775070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 txBox="1"/>
          <p:nvPr/>
        </p:nvSpPr>
        <p:spPr>
          <a:xfrm>
            <a:off x="5129550" y="893300"/>
            <a:ext cx="4002900" cy="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/>
              <a:t>Disco sin forma de disco...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