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cf77a3de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cf77a3de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fb393bdb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fb393bdb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fb393bd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fb393bd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fb393bdb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fb393bdb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4f119ae6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4f119ae6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4f119ae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4f119ae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fb393bd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fb393bd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4f119ae6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4f119ae6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4f119ae6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4f119ae6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4f119ae6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4f119ae6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4f119ae6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4f119ae6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70b4d84d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70b4d84d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f4f119ae6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f4f119ae6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f4f443f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f4f443f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fb393bd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fb393bd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4f443f9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4f443f9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f4f119ae6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f4f119ae6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4f119ae6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4f119ae6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f4f119ae6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f4f119ae6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70b4d84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70b4d84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f4f119ae6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f4f119ae6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70b4d84d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70b4d84d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4f119ae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4f119ae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4f119ae6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4f119ae6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4f119ae6a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4f119ae6a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f4f119ae6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f4f119ae6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f4f119ae6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f4f119ae6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f4f119ae6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f4f119ae6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4f119ae6a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4f119ae6a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e70b4d84d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e70b4d84d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f4f119ae6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f4f119ae6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f4f119ae6a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f4f119ae6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f4f119ae6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f4f119ae6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fb393bd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fb393bd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f4f119ae6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f4f119ae6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efee155c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efee155c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fb393bdb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fb393bdb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efb393bd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efb393bd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fb393bdb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fb393bdb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fb393bdb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fb393bdb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4f119ae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4f119ae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3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orms.gle/aR3CD4SMtowjQG7C9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400" y="182175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Formacion Integral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Matemática y </a:t>
            </a:r>
            <a:r>
              <a:rPr lang="en"/>
              <a:t>Lógica 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¿Por qué para muchos “es difícil estudiar matemática”?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Discusión: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Si te digo que te voy a enseñar algo, que es </a:t>
            </a:r>
            <a:r>
              <a:rPr lang="en"/>
              <a:t>difícil</a:t>
            </a:r>
            <a:r>
              <a:rPr lang="en"/>
              <a:t> de entender, y que realmente no vas a usar luego más adelante. ¿En qué medida vas a estudiarlo genuinamente?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829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se genera un </a:t>
            </a:r>
            <a:r>
              <a:rPr lang="en"/>
              <a:t>conocimiento</a:t>
            </a:r>
            <a:r>
              <a:rPr lang="en"/>
              <a:t> matemático?</a:t>
            </a:r>
            <a:endParaRPr/>
          </a:p>
        </p:txBody>
      </p:sp>
      <p:sp>
        <p:nvSpPr>
          <p:cNvPr id="334" name="Google Shape;334;p37"/>
          <p:cNvSpPr txBox="1"/>
          <p:nvPr>
            <p:ph idx="1" type="body"/>
          </p:nvPr>
        </p:nvSpPr>
        <p:spPr>
          <a:xfrm>
            <a:off x="628650" y="1620750"/>
            <a:ext cx="31755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Dado un problema</a:t>
            </a:r>
            <a:endParaRPr sz="2000"/>
          </a:p>
        </p:txBody>
      </p:sp>
      <p:sp>
        <p:nvSpPr>
          <p:cNvPr id="335" name="Google Shape;335;p37"/>
          <p:cNvSpPr txBox="1"/>
          <p:nvPr>
            <p:ph idx="1" type="body"/>
          </p:nvPr>
        </p:nvSpPr>
        <p:spPr>
          <a:xfrm>
            <a:off x="5200650" y="1620750"/>
            <a:ext cx="31755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matemático crea una solución matemática</a:t>
            </a:r>
            <a:endParaRPr sz="2000"/>
          </a:p>
        </p:txBody>
      </p:sp>
      <p:sp>
        <p:nvSpPr>
          <p:cNvPr id="336" name="Google Shape;336;p37"/>
          <p:cNvSpPr txBox="1"/>
          <p:nvPr>
            <p:ph idx="1" type="body"/>
          </p:nvPr>
        </p:nvSpPr>
        <p:spPr>
          <a:xfrm>
            <a:off x="628650" y="2687550"/>
            <a:ext cx="31755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Problemas de caracter público</a:t>
            </a:r>
            <a:endParaRPr sz="2000"/>
          </a:p>
        </p:txBody>
      </p:sp>
      <p:sp>
        <p:nvSpPr>
          <p:cNvPr id="337" name="Google Shape;337;p37"/>
          <p:cNvSpPr txBox="1"/>
          <p:nvPr>
            <p:ph idx="1" type="body"/>
          </p:nvPr>
        </p:nvSpPr>
        <p:spPr>
          <a:xfrm>
            <a:off x="5200650" y="2687550"/>
            <a:ext cx="31755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Investigadores en la Universidad</a:t>
            </a:r>
            <a:endParaRPr sz="2000"/>
          </a:p>
        </p:txBody>
      </p:sp>
      <p:sp>
        <p:nvSpPr>
          <p:cNvPr id="338" name="Google Shape;338;p37"/>
          <p:cNvSpPr txBox="1"/>
          <p:nvPr>
            <p:ph idx="1" type="body"/>
          </p:nvPr>
        </p:nvSpPr>
        <p:spPr>
          <a:xfrm>
            <a:off x="628650" y="3754350"/>
            <a:ext cx="31755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Problemas de </a:t>
            </a:r>
            <a:r>
              <a:rPr lang="en" sz="2000"/>
              <a:t>carácter</a:t>
            </a:r>
            <a:r>
              <a:rPr lang="en" sz="2000"/>
              <a:t> privado</a:t>
            </a:r>
            <a:endParaRPr sz="2000"/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5200650" y="3754350"/>
            <a:ext cx="31755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Investigadores de una empresa privada.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se enseña ese conocimiento generado?</a:t>
            </a:r>
            <a:endParaRPr/>
          </a:p>
        </p:txBody>
      </p:sp>
      <p:sp>
        <p:nvSpPr>
          <p:cNvPr id="345" name="Google Shape;345;p38"/>
          <p:cNvSpPr txBox="1"/>
          <p:nvPr>
            <p:ph idx="1" type="body"/>
          </p:nvPr>
        </p:nvSpPr>
        <p:spPr>
          <a:xfrm>
            <a:off x="628650" y="1148045"/>
            <a:ext cx="78867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Al pasar el tiempo ese saber se socializa y llega a la escuela.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En la escuela se “ven” cosas como en un “museo”. (Chevallard)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46" name="Google Shape;346;p38"/>
          <p:cNvSpPr txBox="1"/>
          <p:nvPr>
            <p:ph idx="1" type="body"/>
          </p:nvPr>
        </p:nvSpPr>
        <p:spPr>
          <a:xfrm>
            <a:off x="241100" y="4034425"/>
            <a:ext cx="2384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Teorema</a:t>
            </a:r>
            <a:r>
              <a:rPr lang="en" sz="2000"/>
              <a:t> de Thales</a:t>
            </a:r>
            <a:endParaRPr sz="2000"/>
          </a:p>
        </p:txBody>
      </p:sp>
      <p:sp>
        <p:nvSpPr>
          <p:cNvPr id="347" name="Google Shape;347;p38"/>
          <p:cNvSpPr txBox="1"/>
          <p:nvPr>
            <p:ph idx="1" type="body"/>
          </p:nvPr>
        </p:nvSpPr>
        <p:spPr>
          <a:xfrm>
            <a:off x="3365300" y="4034425"/>
            <a:ext cx="2384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Factorización de Polinomios</a:t>
            </a:r>
            <a:endParaRPr sz="2000"/>
          </a:p>
        </p:txBody>
      </p:sp>
      <p:sp>
        <p:nvSpPr>
          <p:cNvPr id="348" name="Google Shape;348;p38"/>
          <p:cNvSpPr txBox="1"/>
          <p:nvPr>
            <p:ph idx="1" type="body"/>
          </p:nvPr>
        </p:nvSpPr>
        <p:spPr>
          <a:xfrm>
            <a:off x="6718100" y="4034425"/>
            <a:ext cx="2384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Factorización de Polinomios</a:t>
            </a:r>
            <a:endParaRPr sz="2000"/>
          </a:p>
        </p:txBody>
      </p:sp>
      <p:pic>
        <p:nvPicPr>
          <p:cNvPr id="349" name="Google Shape;3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2368145"/>
            <a:ext cx="1900460" cy="166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160" y="2368145"/>
            <a:ext cx="1656812" cy="166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6372" y="2368145"/>
            <a:ext cx="1541930" cy="1666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38"/>
          <p:cNvCxnSpPr/>
          <p:nvPr/>
        </p:nvCxnSpPr>
        <p:spPr>
          <a:xfrm>
            <a:off x="2611925" y="3683500"/>
            <a:ext cx="64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8"/>
          <p:cNvCxnSpPr/>
          <p:nvPr/>
        </p:nvCxnSpPr>
        <p:spPr>
          <a:xfrm>
            <a:off x="5812325" y="3683500"/>
            <a:ext cx="64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se enseña ese conocimiento generado?</a:t>
            </a:r>
            <a:endParaRPr/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148049"/>
            <a:ext cx="78867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Hay un fenómeno llamado “pérdida del sentido”. (Chevallard)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60" name="Google Shape;3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700" y="1632050"/>
            <a:ext cx="11049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950" y="1628775"/>
            <a:ext cx="1104900" cy="24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1628775"/>
            <a:ext cx="110490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9"/>
          <p:cNvSpPr/>
          <p:nvPr/>
        </p:nvSpPr>
        <p:spPr>
          <a:xfrm>
            <a:off x="813650" y="1628775"/>
            <a:ext cx="1239000" cy="915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4090250" y="1628775"/>
            <a:ext cx="1239000" cy="915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7290650" y="1628775"/>
            <a:ext cx="1239000" cy="915300"/>
          </a:xfrm>
          <a:prstGeom prst="noSmoking">
            <a:avLst>
              <a:gd fmla="val 18750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241100" y="4034425"/>
            <a:ext cx="2384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Teorema de Thales</a:t>
            </a:r>
            <a:endParaRPr sz="2000"/>
          </a:p>
        </p:txBody>
      </p:sp>
      <p:sp>
        <p:nvSpPr>
          <p:cNvPr id="367" name="Google Shape;367;p39"/>
          <p:cNvSpPr txBox="1"/>
          <p:nvPr>
            <p:ph idx="1" type="body"/>
          </p:nvPr>
        </p:nvSpPr>
        <p:spPr>
          <a:xfrm>
            <a:off x="3365300" y="4034425"/>
            <a:ext cx="2384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Factorización de Polinomios</a:t>
            </a:r>
            <a:endParaRPr sz="2000"/>
          </a:p>
        </p:txBody>
      </p:sp>
      <p:sp>
        <p:nvSpPr>
          <p:cNvPr id="368" name="Google Shape;368;p39"/>
          <p:cNvSpPr txBox="1"/>
          <p:nvPr>
            <p:ph idx="1" type="body"/>
          </p:nvPr>
        </p:nvSpPr>
        <p:spPr>
          <a:xfrm>
            <a:off x="6718100" y="4034425"/>
            <a:ext cx="2384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Función Exponencial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pasa cuando se enseña ese conocimiento generado?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628650" y="1148049"/>
            <a:ext cx="78867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Sucede un </a:t>
            </a:r>
            <a:r>
              <a:rPr lang="en" sz="2000"/>
              <a:t>fenómeno</a:t>
            </a:r>
            <a:r>
              <a:rPr lang="en" sz="2000"/>
              <a:t> llamado </a:t>
            </a:r>
            <a:r>
              <a:rPr lang="en" sz="2000"/>
              <a:t>Autismo</a:t>
            </a:r>
            <a:r>
              <a:rPr lang="en" sz="2000"/>
              <a:t> temático.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241100" y="3043825"/>
            <a:ext cx="25851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Saber matemático 1</a:t>
            </a:r>
            <a:endParaRPr sz="2000"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3365300" y="3043825"/>
            <a:ext cx="26622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Saber matemático 2</a:t>
            </a:r>
            <a:endParaRPr sz="2000"/>
          </a:p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6566600" y="3043825"/>
            <a:ext cx="2535600" cy="6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Saber matemático 3</a:t>
            </a:r>
            <a:endParaRPr sz="2000"/>
          </a:p>
        </p:txBody>
      </p:sp>
      <p:sp>
        <p:nvSpPr>
          <p:cNvPr id="378" name="Google Shape;378;p40"/>
          <p:cNvSpPr/>
          <p:nvPr/>
        </p:nvSpPr>
        <p:spPr>
          <a:xfrm>
            <a:off x="2009175" y="1777600"/>
            <a:ext cx="1928700" cy="915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0"/>
          <p:cNvSpPr/>
          <p:nvPr/>
        </p:nvSpPr>
        <p:spPr>
          <a:xfrm>
            <a:off x="5255700" y="1903200"/>
            <a:ext cx="1928700" cy="915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0"/>
          <p:cNvSpPr/>
          <p:nvPr/>
        </p:nvSpPr>
        <p:spPr>
          <a:xfrm rot="-10799465">
            <a:off x="1932571" y="3606472"/>
            <a:ext cx="1929000" cy="915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"/>
          <p:cNvSpPr/>
          <p:nvPr/>
        </p:nvSpPr>
        <p:spPr>
          <a:xfrm rot="-10799465">
            <a:off x="5285371" y="3530272"/>
            <a:ext cx="1929000" cy="915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2" name="Google Shape;382;p40"/>
          <p:cNvCxnSpPr/>
          <p:nvPr/>
        </p:nvCxnSpPr>
        <p:spPr>
          <a:xfrm>
            <a:off x="1969000" y="1642475"/>
            <a:ext cx="1808400" cy="12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0"/>
          <p:cNvCxnSpPr/>
          <p:nvPr/>
        </p:nvCxnSpPr>
        <p:spPr>
          <a:xfrm flipH="1" rot="10800000">
            <a:off x="1958025" y="1583050"/>
            <a:ext cx="2031000" cy="130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40"/>
          <p:cNvCxnSpPr/>
          <p:nvPr/>
        </p:nvCxnSpPr>
        <p:spPr>
          <a:xfrm>
            <a:off x="5169400" y="1642475"/>
            <a:ext cx="1808400" cy="12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0"/>
          <p:cNvCxnSpPr/>
          <p:nvPr/>
        </p:nvCxnSpPr>
        <p:spPr>
          <a:xfrm flipH="1" rot="10800000">
            <a:off x="5158425" y="1583050"/>
            <a:ext cx="2031000" cy="130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0"/>
          <p:cNvCxnSpPr/>
          <p:nvPr/>
        </p:nvCxnSpPr>
        <p:spPr>
          <a:xfrm>
            <a:off x="2045200" y="3547475"/>
            <a:ext cx="1808400" cy="12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0"/>
          <p:cNvCxnSpPr/>
          <p:nvPr/>
        </p:nvCxnSpPr>
        <p:spPr>
          <a:xfrm flipH="1" rot="10800000">
            <a:off x="2034225" y="3488050"/>
            <a:ext cx="2031000" cy="130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0"/>
          <p:cNvCxnSpPr/>
          <p:nvPr/>
        </p:nvCxnSpPr>
        <p:spPr>
          <a:xfrm>
            <a:off x="5398000" y="3547475"/>
            <a:ext cx="1808400" cy="1272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 flipH="1" rot="10800000">
            <a:off x="5387025" y="3488050"/>
            <a:ext cx="2031000" cy="130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1"/>
          <p:cNvSpPr txBox="1"/>
          <p:nvPr>
            <p:ph idx="1" type="body"/>
          </p:nvPr>
        </p:nvSpPr>
        <p:spPr>
          <a:xfrm>
            <a:off x="628650" y="3738847"/>
            <a:ext cx="7886700" cy="182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 matemática que vamos a ver acá te va a resultar útil para tu carrera.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Algunas cosas hay que saberlas y para otras existen alternativas.</a:t>
            </a:r>
            <a:endParaRPr sz="2000"/>
          </a:p>
        </p:txBody>
      </p:sp>
      <p:sp>
        <p:nvSpPr>
          <p:cNvPr id="395" name="Google Shape;395;p4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esto para decir que:</a:t>
            </a:r>
            <a:endParaRPr/>
          </a:p>
        </p:txBody>
      </p:sp>
      <p:sp>
        <p:nvSpPr>
          <p:cNvPr id="396" name="Google Shape;396;p4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Sería normal que te </a:t>
            </a:r>
            <a:r>
              <a:rPr lang="en" sz="2000"/>
              <a:t>hayas frustrado antes con matemática.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Sería normal que lo que hayas estudiado te lo hayas olvidado luego de la prueba (en el mejor de los casos).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Sería de esperar que cuando dijimos que ibamos a hablar de matemática hayas vivido un </a:t>
            </a:r>
            <a:r>
              <a:rPr i="1" lang="en" sz="2000"/>
              <a:t>deja vu</a:t>
            </a:r>
            <a:r>
              <a:rPr lang="en" sz="2000"/>
              <a:t>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397" name="Google Shape;397;p41"/>
          <p:cNvSpPr txBox="1"/>
          <p:nvPr>
            <p:ph type="title"/>
          </p:nvPr>
        </p:nvSpPr>
        <p:spPr>
          <a:xfrm>
            <a:off x="628663" y="30261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también</a:t>
            </a:r>
            <a:r>
              <a:rPr lang="en"/>
              <a:t> para decir que: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Escuela vs realidad profesional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628650" y="1148050"/>
            <a:ext cx="7886700" cy="197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Los saberes matemáticos enseñados en la escuela fueron pensados en contextos sociales, históricos, </a:t>
            </a:r>
            <a:r>
              <a:rPr lang="en" sz="2000"/>
              <a:t>económicos</a:t>
            </a:r>
            <a:r>
              <a:rPr lang="en" sz="2000"/>
              <a:t> y tecnológicos singulares.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Muchas de las cosa que se enseñan a hacer a mano en la escuela, perdiendo mucho tiempo para luego olvidarse. En el trabajo se necesitan resolver, rápidamente.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404" name="Google Shape;404;p42"/>
          <p:cNvSpPr txBox="1"/>
          <p:nvPr>
            <p:ph type="title"/>
          </p:nvPr>
        </p:nvSpPr>
        <p:spPr>
          <a:xfrm>
            <a:off x="628663" y="30261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Veamos dos ejemplos</a:t>
            </a:r>
            <a:endParaRPr/>
          </a:p>
        </p:txBody>
      </p:sp>
      <p:pic>
        <p:nvPicPr>
          <p:cNvPr id="405" name="Google Shape;4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50" y="3941475"/>
            <a:ext cx="2185966" cy="89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216" y="3941475"/>
            <a:ext cx="6112384" cy="81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Escuela vs realidad profesional</a:t>
            </a:r>
            <a:endParaRPr/>
          </a:p>
        </p:txBody>
      </p:sp>
      <p:pic>
        <p:nvPicPr>
          <p:cNvPr id="412" name="Google Shape;4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274475"/>
            <a:ext cx="5398601" cy="371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401" y="1274475"/>
            <a:ext cx="2090601" cy="37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Escuela vs realidad profesional</a:t>
            </a:r>
            <a:endParaRPr/>
          </a:p>
        </p:txBody>
      </p:sp>
      <p:pic>
        <p:nvPicPr>
          <p:cNvPr id="419" name="Google Shape;4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00" y="2064750"/>
            <a:ext cx="13716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375" y="926300"/>
            <a:ext cx="6018001" cy="80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4600" y="1804285"/>
            <a:ext cx="5479732" cy="320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Escuela vs realidad profesional</a:t>
            </a:r>
            <a:endParaRPr/>
          </a:p>
        </p:txBody>
      </p:sp>
      <p:sp>
        <p:nvSpPr>
          <p:cNvPr id="427" name="Google Shape;427;p45"/>
          <p:cNvSpPr txBox="1"/>
          <p:nvPr>
            <p:ph idx="1" type="body"/>
          </p:nvPr>
        </p:nvSpPr>
        <p:spPr>
          <a:xfrm>
            <a:off x="203575" y="1049550"/>
            <a:ext cx="7886700" cy="304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Recordar: Matemática NO es solo hacer operaciones.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Antes de realizar una operación primero: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 se tuvo un problema y se lo estudió;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 se construyó un modelo matemático que lo generalice;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 se interpretaron los </a:t>
            </a:r>
            <a:r>
              <a:rPr lang="en" sz="2000"/>
              <a:t>parámetros</a:t>
            </a:r>
            <a:r>
              <a:rPr lang="en" sz="2000"/>
              <a:t> y variables involucrados.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LUEGO SI SE REALIZA EL PROCESO DE </a:t>
            </a:r>
            <a:r>
              <a:rPr lang="en" sz="2000"/>
              <a:t>CÓMPUTO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-Y finalmente se interpreta ese resultado para dar una respuesta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 </a:t>
            </a:r>
            <a:endParaRPr sz="2000"/>
          </a:p>
        </p:txBody>
      </p:sp>
      <p:sp>
        <p:nvSpPr>
          <p:cNvPr id="428" name="Google Shape;428;p45"/>
          <p:cNvSpPr txBox="1"/>
          <p:nvPr>
            <p:ph idx="1" type="body"/>
          </p:nvPr>
        </p:nvSpPr>
        <p:spPr>
          <a:xfrm>
            <a:off x="406025" y="4072550"/>
            <a:ext cx="8514600" cy="8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Profesionalmente: Debemos desarrollar la matemática que se complementa con el proceso computacional y no competir con ello.</a:t>
            </a:r>
            <a:endParaRPr sz="2000"/>
          </a:p>
        </p:txBody>
      </p:sp>
      <p:sp>
        <p:nvSpPr>
          <p:cNvPr id="429" name="Google Shape;429;p45"/>
          <p:cNvSpPr txBox="1"/>
          <p:nvPr>
            <p:ph idx="1" type="body"/>
          </p:nvPr>
        </p:nvSpPr>
        <p:spPr>
          <a:xfrm>
            <a:off x="7500675" y="1639200"/>
            <a:ext cx="1540500" cy="187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¿Cuales de estos se estudió en la escuela?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vamos a hacer hoy?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628650" y="1148050"/>
            <a:ext cx="69858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Hablar de Matemáticas...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¿Qué es matemática?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Romper algunos mitos sobre matemática.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Entender por qué a muchos no les gusta (y con justa razón)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Comprender en qué medida nos sirve para el mundo real.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Comprender en qué medida nos sirve para el trabajo.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Introducirnos un poco en lógica, que es clave para la programación.</a:t>
            </a:r>
            <a:endParaRPr sz="2000"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113" y="972100"/>
            <a:ext cx="840875" cy="8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8550" y="3290225"/>
            <a:ext cx="1232625" cy="123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matemática para un programador?</a:t>
            </a:r>
            <a:endParaRPr/>
          </a:p>
        </p:txBody>
      </p:sp>
      <p:sp>
        <p:nvSpPr>
          <p:cNvPr id="435" name="Google Shape;435;p46"/>
          <p:cNvSpPr txBox="1"/>
          <p:nvPr>
            <p:ph idx="1" type="body"/>
          </p:nvPr>
        </p:nvSpPr>
        <p:spPr>
          <a:xfrm>
            <a:off x="628650" y="1299275"/>
            <a:ext cx="7886700" cy="358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Bien, cualquiera que desee trabajar en programación debe poseer ciertos conocimientos matemáticos que le permitirán hacer bien su trabajo.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Uno de ellos, es sin duda la </a:t>
            </a:r>
            <a:r>
              <a:rPr b="1" lang="en" sz="2000"/>
              <a:t>lógica matemática.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Nos dedicaremos aquí a introducir dicho tema.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Pero para </a:t>
            </a:r>
            <a:r>
              <a:rPr lang="en" sz="2000"/>
              <a:t>anticiparnos</a:t>
            </a:r>
            <a:r>
              <a:rPr lang="en" sz="2000"/>
              <a:t> un poco, hay lógica matemática cada vez que queremos </a:t>
            </a:r>
            <a:r>
              <a:rPr lang="en" sz="2000"/>
              <a:t>programar </a:t>
            </a:r>
            <a:r>
              <a:rPr lang="en" sz="2000"/>
              <a:t>que: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Si </a:t>
            </a:r>
            <a:r>
              <a:rPr lang="en" sz="2000"/>
              <a:t>determinada cosa ocurre, </a:t>
            </a:r>
            <a:r>
              <a:rPr b="1" lang="en" sz="2000"/>
              <a:t>entonces </a:t>
            </a:r>
            <a:r>
              <a:rPr lang="en" sz="2000"/>
              <a:t>nuestro programa realice tal o cual acción.</a:t>
            </a:r>
            <a:endParaRPr sz="2000"/>
          </a:p>
          <a:p>
            <a:pPr indent="0" lvl="0" marL="45720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¿Pueden pensar en algún esceneario </a:t>
            </a:r>
            <a:r>
              <a:rPr b="1" lang="en" sz="2000"/>
              <a:t>Si/entonces</a:t>
            </a:r>
            <a:r>
              <a:rPr lang="en" sz="2000"/>
              <a:t>?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significa lógica?</a:t>
            </a:r>
            <a:endParaRPr/>
          </a:p>
        </p:txBody>
      </p:sp>
      <p:sp>
        <p:nvSpPr>
          <p:cNvPr id="441" name="Google Shape;441;p47"/>
          <p:cNvSpPr txBox="1"/>
          <p:nvPr>
            <p:ph idx="1" type="body"/>
          </p:nvPr>
        </p:nvSpPr>
        <p:spPr>
          <a:xfrm>
            <a:off x="281275" y="1017975"/>
            <a:ext cx="8234100" cy="38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Muchas definiciones: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Ciencia </a:t>
            </a:r>
            <a:r>
              <a:rPr lang="en" sz="2000"/>
              <a:t>formal que tiene como objeto de estudio los distintos principios de </a:t>
            </a:r>
            <a:r>
              <a:rPr i="1" lang="en" sz="2000"/>
              <a:t>demostración </a:t>
            </a:r>
            <a:r>
              <a:rPr lang="en" sz="2000"/>
              <a:t>que permitan </a:t>
            </a:r>
            <a:r>
              <a:rPr i="1" lang="en" sz="2000"/>
              <a:t>comprobar </a:t>
            </a:r>
            <a:r>
              <a:rPr lang="en" sz="2000"/>
              <a:t>que una </a:t>
            </a:r>
            <a:r>
              <a:rPr i="1" lang="en" sz="2000"/>
              <a:t>afirmación </a:t>
            </a:r>
            <a:r>
              <a:rPr lang="en" sz="2000"/>
              <a:t>pueda ser considerada como </a:t>
            </a:r>
            <a:r>
              <a:rPr i="1" lang="en" sz="2000"/>
              <a:t>válida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Método </a:t>
            </a:r>
            <a:r>
              <a:rPr lang="en" sz="2000"/>
              <a:t>o </a:t>
            </a:r>
            <a:r>
              <a:rPr i="1" lang="en" sz="2000"/>
              <a:t>razonamiento </a:t>
            </a:r>
            <a:r>
              <a:rPr lang="en" sz="2000"/>
              <a:t>en el que las ideas o la sucesión de los hechos se manifiestan o se desarrollan de forma </a:t>
            </a:r>
            <a:r>
              <a:rPr i="1" lang="en" sz="2000"/>
              <a:t>coherente </a:t>
            </a:r>
            <a:r>
              <a:rPr lang="en" sz="2000"/>
              <a:t>y </a:t>
            </a:r>
            <a:r>
              <a:rPr i="1" lang="en" sz="2000"/>
              <a:t>sin </a:t>
            </a:r>
            <a:r>
              <a:rPr lang="en" sz="2000"/>
              <a:t>que haya </a:t>
            </a:r>
            <a:r>
              <a:rPr i="1" lang="en" sz="2000"/>
              <a:t>contradicciones </a:t>
            </a:r>
            <a:r>
              <a:rPr lang="en" sz="2000"/>
              <a:t>entre ellas.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Lógica es una ciencia formal que estudia la </a:t>
            </a:r>
            <a:r>
              <a:rPr i="1" lang="en" sz="2000"/>
              <a:t>estructura </a:t>
            </a:r>
            <a:r>
              <a:rPr lang="en" sz="2000"/>
              <a:t>o </a:t>
            </a:r>
            <a:r>
              <a:rPr i="1" lang="en" sz="2000"/>
              <a:t>formas del pensamiento humano</a:t>
            </a:r>
            <a:r>
              <a:rPr lang="en" sz="2000"/>
              <a:t> (como </a:t>
            </a:r>
            <a:r>
              <a:rPr i="1" lang="en" sz="2000"/>
              <a:t>proposiciones</a:t>
            </a:r>
            <a:r>
              <a:rPr lang="en" sz="2000"/>
              <a:t>, </a:t>
            </a:r>
            <a:r>
              <a:rPr i="1" lang="en" sz="2000"/>
              <a:t>conceptos </a:t>
            </a:r>
            <a:r>
              <a:rPr lang="en" sz="2000"/>
              <a:t>y </a:t>
            </a:r>
            <a:r>
              <a:rPr i="1" lang="en" sz="2000"/>
              <a:t>razonamientos</a:t>
            </a:r>
            <a:r>
              <a:rPr lang="en" sz="2000"/>
              <a:t>) para </a:t>
            </a:r>
            <a:r>
              <a:rPr i="1" lang="en" sz="2000"/>
              <a:t>establecer leyes </a:t>
            </a:r>
            <a:r>
              <a:rPr lang="en" sz="2000"/>
              <a:t>y </a:t>
            </a:r>
            <a:r>
              <a:rPr i="1" lang="en" sz="2000"/>
              <a:t>principios válidos </a:t>
            </a:r>
            <a:r>
              <a:rPr lang="en" sz="2000"/>
              <a:t>para obtener </a:t>
            </a:r>
            <a:r>
              <a:rPr i="1" lang="en" sz="2000"/>
              <a:t>criterios </a:t>
            </a:r>
            <a:r>
              <a:rPr lang="en" sz="2000"/>
              <a:t>de </a:t>
            </a:r>
            <a:r>
              <a:rPr i="1" lang="en" sz="2000"/>
              <a:t>verdad</a:t>
            </a:r>
            <a:r>
              <a:rPr lang="en" sz="2000"/>
              <a:t>.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También decimos todo el tiempo: Esto tiene lógica, o es lógico.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es lógica en matemática?</a:t>
            </a:r>
            <a:endParaRPr/>
          </a:p>
        </p:txBody>
      </p:sp>
      <p:sp>
        <p:nvSpPr>
          <p:cNvPr id="447" name="Google Shape;447;p48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 el estudio formal y simbólico de la lógica.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Comprende la aplicación de las </a:t>
            </a:r>
            <a:r>
              <a:rPr i="1" lang="en" sz="2000"/>
              <a:t>técnicas </a:t>
            </a:r>
            <a:r>
              <a:rPr lang="en" sz="2000"/>
              <a:t>de la lógica formal a la </a:t>
            </a:r>
            <a:r>
              <a:rPr i="1" lang="en" sz="2000"/>
              <a:t>construcción </a:t>
            </a:r>
            <a:r>
              <a:rPr lang="en" sz="2000"/>
              <a:t>y el desarrollo de las matemáticas y el </a:t>
            </a:r>
            <a:r>
              <a:rPr i="1" lang="en" sz="2000"/>
              <a:t>razonamiento matemático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 lógica matemática se aplica para criterios de demostrabilidad como por ejemplo para </a:t>
            </a:r>
            <a:r>
              <a:rPr lang="en" sz="2000"/>
              <a:t>demostrar</a:t>
            </a:r>
            <a:r>
              <a:rPr lang="en" sz="2000"/>
              <a:t> teoremas.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Pero vamos a ir de a poco...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>
            <p:ph idx="1" type="body"/>
          </p:nvPr>
        </p:nvSpPr>
        <p:spPr>
          <a:xfrm>
            <a:off x="535775" y="1148050"/>
            <a:ext cx="7979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Proposición </a:t>
            </a:r>
            <a:r>
              <a:rPr lang="en" sz="2000"/>
              <a:t>suele definirse como un </a:t>
            </a:r>
            <a:r>
              <a:rPr i="1" lang="en" sz="2000"/>
              <a:t>enunciado </a:t>
            </a:r>
            <a:r>
              <a:rPr lang="en" sz="2000"/>
              <a:t>que puede ser calificado de </a:t>
            </a:r>
            <a:r>
              <a:rPr i="1" lang="en" sz="2000"/>
              <a:t>verdadero </a:t>
            </a:r>
            <a:r>
              <a:rPr lang="en" sz="2000"/>
              <a:t>o </a:t>
            </a:r>
            <a:r>
              <a:rPr i="1" lang="en" sz="2000"/>
              <a:t>falso.</a:t>
            </a:r>
            <a:endParaRPr i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 no puede </a:t>
            </a:r>
            <a:r>
              <a:rPr lang="en" sz="2000"/>
              <a:t>asignársele</a:t>
            </a:r>
            <a:r>
              <a:rPr lang="en" sz="2000"/>
              <a:t> un valor de verdad: </a:t>
            </a:r>
            <a:r>
              <a:rPr i="1" lang="en" sz="2000"/>
              <a:t>verdadero </a:t>
            </a:r>
            <a:r>
              <a:rPr lang="en" sz="2000"/>
              <a:t>o </a:t>
            </a:r>
            <a:r>
              <a:rPr i="1" lang="en" sz="2000"/>
              <a:t>falso</a:t>
            </a:r>
            <a:r>
              <a:rPr lang="en" sz="2000"/>
              <a:t>, no es una proposición.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Ejemplos: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Soy un ser humano.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5 es un número impar.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cuadrado tiene cinco lados.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Alguien de este curso tiene 137.541 cabellos en su cabeza.</a:t>
            </a:r>
            <a:endParaRPr sz="2000"/>
          </a:p>
        </p:txBody>
      </p:sp>
      <p:sp>
        <p:nvSpPr>
          <p:cNvPr id="453" name="Google Shape;453;p4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</a:t>
            </a:r>
            <a:r>
              <a:rPr lang="en"/>
              <a:t>Qué es una </a:t>
            </a:r>
            <a:r>
              <a:rPr lang="en"/>
              <a:t>proposición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535775" y="1148050"/>
            <a:ext cx="7979700" cy="18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Proposición </a:t>
            </a:r>
            <a:r>
              <a:rPr lang="en" sz="2000"/>
              <a:t>suele definirse como un </a:t>
            </a:r>
            <a:r>
              <a:rPr i="1" lang="en" sz="2000"/>
              <a:t>enunciado </a:t>
            </a:r>
            <a:r>
              <a:rPr lang="en" sz="2000"/>
              <a:t>que puede ser calificado de </a:t>
            </a:r>
            <a:r>
              <a:rPr i="1" lang="en" sz="2000"/>
              <a:t>verdadero </a:t>
            </a:r>
            <a:r>
              <a:rPr lang="en" sz="2000"/>
              <a:t>o </a:t>
            </a:r>
            <a:r>
              <a:rPr i="1" lang="en" sz="2000"/>
              <a:t>falso.</a:t>
            </a:r>
            <a:endParaRPr i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 no puede asignársele un valor de verdad: </a:t>
            </a:r>
            <a:r>
              <a:rPr i="1" lang="en" sz="2000"/>
              <a:t>verdadero </a:t>
            </a:r>
            <a:r>
              <a:rPr lang="en" sz="2000"/>
              <a:t>o </a:t>
            </a:r>
            <a:r>
              <a:rPr i="1" lang="en" sz="2000"/>
              <a:t>falso</a:t>
            </a:r>
            <a:r>
              <a:rPr lang="en" sz="2000"/>
              <a:t>, no es una proposición.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Contra ejemplos (NO son proposiciones)</a:t>
            </a:r>
            <a:r>
              <a:rPr b="1" lang="en" sz="2000"/>
              <a:t>: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59" name="Google Shape;459;p5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proposición?</a:t>
            </a:r>
            <a:endParaRPr/>
          </a:p>
        </p:txBody>
      </p:sp>
      <p:sp>
        <p:nvSpPr>
          <p:cNvPr id="460" name="Google Shape;460;p50"/>
          <p:cNvSpPr txBox="1"/>
          <p:nvPr>
            <p:ph idx="1" type="body"/>
          </p:nvPr>
        </p:nvSpPr>
        <p:spPr>
          <a:xfrm>
            <a:off x="535775" y="3129250"/>
            <a:ext cx="7979700" cy="18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¿A qué hora llegaste?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¡Felicitaciones!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 pinza sirve para.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por desde nada con muy.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421450" y="1122088"/>
            <a:ext cx="7979700" cy="383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/>
              <a:t>Tarea:</a:t>
            </a:r>
            <a:endParaRPr b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1- Decir cuáles de las siguientes expresiones son </a:t>
            </a:r>
            <a:r>
              <a:rPr i="1" lang="en" sz="2000"/>
              <a:t>proposiciones</a:t>
            </a:r>
            <a:r>
              <a:rPr lang="en" sz="2000"/>
              <a:t>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a) La química es una ciencia experimental.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b) </a:t>
            </a:r>
            <a:r>
              <a:rPr lang="en" sz="2000"/>
              <a:t>Sofía</a:t>
            </a:r>
            <a:r>
              <a:rPr lang="en" sz="2000"/>
              <a:t> es la capital de </a:t>
            </a:r>
            <a:r>
              <a:rPr lang="en" sz="2000"/>
              <a:t>Bélgica</a:t>
            </a:r>
            <a:r>
              <a:rPr lang="en" sz="2000"/>
              <a:t>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c) ¿Cuál es la temperatura en Madariaga?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d) A, ante, bajo, con, contra.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e) 3 + 5 = 4.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 ) 3 + 5 = 8.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g) El sol es una estrella.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66" name="Google Shape;466;p5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una proposición?</a:t>
            </a:r>
            <a:endParaRPr/>
          </a:p>
        </p:txBody>
      </p:sp>
      <p:pic>
        <p:nvPicPr>
          <p:cNvPr id="467" name="Google Shape;4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8375" y="1889756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450" y="2823213"/>
            <a:ext cx="377796" cy="4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300" y="2355869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2400" y="3176538"/>
            <a:ext cx="377796" cy="4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25" y="3608319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225" y="3973319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950" y="4328869"/>
            <a:ext cx="465949" cy="431768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1"/>
          <p:cNvSpPr txBox="1"/>
          <p:nvPr/>
        </p:nvSpPr>
        <p:spPr>
          <a:xfrm>
            <a:off x="6563325" y="3400825"/>
            <a:ext cx="238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2 -</a:t>
            </a:r>
            <a:r>
              <a:rPr lang="en" sz="2000"/>
              <a:t>Y de las proposiciones ¿Cuáles son sus valores de verdad?</a:t>
            </a:r>
            <a:endParaRPr sz="2000"/>
          </a:p>
        </p:txBody>
      </p:sp>
      <p:sp>
        <p:nvSpPr>
          <p:cNvPr id="475" name="Google Shape;475;p51"/>
          <p:cNvSpPr txBox="1"/>
          <p:nvPr/>
        </p:nvSpPr>
        <p:spPr>
          <a:xfrm>
            <a:off x="6487125" y="1859338"/>
            <a:ext cx="6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</a:t>
            </a:r>
            <a:endParaRPr sz="2000"/>
          </a:p>
        </p:txBody>
      </p:sp>
      <p:sp>
        <p:nvSpPr>
          <p:cNvPr id="476" name="Google Shape;476;p51"/>
          <p:cNvSpPr txBox="1"/>
          <p:nvPr/>
        </p:nvSpPr>
        <p:spPr>
          <a:xfrm>
            <a:off x="6021250" y="2325438"/>
            <a:ext cx="6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endParaRPr sz="2000"/>
          </a:p>
        </p:txBody>
      </p:sp>
      <p:sp>
        <p:nvSpPr>
          <p:cNvPr id="477" name="Google Shape;477;p51"/>
          <p:cNvSpPr txBox="1"/>
          <p:nvPr/>
        </p:nvSpPr>
        <p:spPr>
          <a:xfrm>
            <a:off x="2734513" y="3942888"/>
            <a:ext cx="6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</a:t>
            </a:r>
            <a:endParaRPr sz="2000"/>
          </a:p>
        </p:txBody>
      </p:sp>
      <p:sp>
        <p:nvSpPr>
          <p:cNvPr id="478" name="Google Shape;478;p51"/>
          <p:cNvSpPr txBox="1"/>
          <p:nvPr/>
        </p:nvSpPr>
        <p:spPr>
          <a:xfrm>
            <a:off x="2690375" y="3556913"/>
            <a:ext cx="6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</a:t>
            </a:r>
            <a:endParaRPr sz="2000"/>
          </a:p>
        </p:txBody>
      </p:sp>
      <p:sp>
        <p:nvSpPr>
          <p:cNvPr id="479" name="Google Shape;479;p51"/>
          <p:cNvSpPr txBox="1"/>
          <p:nvPr/>
        </p:nvSpPr>
        <p:spPr>
          <a:xfrm>
            <a:off x="4105738" y="4298438"/>
            <a:ext cx="6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425" y="3487925"/>
            <a:ext cx="2189575" cy="11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Proposiciones compuestas</a:t>
            </a:r>
            <a:endParaRPr/>
          </a:p>
        </p:txBody>
      </p:sp>
      <p:sp>
        <p:nvSpPr>
          <p:cNvPr id="486" name="Google Shape;486;p52"/>
          <p:cNvSpPr txBox="1"/>
          <p:nvPr>
            <p:ph idx="1" type="body"/>
          </p:nvPr>
        </p:nvSpPr>
        <p:spPr>
          <a:xfrm>
            <a:off x="321475" y="1148050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Hasta ahora todas las proposiciones eran simples.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Cada vez que aparecía una era </a:t>
            </a:r>
            <a:r>
              <a:rPr lang="en" sz="2000"/>
              <a:t>fácil</a:t>
            </a:r>
            <a:r>
              <a:rPr lang="en" sz="2000"/>
              <a:t> decidir si era verdadera o falsa.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¿Qué pasa con estas?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 te sacás un 10 en FIP, entonces te regalo un Camaro amarillo.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Dos es un número par y La Paz es la capital de Perú.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No es cierto que Angel Donvito es Doctor.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Dos es un número par o La Paz es la capital de Perú.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Tarea</a:t>
            </a:r>
            <a:endParaRPr/>
          </a:p>
        </p:txBody>
      </p:sp>
      <p:sp>
        <p:nvSpPr>
          <p:cNvPr id="492" name="Google Shape;492;p53"/>
          <p:cNvSpPr txBox="1"/>
          <p:nvPr>
            <p:ph idx="1" type="body"/>
          </p:nvPr>
        </p:nvSpPr>
        <p:spPr>
          <a:xfrm>
            <a:off x="628650" y="2464599"/>
            <a:ext cx="7886700" cy="144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Responder el siguiente </a:t>
            </a:r>
            <a:r>
              <a:rPr lang="en" u="sng">
                <a:solidFill>
                  <a:schemeClr val="hlink"/>
                </a:solidFill>
                <a:hlinkClick r:id="rId3"/>
              </a:rPr>
              <a:t>formulario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Operaciones con proposiciones</a:t>
            </a:r>
            <a:endParaRPr/>
          </a:p>
        </p:txBody>
      </p:sp>
      <p:sp>
        <p:nvSpPr>
          <p:cNvPr id="498" name="Google Shape;498;p54"/>
          <p:cNvSpPr txBox="1"/>
          <p:nvPr>
            <p:ph idx="1" type="body"/>
          </p:nvPr>
        </p:nvSpPr>
        <p:spPr>
          <a:xfrm>
            <a:off x="321475" y="1148050"/>
            <a:ext cx="8559000" cy="185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Así como en aritmética se estudian las operaciones entre números, la lógica estudia las operaciones entre proposiciones, </a:t>
            </a:r>
            <a:r>
              <a:rPr lang="en" sz="2000"/>
              <a:t>estás</a:t>
            </a:r>
            <a:r>
              <a:rPr lang="en" sz="2000"/>
              <a:t> constituye el cálculo proposicional.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Para simplificar la escritura llamemos a las proposiciones con las letras p y q (minusculas).</a:t>
            </a:r>
            <a:endParaRPr sz="2000"/>
          </a:p>
        </p:txBody>
      </p:sp>
      <p:sp>
        <p:nvSpPr>
          <p:cNvPr id="499" name="Google Shape;499;p54"/>
          <p:cNvSpPr txBox="1"/>
          <p:nvPr>
            <p:ph idx="1" type="body"/>
          </p:nvPr>
        </p:nvSpPr>
        <p:spPr>
          <a:xfrm>
            <a:off x="657625" y="3109800"/>
            <a:ext cx="7886700" cy="203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 te sacás un 10 en FIP, entonces te regalo un Camaro amarillo.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Dos es un número par y La Paz es la capital de Perú.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No es cierto que Angel Donvito es Doctor.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Dos es un número par o La Paz es la capital de Perú.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cxnSp>
        <p:nvCxnSpPr>
          <p:cNvPr id="500" name="Google Shape;500;p54"/>
          <p:cNvCxnSpPr/>
          <p:nvPr/>
        </p:nvCxnSpPr>
        <p:spPr>
          <a:xfrm>
            <a:off x="1084950" y="36031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54"/>
          <p:cNvCxnSpPr/>
          <p:nvPr/>
        </p:nvCxnSpPr>
        <p:spPr>
          <a:xfrm>
            <a:off x="856350" y="39841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54"/>
          <p:cNvCxnSpPr/>
          <p:nvPr/>
        </p:nvCxnSpPr>
        <p:spPr>
          <a:xfrm>
            <a:off x="2913750" y="43651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4"/>
          <p:cNvCxnSpPr/>
          <p:nvPr/>
        </p:nvCxnSpPr>
        <p:spPr>
          <a:xfrm>
            <a:off x="856350" y="48223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4"/>
          <p:cNvCxnSpPr/>
          <p:nvPr/>
        </p:nvCxnSpPr>
        <p:spPr>
          <a:xfrm>
            <a:off x="5199750" y="36031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4"/>
          <p:cNvCxnSpPr/>
          <p:nvPr/>
        </p:nvCxnSpPr>
        <p:spPr>
          <a:xfrm>
            <a:off x="4209150" y="39841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4"/>
          <p:cNvCxnSpPr/>
          <p:nvPr/>
        </p:nvCxnSpPr>
        <p:spPr>
          <a:xfrm>
            <a:off x="3980550" y="48223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4"/>
          <p:cNvSpPr txBox="1"/>
          <p:nvPr/>
        </p:nvSpPr>
        <p:spPr>
          <a:xfrm>
            <a:off x="1914525" y="28479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highlight>
                  <a:schemeClr val="lt1"/>
                </a:highlight>
              </a:rPr>
              <a:t>p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508" name="Google Shape;508;p54"/>
          <p:cNvSpPr txBox="1"/>
          <p:nvPr/>
        </p:nvSpPr>
        <p:spPr>
          <a:xfrm>
            <a:off x="6257925" y="28479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</a:rPr>
              <a:t>q</a:t>
            </a:r>
            <a:endParaRPr b="1"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509" name="Google Shape;509;p54"/>
          <p:cNvSpPr/>
          <p:nvPr/>
        </p:nvSpPr>
        <p:spPr>
          <a:xfrm>
            <a:off x="3600450" y="3162300"/>
            <a:ext cx="11241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4"/>
          <p:cNvSpPr/>
          <p:nvPr/>
        </p:nvSpPr>
        <p:spPr>
          <a:xfrm>
            <a:off x="3238500" y="3603135"/>
            <a:ext cx="3333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4"/>
          <p:cNvSpPr/>
          <p:nvPr/>
        </p:nvSpPr>
        <p:spPr>
          <a:xfrm>
            <a:off x="657625" y="3974675"/>
            <a:ext cx="4272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4"/>
          <p:cNvSpPr/>
          <p:nvPr/>
        </p:nvSpPr>
        <p:spPr>
          <a:xfrm>
            <a:off x="3238500" y="4365135"/>
            <a:ext cx="3333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NOT</a:t>
            </a:r>
            <a:endParaRPr/>
          </a:p>
        </p:txBody>
      </p:sp>
      <p:sp>
        <p:nvSpPr>
          <p:cNvPr id="518" name="Google Shape;518;p5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Se llama negación de una proposición p a la proposición que se obtiene anteponiendo la palabra “no” a la proposición p. La negación de p se simboliza “–p” y se lee “no p”.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Ejemplo: </a:t>
            </a:r>
            <a:r>
              <a:rPr i="1" lang="en" sz="2000"/>
              <a:t>p = enero es un mes caluroso</a:t>
            </a:r>
            <a:endParaRPr i="1"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La negación será:</a:t>
            </a:r>
            <a:r>
              <a:rPr i="1" lang="en" sz="2000"/>
              <a:t> –p = no enero es un mes caluroso</a:t>
            </a:r>
            <a:r>
              <a:rPr lang="en" sz="2000"/>
              <a:t>, pero esto no nos “suena bien” en español, por lo que enunciamos la negación de la siguiente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forma: –p = enero no es un mes caluroso.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matemática?</a:t>
            </a:r>
            <a:endParaRPr/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Discusión: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Ciencia que estudia las propiedades de los números y las relaciones que se establecen entre ellos…¿? (Google)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 una ciencia formal que, partiendo de axiomas y siguiendo el razonamiento lógico, estudia/n las propiedades, estructuras abstractas y relaciones entre entidades abstractas como números, figuras geométricas, iconos, glifos o símbolos en general. (Wikipedia)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de verdad</a:t>
            </a:r>
            <a:endParaRPr/>
          </a:p>
        </p:txBody>
      </p:sp>
      <p:sp>
        <p:nvSpPr>
          <p:cNvPr id="524" name="Google Shape;524;p56"/>
          <p:cNvSpPr txBox="1"/>
          <p:nvPr>
            <p:ph idx="1" type="body"/>
          </p:nvPr>
        </p:nvSpPr>
        <p:spPr>
          <a:xfrm>
            <a:off x="628650" y="1122074"/>
            <a:ext cx="7886700" cy="120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 una tabla que muestra el valor de verdad de una proposición compuesta, para cada combinación de valores de verdad que se pueda asignar a sus componentes.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25" name="Google Shape;5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775" y="3343075"/>
            <a:ext cx="2822500" cy="17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6"/>
          <p:cNvSpPr txBox="1"/>
          <p:nvPr>
            <p:ph idx="1" type="body"/>
          </p:nvPr>
        </p:nvSpPr>
        <p:spPr>
          <a:xfrm>
            <a:off x="628675" y="2482175"/>
            <a:ext cx="2020800" cy="15105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Asumiendo que el valor de verdad sea:</a:t>
            </a:r>
            <a:endParaRPr sz="2000"/>
          </a:p>
        </p:txBody>
      </p:sp>
      <p:sp>
        <p:nvSpPr>
          <p:cNvPr id="527" name="Google Shape;527;p56"/>
          <p:cNvSpPr txBox="1"/>
          <p:nvPr>
            <p:ph idx="1" type="body"/>
          </p:nvPr>
        </p:nvSpPr>
        <p:spPr>
          <a:xfrm>
            <a:off x="6419875" y="2405975"/>
            <a:ext cx="2020800" cy="15105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El valor de verdad de esto será:</a:t>
            </a:r>
            <a:endParaRPr sz="2000"/>
          </a:p>
        </p:txBody>
      </p:sp>
      <p:cxnSp>
        <p:nvCxnSpPr>
          <p:cNvPr id="528" name="Google Shape;528;p56"/>
          <p:cNvCxnSpPr/>
          <p:nvPr/>
        </p:nvCxnSpPr>
        <p:spPr>
          <a:xfrm rot="10800000">
            <a:off x="4140675" y="3129025"/>
            <a:ext cx="0" cy="41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56"/>
          <p:cNvCxnSpPr/>
          <p:nvPr/>
        </p:nvCxnSpPr>
        <p:spPr>
          <a:xfrm rot="10800000">
            <a:off x="4978875" y="3129025"/>
            <a:ext cx="0" cy="41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56"/>
          <p:cNvCxnSpPr/>
          <p:nvPr/>
        </p:nvCxnSpPr>
        <p:spPr>
          <a:xfrm flipH="1">
            <a:off x="2883675" y="3129025"/>
            <a:ext cx="1257000" cy="12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56"/>
          <p:cNvCxnSpPr/>
          <p:nvPr/>
        </p:nvCxnSpPr>
        <p:spPr>
          <a:xfrm flipH="1" rot="10800000">
            <a:off x="4978875" y="3129175"/>
            <a:ext cx="1166100" cy="12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56"/>
          <p:cNvSpPr/>
          <p:nvPr/>
        </p:nvSpPr>
        <p:spPr>
          <a:xfrm>
            <a:off x="4830800" y="4066750"/>
            <a:ext cx="468300" cy="28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6"/>
          <p:cNvSpPr/>
          <p:nvPr/>
        </p:nvSpPr>
        <p:spPr>
          <a:xfrm>
            <a:off x="4830800" y="4447750"/>
            <a:ext cx="468300" cy="28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Tablas de verdad</a:t>
            </a:r>
            <a:endParaRPr/>
          </a:p>
        </p:txBody>
      </p:sp>
      <p:sp>
        <p:nvSpPr>
          <p:cNvPr id="539" name="Google Shape;539;p57"/>
          <p:cNvSpPr txBox="1"/>
          <p:nvPr>
            <p:ph idx="1" type="body"/>
          </p:nvPr>
        </p:nvSpPr>
        <p:spPr>
          <a:xfrm>
            <a:off x="628650" y="1122074"/>
            <a:ext cx="7886700" cy="120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 una tabla que muestra el valor de verdad de una proposición compuesta, para cada combinación de valores de verdad que se pueda asignar a sus componentes.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40" name="Google Shape;540;p57"/>
          <p:cNvPicPr preferRelativeResize="0"/>
          <p:nvPr/>
        </p:nvPicPr>
        <p:blipFill rotWithShape="1">
          <a:blip r:embed="rId3">
            <a:alphaModFix/>
          </a:blip>
          <a:srcRect b="9828" l="0" r="0" t="0"/>
          <a:stretch/>
        </p:blipFill>
        <p:spPr>
          <a:xfrm>
            <a:off x="3160775" y="3343075"/>
            <a:ext cx="2822500" cy="15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7"/>
          <p:cNvSpPr txBox="1"/>
          <p:nvPr>
            <p:ph idx="1" type="body"/>
          </p:nvPr>
        </p:nvSpPr>
        <p:spPr>
          <a:xfrm>
            <a:off x="628675" y="2482175"/>
            <a:ext cx="2020800" cy="15105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Asumiendo que el valor de verdad sea:</a:t>
            </a:r>
            <a:endParaRPr sz="2000"/>
          </a:p>
        </p:txBody>
      </p:sp>
      <p:sp>
        <p:nvSpPr>
          <p:cNvPr id="542" name="Google Shape;542;p57"/>
          <p:cNvSpPr txBox="1"/>
          <p:nvPr>
            <p:ph idx="1" type="body"/>
          </p:nvPr>
        </p:nvSpPr>
        <p:spPr>
          <a:xfrm>
            <a:off x="6419875" y="2405975"/>
            <a:ext cx="2020800" cy="15105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El valor de verdad de esto será:</a:t>
            </a:r>
            <a:endParaRPr sz="2000"/>
          </a:p>
        </p:txBody>
      </p:sp>
      <p:cxnSp>
        <p:nvCxnSpPr>
          <p:cNvPr id="543" name="Google Shape;543;p57"/>
          <p:cNvCxnSpPr/>
          <p:nvPr/>
        </p:nvCxnSpPr>
        <p:spPr>
          <a:xfrm rot="10800000">
            <a:off x="4140675" y="3129025"/>
            <a:ext cx="0" cy="41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7"/>
          <p:cNvCxnSpPr/>
          <p:nvPr/>
        </p:nvCxnSpPr>
        <p:spPr>
          <a:xfrm rot="10800000">
            <a:off x="4978875" y="3129025"/>
            <a:ext cx="0" cy="419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57"/>
          <p:cNvCxnSpPr/>
          <p:nvPr/>
        </p:nvCxnSpPr>
        <p:spPr>
          <a:xfrm flipH="1">
            <a:off x="2883675" y="3129025"/>
            <a:ext cx="1257000" cy="123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57"/>
          <p:cNvCxnSpPr/>
          <p:nvPr/>
        </p:nvCxnSpPr>
        <p:spPr>
          <a:xfrm flipH="1" rot="10800000">
            <a:off x="4978875" y="3129175"/>
            <a:ext cx="1166100" cy="120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NOT</a:t>
            </a:r>
            <a:endParaRPr/>
          </a:p>
        </p:txBody>
      </p:sp>
      <p:sp>
        <p:nvSpPr>
          <p:cNvPr id="552" name="Google Shape;552;p58"/>
          <p:cNvSpPr txBox="1"/>
          <p:nvPr>
            <p:ph idx="1" type="body"/>
          </p:nvPr>
        </p:nvSpPr>
        <p:spPr>
          <a:xfrm>
            <a:off x="628650" y="1148051"/>
            <a:ext cx="7886700" cy="241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Tarea: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Negar las siguientes proposiciones: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a) 7 &gt; 4.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b) La Luna es un planeta.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c) Francia es un país asiático.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AND</a:t>
            </a:r>
            <a:endParaRPr/>
          </a:p>
        </p:txBody>
      </p:sp>
      <p:sp>
        <p:nvSpPr>
          <p:cNvPr id="558" name="Google Shape;558;p59"/>
          <p:cNvSpPr txBox="1"/>
          <p:nvPr>
            <p:ph idx="1" type="body"/>
          </p:nvPr>
        </p:nvSpPr>
        <p:spPr>
          <a:xfrm>
            <a:off x="628650" y="1148050"/>
            <a:ext cx="7886700" cy="378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La </a:t>
            </a:r>
            <a:r>
              <a:rPr i="1" lang="en" sz="2000"/>
              <a:t>conjunción </a:t>
            </a:r>
            <a:r>
              <a:rPr lang="en" sz="2000"/>
              <a:t>o </a:t>
            </a:r>
            <a:r>
              <a:rPr i="1" lang="en" sz="2000"/>
              <a:t>producto lógico</a:t>
            </a:r>
            <a:r>
              <a:rPr lang="en" sz="2000"/>
              <a:t>, que resulta de </a:t>
            </a:r>
            <a:r>
              <a:rPr i="1" lang="en" sz="2000"/>
              <a:t>reunir </a:t>
            </a:r>
            <a:r>
              <a:rPr lang="en" sz="2000"/>
              <a:t>dos proposiciones para obtener una tercera.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Así, dadas las proposiciones simples: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p = </a:t>
            </a:r>
            <a:r>
              <a:rPr i="1" lang="en" sz="2000"/>
              <a:t>2 es un número par</a:t>
            </a:r>
            <a:r>
              <a:rPr lang="en" sz="2000"/>
              <a:t>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q = </a:t>
            </a:r>
            <a:r>
              <a:rPr i="1" lang="en" sz="2000"/>
              <a:t>Lima es la capital de Perú</a:t>
            </a:r>
            <a:r>
              <a:rPr lang="en" sz="2000"/>
              <a:t>;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se puede formar la proposición compuesta: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 </a:t>
            </a:r>
            <a:r>
              <a:rPr b="1" lang="en" sz="2000"/>
              <a:t>∧ </a:t>
            </a:r>
            <a:r>
              <a:rPr lang="en" sz="2000"/>
              <a:t>q = 2 es un número par y Lima es la capital de Perú.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La proposición p ∧ q se lee “p y q ”; y su valor de verdad es verdadero solamente si p y q son ambas verdaderas, siendo falso en los demás casos.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AND</a:t>
            </a:r>
            <a:endParaRPr/>
          </a:p>
        </p:txBody>
      </p:sp>
      <p:pic>
        <p:nvPicPr>
          <p:cNvPr id="564" name="Google Shape;56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543" y="3367243"/>
            <a:ext cx="3712874" cy="1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500" y="944025"/>
            <a:ext cx="2353775" cy="18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0"/>
          <p:cNvSpPr txBox="1"/>
          <p:nvPr>
            <p:ph idx="1" type="body"/>
          </p:nvPr>
        </p:nvSpPr>
        <p:spPr>
          <a:xfrm>
            <a:off x="310500" y="805125"/>
            <a:ext cx="2213400" cy="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Tabla de verdad:</a:t>
            </a:r>
            <a:endParaRPr sz="2000"/>
          </a:p>
        </p:txBody>
      </p:sp>
      <p:sp>
        <p:nvSpPr>
          <p:cNvPr id="567" name="Google Shape;567;p60"/>
          <p:cNvSpPr/>
          <p:nvPr/>
        </p:nvSpPr>
        <p:spPr>
          <a:xfrm>
            <a:off x="5188175" y="1454325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0"/>
          <p:cNvSpPr/>
          <p:nvPr/>
        </p:nvSpPr>
        <p:spPr>
          <a:xfrm>
            <a:off x="5188175" y="1730550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0"/>
          <p:cNvSpPr/>
          <p:nvPr/>
        </p:nvSpPr>
        <p:spPr>
          <a:xfrm>
            <a:off x="5188175" y="2029838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60"/>
          <p:cNvSpPr/>
          <p:nvPr/>
        </p:nvSpPr>
        <p:spPr>
          <a:xfrm>
            <a:off x="5188175" y="2329138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0"/>
          <p:cNvSpPr txBox="1"/>
          <p:nvPr>
            <p:ph idx="1" type="body"/>
          </p:nvPr>
        </p:nvSpPr>
        <p:spPr>
          <a:xfrm>
            <a:off x="323850" y="2329125"/>
            <a:ext cx="4917000" cy="26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Tarea: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Hallar el valor de verdad de las siguientes conjunciones: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a) Jueves es un mes del año y 3 + 3 = 2.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b) 5 – 9 = –4 y todo paralelogramo tiene sus lados opuestos paralelos.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c) 4 es un número primo y 23 = 32 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AND</a:t>
            </a:r>
            <a:endParaRPr/>
          </a:p>
        </p:txBody>
      </p:sp>
      <p:sp>
        <p:nvSpPr>
          <p:cNvPr id="577" name="Google Shape;577;p61"/>
          <p:cNvSpPr txBox="1"/>
          <p:nvPr>
            <p:ph idx="1" type="body"/>
          </p:nvPr>
        </p:nvSpPr>
        <p:spPr>
          <a:xfrm>
            <a:off x="323850" y="2329125"/>
            <a:ext cx="4917000" cy="260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Tarea: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Hallar el valor de verdad de las siguientes conjunciones: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a) Jueves es un mes del año y 3 + 3 = 2.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b) 5 – 9 = –4 y todo paralelogramo tiene sus lados opuestos paralelos.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c) 4 es un número primo y 23 = 32 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78" name="Google Shape;57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543" y="3367243"/>
            <a:ext cx="3712874" cy="148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4500" y="944025"/>
            <a:ext cx="2353775" cy="180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1"/>
          <p:cNvSpPr txBox="1"/>
          <p:nvPr>
            <p:ph idx="1" type="body"/>
          </p:nvPr>
        </p:nvSpPr>
        <p:spPr>
          <a:xfrm>
            <a:off x="310500" y="805125"/>
            <a:ext cx="2213400" cy="649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Tabla de verdad: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OR</a:t>
            </a:r>
            <a:endParaRPr/>
          </a:p>
        </p:txBody>
      </p:sp>
      <p:sp>
        <p:nvSpPr>
          <p:cNvPr id="586" name="Google Shape;586;p62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De la misma manera que antes pero relacionando las proposiciones con una “o ”, se tiene la </a:t>
            </a:r>
            <a:r>
              <a:rPr i="1" lang="en" sz="2000"/>
              <a:t>disyunción inclusiva</a:t>
            </a:r>
            <a:r>
              <a:rPr lang="en" sz="2000"/>
              <a:t> o </a:t>
            </a:r>
            <a:r>
              <a:rPr i="1" lang="en" sz="2000"/>
              <a:t>suma lógica débil</a:t>
            </a:r>
            <a:r>
              <a:rPr lang="en" sz="2000"/>
              <a:t>, que se simboliza </a:t>
            </a:r>
            <a:r>
              <a:rPr b="1" lang="en" sz="2000"/>
              <a:t>p ∨ q</a:t>
            </a:r>
            <a:r>
              <a:rPr lang="en" sz="2000"/>
              <a:t>, y que se lee </a:t>
            </a:r>
            <a:r>
              <a:rPr b="1" lang="en" sz="2000"/>
              <a:t>“p o q”</a:t>
            </a:r>
            <a:r>
              <a:rPr lang="en" sz="2000"/>
              <a:t>. La proposición p ∨ q es falsa solamente si las dos proposiciones p y q son falsas, siendo verdadera en todos los demás casos. Su tabla de verdad es: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87" name="Google Shape;58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806" y="2861775"/>
            <a:ext cx="2313925" cy="1795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2"/>
          <p:cNvSpPr/>
          <p:nvPr/>
        </p:nvSpPr>
        <p:spPr>
          <a:xfrm>
            <a:off x="4807175" y="3359325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2"/>
          <p:cNvSpPr/>
          <p:nvPr/>
        </p:nvSpPr>
        <p:spPr>
          <a:xfrm>
            <a:off x="4807175" y="3635550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2"/>
          <p:cNvSpPr/>
          <p:nvPr/>
        </p:nvSpPr>
        <p:spPr>
          <a:xfrm>
            <a:off x="4807175" y="3934838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2"/>
          <p:cNvSpPr/>
          <p:nvPr/>
        </p:nvSpPr>
        <p:spPr>
          <a:xfrm>
            <a:off x="4807175" y="4234138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6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OR</a:t>
            </a:r>
            <a:endParaRPr/>
          </a:p>
        </p:txBody>
      </p:sp>
      <p:sp>
        <p:nvSpPr>
          <p:cNvPr id="597" name="Google Shape;597;p6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De la misma manera que antes pero relacionando las proposiciones con una “o ”, se tiene la </a:t>
            </a:r>
            <a:r>
              <a:rPr i="1" lang="en" sz="2000"/>
              <a:t>disyunción inclusiva</a:t>
            </a:r>
            <a:r>
              <a:rPr lang="en" sz="2000"/>
              <a:t> o </a:t>
            </a:r>
            <a:r>
              <a:rPr i="1" lang="en" sz="2000"/>
              <a:t>suma lógica débil</a:t>
            </a:r>
            <a:r>
              <a:rPr lang="en" sz="2000"/>
              <a:t>, que se simboliza </a:t>
            </a:r>
            <a:r>
              <a:rPr b="1" lang="en" sz="2000"/>
              <a:t>p ∨ q</a:t>
            </a:r>
            <a:r>
              <a:rPr lang="en" sz="2000"/>
              <a:t>, y que se lee </a:t>
            </a:r>
            <a:r>
              <a:rPr b="1" lang="en" sz="2000"/>
              <a:t>“p o q”</a:t>
            </a:r>
            <a:r>
              <a:rPr lang="en" sz="2000"/>
              <a:t>. La proposición p ∨ q es falsa solamente si las dos proposiciones p y q son falsas, siendo verdadera en todos los demás casos. Su tabla de verdad es: 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98" name="Google Shape;59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806" y="2861775"/>
            <a:ext cx="2313925" cy="17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Operación OR</a:t>
            </a:r>
            <a:endParaRPr/>
          </a:p>
        </p:txBody>
      </p:sp>
      <p:sp>
        <p:nvSpPr>
          <p:cNvPr id="604" name="Google Shape;604;p64"/>
          <p:cNvSpPr txBox="1"/>
          <p:nvPr>
            <p:ph idx="1" type="body"/>
          </p:nvPr>
        </p:nvSpPr>
        <p:spPr>
          <a:xfrm>
            <a:off x="628650" y="1148046"/>
            <a:ext cx="7886700" cy="14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Por ejemplo, la proposición: p ∨ q = 2 es un número par o Brasilia es la Capital de Perú es verdadera, porque la primera proposición lo es (aunque la segunda sea falsa); y la proposición: p ∨ q = “2 + 2 = 9 o 4 &gt; 7” es falsa porque ambas proposiciones son falsas.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05" name="Google Shape;605;p64"/>
          <p:cNvSpPr txBox="1"/>
          <p:nvPr>
            <p:ph idx="1" type="body"/>
          </p:nvPr>
        </p:nvSpPr>
        <p:spPr>
          <a:xfrm>
            <a:off x="628650" y="2595846"/>
            <a:ext cx="7886700" cy="14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Tarea: Hallar el valor de verdad de las siguientes disyunciones débiles: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 a) Jueves es un mes del año o 3 + 3 = 2.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 b) 5 – 9 = –4 o todo paralelogramo tiene sus lados opuestos paralelos.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c) 4 es un número primo o 23 = 32 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Implicación</a:t>
            </a:r>
            <a:endParaRPr/>
          </a:p>
        </p:txBody>
      </p:sp>
      <p:sp>
        <p:nvSpPr>
          <p:cNvPr id="611" name="Google Shape;611;p65"/>
          <p:cNvSpPr txBox="1"/>
          <p:nvPr>
            <p:ph idx="1" type="body"/>
          </p:nvPr>
        </p:nvSpPr>
        <p:spPr>
          <a:xfrm>
            <a:off x="628650" y="995646"/>
            <a:ext cx="7886700" cy="14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Otra operación muy importante entre proposiciones es el condicional o implicación que se simboliza p ⇒ q. En el lenguaje hablado tiene la forma “si p, entonces q ” o también “p implica q ”. Ésta es falsa solamente cuando p es verdadera y q falsa.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En p ⇒ q, p se llama antecedente de la implicación y q consecuente.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Recuperemos este ejemplo: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 te sacás un 10 en FIP, entonces te regalo un Camaro amarillo.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¿Cuándo va a ser falso y cuándo verdadero?</a:t>
            </a:r>
            <a:endParaRPr sz="2000"/>
          </a:p>
        </p:txBody>
      </p:sp>
      <p:cxnSp>
        <p:nvCxnSpPr>
          <p:cNvPr id="612" name="Google Shape;612;p65"/>
          <p:cNvCxnSpPr/>
          <p:nvPr/>
        </p:nvCxnSpPr>
        <p:spPr>
          <a:xfrm>
            <a:off x="1008750" y="41365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65"/>
          <p:cNvCxnSpPr/>
          <p:nvPr/>
        </p:nvCxnSpPr>
        <p:spPr>
          <a:xfrm>
            <a:off x="5123550" y="41365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65"/>
          <p:cNvSpPr txBox="1"/>
          <p:nvPr/>
        </p:nvSpPr>
        <p:spPr>
          <a:xfrm>
            <a:off x="1838325" y="33813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highlight>
                  <a:schemeClr val="lt1"/>
                </a:highlight>
              </a:rPr>
              <a:t>p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615" name="Google Shape;615;p65"/>
          <p:cNvSpPr txBox="1"/>
          <p:nvPr/>
        </p:nvSpPr>
        <p:spPr>
          <a:xfrm>
            <a:off x="6181725" y="33813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</a:rPr>
              <a:t>q</a:t>
            </a:r>
            <a:endParaRPr b="1"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616" name="Google Shape;616;p65"/>
          <p:cNvSpPr/>
          <p:nvPr/>
        </p:nvSpPr>
        <p:spPr>
          <a:xfrm>
            <a:off x="3524250" y="3695700"/>
            <a:ext cx="11241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¿Dónde se hace matemática?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628650" y="1148050"/>
            <a:ext cx="38568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Jardín de infantes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Escuela primaria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Escuela Secundaria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Educación Terciara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Universidad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En </a:t>
            </a:r>
            <a:r>
              <a:rPr lang="en" sz="2000"/>
              <a:t>Harvard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En la Nasa</a:t>
            </a:r>
            <a:endParaRPr sz="2000"/>
          </a:p>
        </p:txBody>
      </p:sp>
      <p:sp>
        <p:nvSpPr>
          <p:cNvPr id="257" name="Google Shape;257;p30"/>
          <p:cNvSpPr txBox="1"/>
          <p:nvPr>
            <p:ph idx="1" type="body"/>
          </p:nvPr>
        </p:nvSpPr>
        <p:spPr>
          <a:xfrm>
            <a:off x="4561650" y="1148050"/>
            <a:ext cx="44049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El cardinal de un conjunto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Artmética, geometría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Álgebra</a:t>
            </a:r>
            <a:r>
              <a:rPr lang="en" sz="2000"/>
              <a:t> y </a:t>
            </a:r>
            <a:r>
              <a:rPr lang="en" sz="2000"/>
              <a:t>funciones</a:t>
            </a:r>
            <a:r>
              <a:rPr lang="en" sz="2000"/>
              <a:t> (abstracto)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Específica para una profesión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Mucha, pero mucha matemática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Rocket Science :)</a:t>
            </a:r>
            <a:endParaRPr sz="2000"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0400" y="1443650"/>
            <a:ext cx="633750" cy="66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Implicación</a:t>
            </a:r>
            <a:endParaRPr/>
          </a:p>
        </p:txBody>
      </p:sp>
      <p:sp>
        <p:nvSpPr>
          <p:cNvPr id="622" name="Google Shape;622;p66"/>
          <p:cNvSpPr txBox="1"/>
          <p:nvPr>
            <p:ph idx="1" type="body"/>
          </p:nvPr>
        </p:nvSpPr>
        <p:spPr>
          <a:xfrm>
            <a:off x="628675" y="2866471"/>
            <a:ext cx="7886700" cy="14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Si te sacás un 10 en FIP, entonces te regalo un Camaro amarillo.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¿Cuándo va a ser falso y cuándo verdadero?</a:t>
            </a:r>
            <a:endParaRPr sz="2000"/>
          </a:p>
        </p:txBody>
      </p:sp>
      <p:cxnSp>
        <p:nvCxnSpPr>
          <p:cNvPr id="623" name="Google Shape;623;p66"/>
          <p:cNvCxnSpPr/>
          <p:nvPr/>
        </p:nvCxnSpPr>
        <p:spPr>
          <a:xfrm>
            <a:off x="1008750" y="41365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66"/>
          <p:cNvCxnSpPr/>
          <p:nvPr/>
        </p:nvCxnSpPr>
        <p:spPr>
          <a:xfrm>
            <a:off x="5123550" y="41365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66"/>
          <p:cNvSpPr txBox="1"/>
          <p:nvPr/>
        </p:nvSpPr>
        <p:spPr>
          <a:xfrm>
            <a:off x="1838325" y="33813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highlight>
                  <a:schemeClr val="lt1"/>
                </a:highlight>
              </a:rPr>
              <a:t>p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626" name="Google Shape;626;p66"/>
          <p:cNvSpPr txBox="1"/>
          <p:nvPr/>
        </p:nvSpPr>
        <p:spPr>
          <a:xfrm>
            <a:off x="6181725" y="33813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</a:rPr>
              <a:t>q</a:t>
            </a:r>
            <a:endParaRPr b="1"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627" name="Google Shape;627;p66"/>
          <p:cNvSpPr/>
          <p:nvPr/>
        </p:nvSpPr>
        <p:spPr>
          <a:xfrm>
            <a:off x="3524250" y="3695700"/>
            <a:ext cx="11241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8" name="Google Shape;62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575" y="1291475"/>
            <a:ext cx="2630975" cy="18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66"/>
          <p:cNvSpPr/>
          <p:nvPr/>
        </p:nvSpPr>
        <p:spPr>
          <a:xfrm>
            <a:off x="4883375" y="1759125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6"/>
          <p:cNvSpPr/>
          <p:nvPr/>
        </p:nvSpPr>
        <p:spPr>
          <a:xfrm>
            <a:off x="4883375" y="2035350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6"/>
          <p:cNvSpPr/>
          <p:nvPr/>
        </p:nvSpPr>
        <p:spPr>
          <a:xfrm>
            <a:off x="4883375" y="2334638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66"/>
          <p:cNvSpPr/>
          <p:nvPr/>
        </p:nvSpPr>
        <p:spPr>
          <a:xfrm>
            <a:off x="4883375" y="2633938"/>
            <a:ext cx="408900" cy="23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Implicación</a:t>
            </a:r>
            <a:endParaRPr/>
          </a:p>
        </p:txBody>
      </p:sp>
      <p:sp>
        <p:nvSpPr>
          <p:cNvPr id="638" name="Google Shape;638;p67"/>
          <p:cNvSpPr txBox="1"/>
          <p:nvPr>
            <p:ph idx="1" type="body"/>
          </p:nvPr>
        </p:nvSpPr>
        <p:spPr>
          <a:xfrm>
            <a:off x="628675" y="2866471"/>
            <a:ext cx="7886700" cy="14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Si te sacás un 10 en FIP, entonces te regalo un Camaro amarillo.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¿Cuándo va a ser falso y cuándo verdadero?</a:t>
            </a:r>
            <a:endParaRPr sz="2000"/>
          </a:p>
        </p:txBody>
      </p:sp>
      <p:cxnSp>
        <p:nvCxnSpPr>
          <p:cNvPr id="639" name="Google Shape;639;p67"/>
          <p:cNvCxnSpPr/>
          <p:nvPr/>
        </p:nvCxnSpPr>
        <p:spPr>
          <a:xfrm>
            <a:off x="1008750" y="41365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67"/>
          <p:cNvCxnSpPr/>
          <p:nvPr/>
        </p:nvCxnSpPr>
        <p:spPr>
          <a:xfrm>
            <a:off x="5123550" y="4136525"/>
            <a:ext cx="2353500" cy="1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67"/>
          <p:cNvSpPr txBox="1"/>
          <p:nvPr/>
        </p:nvSpPr>
        <p:spPr>
          <a:xfrm>
            <a:off x="1838325" y="33813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5"/>
                </a:solidFill>
                <a:highlight>
                  <a:schemeClr val="lt1"/>
                </a:highlight>
              </a:rPr>
              <a:t>p</a:t>
            </a:r>
            <a:endParaRPr b="1" sz="2000">
              <a:solidFill>
                <a:schemeClr val="accent5"/>
              </a:solidFill>
              <a:highlight>
                <a:schemeClr val="lt1"/>
              </a:highlight>
            </a:endParaRPr>
          </a:p>
        </p:txBody>
      </p:sp>
      <p:sp>
        <p:nvSpPr>
          <p:cNvPr id="642" name="Google Shape;642;p67"/>
          <p:cNvSpPr txBox="1"/>
          <p:nvPr/>
        </p:nvSpPr>
        <p:spPr>
          <a:xfrm>
            <a:off x="6181725" y="3381375"/>
            <a:ext cx="600000" cy="49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  <a:highlight>
                  <a:schemeClr val="lt1"/>
                </a:highlight>
              </a:rPr>
              <a:t>q</a:t>
            </a:r>
            <a:endParaRPr b="1" sz="2000">
              <a:solidFill>
                <a:srgbClr val="FF0000"/>
              </a:solidFill>
              <a:highlight>
                <a:schemeClr val="lt1"/>
              </a:highlight>
            </a:endParaRPr>
          </a:p>
        </p:txBody>
      </p:sp>
      <p:sp>
        <p:nvSpPr>
          <p:cNvPr id="643" name="Google Shape;643;p67"/>
          <p:cNvSpPr/>
          <p:nvPr/>
        </p:nvSpPr>
        <p:spPr>
          <a:xfrm>
            <a:off x="3524250" y="3695700"/>
            <a:ext cx="1124100" cy="4926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4" name="Google Shape;64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1291475"/>
            <a:ext cx="2630975" cy="181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67"/>
          <p:cNvSpPr txBox="1"/>
          <p:nvPr>
            <p:ph idx="1" type="body"/>
          </p:nvPr>
        </p:nvSpPr>
        <p:spPr>
          <a:xfrm>
            <a:off x="3524250" y="991050"/>
            <a:ext cx="5456400" cy="142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Solo será falso si se saca un 10 y yo no le doy el camaro amarillo.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 no se saca un 10, no importa lo que suceda.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¿Y si mañana anda alguno con un Camaro amarillo? ¿Qué pasó?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¿Quiénes hacen matemática?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696" y="1426875"/>
            <a:ext cx="3540025" cy="24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4837" y="4113225"/>
            <a:ext cx="2130600" cy="2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idx="1" type="body"/>
          </p:nvPr>
        </p:nvSpPr>
        <p:spPr>
          <a:xfrm>
            <a:off x="141325" y="911000"/>
            <a:ext cx="8861400" cy="119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Hace matemática todo aquel que resuelve un problema utilizando lo que llamamos matemática.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-53725" y="1544075"/>
            <a:ext cx="5734800" cy="29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problema puede ser: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Sumar lo que estoy comprando en el mercado para ver si me alcanza.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Hacer un presupuesto de pintura o albañilería.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Calcular cuánto voy a terminar pagando en el banco si pido/acepto un </a:t>
            </a:r>
            <a:r>
              <a:rPr lang="en" sz="2000"/>
              <a:t>préstamo</a:t>
            </a:r>
            <a:r>
              <a:rPr lang="en" sz="2000"/>
              <a:t> personal.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Medir una pared con algo que mide 20cm.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" sz="2000"/>
              <a:t>O resolver problemas escolares </a:t>
            </a:r>
            <a:br>
              <a:rPr lang="en" sz="2000"/>
            </a:br>
            <a:r>
              <a:rPr lang="en" sz="2000"/>
              <a:t>puramente matemáticos del tipo: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0275" y="4388150"/>
            <a:ext cx="1397708" cy="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¿Qué es ser un matemático?</a:t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0" y="1122075"/>
            <a:ext cx="89172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matemático es </a:t>
            </a:r>
            <a:r>
              <a:rPr lang="en" sz="2000"/>
              <a:t>quien</a:t>
            </a:r>
            <a:r>
              <a:rPr lang="en" sz="2000"/>
              <a:t> resuelve el </a:t>
            </a:r>
            <a:r>
              <a:rPr lang="en" sz="2000"/>
              <a:t>problema de</a:t>
            </a:r>
            <a:r>
              <a:rPr lang="en" sz="2000"/>
              <a:t> otro con matemática. </a:t>
            </a:r>
            <a:r>
              <a:rPr lang="en" sz="2000"/>
              <a:t>Depende de</a:t>
            </a:r>
            <a:r>
              <a:rPr lang="en" sz="2000"/>
              <a:t> qué haga y para quién.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niño </a:t>
            </a:r>
            <a:r>
              <a:rPr lang="en" sz="2000"/>
              <a:t>indicando</a:t>
            </a:r>
            <a:r>
              <a:rPr lang="en" sz="2000"/>
              <a:t> a su hermanito cuánto le falta para un alfajor.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matemático desarrollando un sistema de </a:t>
            </a:r>
            <a:r>
              <a:rPr lang="en" sz="2000"/>
              <a:t>monitorización</a:t>
            </a:r>
            <a:r>
              <a:rPr lang="en" sz="2000"/>
              <a:t> de </a:t>
            </a:r>
            <a:r>
              <a:rPr lang="en" sz="2000"/>
              <a:t>imágenes</a:t>
            </a:r>
            <a:r>
              <a:rPr lang="en" sz="2000"/>
              <a:t> médicas.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alumno </a:t>
            </a:r>
            <a:r>
              <a:rPr lang="en" sz="2000"/>
              <a:t>diciéndole</a:t>
            </a:r>
            <a:r>
              <a:rPr lang="en" sz="2000"/>
              <a:t> a su profesor, cómo arribó a la respuesta.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Un programador aplicando reglas de negocio de un cliente en un algoritmo.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Parker </a:t>
            </a:r>
            <a:r>
              <a:rPr lang="en" sz="2000"/>
              <a:t>diciéndole</a:t>
            </a:r>
            <a:r>
              <a:rPr lang="en" sz="2000"/>
              <a:t> a Toreto a cuánto acelerar para que la mina no le explote.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Dos colegas hablando de matemática.</a:t>
            </a:r>
            <a:endParaRPr sz="2000"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75" y="1737356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75" y="2270756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75" y="3261356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1575" y="3718556"/>
            <a:ext cx="465949" cy="43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650" y="2828700"/>
            <a:ext cx="377796" cy="43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3650" y="4200300"/>
            <a:ext cx="377796" cy="4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¿La matemática es útil?</a:t>
            </a:r>
            <a:endParaRPr/>
          </a:p>
        </p:txBody>
      </p:sp>
      <p:sp>
        <p:nvSpPr>
          <p:cNvPr id="286" name="Google Shape;286;p3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Sí, la matemática nació para dar respuesta a problemas humanos.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Ejemplo: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Calcular la altura de una </a:t>
            </a:r>
            <a:r>
              <a:rPr lang="en" sz="2000"/>
              <a:t>pirámide</a:t>
            </a:r>
            <a:r>
              <a:rPr lang="en" sz="2000"/>
              <a:t> dada la sombra (Thales).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Factorización de Polinomios.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Función Exponencial.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Logaritmos.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Sin embargo, lo más probable es que no </a:t>
            </a:r>
            <a:r>
              <a:rPr lang="en" sz="2000"/>
              <a:t>supieran</a:t>
            </a:r>
            <a:r>
              <a:rPr lang="en" sz="2000"/>
              <a:t> para qué </a:t>
            </a:r>
            <a:r>
              <a:rPr lang="en" sz="2000"/>
              <a:t>servía</a:t>
            </a:r>
            <a:r>
              <a:rPr lang="en" sz="2000"/>
              <a:t> cada cosa cuando estaban en la escuela.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900" y="2375875"/>
            <a:ext cx="28575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Matemática </a:t>
            </a:r>
            <a:r>
              <a:rPr lang="en"/>
              <a:t>¿Para quiénes?</a:t>
            </a:r>
            <a:endParaRPr/>
          </a:p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50" y="1409800"/>
            <a:ext cx="5090875" cy="324097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/>
          <p:nvPr/>
        </p:nvSpPr>
        <p:spPr>
          <a:xfrm>
            <a:off x="6321225" y="1350675"/>
            <a:ext cx="2806800" cy="3505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4"/>
          <p:cNvSpPr/>
          <p:nvPr/>
        </p:nvSpPr>
        <p:spPr>
          <a:xfrm>
            <a:off x="7348950" y="1450400"/>
            <a:ext cx="689400" cy="297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4"/>
          <p:cNvSpPr/>
          <p:nvPr/>
        </p:nvSpPr>
        <p:spPr>
          <a:xfrm>
            <a:off x="6892350" y="1969175"/>
            <a:ext cx="1466100" cy="91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"/>
          <p:cNvSpPr/>
          <p:nvPr/>
        </p:nvSpPr>
        <p:spPr>
          <a:xfrm>
            <a:off x="6597750" y="3034800"/>
            <a:ext cx="2338200" cy="1571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"/>
          <p:cNvSpPr txBox="1"/>
          <p:nvPr/>
        </p:nvSpPr>
        <p:spPr>
          <a:xfrm>
            <a:off x="7397100" y="2222300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299" name="Google Shape;299;p34"/>
          <p:cNvSpPr txBox="1"/>
          <p:nvPr/>
        </p:nvSpPr>
        <p:spPr>
          <a:xfrm>
            <a:off x="7466300" y="1409800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300" name="Google Shape;300;p34"/>
          <p:cNvSpPr txBox="1"/>
          <p:nvPr/>
        </p:nvSpPr>
        <p:spPr>
          <a:xfrm>
            <a:off x="7538550" y="3180475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301" name="Google Shape;301;p34"/>
          <p:cNvSpPr txBox="1"/>
          <p:nvPr/>
        </p:nvSpPr>
        <p:spPr>
          <a:xfrm>
            <a:off x="8479350" y="1878338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" type="body"/>
          </p:nvPr>
        </p:nvSpPr>
        <p:spPr>
          <a:xfrm>
            <a:off x="161150" y="1148050"/>
            <a:ext cx="5761200" cy="91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El </a:t>
            </a:r>
            <a:r>
              <a:rPr lang="en" sz="2000"/>
              <a:t>currículo</a:t>
            </a:r>
            <a:r>
              <a:rPr lang="en" sz="2000"/>
              <a:t> escolar actual desconoce qué matemática necesitan las personas en general, por eso está basado en lo que se sabe que necesitan los matemáticos puros, los medicos, los científicos, etc.</a:t>
            </a:r>
            <a:endParaRPr sz="2000"/>
          </a:p>
        </p:txBody>
      </p:sp>
      <p:sp>
        <p:nvSpPr>
          <p:cNvPr id="307" name="Google Shape;307;p3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Matemática ¿Para quiénes?</a:t>
            </a:r>
            <a:endParaRPr/>
          </a:p>
        </p:txBody>
      </p:sp>
      <p:pic>
        <p:nvPicPr>
          <p:cNvPr id="308" name="Google Shape;3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050" y="3180475"/>
            <a:ext cx="260032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6321225" y="1350675"/>
            <a:ext cx="2806800" cy="35052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7348950" y="1450400"/>
            <a:ext cx="689400" cy="2979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6892350" y="1969175"/>
            <a:ext cx="1466100" cy="9153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/>
          <p:nvPr/>
        </p:nvSpPr>
        <p:spPr>
          <a:xfrm>
            <a:off x="6597750" y="3034800"/>
            <a:ext cx="2338200" cy="15714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5"/>
          <p:cNvSpPr txBox="1"/>
          <p:nvPr/>
        </p:nvSpPr>
        <p:spPr>
          <a:xfrm>
            <a:off x="7397100" y="2222300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7466300" y="1409800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315" name="Google Shape;315;p35"/>
          <p:cNvSpPr txBox="1"/>
          <p:nvPr/>
        </p:nvSpPr>
        <p:spPr>
          <a:xfrm>
            <a:off x="7538550" y="3180475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8479350" y="1878338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endParaRPr/>
          </a:p>
        </p:txBody>
      </p:sp>
      <p:cxnSp>
        <p:nvCxnSpPr>
          <p:cNvPr id="317" name="Google Shape;317;p35"/>
          <p:cNvCxnSpPr/>
          <p:nvPr/>
        </p:nvCxnSpPr>
        <p:spPr>
          <a:xfrm flipH="1">
            <a:off x="4565900" y="1609900"/>
            <a:ext cx="2900400" cy="178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5"/>
          <p:cNvCxnSpPr/>
          <p:nvPr/>
        </p:nvCxnSpPr>
        <p:spPr>
          <a:xfrm flipH="1">
            <a:off x="4489750" y="2632175"/>
            <a:ext cx="2721900" cy="122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9" name="Google Shape;319;p35"/>
          <p:cNvCxnSpPr>
            <a:stCxn id="320" idx="1"/>
          </p:cNvCxnSpPr>
          <p:nvPr/>
        </p:nvCxnSpPr>
        <p:spPr>
          <a:xfrm flipH="1">
            <a:off x="4642050" y="3380575"/>
            <a:ext cx="2896500" cy="62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5"/>
          <p:cNvSpPr txBox="1"/>
          <p:nvPr/>
        </p:nvSpPr>
        <p:spPr>
          <a:xfrm>
            <a:off x="5355150" y="2868938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¿?</a:t>
            </a:r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5355150" y="3326138"/>
            <a:ext cx="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