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84" r:id="rId4"/>
    <p:sldMasterId id="214748368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9c7334ecb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9c7334ecb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f9c7334ecb_0_1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f9c7334ecb_0_1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f9c7334ecb_0_1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f9c7334ecb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f9c7334ecb_0_1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f9c7334ecb_0_1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f9c7334ecb_0_1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f9c7334ecb_0_1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f9c7334ecb_0_1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f9c7334ecb_0_1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9c7334ecb_0_6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9c7334ecb_0_6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f9c7334ecb_0_9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f9c7334ecb_0_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9c7334ecb_0_9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9c7334ecb_0_9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f9c7334ecb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f9c7334ecb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f9c7334ecb_0_1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f9c7334ecb_0_1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9c7334ecb_0_1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f9c7334ecb_0_1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f9c7334ecb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f9c7334ecb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f9c7334ecb_0_1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f9c7334ecb_0_1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61" name="Google Shape;61;p1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62" name="Google Shape;62;p1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3" name="Google Shape;63;p1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0195D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66" name="Google Shape;66;p1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7" name="Google Shape;67;p1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68" name="Google Shape;68;p14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5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71" name="Google Shape;71;p15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15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400">
                <a:solidFill>
                  <a:srgbClr val="FFFFFF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">
  <p:cSld name="Título - Concepto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79" name="Google Shape;79;p1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80" name="Google Shape;80;p1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" name="Google Shape;81;p1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82" name="Google Shape;82;p1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84" name="Google Shape;84;p1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5" name="Google Shape;85;p1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86" name="Google Shape;86;p16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Conceptos">
  <p:cSld name="Filmina - Concepto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1DC1D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92" name="Google Shape;92;p17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93" name="Google Shape;93;p17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7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95" name="Google Shape;95;p17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">
  <p:cSld name="Título - Ejercicio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99" name="Google Shape;99;p1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00" name="Google Shape;100;p1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1" name="Google Shape;101;p1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02" name="Google Shape;102;p1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04" name="Google Shape;104;p1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5" name="Google Shape;105;p1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Carrera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Ejercicios">
  <p:cSld name="Filmina - Ejercicios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F25B2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09" name="Google Shape;109;p19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Clr>
                <a:srgbClr val="000000"/>
              </a:buClr>
              <a:buFont typeface="Arial"/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1" name="Google Shape;111;p1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2" name="Google Shape;112;p19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13" name="Google Shape;113;p19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15" name="Google Shape;115;p19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">
  <p:cSld name="Título - Resolución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119" name="Google Shape;119;p20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20" name="Google Shape;120;p20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1" name="Google Shape;121;p20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22" name="Google Shape;122;p20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20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24" name="Google Shape;124;p20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5" name="Google Shape;125;p20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26" name="Google Shape;126;p20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solución">
  <p:cSld name="Filmina - Resolució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29" name="Google Shape;129;p21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30" name="Google Shape;130;p21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21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32" name="Google Shape;132;p21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33" name="Google Shape;133;p21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EF344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35" name="Google Shape;135;p21"/>
          <p:cNvSpPr txBox="1"/>
          <p:nvPr>
            <p:ph idx="12" type="sldNum"/>
          </p:nvPr>
        </p:nvSpPr>
        <p:spPr>
          <a:xfrm>
            <a:off x="8515375" y="4931569"/>
            <a:ext cx="628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">
  <p:cSld name="Título - Repaso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0" name="Google Shape;140;p22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141" name="Google Shape;141;p22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2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143" name="Google Shape;143;p22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144" name="Google Shape;144;p22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22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146" name="Google Shape;146;p22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7" name="Google Shape;147;p22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148" name="Google Shape;148;p22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lmina - Repaso">
  <p:cSld name="Filmina - Repaso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>
            <a:off x="-25" y="5066212"/>
            <a:ext cx="9144000" cy="109500"/>
          </a:xfrm>
          <a:prstGeom prst="rect">
            <a:avLst/>
          </a:prstGeom>
          <a:solidFill>
            <a:srgbClr val="5A3A9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1" name="Google Shape;151;p23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5A3A9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4" name="Google Shape;154;p2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155" name="Google Shape;155;p2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  <p:sp>
        <p:nvSpPr>
          <p:cNvPr id="157" name="Google Shape;157;p23"/>
          <p:cNvSpPr txBox="1"/>
          <p:nvPr/>
        </p:nvSpPr>
        <p:spPr>
          <a:xfrm>
            <a:off x="60525" y="25950"/>
            <a:ext cx="916500" cy="32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628650" y="1148044"/>
            <a:ext cx="7886700" cy="37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/>
          <p:nvPr>
            <p:ph type="title"/>
          </p:nvPr>
        </p:nvSpPr>
        <p:spPr>
          <a:xfrm>
            <a:off x="623888" y="88225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body"/>
          </p:nvPr>
        </p:nvSpPr>
        <p:spPr>
          <a:xfrm>
            <a:off x="623888" y="3442098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2" name="Google Shape;162;p24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4" name="Google Shape;164;p24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/>
          <p:nvPr>
            <p:ph type="title"/>
          </p:nvPr>
        </p:nvSpPr>
        <p:spPr>
          <a:xfrm>
            <a:off x="628650" y="2178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5"/>
          <p:cNvSpPr txBox="1"/>
          <p:nvPr>
            <p:ph idx="1" type="body"/>
          </p:nvPr>
        </p:nvSpPr>
        <p:spPr>
          <a:xfrm>
            <a:off x="6286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5"/>
          <p:cNvSpPr txBox="1"/>
          <p:nvPr>
            <p:ph idx="2" type="body"/>
          </p:nvPr>
        </p:nvSpPr>
        <p:spPr>
          <a:xfrm>
            <a:off x="4629150" y="1101855"/>
            <a:ext cx="38862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1" name="Google Shape;171;p25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782241" y="93150"/>
            <a:ext cx="78867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6"/>
          <p:cNvSpPr txBox="1"/>
          <p:nvPr>
            <p:ph idx="1" type="body"/>
          </p:nvPr>
        </p:nvSpPr>
        <p:spPr>
          <a:xfrm>
            <a:off x="629850" y="808182"/>
            <a:ext cx="38682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5" name="Google Shape;175;p26"/>
          <p:cNvSpPr txBox="1"/>
          <p:nvPr>
            <p:ph idx="2" type="body"/>
          </p:nvPr>
        </p:nvSpPr>
        <p:spPr>
          <a:xfrm>
            <a:off x="629850" y="2735386"/>
            <a:ext cx="38682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6"/>
          <p:cNvSpPr txBox="1"/>
          <p:nvPr>
            <p:ph idx="3" type="body"/>
          </p:nvPr>
        </p:nvSpPr>
        <p:spPr>
          <a:xfrm>
            <a:off x="4629150" y="808182"/>
            <a:ext cx="3887400" cy="188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77" name="Google Shape;177;p26"/>
          <p:cNvSpPr txBox="1"/>
          <p:nvPr>
            <p:ph idx="4" type="body"/>
          </p:nvPr>
        </p:nvSpPr>
        <p:spPr>
          <a:xfrm>
            <a:off x="4629154" y="2735386"/>
            <a:ext cx="3887400" cy="21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6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6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0" name="Google Shape;180;p26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/>
          <p:nvPr>
            <p:ph type="title"/>
          </p:nvPr>
        </p:nvSpPr>
        <p:spPr>
          <a:xfrm>
            <a:off x="628650" y="675000"/>
            <a:ext cx="7886700" cy="8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7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5" name="Google Shape;185;p27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pacio en blanco" showMasterSp="0">
  <p:cSld name="Espacio en blanco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9"/>
          <p:cNvSpPr txBox="1"/>
          <p:nvPr>
            <p:ph type="title"/>
          </p:nvPr>
        </p:nvSpPr>
        <p:spPr>
          <a:xfrm>
            <a:off x="629841" y="740569"/>
            <a:ext cx="29493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3887391" y="740569"/>
            <a:ext cx="4629300" cy="41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92" name="Google Shape;192;p29"/>
          <p:cNvSpPr txBox="1"/>
          <p:nvPr>
            <p:ph idx="2" type="body"/>
          </p:nvPr>
        </p:nvSpPr>
        <p:spPr>
          <a:xfrm>
            <a:off x="629841" y="1543050"/>
            <a:ext cx="29493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3" name="Google Shape;193;p29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5" name="Google Shape;195;p29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629841" y="774699"/>
            <a:ext cx="2949300" cy="768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0"/>
          <p:cNvSpPr txBox="1"/>
          <p:nvPr>
            <p:ph idx="1" type="body"/>
          </p:nvPr>
        </p:nvSpPr>
        <p:spPr>
          <a:xfrm>
            <a:off x="629841" y="1543050"/>
            <a:ext cx="2949300" cy="30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99" name="Google Shape;199;p30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1" name="Google Shape;201;p30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/>
          <p:nvPr>
            <p:ph type="title"/>
          </p:nvPr>
        </p:nvSpPr>
        <p:spPr>
          <a:xfrm>
            <a:off x="628650" y="150300"/>
            <a:ext cx="7886700" cy="82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1"/>
          <p:cNvSpPr txBox="1"/>
          <p:nvPr>
            <p:ph idx="1" type="body"/>
          </p:nvPr>
        </p:nvSpPr>
        <p:spPr>
          <a:xfrm rot="5400000">
            <a:off x="2940300" y="-691650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5" name="Google Shape;205;p31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7" name="Google Shape;207;p31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CFS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title"/>
          </p:nvPr>
        </p:nvSpPr>
        <p:spPr>
          <a:xfrm rot="5400000">
            <a:off x="5367450" y="1783800"/>
            <a:ext cx="43242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 rot="5400000">
            <a:off x="1366875" y="-130800"/>
            <a:ext cx="43242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32"/>
          <p:cNvSpPr txBox="1"/>
          <p:nvPr>
            <p:ph idx="11" type="ftr"/>
          </p:nvPr>
        </p:nvSpPr>
        <p:spPr>
          <a:xfrm>
            <a:off x="0" y="4931569"/>
            <a:ext cx="1920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3" name="Google Shape;213;p32"/>
          <p:cNvSpPr txBox="1"/>
          <p:nvPr/>
        </p:nvSpPr>
        <p:spPr>
          <a:xfrm>
            <a:off x="0" y="-61781"/>
            <a:ext cx="1226100" cy="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2400">
                <a:solidFill>
                  <a:schemeClr val="lt1"/>
                </a:solidFill>
              </a:rPr>
              <a:t>MFS</a:t>
            </a:r>
            <a:endParaRPr b="1"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1">
  <p:cSld name="Título - Ejercicios_1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16" name="Google Shape;216;p33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17" name="Google Shape;217;p33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8" name="Google Shape;218;p33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19" name="Google Shape;219;p33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33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21" name="Google Shape;221;p33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33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23" name="Google Shape;223;p33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1">
  <p:cSld name="Título - Resolución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26" name="Google Shape;226;p34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27" name="Google Shape;227;p34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8" name="Google Shape;228;p34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29" name="Google Shape;229;p34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34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31" name="Google Shape;231;p34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2" name="Google Shape;232;p34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33" name="Google Shape;233;p34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paso 1">
  <p:cSld name="Título - Repaso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/>
        </p:nvSpPr>
        <p:spPr>
          <a:xfrm>
            <a:off x="4650375" y="836025"/>
            <a:ext cx="43194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4800">
                <a:solidFill>
                  <a:srgbClr val="FFFFFF"/>
                </a:solidFill>
              </a:rPr>
              <a:t>CFP</a:t>
            </a:r>
            <a:endParaRPr b="1" sz="4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Programador </a:t>
            </a:r>
            <a:endParaRPr b="1" sz="36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3600">
                <a:solidFill>
                  <a:srgbClr val="FFFFFF"/>
                </a:solidFill>
              </a:rPr>
              <a:t>full-stack</a:t>
            </a:r>
            <a:endParaRPr b="1" sz="3600">
              <a:solidFill>
                <a:srgbClr val="FFFFFF"/>
              </a:solidFill>
            </a:endParaRPr>
          </a:p>
        </p:txBody>
      </p:sp>
      <p:sp>
        <p:nvSpPr>
          <p:cNvPr id="236" name="Google Shape;236;p35"/>
          <p:cNvSpPr/>
          <p:nvPr/>
        </p:nvSpPr>
        <p:spPr>
          <a:xfrm>
            <a:off x="-2825" y="0"/>
            <a:ext cx="9147000" cy="552300"/>
          </a:xfrm>
          <a:prstGeom prst="rect">
            <a:avLst/>
          </a:prstGeom>
          <a:solidFill>
            <a:srgbClr val="0195D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7" name="Google Shape;237;p35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38" name="Google Shape;238;p35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5"/>
            <p:cNvSpPr/>
            <p:nvPr/>
          </p:nvSpPr>
          <p:spPr>
            <a:xfrm flipH="1" rot="10800000">
              <a:off x="1525" y="575"/>
              <a:ext cx="2220900" cy="2301300"/>
            </a:xfrm>
            <a:prstGeom prst="snip1Rect">
              <a:avLst>
                <a:gd fmla="val 50000" name="adj"/>
              </a:avLst>
            </a:prstGeom>
            <a:solidFill>
              <a:srgbClr val="5A3A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  <p:grpSp>
          <p:nvGrpSpPr>
            <p:cNvPr id="240" name="Google Shape;240;p35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41" name="Google Shape;241;p35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35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5A3A9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43" name="Google Shape;243;p35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35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45" name="Google Shape;245;p35"/>
          <p:cNvSpPr txBox="1"/>
          <p:nvPr>
            <p:ph type="ctrTitle"/>
          </p:nvPr>
        </p:nvSpPr>
        <p:spPr>
          <a:xfrm>
            <a:off x="92375" y="0"/>
            <a:ext cx="8962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Conceptos 1">
  <p:cSld name="Título - Conceptos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1DC1D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48" name="Google Shape;248;p36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49" name="Google Shape;249;p36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1DC1D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0" name="Google Shape;250;p36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51" name="Google Shape;251;p36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36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1DC1D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53" name="Google Shape;253;p36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54" name="Google Shape;254;p36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55" name="Google Shape;255;p36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Ejercicios 2">
  <p:cSld name="Título - Ejercicios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F25B2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58" name="Google Shape;258;p37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59" name="Google Shape;259;p37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F25B2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oogle Shape;260;p37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61" name="Google Shape;261;p37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37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F25B2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63" name="Google Shape;263;p37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37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65" name="Google Shape;265;p37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- Resolución 2">
  <p:cSld name="Título - Resolución_2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/>
        </p:nvSpPr>
        <p:spPr>
          <a:xfrm flipH="1" rot="10800000">
            <a:off x="1525" y="506"/>
            <a:ext cx="2220900" cy="1725900"/>
          </a:xfrm>
          <a:prstGeom prst="snip1Rect">
            <a:avLst>
              <a:gd fmla="val 50000" name="adj"/>
            </a:avLst>
          </a:prstGeom>
          <a:solidFill>
            <a:srgbClr val="EF344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grpSp>
        <p:nvGrpSpPr>
          <p:cNvPr id="268" name="Google Shape;268;p38"/>
          <p:cNvGrpSpPr/>
          <p:nvPr/>
        </p:nvGrpSpPr>
        <p:grpSpPr>
          <a:xfrm>
            <a:off x="-1300" y="39"/>
            <a:ext cx="9146775" cy="5143447"/>
            <a:chOff x="-1300" y="52"/>
            <a:chExt cx="9146775" cy="6857929"/>
          </a:xfrm>
        </p:grpSpPr>
        <p:sp>
          <p:nvSpPr>
            <p:cNvPr id="269" name="Google Shape;269;p38"/>
            <p:cNvSpPr/>
            <p:nvPr/>
          </p:nvSpPr>
          <p:spPr>
            <a:xfrm>
              <a:off x="1028075" y="52"/>
              <a:ext cx="8117400" cy="1247400"/>
            </a:xfrm>
            <a:prstGeom prst="rect">
              <a:avLst/>
            </a:prstGeom>
            <a:solidFill>
              <a:srgbClr val="EF34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70" name="Google Shape;270;p38"/>
            <p:cNvGrpSpPr/>
            <p:nvPr/>
          </p:nvGrpSpPr>
          <p:grpSpPr>
            <a:xfrm rot="10800000">
              <a:off x="-1300" y="4051474"/>
              <a:ext cx="9143950" cy="2806507"/>
              <a:chOff x="0" y="275"/>
              <a:chExt cx="9143950" cy="381817"/>
            </a:xfrm>
          </p:grpSpPr>
          <p:sp>
            <p:nvSpPr>
              <p:cNvPr id="271" name="Google Shape;271;p38"/>
              <p:cNvSpPr/>
              <p:nvPr/>
            </p:nvSpPr>
            <p:spPr>
              <a:xfrm>
                <a:off x="1026550" y="275"/>
                <a:ext cx="8117400" cy="242700"/>
              </a:xfrm>
              <a:prstGeom prst="rect">
                <a:avLst/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100"/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38"/>
              <p:cNvSpPr/>
              <p:nvPr/>
            </p:nvSpPr>
            <p:spPr>
              <a:xfrm flipH="1" rot="10800000">
                <a:off x="0" y="492"/>
                <a:ext cx="2348100" cy="381600"/>
              </a:xfrm>
              <a:prstGeom prst="snip1Rect">
                <a:avLst>
                  <a:gd fmla="val 50000" name="adj"/>
                </a:avLst>
              </a:prstGeom>
              <a:solidFill>
                <a:srgbClr val="EF344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200">
                  <a:solidFill>
                    <a:srgbClr val="FFFFFF"/>
                  </a:solidFill>
                </a:endParaRPr>
              </a:p>
            </p:txBody>
          </p:sp>
        </p:grpSp>
      </p:grpSp>
      <p:sp>
        <p:nvSpPr>
          <p:cNvPr id="273" name="Google Shape;273;p38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b="1" i="1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4" name="Google Shape;274;p38"/>
          <p:cNvSpPr txBox="1"/>
          <p:nvPr/>
        </p:nvSpPr>
        <p:spPr>
          <a:xfrm>
            <a:off x="1986150" y="1498256"/>
            <a:ext cx="49842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6000">
                <a:solidFill>
                  <a:schemeClr val="accent5"/>
                </a:solidFill>
              </a:rPr>
              <a:t>Madariaga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Programador </a:t>
            </a:r>
            <a:endParaRPr b="1" sz="6000">
              <a:solidFill>
                <a:schemeClr val="accent5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6000">
                <a:solidFill>
                  <a:schemeClr val="accent5"/>
                </a:solidFill>
              </a:rPr>
              <a:t>full-stack</a:t>
            </a:r>
            <a:endParaRPr b="1" sz="6000">
              <a:solidFill>
                <a:schemeClr val="accent5"/>
              </a:solidFill>
            </a:endParaRPr>
          </a:p>
        </p:txBody>
      </p:sp>
      <p:sp>
        <p:nvSpPr>
          <p:cNvPr id="275" name="Google Shape;275;p38"/>
          <p:cNvSpPr txBox="1"/>
          <p:nvPr>
            <p:ph type="ctrTitle"/>
          </p:nvPr>
        </p:nvSpPr>
        <p:spPr>
          <a:xfrm>
            <a:off x="-1" y="0"/>
            <a:ext cx="91440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sz="4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34.xml"/><Relationship Id="rId23" Type="http://schemas.openxmlformats.org/officeDocument/2006/relationships/slideLayout" Target="../slideLayouts/slideLayout33.xml"/><Relationship Id="rId1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26" Type="http://schemas.openxmlformats.org/officeDocument/2006/relationships/slideLayout" Target="../slideLayouts/slideLayout36.xml"/><Relationship Id="rId25" Type="http://schemas.openxmlformats.org/officeDocument/2006/relationships/slideLayout" Target="../slideLayouts/slideLayout35.xml"/><Relationship Id="rId27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flipH="1">
            <a:off x="8440500" y="4961325"/>
            <a:ext cx="703500" cy="214500"/>
          </a:xfrm>
          <a:prstGeom prst="snip1Rect">
            <a:avLst>
              <a:gd fmla="val 50000" name="adj"/>
            </a:avLst>
          </a:prstGeom>
          <a:solidFill>
            <a:srgbClr val="0195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FFFFFF"/>
              </a:solidFill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628638" y="134550"/>
            <a:ext cx="78867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022045"/>
            <a:ext cx="7886700" cy="38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ogos 111MIL-01.JPG" id="54" name="Google Shape;54;p13"/>
          <p:cNvPicPr preferRelativeResize="0"/>
          <p:nvPr/>
        </p:nvPicPr>
        <p:blipFill rotWithShape="1">
          <a:blip r:embed="rId1">
            <a:alphaModFix/>
          </a:blip>
          <a:srcRect b="0" l="86163" r="0" t="0"/>
          <a:stretch/>
        </p:blipFill>
        <p:spPr>
          <a:xfrm>
            <a:off x="0" y="5065668"/>
            <a:ext cx="9143974" cy="11008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587620" y="4931569"/>
            <a:ext cx="556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0" y="206"/>
            <a:ext cx="9143950" cy="360281"/>
            <a:chOff x="0" y="275"/>
            <a:chExt cx="9143950" cy="480375"/>
          </a:xfrm>
        </p:grpSpPr>
        <p:sp>
          <p:nvSpPr>
            <p:cNvPr id="57" name="Google Shape;57;p13"/>
            <p:cNvSpPr/>
            <p:nvPr/>
          </p:nvSpPr>
          <p:spPr>
            <a:xfrm>
              <a:off x="1026550" y="275"/>
              <a:ext cx="8117400" cy="242700"/>
            </a:xfrm>
            <a:prstGeom prst="rect">
              <a:avLst/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100"/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3"/>
            <p:cNvSpPr/>
            <p:nvPr/>
          </p:nvSpPr>
          <p:spPr>
            <a:xfrm flipH="1" rot="10800000">
              <a:off x="0" y="350"/>
              <a:ext cx="1098000" cy="480300"/>
            </a:xfrm>
            <a:prstGeom prst="snip1Rect">
              <a:avLst>
                <a:gd fmla="val 50000" name="adj"/>
              </a:avLst>
            </a:prstGeom>
            <a:solidFill>
              <a:srgbClr val="0195D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200">
                <a:solidFill>
                  <a:srgbClr val="FFFFFF"/>
                </a:solidFill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  <p:sldLayoutId id="2147483678" r:id="rId21"/>
    <p:sldLayoutId id="2147483679" r:id="rId22"/>
    <p:sldLayoutId id="2147483680" r:id="rId23"/>
    <p:sldLayoutId id="2147483681" r:id="rId24"/>
    <p:sldLayoutId id="2147483682" r:id="rId25"/>
    <p:sldLayoutId id="2147483683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"/>
          <p:cNvSpPr txBox="1"/>
          <p:nvPr>
            <p:ph type="ctrTitle"/>
          </p:nvPr>
        </p:nvSpPr>
        <p:spPr>
          <a:xfrm>
            <a:off x="92375" y="76200"/>
            <a:ext cx="8962200" cy="605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Formacion Integral</a:t>
            </a:r>
            <a:endParaRPr/>
          </a:p>
        </p:txBody>
      </p:sp>
      <p:sp>
        <p:nvSpPr>
          <p:cNvPr id="281" name="Google Shape;281;p39"/>
          <p:cNvSpPr txBox="1"/>
          <p:nvPr>
            <p:ph idx="1" type="subTitle"/>
          </p:nvPr>
        </p:nvSpPr>
        <p:spPr>
          <a:xfrm>
            <a:off x="0" y="4062086"/>
            <a:ext cx="9147000" cy="412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Trabajo Práctico -Clase 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8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un diagrama de flujo que permita escribir los 100 primeros pares.</a:t>
            </a:r>
            <a:endParaRPr sz="2000"/>
          </a:p>
        </p:txBody>
      </p:sp>
      <p:sp>
        <p:nvSpPr>
          <p:cNvPr id="345" name="Google Shape;345;p48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6</a:t>
            </a:r>
            <a:endParaRPr/>
          </a:p>
        </p:txBody>
      </p:sp>
      <p:sp>
        <p:nvSpPr>
          <p:cNvPr id="346" name="Google Shape;346;p48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9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a</a:t>
            </a:r>
            <a:r>
              <a:rPr lang="es-419" sz="2000"/>
              <a:t>- ¿Qué hace el algoritmo? ¿Qué nombre le pondrías?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d- ¿Cuántos bucles identificas? ¿Qué hacen?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b- ¿Cómo escribirías un pseudocódigo de esto?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52" name="Google Shape;352;p49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7</a:t>
            </a:r>
            <a:endParaRPr/>
          </a:p>
        </p:txBody>
      </p:sp>
      <p:sp>
        <p:nvSpPr>
          <p:cNvPr id="353" name="Google Shape;353;p49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54" name="Google Shape;354;p49"/>
          <p:cNvPicPr preferRelativeResize="0"/>
          <p:nvPr/>
        </p:nvPicPr>
        <p:blipFill rotWithShape="1">
          <a:blip r:embed="rId3">
            <a:alphaModFix/>
          </a:blip>
          <a:srcRect b="4692" l="0" r="0" t="1832"/>
          <a:stretch/>
        </p:blipFill>
        <p:spPr>
          <a:xfrm>
            <a:off x="7156924" y="-13125"/>
            <a:ext cx="2013901" cy="5143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5" name="Google Shape;355;p49"/>
          <p:cNvCxnSpPr/>
          <p:nvPr/>
        </p:nvCxnSpPr>
        <p:spPr>
          <a:xfrm rot="10800000">
            <a:off x="8258325" y="1947825"/>
            <a:ext cx="2856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0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un organigrama que lea N números, calcule y escriba la suma de los pares y el producto de los impares. (recordá antes de iniciar cuál es el elemento neutro de la suma y cuál de la multiplicación)</a:t>
            </a:r>
            <a:endParaRPr sz="2000"/>
          </a:p>
        </p:txBody>
      </p:sp>
      <p:sp>
        <p:nvSpPr>
          <p:cNvPr id="361" name="Google Shape;361;p5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8</a:t>
            </a:r>
            <a:endParaRPr/>
          </a:p>
        </p:txBody>
      </p:sp>
      <p:sp>
        <p:nvSpPr>
          <p:cNvPr id="362" name="Google Shape;362;p50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1"/>
          <p:cNvSpPr txBox="1"/>
          <p:nvPr>
            <p:ph idx="1" type="body"/>
          </p:nvPr>
        </p:nvSpPr>
        <p:spPr>
          <a:xfrm>
            <a:off x="134300" y="879475"/>
            <a:ext cx="63576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a- Indicar qué hace cada elemento del diagrama de flujo.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/>
              <a:t>b- ¿Qué hace el algoritmo? ¿Qué nombre le pondrías?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68" name="Google Shape;368;p5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9</a:t>
            </a:r>
            <a:endParaRPr/>
          </a:p>
        </p:txBody>
      </p:sp>
      <p:sp>
        <p:nvSpPr>
          <p:cNvPr id="369" name="Google Shape;369;p51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0" name="Google Shape;37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1875" y="-58400"/>
            <a:ext cx="2653669" cy="520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2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Elegir un problema a resolver con un algoritmo, identifica cuáles son los imputs y los outputs. Escribí un algoritmo que lo resuelva. a modo de test, elegí al menos 3 combinaciones de input con su output esperado. Recordá incluir eventos equivocados para ver como lo resuelve tu programa.</a:t>
            </a:r>
            <a:endParaRPr sz="2000"/>
          </a:p>
        </p:txBody>
      </p:sp>
      <p:sp>
        <p:nvSpPr>
          <p:cNvPr id="376" name="Google Shape;376;p52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10</a:t>
            </a:r>
            <a:endParaRPr/>
          </a:p>
        </p:txBody>
      </p:sp>
      <p:sp>
        <p:nvSpPr>
          <p:cNvPr id="377" name="Google Shape;377;p52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idx="1" type="body"/>
          </p:nvPr>
        </p:nvSpPr>
        <p:spPr>
          <a:xfrm>
            <a:off x="1302475" y="1636423"/>
            <a:ext cx="7365300" cy="25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una copia de este archivo en el drive personal de cada uno. 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Guardar esa copia en la carpeta compartida de la materia en la carpeta “Trabajo Práctico Clase 3”.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Si la carpeta no existe crearla.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todos los ejercicios de manera consecutiva.</a:t>
            </a:r>
            <a:endParaRPr sz="2000"/>
          </a:p>
        </p:txBody>
      </p:sp>
      <p:sp>
        <p:nvSpPr>
          <p:cNvPr id="287" name="Google Shape;287;p40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Instrucciones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idx="1" type="body"/>
          </p:nvPr>
        </p:nvSpPr>
        <p:spPr>
          <a:xfrm>
            <a:off x="889350" y="1148048"/>
            <a:ext cx="7365300" cy="2505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Tarea 1: Las instrucciones se parecen a un pseudocódigo. Hacer un algoritmo.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los Símbolos se encuentran aquí. </a:t>
            </a:r>
            <a:endParaRPr sz="2000"/>
          </a:p>
        </p:txBody>
      </p:sp>
      <p:sp>
        <p:nvSpPr>
          <p:cNvPr id="293" name="Google Shape;293;p41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Tareas</a:t>
            </a:r>
            <a:endParaRPr/>
          </a:p>
        </p:txBody>
      </p:sp>
      <p:sp>
        <p:nvSpPr>
          <p:cNvPr id="294" name="Google Shape;294;p41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5" name="Google Shape;29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388" y="2460713"/>
            <a:ext cx="5229225" cy="2505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1"/>
          <p:cNvSpPr/>
          <p:nvPr/>
        </p:nvSpPr>
        <p:spPr>
          <a:xfrm>
            <a:off x="6840550" y="733300"/>
            <a:ext cx="1037100" cy="115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7" name="Google Shape;297;p41"/>
          <p:cNvCxnSpPr/>
          <p:nvPr/>
        </p:nvCxnSpPr>
        <p:spPr>
          <a:xfrm>
            <a:off x="6913875" y="1068500"/>
            <a:ext cx="9114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dot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5975"/>
            <a:ext cx="7274075" cy="48628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type="title"/>
          </p:nvPr>
        </p:nvSpPr>
        <p:spPr>
          <a:xfrm rot="-5400000">
            <a:off x="-1964700" y="2240925"/>
            <a:ext cx="4728600" cy="951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400"/>
              <a:t>Símbolos y significados</a:t>
            </a:r>
            <a:endParaRPr sz="3400"/>
          </a:p>
        </p:txBody>
      </p:sp>
      <p:sp>
        <p:nvSpPr>
          <p:cNvPr id="304" name="Google Shape;304;p42"/>
          <p:cNvSpPr txBox="1"/>
          <p:nvPr/>
        </p:nvSpPr>
        <p:spPr>
          <a:xfrm rot="-5400000">
            <a:off x="6384575" y="1913575"/>
            <a:ext cx="4809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¿Cuáles usamos para: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900"/>
              <a:t>Preposiciones, operaciones matemáticas, “ingrese su nombre”, ingresar un nombre?</a:t>
            </a:r>
            <a:endParaRPr sz="19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idx="1" type="body"/>
          </p:nvPr>
        </p:nvSpPr>
        <p:spPr>
          <a:xfrm>
            <a:off x="134300" y="879475"/>
            <a:ext cx="8836500" cy="838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Las instrucciones se parecen a un pseudocódigo. Hacer un algoritmo de una actividad rutinaria de nuestra vida.</a:t>
            </a:r>
            <a:endParaRPr sz="2000"/>
          </a:p>
        </p:txBody>
      </p:sp>
      <p:sp>
        <p:nvSpPr>
          <p:cNvPr id="310" name="Google Shape;310;p43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134300" y="879475"/>
            <a:ext cx="8836500" cy="74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Hacer el diagrama de flujo para sumar dos números leídos por teclado y escribir el resultado.</a:t>
            </a:r>
            <a:endParaRPr sz="2000"/>
          </a:p>
        </p:txBody>
      </p:sp>
      <p:sp>
        <p:nvSpPr>
          <p:cNvPr id="316" name="Google Shape;316;p44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2</a:t>
            </a:r>
            <a:endParaRPr/>
          </a:p>
        </p:txBody>
      </p:sp>
      <p:sp>
        <p:nvSpPr>
          <p:cNvPr id="317" name="Google Shape;317;p44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5"/>
          <p:cNvSpPr txBox="1"/>
          <p:nvPr>
            <p:ph idx="1" type="body"/>
          </p:nvPr>
        </p:nvSpPr>
        <p:spPr>
          <a:xfrm>
            <a:off x="134300" y="879475"/>
            <a:ext cx="88902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Crear un diagrama de flujo </a:t>
            </a:r>
            <a:r>
              <a:rPr lang="es-419" sz="2000"/>
              <a:t>en el </a:t>
            </a:r>
            <a:r>
              <a:rPr lang="es-419" sz="2000"/>
              <a:t>que se almacenen 3 números en 3 variables A, B y C. El diagrama debe decidir </a:t>
            </a:r>
            <a:r>
              <a:rPr lang="es-419" sz="2000"/>
              <a:t>cuál</a:t>
            </a:r>
            <a:r>
              <a:rPr lang="es-419" sz="2000"/>
              <a:t> es el mayor y cual es el menor.</a:t>
            </a:r>
            <a:endParaRPr sz="2000"/>
          </a:p>
        </p:txBody>
      </p:sp>
      <p:sp>
        <p:nvSpPr>
          <p:cNvPr id="323" name="Google Shape;323;p45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3</a:t>
            </a:r>
            <a:endParaRPr/>
          </a:p>
        </p:txBody>
      </p:sp>
      <p:sp>
        <p:nvSpPr>
          <p:cNvPr id="324" name="Google Shape;324;p45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6"/>
          <p:cNvSpPr txBox="1"/>
          <p:nvPr>
            <p:ph idx="1" type="body"/>
          </p:nvPr>
        </p:nvSpPr>
        <p:spPr>
          <a:xfrm>
            <a:off x="134300" y="879475"/>
            <a:ext cx="88365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Realizar el diagrama de flujo para que nos calcule la hipotenusa de un triángulo rectángulo, conocidos su dos catetos.</a:t>
            </a:r>
            <a:endParaRPr sz="2000"/>
          </a:p>
        </p:txBody>
      </p:sp>
      <p:sp>
        <p:nvSpPr>
          <p:cNvPr id="330" name="Google Shape;330;p46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4</a:t>
            </a:r>
            <a:endParaRPr/>
          </a:p>
        </p:txBody>
      </p:sp>
      <p:sp>
        <p:nvSpPr>
          <p:cNvPr id="331" name="Google Shape;331;p46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134300" y="879475"/>
            <a:ext cx="6755100" cy="651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a- Indicar qué hace cada elemento del diagrama de flujo.</a:t>
            </a:r>
            <a:endParaRPr sz="20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 sz="2000"/>
              <a:t>b- ¿Qué hace el algoritmo? ¿Qué nombre le pondrías?</a:t>
            </a:r>
            <a:endParaRPr sz="2000"/>
          </a:p>
        </p:txBody>
      </p:sp>
      <p:sp>
        <p:nvSpPr>
          <p:cNvPr id="337" name="Google Shape;337;p47"/>
          <p:cNvSpPr txBox="1"/>
          <p:nvPr>
            <p:ph type="title"/>
          </p:nvPr>
        </p:nvSpPr>
        <p:spPr>
          <a:xfrm>
            <a:off x="628663" y="206775"/>
            <a:ext cx="7886700" cy="915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Tarea 5</a:t>
            </a:r>
            <a:endParaRPr/>
          </a:p>
        </p:txBody>
      </p:sp>
      <p:sp>
        <p:nvSpPr>
          <p:cNvPr id="338" name="Google Shape;338;p47"/>
          <p:cNvSpPr txBox="1"/>
          <p:nvPr/>
        </p:nvSpPr>
        <p:spPr>
          <a:xfrm>
            <a:off x="7466800" y="792350"/>
            <a:ext cx="7338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9" name="Google Shape;33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0402" y="206777"/>
            <a:ext cx="2020400" cy="47363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FS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