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5"/>
    <p:restoredTop sz="94700"/>
  </p:normalViewPr>
  <p:slideViewPr>
    <p:cSldViewPr snapToGrid="0">
      <p:cViewPr varScale="1">
        <p:scale>
          <a:sx n="122" d="100"/>
          <a:sy n="122" d="100"/>
        </p:scale>
        <p:origin x="9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0cb9f044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0cb9f04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137dad6b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137dad6b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137dad6b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137dad6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137dad6b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137dad6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fb08d80e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fb08d80e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137dad6b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137dad6b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b08d80e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b08d80e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137dad6b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137dad6b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137dad6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137dad6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b08d80e5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fb08d80e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b08d80e5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b08d80e5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137dad6b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137dad6b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fb08d80e5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fb08d80e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137dad6b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137dad6b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Google Shape;15;p2"/>
          <p:cNvSpPr/>
          <p:nvPr/>
        </p:nvSpPr>
        <p:spPr>
          <a:xfrm rot="10800000" flipH="1">
            <a:off x="1525" y="506"/>
            <a:ext cx="2220900" cy="17259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 name="Google Shape;20;p2"/>
              <p:cNvSpPr/>
              <p:nvPr/>
            </p:nvSpPr>
            <p:spPr>
              <a:xfrm rot="10800000" flipH="1">
                <a:off x="0" y="492"/>
                <a:ext cx="2348100" cy="3816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 name="Google Shape;21;p2"/>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 name="Google Shape;22;p2"/>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 name="Google Shape;23;p2"/>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lmina - Repaso">
  <p:cSld name="Filmina - Repaso">
    <p:spTree>
      <p:nvGrpSpPr>
        <p:cNvPr id="1"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6" name="Google Shape;106;p11"/>
          <p:cNvSpPr/>
          <p:nvPr/>
        </p:nvSpPr>
        <p:spPr>
          <a:xfrm flipH="1">
            <a:off x="8440500" y="4961325"/>
            <a:ext cx="703500" cy="2145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7" name="Google Shape;107;p11"/>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8" name="Google Shape;108;p11"/>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1" name="Google Shape;111;p11"/>
            <p:cNvSpPr/>
            <p:nvPr/>
          </p:nvSpPr>
          <p:spPr>
            <a:xfrm rot="10800000" flipH="1">
              <a:off x="0" y="350"/>
              <a:ext cx="1098000" cy="480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113" name="Google Shape;113;p11"/>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623888" y="882254"/>
            <a:ext cx="7886700" cy="21396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a:off x="623888" y="3442098"/>
            <a:ext cx="7886700" cy="1125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7" name="Google Shape;117;p12"/>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2"/>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9" name="Google Shape;119;p12"/>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628650" y="217800"/>
            <a:ext cx="7886700" cy="8259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body" idx="1"/>
          </p:nvPr>
        </p:nvSpPr>
        <p:spPr>
          <a:xfrm>
            <a:off x="628650" y="1101855"/>
            <a:ext cx="3886200" cy="3781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13"/>
          <p:cNvSpPr txBox="1">
            <a:spLocks noGrp="1"/>
          </p:cNvSpPr>
          <p:nvPr>
            <p:ph type="body" idx="2"/>
          </p:nvPr>
        </p:nvSpPr>
        <p:spPr>
          <a:xfrm>
            <a:off x="4629150" y="1101855"/>
            <a:ext cx="3886200" cy="3781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13"/>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3"/>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13"/>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82241" y="93150"/>
            <a:ext cx="7886700" cy="8085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4"/>
          <p:cNvSpPr txBox="1">
            <a:spLocks noGrp="1"/>
          </p:cNvSpPr>
          <p:nvPr>
            <p:ph type="body" idx="1"/>
          </p:nvPr>
        </p:nvSpPr>
        <p:spPr>
          <a:xfrm>
            <a:off x="629850" y="808182"/>
            <a:ext cx="3868200" cy="18822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0" name="Google Shape;130;p14"/>
          <p:cNvSpPr txBox="1">
            <a:spLocks noGrp="1"/>
          </p:cNvSpPr>
          <p:nvPr>
            <p:ph type="body" idx="2"/>
          </p:nvPr>
        </p:nvSpPr>
        <p:spPr>
          <a:xfrm>
            <a:off x="629850" y="2735386"/>
            <a:ext cx="3868200" cy="2188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1" name="Google Shape;131;p14"/>
          <p:cNvSpPr txBox="1">
            <a:spLocks noGrp="1"/>
          </p:cNvSpPr>
          <p:nvPr>
            <p:ph type="body" idx="3"/>
          </p:nvPr>
        </p:nvSpPr>
        <p:spPr>
          <a:xfrm>
            <a:off x="4629150" y="808182"/>
            <a:ext cx="3887400" cy="18822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2" name="Google Shape;132;p14"/>
          <p:cNvSpPr txBox="1">
            <a:spLocks noGrp="1"/>
          </p:cNvSpPr>
          <p:nvPr>
            <p:ph type="body" idx="4"/>
          </p:nvPr>
        </p:nvSpPr>
        <p:spPr>
          <a:xfrm>
            <a:off x="4629154" y="2735386"/>
            <a:ext cx="3887400" cy="2188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4"/>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5" name="Google Shape;135;p14"/>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628650" y="675000"/>
            <a:ext cx="7886700" cy="8544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5"/>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5"/>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15"/>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spacio en blanco">
  <p:cSld name="Espacio en blanco">
    <p:spTree>
      <p:nvGrpSpPr>
        <p:cNvPr id="1" name="Shape 141"/>
        <p:cNvGrpSpPr/>
        <p:nvPr/>
      </p:nvGrpSpPr>
      <p:grpSpPr>
        <a:xfrm>
          <a:off x="0" y="0"/>
          <a:ext cx="0" cy="0"/>
          <a:chOff x="0" y="0"/>
          <a:chExt cx="0" cy="0"/>
        </a:xfrm>
      </p:grpSpPr>
      <p:sp>
        <p:nvSpPr>
          <p:cNvPr id="142" name="Google Shape;142;p16"/>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6"/>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629841" y="740569"/>
            <a:ext cx="2949300" cy="8025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17"/>
          <p:cNvSpPr txBox="1">
            <a:spLocks noGrp="1"/>
          </p:cNvSpPr>
          <p:nvPr>
            <p:ph type="body" idx="1"/>
          </p:nvPr>
        </p:nvSpPr>
        <p:spPr>
          <a:xfrm>
            <a:off x="3887391" y="740569"/>
            <a:ext cx="4629300" cy="41172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47" name="Google Shape;147;p17"/>
          <p:cNvSpPr txBox="1">
            <a:spLocks noGrp="1"/>
          </p:cNvSpPr>
          <p:nvPr>
            <p:ph type="body" idx="2"/>
          </p:nvPr>
        </p:nvSpPr>
        <p:spPr>
          <a:xfrm>
            <a:off x="629841" y="1543050"/>
            <a:ext cx="2949300" cy="3314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8" name="Google Shape;148;p17"/>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0" name="Google Shape;150;p17"/>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629841" y="774699"/>
            <a:ext cx="2949300" cy="768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629841" y="1543050"/>
            <a:ext cx="2949300" cy="304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54" name="Google Shape;154;p18"/>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18"/>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8"/>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628650" y="150300"/>
            <a:ext cx="7886700" cy="8259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9"/>
          <p:cNvSpPr txBox="1">
            <a:spLocks noGrp="1"/>
          </p:cNvSpPr>
          <p:nvPr>
            <p:ph type="body" idx="1"/>
          </p:nvPr>
        </p:nvSpPr>
        <p:spPr>
          <a:xfrm rot="5400000">
            <a:off x="2940300" y="-691650"/>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0" name="Google Shape;160;p19"/>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19"/>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2" name="Google Shape;162;p19"/>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rot="5400000">
            <a:off x="5367450" y="1783800"/>
            <a:ext cx="4324200" cy="19716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rot="5400000">
            <a:off x="1366875" y="-130800"/>
            <a:ext cx="43242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0"/>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20"/>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MFS</a:t>
            </a:r>
            <a:endParaRPr sz="2400" b="1">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7" name="Google Shape;27;p3"/>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28" name="Google Shape;28;p3"/>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3"/>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3"/>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CFS</a:t>
            </a:r>
            <a:endParaRPr sz="2400" b="1">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 Ejercicios 1">
  <p:cSld name="Título - Ejercicios_1">
    <p:spTree>
      <p:nvGrpSpPr>
        <p:cNvPr id="1" name="Shape 169"/>
        <p:cNvGrpSpPr/>
        <p:nvPr/>
      </p:nvGrpSpPr>
      <p:grpSpPr>
        <a:xfrm>
          <a:off x="0" y="0"/>
          <a:ext cx="0" cy="0"/>
          <a:chOff x="0" y="0"/>
          <a:chExt cx="0" cy="0"/>
        </a:xfrm>
      </p:grpSpPr>
      <p:sp>
        <p:nvSpPr>
          <p:cNvPr id="170" name="Google Shape;170;p21"/>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75" name="Google Shape;175;p21"/>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76" name="Google Shape;176;p21"/>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77" name="Google Shape;177;p21"/>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78" name="Google Shape;178;p21"/>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 Resolución 1">
  <p:cSld name="Título - Resolución_1">
    <p:spTree>
      <p:nvGrpSpPr>
        <p:cNvPr id="1" name="Shape 179"/>
        <p:cNvGrpSpPr/>
        <p:nvPr/>
      </p:nvGrpSpPr>
      <p:grpSpPr>
        <a:xfrm>
          <a:off x="0" y="0"/>
          <a:ext cx="0" cy="0"/>
          <a:chOff x="0" y="0"/>
          <a:chExt cx="0" cy="0"/>
        </a:xfrm>
      </p:grpSpPr>
      <p:sp>
        <p:nvSpPr>
          <p:cNvPr id="180" name="Google Shape;180;p22"/>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85" name="Google Shape;185;p22"/>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86" name="Google Shape;186;p22"/>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7" name="Google Shape;187;p22"/>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88" name="Google Shape;188;p22"/>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 Repaso 1">
  <p:cSld name="Título - Repaso_1">
    <p:spTree>
      <p:nvGrpSpPr>
        <p:cNvPr id="1"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4" name="Google Shape;194;p23"/>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7" name="Google Shape;197;p23"/>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98" name="Google Shape;198;p23"/>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99" name="Google Shape;199;p23"/>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00" name="Google Shape;200;p23"/>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 Conceptos 1">
  <p:cSld name="Título - Conceptos_1">
    <p:spTree>
      <p:nvGrpSpPr>
        <p:cNvPr id="1" name="Shape 201"/>
        <p:cNvGrpSpPr/>
        <p:nvPr/>
      </p:nvGrpSpPr>
      <p:grpSpPr>
        <a:xfrm>
          <a:off x="0" y="0"/>
          <a:ext cx="0" cy="0"/>
          <a:chOff x="0" y="0"/>
          <a:chExt cx="0" cy="0"/>
        </a:xfrm>
      </p:grpSpPr>
      <p:sp>
        <p:nvSpPr>
          <p:cNvPr id="202" name="Google Shape;202;p24"/>
          <p:cNvSpPr/>
          <p:nvPr/>
        </p:nvSpPr>
        <p:spPr>
          <a:xfrm rot="10800000" flipH="1">
            <a:off x="1525" y="506"/>
            <a:ext cx="2220900" cy="172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7" name="Google Shape;207;p2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08" name="Google Shape;208;p24"/>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09" name="Google Shape;209;p24"/>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10" name="Google Shape;210;p24"/>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 Ejercicios 2">
  <p:cSld name="Título - Ejercicios_2">
    <p:spTree>
      <p:nvGrpSpPr>
        <p:cNvPr id="1" name="Shape 211"/>
        <p:cNvGrpSpPr/>
        <p:nvPr/>
      </p:nvGrpSpPr>
      <p:grpSpPr>
        <a:xfrm>
          <a:off x="0" y="0"/>
          <a:ext cx="0" cy="0"/>
          <a:chOff x="0" y="0"/>
          <a:chExt cx="0" cy="0"/>
        </a:xfrm>
      </p:grpSpPr>
      <p:sp>
        <p:nvSpPr>
          <p:cNvPr id="212" name="Google Shape;212;p25"/>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17" name="Google Shape;217;p25"/>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8" name="Google Shape;218;p25"/>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19" name="Google Shape;219;p25"/>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20" name="Google Shape;220;p25"/>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 Resolución 2">
  <p:cSld name="Título - Resolución_2">
    <p:spTree>
      <p:nvGrpSpPr>
        <p:cNvPr id="1" name="Shape 221"/>
        <p:cNvGrpSpPr/>
        <p:nvPr/>
      </p:nvGrpSpPr>
      <p:grpSpPr>
        <a:xfrm>
          <a:off x="0" y="0"/>
          <a:ext cx="0" cy="0"/>
          <a:chOff x="0" y="0"/>
          <a:chExt cx="0" cy="0"/>
        </a:xfrm>
      </p:grpSpPr>
      <p:sp>
        <p:nvSpPr>
          <p:cNvPr id="222" name="Google Shape;222;p26"/>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7" name="Google Shape;227;p26"/>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28" name="Google Shape;228;p26"/>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9" name="Google Shape;229;p26"/>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0" name="Google Shape;230;p26"/>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 Conceptos">
  <p:cSld name="Título - Conceptos">
    <p:spTree>
      <p:nvGrpSpPr>
        <p:cNvPr id="1" name="Shape 32"/>
        <p:cNvGrpSpPr/>
        <p:nvPr/>
      </p:nvGrpSpPr>
      <p:grpSpPr>
        <a:xfrm>
          <a:off x="0" y="0"/>
          <a:ext cx="0" cy="0"/>
          <a:chOff x="0" y="0"/>
          <a:chExt cx="0" cy="0"/>
        </a:xfrm>
      </p:grpSpPr>
      <p:sp>
        <p:nvSpPr>
          <p:cNvPr id="33" name="Google Shape;33;p4"/>
          <p:cNvSpPr/>
          <p:nvPr/>
        </p:nvSpPr>
        <p:spPr>
          <a:xfrm rot="10800000" flipH="1">
            <a:off x="1525" y="506"/>
            <a:ext cx="2220900" cy="172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38" name="Google Shape;38;p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39" name="Google Shape;39;p4"/>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40" name="Google Shape;40;p4"/>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41" name="Google Shape;41;p4"/>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lmina - Conceptos">
  <p:cSld name="Filmina - Conceptos">
    <p:spTree>
      <p:nvGrpSpPr>
        <p:cNvPr id="1"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45" name="Google Shape;45;p5"/>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5"/>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51" name="Google Shape;51;p5"/>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 Ejercicios">
  <p:cSld name="Título - Ejercicios">
    <p:spTree>
      <p:nvGrpSpPr>
        <p:cNvPr id="1" name="Shape 52"/>
        <p:cNvGrpSpPr/>
        <p:nvPr/>
      </p:nvGrpSpPr>
      <p:grpSpPr>
        <a:xfrm>
          <a:off x="0" y="0"/>
          <a:ext cx="0" cy="0"/>
          <a:chOff x="0" y="0"/>
          <a:chExt cx="0" cy="0"/>
        </a:xfrm>
      </p:grpSpPr>
      <p:sp>
        <p:nvSpPr>
          <p:cNvPr id="53" name="Google Shape;53;p6"/>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58" name="Google Shape;58;p6"/>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59" name="Google Shape;59;p6"/>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60" name="Google Shape;60;p6"/>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Clr>
                <a:schemeClr val="dk1"/>
              </a:buClr>
              <a:buSzPts val="1100"/>
              <a:buFont typeface="Arial"/>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61" name="Google Shape;61;p6"/>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lmina - Ejercicios">
  <p:cSld name="Filmina - Ejercicios">
    <p:spTree>
      <p:nvGrpSpPr>
        <p:cNvPr id="1"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4" name="Google Shape;64;p7"/>
          <p:cNvSpPr/>
          <p:nvPr/>
        </p:nvSpPr>
        <p:spPr>
          <a:xfrm flipH="1">
            <a:off x="8440500" y="4961325"/>
            <a:ext cx="703500" cy="2145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5" name="Google Shape;65;p7"/>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Clr>
                <a:srgbClr val="000000"/>
              </a:buClr>
              <a:buFont typeface="Arial"/>
              <a:buNone/>
              <a:defRPr sz="1200">
                <a:solidFill>
                  <a:schemeClr val="lt1"/>
                </a:solidFill>
                <a:latin typeface="Arial"/>
                <a:ea typeface="Arial"/>
                <a:cs typeface="Arial"/>
                <a:sym typeface="Arial"/>
              </a:defRPr>
            </a:lvl1pPr>
            <a:lvl2pPr marL="0" lvl="1" indent="0" algn="r" rtl="0">
              <a:spcBef>
                <a:spcPts val="0"/>
              </a:spcBef>
              <a:buClr>
                <a:srgbClr val="000000"/>
              </a:buClr>
              <a:buFont typeface="Arial"/>
              <a:buNone/>
              <a:defRPr sz="1200">
                <a:solidFill>
                  <a:schemeClr val="lt1"/>
                </a:solidFill>
                <a:latin typeface="Arial"/>
                <a:ea typeface="Arial"/>
                <a:cs typeface="Arial"/>
                <a:sym typeface="Arial"/>
              </a:defRPr>
            </a:lvl2pPr>
            <a:lvl3pPr marL="0" lvl="2" indent="0" algn="r" rtl="0">
              <a:spcBef>
                <a:spcPts val="0"/>
              </a:spcBef>
              <a:buClr>
                <a:srgbClr val="000000"/>
              </a:buClr>
              <a:buFont typeface="Arial"/>
              <a:buNone/>
              <a:defRPr sz="1200">
                <a:solidFill>
                  <a:schemeClr val="lt1"/>
                </a:solidFill>
                <a:latin typeface="Arial"/>
                <a:ea typeface="Arial"/>
                <a:cs typeface="Arial"/>
                <a:sym typeface="Arial"/>
              </a:defRPr>
            </a:lvl3pPr>
            <a:lvl4pPr marL="0" lvl="3" indent="0" algn="r" rtl="0">
              <a:spcBef>
                <a:spcPts val="0"/>
              </a:spcBef>
              <a:buClr>
                <a:srgbClr val="000000"/>
              </a:buClr>
              <a:buFont typeface="Arial"/>
              <a:buNone/>
              <a:defRPr sz="1200">
                <a:solidFill>
                  <a:schemeClr val="lt1"/>
                </a:solidFill>
                <a:latin typeface="Arial"/>
                <a:ea typeface="Arial"/>
                <a:cs typeface="Arial"/>
                <a:sym typeface="Arial"/>
              </a:defRPr>
            </a:lvl4pPr>
            <a:lvl5pPr marL="0" lvl="4" indent="0" algn="r" rtl="0">
              <a:spcBef>
                <a:spcPts val="0"/>
              </a:spcBef>
              <a:buClr>
                <a:srgbClr val="000000"/>
              </a:buClr>
              <a:buFont typeface="Arial"/>
              <a:buNone/>
              <a:defRPr sz="1200">
                <a:solidFill>
                  <a:schemeClr val="lt1"/>
                </a:solidFill>
                <a:latin typeface="Arial"/>
                <a:ea typeface="Arial"/>
                <a:cs typeface="Arial"/>
                <a:sym typeface="Arial"/>
              </a:defRPr>
            </a:lvl5pPr>
            <a:lvl6pPr marL="0" lvl="5" indent="0" algn="r" rtl="0">
              <a:spcBef>
                <a:spcPts val="0"/>
              </a:spcBef>
              <a:buClr>
                <a:srgbClr val="000000"/>
              </a:buClr>
              <a:buFont typeface="Arial"/>
              <a:buNone/>
              <a:defRPr sz="1200">
                <a:solidFill>
                  <a:schemeClr val="lt1"/>
                </a:solidFill>
                <a:latin typeface="Arial"/>
                <a:ea typeface="Arial"/>
                <a:cs typeface="Arial"/>
                <a:sym typeface="Arial"/>
              </a:defRPr>
            </a:lvl6pPr>
            <a:lvl7pPr marL="0" lvl="6" indent="0" algn="r" rtl="0">
              <a:spcBef>
                <a:spcPts val="0"/>
              </a:spcBef>
              <a:buClr>
                <a:srgbClr val="000000"/>
              </a:buClr>
              <a:buFont typeface="Arial"/>
              <a:buNone/>
              <a:defRPr sz="1200">
                <a:solidFill>
                  <a:schemeClr val="lt1"/>
                </a:solidFill>
                <a:latin typeface="Arial"/>
                <a:ea typeface="Arial"/>
                <a:cs typeface="Arial"/>
                <a:sym typeface="Arial"/>
              </a:defRPr>
            </a:lvl7pPr>
            <a:lvl8pPr marL="0" lvl="7" indent="0" algn="r" rtl="0">
              <a:spcBef>
                <a:spcPts val="0"/>
              </a:spcBef>
              <a:buClr>
                <a:srgbClr val="000000"/>
              </a:buClr>
              <a:buFont typeface="Arial"/>
              <a:buNone/>
              <a:defRPr sz="1200">
                <a:solidFill>
                  <a:schemeClr val="lt1"/>
                </a:solidFill>
                <a:latin typeface="Arial"/>
                <a:ea typeface="Arial"/>
                <a:cs typeface="Arial"/>
                <a:sym typeface="Arial"/>
              </a:defRPr>
            </a:lvl8pPr>
            <a:lvl9pPr marL="0" lvl="8" indent="0" algn="r" rtl="0">
              <a:spcBef>
                <a:spcPts val="0"/>
              </a:spcBef>
              <a:buClr>
                <a:srgbClr val="000000"/>
              </a:buClr>
              <a:buFont typeface="Arial"/>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7"/>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sz="1200" b="1">
                <a:solidFill>
                  <a:srgbClr val="FFFFFF"/>
                </a:solidFill>
              </a:endParaRPr>
            </a:p>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9" name="Google Shape;69;p7"/>
            <p:cNvSpPr/>
            <p:nvPr/>
          </p:nvSpPr>
          <p:spPr>
            <a:xfrm rot="10800000" flipH="1">
              <a:off x="0" y="350"/>
              <a:ext cx="1098000" cy="480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71" name="Google Shape;71;p7"/>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 Resolución">
  <p:cSld name="Título - Resolución">
    <p:spTree>
      <p:nvGrpSpPr>
        <p:cNvPr id="1" name="Shape 72"/>
        <p:cNvGrpSpPr/>
        <p:nvPr/>
      </p:nvGrpSpPr>
      <p:grpSpPr>
        <a:xfrm>
          <a:off x="0" y="0"/>
          <a:ext cx="0" cy="0"/>
          <a:chOff x="0" y="0"/>
          <a:chExt cx="0" cy="0"/>
        </a:xfrm>
      </p:grpSpPr>
      <p:sp>
        <p:nvSpPr>
          <p:cNvPr id="73" name="Google Shape;73;p8"/>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78" name="Google Shape;78;p8"/>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79" name="Google Shape;79;p8"/>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80" name="Google Shape;80;p8"/>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81" name="Google Shape;81;p8"/>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ilmina - Resolución">
  <p:cSld name="Filmina - Resolució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86" name="Google Shape;86;p9"/>
            <p:cNvSpPr/>
            <p:nvPr/>
          </p:nvSpPr>
          <p:spPr>
            <a:xfrm rot="10800000" flipH="1">
              <a:off x="0" y="350"/>
              <a:ext cx="1098000" cy="480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89" name="Google Shape;89;p9"/>
          <p:cNvSpPr/>
          <p:nvPr/>
        </p:nvSpPr>
        <p:spPr>
          <a:xfrm flipH="1">
            <a:off x="8440500" y="4961325"/>
            <a:ext cx="703500" cy="2145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90" name="Google Shape;90;p9"/>
          <p:cNvSpPr txBox="1">
            <a:spLocks noGrp="1"/>
          </p:cNvSpPr>
          <p:nvPr>
            <p:ph type="sldNum" idx="12"/>
          </p:nvPr>
        </p:nvSpPr>
        <p:spPr>
          <a:xfrm>
            <a:off x="8515375" y="4931569"/>
            <a:ext cx="628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1" name="Google Shape;91;p9"/>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 Repaso">
  <p:cSld name="Título - Repaso">
    <p:spTree>
      <p:nvGrpSpPr>
        <p:cNvPr id="1"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97" name="Google Shape;97;p10"/>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00" name="Google Shape;100;p10"/>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01" name="Google Shape;101;p10"/>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02" name="Google Shape;102;p10"/>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03" name="Google Shape;103;p10"/>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7" name="Google Shape;7;p1"/>
          <p:cNvSpPr txBox="1">
            <a:spLocks noGrp="1"/>
          </p:cNvSpPr>
          <p:nvPr>
            <p:ph type="title"/>
          </p:nvPr>
        </p:nvSpPr>
        <p:spPr>
          <a:xfrm>
            <a:off x="628638" y="134550"/>
            <a:ext cx="7886700" cy="9828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28650" y="1022045"/>
            <a:ext cx="7886700" cy="3861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 descr="logos 111MIL-01.JPG"/>
          <p:cNvPicPr preferRelativeResize="0"/>
          <p:nvPr/>
        </p:nvPicPr>
        <p:blipFill rotWithShape="1">
          <a:blip r:embed="rId27">
            <a:alphaModFix/>
          </a:blip>
          <a:srcRect l="86163"/>
          <a:stretch/>
        </p:blipFill>
        <p:spPr>
          <a:xfrm>
            <a:off x="0" y="5065668"/>
            <a:ext cx="9143974" cy="110081"/>
          </a:xfrm>
          <a:prstGeom prst="rect">
            <a:avLst/>
          </a:prstGeom>
          <a:noFill/>
          <a:ln>
            <a:noFill/>
          </a:ln>
        </p:spPr>
      </p:pic>
      <p:sp>
        <p:nvSpPr>
          <p:cNvPr id="10" name="Google Shape;10;p1"/>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3" name="Google Shape;13;p1"/>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anslate.google.com/?sl=en&amp;tl=es&amp;op=translat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verso.net/spell-checker/english-spelling-gramma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mbridgeenglish.org/es/test-your-englis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google.com/forms/d/e/1FAIpQLSeIJMfUxad67le2dtZWsQ5L-huDmZgXPrBktWU0nLzuNp9ddQ/viewfor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ranslate.google.com/?sl=en&amp;tl=es&amp;op=transl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amboard.google.com/d/18GO5lgVGGUuLUTDSWe26IFL8Z-DhlgnyUiQKikHemAo/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google.com/document/u/0/?tgif=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jamboard.google.com/d/18GO5lgVGGUuLUTDSWe26IFL8Z-DhlgnyUiQKikHemAo/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ctrTitle"/>
          </p:nvPr>
        </p:nvSpPr>
        <p:spPr>
          <a:xfrm>
            <a:off x="92375" y="76200"/>
            <a:ext cx="8962200" cy="6054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Formacion Integral</a:t>
            </a:r>
            <a:endParaRPr/>
          </a:p>
        </p:txBody>
      </p:sp>
      <p:sp>
        <p:nvSpPr>
          <p:cNvPr id="236" name="Google Shape;236;p27"/>
          <p:cNvSpPr txBox="1">
            <a:spLocks noGrp="1"/>
          </p:cNvSpPr>
          <p:nvPr>
            <p:ph type="subTitle" idx="1"/>
          </p:nvPr>
        </p:nvSpPr>
        <p:spPr>
          <a:xfrm>
            <a:off x="0" y="4062086"/>
            <a:ext cx="9147000" cy="4128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
              <a:t>Inglés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What if I don't know anything?</a:t>
            </a:r>
            <a:endParaRPr/>
          </a:p>
        </p:txBody>
      </p:sp>
      <p:sp>
        <p:nvSpPr>
          <p:cNvPr id="297" name="Google Shape;297;p36"/>
          <p:cNvSpPr txBox="1">
            <a:spLocks noGrp="1"/>
          </p:cNvSpPr>
          <p:nvPr>
            <p:ph type="body" idx="1"/>
          </p:nvPr>
        </p:nvSpPr>
        <p:spPr>
          <a:xfrm>
            <a:off x="94000" y="1148050"/>
            <a:ext cx="84213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Hay muchas estrategias para mejorar lo que queramos:</a:t>
            </a:r>
            <a:endParaRPr sz="2000"/>
          </a:p>
          <a:p>
            <a:pPr marL="0" lvl="0" indent="0" algn="l" rtl="0">
              <a:spcBef>
                <a:spcPts val="1000"/>
              </a:spcBef>
              <a:spcAft>
                <a:spcPts val="0"/>
              </a:spcAft>
              <a:buNone/>
            </a:pPr>
            <a:r>
              <a:rPr lang="en" sz="2000"/>
              <a:t>Exponerse al idioma. Setear las pelis en netflix:</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a:t>Audio: latino, subtitulos: English [CC]</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a:t>Audio: English, subtitulos: latino.</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a:t>Audio: English, subtitulos: English [CC]</a:t>
            </a:r>
            <a:endParaRPr sz="2000"/>
          </a:p>
        </p:txBody>
      </p:sp>
      <p:pic>
        <p:nvPicPr>
          <p:cNvPr id="298" name="Google Shape;298;p36"/>
          <p:cNvPicPr preferRelativeResize="0"/>
          <p:nvPr/>
        </p:nvPicPr>
        <p:blipFill>
          <a:blip r:embed="rId3">
            <a:alphaModFix/>
          </a:blip>
          <a:stretch>
            <a:fillRect/>
          </a:stretch>
        </p:blipFill>
        <p:spPr>
          <a:xfrm>
            <a:off x="4713775" y="2357150"/>
            <a:ext cx="4349650" cy="227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some online resources</a:t>
            </a:r>
            <a:endParaRPr/>
          </a:p>
        </p:txBody>
      </p:sp>
      <p:sp>
        <p:nvSpPr>
          <p:cNvPr id="304" name="Google Shape;304;p37"/>
          <p:cNvSpPr txBox="1">
            <a:spLocks noGrp="1"/>
          </p:cNvSpPr>
          <p:nvPr>
            <p:ph type="body" idx="1"/>
          </p:nvPr>
        </p:nvSpPr>
        <p:spPr>
          <a:xfrm>
            <a:off x="628650" y="1148050"/>
            <a:ext cx="7886700" cy="3995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Seguro ya conocen </a:t>
            </a:r>
            <a:r>
              <a:rPr lang="en" sz="2000" u="sng">
                <a:solidFill>
                  <a:schemeClr val="hlink"/>
                </a:solidFill>
                <a:hlinkClick r:id="rId3"/>
              </a:rPr>
              <a:t>Google Translate</a:t>
            </a:r>
            <a:r>
              <a:rPr lang="en" sz="2000"/>
              <a:t>. </a:t>
            </a:r>
            <a:endParaRPr sz="2000"/>
          </a:p>
          <a:p>
            <a:pPr marL="0" lvl="0" indent="0" algn="l" rtl="0">
              <a:spcBef>
                <a:spcPts val="1000"/>
              </a:spcBef>
              <a:spcAft>
                <a:spcPts val="0"/>
              </a:spcAft>
              <a:buNone/>
            </a:pPr>
            <a:r>
              <a:rPr lang="en" sz="2000" b="1"/>
              <a:t>Tarea:</a:t>
            </a:r>
            <a:r>
              <a:rPr lang="en" sz="2000"/>
              <a:t>  Traducir esto, al inglés y luego al español.</a:t>
            </a:r>
            <a:endParaRPr sz="2000"/>
          </a:p>
          <a:p>
            <a:pPr marL="0" lvl="0" indent="0" algn="l" rtl="0">
              <a:spcBef>
                <a:spcPts val="1000"/>
              </a:spcBef>
              <a:spcAft>
                <a:spcPts val="0"/>
              </a:spcAft>
              <a:buClr>
                <a:schemeClr val="dk1"/>
              </a:buClr>
              <a:buSzPts val="1100"/>
              <a:buFont typeface="Arial"/>
              <a:buNone/>
            </a:pPr>
            <a:r>
              <a:rPr lang="en" sz="2000" i="1"/>
              <a:t>Hola a todos, esta es una prueba para ver como podemos traducir esto al inglés. Una sugerencia es volcarlo a un traductor, utilizando frases pequeñas y no un párrafo entero, largo y complicado.</a:t>
            </a:r>
            <a:endParaRPr sz="2000" i="1"/>
          </a:p>
          <a:p>
            <a:pPr marL="0" lvl="0" indent="0" algn="l" rtl="0">
              <a:spcBef>
                <a:spcPts val="1000"/>
              </a:spcBef>
              <a:spcAft>
                <a:spcPts val="0"/>
              </a:spcAft>
              <a:buClr>
                <a:schemeClr val="dk1"/>
              </a:buClr>
              <a:buSzPts val="1100"/>
              <a:buFont typeface="Arial"/>
              <a:buNone/>
            </a:pPr>
            <a:r>
              <a:rPr lang="en" sz="2000" i="1"/>
              <a:t>Otra estrategia importante es aprovechar la tarea inversa, es decir, si estás traduciendo del español al inglés, luego agarrar ese resultado y traducirlo nuevamente, pero ahora del español al inglés. Si lo que tradujiste del español al inglés vuelve al español de la misma manera, entonces, es muy probable que esté bien traducido. Tener en cuenta que pueden haber sinónimos en la traducción inversa.</a:t>
            </a:r>
            <a:endParaRPr sz="2000" i="1"/>
          </a:p>
          <a:p>
            <a:pPr marL="0" lvl="0" indent="0" algn="l" rtl="0">
              <a:spcBef>
                <a:spcPts val="1000"/>
              </a:spcBef>
              <a:spcAft>
                <a:spcPts val="0"/>
              </a:spcAft>
              <a:buNone/>
            </a:pPr>
            <a:endParaRPr sz="2000"/>
          </a:p>
          <a:p>
            <a:pPr marL="0" lvl="0" indent="0" algn="l" rtl="0">
              <a:spcBef>
                <a:spcPts val="1000"/>
              </a:spcBef>
              <a:spcAft>
                <a:spcPts val="0"/>
              </a:spcAft>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some online resources</a:t>
            </a:r>
            <a:endParaRPr/>
          </a:p>
        </p:txBody>
      </p:sp>
      <p:sp>
        <p:nvSpPr>
          <p:cNvPr id="310" name="Google Shape;310;p38"/>
          <p:cNvSpPr txBox="1">
            <a:spLocks noGrp="1"/>
          </p:cNvSpPr>
          <p:nvPr>
            <p:ph type="body" idx="1"/>
          </p:nvPr>
        </p:nvSpPr>
        <p:spPr>
          <a:xfrm>
            <a:off x="628650" y="1148050"/>
            <a:ext cx="7886700" cy="3417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b="1"/>
              <a:t>Spell checker: </a:t>
            </a:r>
            <a:r>
              <a:rPr lang="en" sz="2000" u="sng">
                <a:solidFill>
                  <a:schemeClr val="hlink"/>
                </a:solidFill>
                <a:hlinkClick r:id="rId3"/>
              </a:rPr>
              <a:t>Reverso.net</a:t>
            </a:r>
            <a:r>
              <a:rPr lang="en" sz="2000"/>
              <a:t>. </a:t>
            </a:r>
            <a:endParaRPr sz="2000"/>
          </a:p>
          <a:p>
            <a:pPr marL="0" lvl="0" indent="0" algn="l" rtl="0">
              <a:spcBef>
                <a:spcPts val="1000"/>
              </a:spcBef>
              <a:spcAft>
                <a:spcPts val="0"/>
              </a:spcAft>
              <a:buNone/>
            </a:pPr>
            <a:r>
              <a:rPr lang="en" sz="2000" b="1"/>
              <a:t>Tarea:</a:t>
            </a:r>
            <a:r>
              <a:rPr lang="en" sz="2000"/>
              <a:t>  Revisar la ortografía de esto y luego traducirlo al español.</a:t>
            </a:r>
            <a:endParaRPr sz="2000"/>
          </a:p>
          <a:p>
            <a:pPr marL="0" lvl="0" indent="0" algn="l" rtl="0">
              <a:spcBef>
                <a:spcPts val="1000"/>
              </a:spcBef>
              <a:spcAft>
                <a:spcPts val="0"/>
              </a:spcAft>
              <a:buNone/>
            </a:pPr>
            <a:r>
              <a:rPr lang="en" sz="2000" i="1"/>
              <a:t>Sometimes we get a text by ourselfes, or perhaps from a partner, and we need to send it to a Native English Speekeer. As you know is easily do a lot of mistakes. So we can use a spell checker to fix the texte before send to our client.</a:t>
            </a:r>
            <a:endParaRPr sz="2000" i="1"/>
          </a:p>
          <a:p>
            <a:pPr marL="0" lvl="0" indent="0" algn="l" rtl="0">
              <a:spcBef>
                <a:spcPts val="1000"/>
              </a:spcBef>
              <a:spcAft>
                <a:spcPts val="0"/>
              </a:spcAft>
              <a:buNone/>
            </a:pPr>
            <a:r>
              <a:rPr lang="en" sz="2000" i="1"/>
              <a:t>Aslo, we can translate this to spanish in order to know if what we are saying is correct, and if it have the main idea we want to say.</a:t>
            </a:r>
            <a:endParaRPr sz="2000" i="1"/>
          </a:p>
          <a:p>
            <a:pPr marL="0" lvl="0" indent="0" algn="l" rtl="0">
              <a:spcBef>
                <a:spcPts val="1000"/>
              </a:spcBef>
              <a:spcAft>
                <a:spcPts val="0"/>
              </a:spcAft>
              <a:buNone/>
            </a:pPr>
            <a:endParaRPr sz="2000"/>
          </a:p>
          <a:p>
            <a:pPr marL="0" lvl="0" indent="0" algn="l" rtl="0">
              <a:spcBef>
                <a:spcPts val="1000"/>
              </a:spcBef>
              <a:spcAft>
                <a:spcPts val="0"/>
              </a:spcAft>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a:t>some online resources</a:t>
            </a:r>
            <a:endParaRPr/>
          </a:p>
          <a:p>
            <a:pPr marL="0" lvl="0" indent="0" algn="ctr" rtl="0">
              <a:spcBef>
                <a:spcPts val="0"/>
              </a:spcBef>
              <a:spcAft>
                <a:spcPts val="0"/>
              </a:spcAft>
              <a:buNone/>
            </a:pPr>
            <a:endParaRPr/>
          </a:p>
        </p:txBody>
      </p:sp>
      <p:sp>
        <p:nvSpPr>
          <p:cNvPr id="316" name="Google Shape;316;p39"/>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b="1" dirty="0" err="1"/>
              <a:t>Investigar</a:t>
            </a:r>
            <a:r>
              <a:rPr lang="en" sz="2000" b="1" dirty="0"/>
              <a:t> </a:t>
            </a:r>
            <a:r>
              <a:rPr lang="en" sz="2000" b="1" dirty="0" err="1"/>
              <a:t>en</a:t>
            </a:r>
            <a:r>
              <a:rPr lang="en" sz="2000" b="1" dirty="0"/>
              <a:t> internet</a:t>
            </a:r>
            <a:r>
              <a:rPr lang="en" sz="2000" dirty="0"/>
              <a:t>.</a:t>
            </a:r>
            <a:endParaRPr sz="2000" dirty="0"/>
          </a:p>
          <a:p>
            <a:pPr marL="0" lvl="0" indent="0" algn="l" rtl="0">
              <a:spcBef>
                <a:spcPts val="1000"/>
              </a:spcBef>
              <a:spcAft>
                <a:spcPts val="0"/>
              </a:spcAft>
              <a:buNone/>
            </a:pPr>
            <a:r>
              <a:rPr lang="en" sz="2000" dirty="0" err="1"/>
              <a:t>Supongamos</a:t>
            </a:r>
            <a:r>
              <a:rPr lang="en" sz="2000" dirty="0"/>
              <a:t> que </a:t>
            </a:r>
            <a:r>
              <a:rPr lang="en" sz="2000" dirty="0" err="1"/>
              <a:t>tenemos</a:t>
            </a:r>
            <a:r>
              <a:rPr lang="en" sz="2000" dirty="0"/>
              <a:t> que mandar un mail a </a:t>
            </a:r>
            <a:r>
              <a:rPr lang="en" sz="2000" dirty="0" err="1"/>
              <a:t>una</a:t>
            </a:r>
            <a:r>
              <a:rPr lang="en" sz="2000" dirty="0"/>
              <a:t> </a:t>
            </a:r>
            <a:r>
              <a:rPr lang="en" sz="2000" dirty="0" err="1"/>
              <a:t>empresa</a:t>
            </a:r>
            <a:r>
              <a:rPr lang="en" sz="2000" dirty="0"/>
              <a:t>, </a:t>
            </a:r>
            <a:r>
              <a:rPr lang="en" sz="2000" dirty="0" err="1"/>
              <a:t>el</a:t>
            </a:r>
            <a:r>
              <a:rPr lang="en" sz="2000" dirty="0"/>
              <a:t> </a:t>
            </a:r>
            <a:r>
              <a:rPr lang="en" sz="2000" dirty="0" err="1"/>
              <a:t>puesto</a:t>
            </a:r>
            <a:r>
              <a:rPr lang="en" sz="2000" dirty="0"/>
              <a:t> es </a:t>
            </a:r>
            <a:r>
              <a:rPr lang="en" sz="2000" dirty="0" err="1"/>
              <a:t>en</a:t>
            </a:r>
            <a:r>
              <a:rPr lang="en" sz="2000" dirty="0"/>
              <a:t> </a:t>
            </a:r>
            <a:r>
              <a:rPr lang="en" sz="2000" dirty="0" err="1"/>
              <a:t>español</a:t>
            </a:r>
            <a:r>
              <a:rPr lang="en" sz="2000" dirty="0"/>
              <a:t> y </a:t>
            </a:r>
            <a:r>
              <a:rPr lang="en" sz="2000" dirty="0" err="1"/>
              <a:t>acá</a:t>
            </a:r>
            <a:r>
              <a:rPr lang="en" sz="2000" dirty="0"/>
              <a:t> </a:t>
            </a:r>
            <a:r>
              <a:rPr lang="en" sz="2000" dirty="0" err="1"/>
              <a:t>en</a:t>
            </a:r>
            <a:r>
              <a:rPr lang="en" sz="2000" dirty="0"/>
              <a:t> Argentina, </a:t>
            </a:r>
            <a:r>
              <a:rPr lang="en" sz="2000" dirty="0" err="1"/>
              <a:t>pero</a:t>
            </a:r>
            <a:r>
              <a:rPr lang="en" sz="2000" dirty="0"/>
              <a:t> </a:t>
            </a:r>
            <a:r>
              <a:rPr lang="en" sz="2000" dirty="0" err="1"/>
              <a:t>piden</a:t>
            </a:r>
            <a:r>
              <a:rPr lang="en" sz="2000" dirty="0"/>
              <a:t> que </a:t>
            </a:r>
            <a:r>
              <a:rPr lang="en" sz="2000" dirty="0" err="1"/>
              <a:t>los</a:t>
            </a:r>
            <a:r>
              <a:rPr lang="en" sz="2000" dirty="0"/>
              <a:t> </a:t>
            </a:r>
            <a:r>
              <a:rPr lang="en" sz="2000" dirty="0" err="1"/>
              <a:t>postulantes</a:t>
            </a:r>
            <a:r>
              <a:rPr lang="en" sz="2000" dirty="0"/>
              <a:t> </a:t>
            </a:r>
            <a:r>
              <a:rPr lang="en" sz="2000" dirty="0" err="1"/>
              <a:t>manden</a:t>
            </a:r>
            <a:r>
              <a:rPr lang="en" sz="2000" dirty="0"/>
              <a:t> </a:t>
            </a:r>
            <a:r>
              <a:rPr lang="en" sz="2000" dirty="0" err="1"/>
              <a:t>el</a:t>
            </a:r>
            <a:r>
              <a:rPr lang="en" sz="2000" dirty="0"/>
              <a:t> e-mail </a:t>
            </a:r>
            <a:r>
              <a:rPr lang="en" sz="2000" dirty="0" err="1"/>
              <a:t>en</a:t>
            </a:r>
            <a:r>
              <a:rPr lang="en" sz="2000" dirty="0"/>
              <a:t> </a:t>
            </a:r>
            <a:r>
              <a:rPr lang="en" sz="2000" dirty="0" err="1"/>
              <a:t>inglés</a:t>
            </a:r>
            <a:r>
              <a:rPr lang="en" sz="2000" dirty="0"/>
              <a:t>.</a:t>
            </a:r>
            <a:endParaRPr sz="2000" dirty="0"/>
          </a:p>
          <a:p>
            <a:pPr marL="0" lvl="0" indent="0" algn="l" rtl="0">
              <a:spcBef>
                <a:spcPts val="1000"/>
              </a:spcBef>
              <a:spcAft>
                <a:spcPts val="0"/>
              </a:spcAft>
              <a:buNone/>
            </a:pPr>
            <a:r>
              <a:rPr lang="en" sz="2000" dirty="0"/>
              <a:t>Los mails (al </a:t>
            </a:r>
            <a:r>
              <a:rPr lang="en" sz="2000" dirty="0" err="1"/>
              <a:t>igual</a:t>
            </a:r>
            <a:r>
              <a:rPr lang="en" sz="2000" dirty="0"/>
              <a:t> que las cartas, </a:t>
            </a:r>
            <a:r>
              <a:rPr lang="en" sz="2000" dirty="0" err="1"/>
              <a:t>los</a:t>
            </a:r>
            <a:r>
              <a:rPr lang="en" sz="2000" dirty="0"/>
              <a:t> </a:t>
            </a:r>
            <a:r>
              <a:rPr lang="en" sz="2000" dirty="0" err="1"/>
              <a:t>informes</a:t>
            </a:r>
            <a:r>
              <a:rPr lang="en" sz="2000" dirty="0"/>
              <a:t>, etc.) </a:t>
            </a:r>
            <a:r>
              <a:rPr lang="en" sz="2000" dirty="0" err="1"/>
              <a:t>tienen</a:t>
            </a:r>
            <a:r>
              <a:rPr lang="en" sz="2000" dirty="0"/>
              <a:t> </a:t>
            </a:r>
            <a:r>
              <a:rPr lang="en" sz="2000" dirty="0" err="1"/>
              <a:t>partes</a:t>
            </a:r>
            <a:r>
              <a:rPr lang="en" sz="2000" dirty="0"/>
              <a:t>, al </a:t>
            </a:r>
            <a:r>
              <a:rPr lang="en" sz="2000" dirty="0" err="1"/>
              <a:t>menos</a:t>
            </a:r>
            <a:r>
              <a:rPr lang="en" sz="2000" dirty="0"/>
              <a:t>, </a:t>
            </a:r>
            <a:r>
              <a:rPr lang="en" sz="2000" dirty="0" err="1"/>
              <a:t>por</a:t>
            </a:r>
            <a:r>
              <a:rPr lang="en" sz="2000" dirty="0"/>
              <a:t> </a:t>
            </a:r>
            <a:r>
              <a:rPr lang="en" sz="2000" dirty="0" err="1"/>
              <a:t>ejemplo</a:t>
            </a:r>
            <a:r>
              <a:rPr lang="en" sz="2000" dirty="0"/>
              <a:t>, </a:t>
            </a:r>
            <a:r>
              <a:rPr lang="en" sz="2000" dirty="0" err="1"/>
              <a:t>introducción</a:t>
            </a:r>
            <a:r>
              <a:rPr lang="en" sz="2000" dirty="0"/>
              <a:t>, </a:t>
            </a:r>
            <a:r>
              <a:rPr lang="en" sz="2000" dirty="0" err="1"/>
              <a:t>cuerpo</a:t>
            </a:r>
            <a:r>
              <a:rPr lang="en" sz="2000" dirty="0"/>
              <a:t> y </a:t>
            </a:r>
            <a:r>
              <a:rPr lang="en" sz="2000" dirty="0" err="1"/>
              <a:t>saludo</a:t>
            </a:r>
            <a:r>
              <a:rPr lang="en" sz="2000" dirty="0"/>
              <a:t>.</a:t>
            </a:r>
            <a:endParaRPr sz="2000" dirty="0"/>
          </a:p>
          <a:p>
            <a:pPr marL="0" lvl="0" indent="0" algn="l" rtl="0">
              <a:spcBef>
                <a:spcPts val="1000"/>
              </a:spcBef>
              <a:spcAft>
                <a:spcPts val="0"/>
              </a:spcAft>
              <a:buNone/>
            </a:pPr>
            <a:r>
              <a:rPr lang="en" sz="2000" b="1" dirty="0" err="1"/>
              <a:t>Tarea</a:t>
            </a:r>
            <a:r>
              <a:rPr lang="en" sz="2000" b="1" dirty="0"/>
              <a:t>: </a:t>
            </a:r>
            <a:r>
              <a:rPr lang="en" sz="2000" dirty="0" err="1"/>
              <a:t>Buscar</a:t>
            </a:r>
            <a:r>
              <a:rPr lang="en" sz="2000" dirty="0"/>
              <a:t> </a:t>
            </a:r>
            <a:r>
              <a:rPr lang="en" sz="2000" dirty="0" err="1"/>
              <a:t>en</a:t>
            </a:r>
            <a:r>
              <a:rPr lang="en" sz="2000" dirty="0"/>
              <a:t> internet “</a:t>
            </a:r>
            <a:r>
              <a:rPr lang="en" sz="2000" dirty="0" err="1"/>
              <a:t>cómo</a:t>
            </a:r>
            <a:r>
              <a:rPr lang="en" sz="2000" dirty="0"/>
              <a:t> </a:t>
            </a:r>
            <a:r>
              <a:rPr lang="en" sz="2000" dirty="0" err="1"/>
              <a:t>escribir</a:t>
            </a:r>
            <a:r>
              <a:rPr lang="en" sz="2000" dirty="0"/>
              <a:t> un e-mail </a:t>
            </a:r>
            <a:r>
              <a:rPr lang="en" sz="2000" dirty="0" err="1"/>
              <a:t>en</a:t>
            </a:r>
            <a:r>
              <a:rPr lang="en" sz="2000" dirty="0"/>
              <a:t> </a:t>
            </a:r>
            <a:r>
              <a:rPr lang="en" sz="2000" dirty="0" err="1"/>
              <a:t>inglés</a:t>
            </a:r>
            <a:r>
              <a:rPr lang="en" sz="2000" dirty="0"/>
              <a:t>”. </a:t>
            </a:r>
            <a:r>
              <a:rPr lang="en" sz="2000" dirty="0" err="1"/>
              <a:t>Elegir</a:t>
            </a:r>
            <a:r>
              <a:rPr lang="en" sz="2000" dirty="0"/>
              <a:t> un </a:t>
            </a:r>
            <a:r>
              <a:rPr lang="en" sz="2000" dirty="0" err="1"/>
              <a:t>comienzo</a:t>
            </a:r>
            <a:r>
              <a:rPr lang="en" sz="2000" dirty="0"/>
              <a:t> un </a:t>
            </a:r>
            <a:r>
              <a:rPr lang="en" sz="2000" dirty="0" err="1"/>
              <a:t>saludo</a:t>
            </a:r>
            <a:r>
              <a:rPr lang="en" sz="2000" dirty="0"/>
              <a:t> final y un </a:t>
            </a:r>
            <a:r>
              <a:rPr lang="en" sz="2000" dirty="0" err="1"/>
              <a:t>cuerpo</a:t>
            </a:r>
            <a:r>
              <a:rPr lang="en" sz="2000" dirty="0"/>
              <a:t> </a:t>
            </a:r>
            <a:r>
              <a:rPr lang="en" sz="2000" dirty="0" err="1"/>
              <a:t>apropiado</a:t>
            </a:r>
            <a:r>
              <a:rPr lang="en" sz="2000" dirty="0"/>
              <a:t>.</a:t>
            </a:r>
            <a:endParaRPr sz="2000" dirty="0"/>
          </a:p>
          <a:p>
            <a:pPr marL="0" lvl="0" indent="0" algn="l" rtl="0">
              <a:spcBef>
                <a:spcPts val="1000"/>
              </a:spcBef>
              <a:spcAft>
                <a:spcPts val="0"/>
              </a:spcAft>
              <a:buNone/>
            </a:pPr>
            <a:r>
              <a:rPr lang="en" sz="2000" dirty="0"/>
              <a:t>El </a:t>
            </a:r>
            <a:r>
              <a:rPr lang="en" sz="2000" dirty="0" err="1"/>
              <a:t>cuerpo</a:t>
            </a:r>
            <a:r>
              <a:rPr lang="en" sz="2000" dirty="0"/>
              <a:t> </a:t>
            </a:r>
            <a:r>
              <a:rPr lang="en" sz="2000" dirty="0" err="1"/>
              <a:t>debe</a:t>
            </a:r>
            <a:r>
              <a:rPr lang="en" sz="2000" dirty="0"/>
              <a:t> ser algo </a:t>
            </a:r>
            <a:r>
              <a:rPr lang="en" sz="2000" dirty="0" err="1"/>
              <a:t>como</a:t>
            </a:r>
            <a:r>
              <a:rPr lang="en" sz="2000" dirty="0"/>
              <a:t>, </a:t>
            </a:r>
            <a:r>
              <a:rPr lang="en" sz="2000" dirty="0" err="1"/>
              <a:t>escribo</a:t>
            </a:r>
            <a:r>
              <a:rPr lang="en" sz="2000" dirty="0"/>
              <a:t> </a:t>
            </a:r>
            <a:r>
              <a:rPr lang="en" sz="2000" dirty="0" err="1"/>
              <a:t>en</a:t>
            </a:r>
            <a:r>
              <a:rPr lang="en" sz="2000" dirty="0"/>
              <a:t> </a:t>
            </a:r>
            <a:r>
              <a:rPr lang="en" sz="2000" dirty="0" err="1"/>
              <a:t>relación</a:t>
            </a:r>
            <a:r>
              <a:rPr lang="en" sz="2000" dirty="0"/>
              <a:t> al </a:t>
            </a:r>
            <a:r>
              <a:rPr lang="en" sz="2000" dirty="0" err="1"/>
              <a:t>puesto</a:t>
            </a:r>
            <a:r>
              <a:rPr lang="en" sz="2000" dirty="0"/>
              <a:t> de… me </a:t>
            </a:r>
            <a:r>
              <a:rPr lang="en" sz="2000" dirty="0" err="1"/>
              <a:t>gustaría</a:t>
            </a:r>
            <a:r>
              <a:rPr lang="en" sz="2000" dirty="0"/>
              <a:t> </a:t>
            </a:r>
            <a:r>
              <a:rPr lang="en" sz="2000" dirty="0" err="1"/>
              <a:t>aplicar</a:t>
            </a:r>
            <a:r>
              <a:rPr lang="en" sz="2000" dirty="0"/>
              <a:t>… </a:t>
            </a:r>
            <a:r>
              <a:rPr lang="en" sz="2000" dirty="0" err="1"/>
              <a:t>adjunto</a:t>
            </a:r>
            <a:r>
              <a:rPr lang="en" sz="2000" dirty="0"/>
              <a:t> mi CV…</a:t>
            </a:r>
            <a:endParaRPr sz="2000" dirty="0"/>
          </a:p>
          <a:p>
            <a:pPr marL="0" lvl="0" indent="0" algn="l" rtl="0">
              <a:spcBef>
                <a:spcPts val="1000"/>
              </a:spcBef>
              <a:spcAft>
                <a:spcPts val="0"/>
              </a:spcAft>
              <a:buNone/>
            </a:pPr>
            <a:r>
              <a:rPr lang="en" sz="2000" dirty="0" err="1"/>
              <a:t>Enviar</a:t>
            </a:r>
            <a:r>
              <a:rPr lang="en" sz="2000" dirty="0"/>
              <a:t> </a:t>
            </a:r>
            <a:r>
              <a:rPr lang="en" sz="2000" dirty="0" err="1"/>
              <a:t>el</a:t>
            </a:r>
            <a:r>
              <a:rPr lang="en" sz="2000" dirty="0"/>
              <a:t> mail a </a:t>
            </a:r>
            <a:r>
              <a:rPr lang="en" sz="2000"/>
              <a:t>talentos </a:t>
            </a:r>
            <a:r>
              <a:rPr lang="en" sz="2000" dirty="0"/>
              <a:t>con </a:t>
            </a:r>
            <a:r>
              <a:rPr lang="en" sz="2000" dirty="0" err="1"/>
              <a:t>el</a:t>
            </a:r>
            <a:r>
              <a:rPr lang="en" sz="2000" dirty="0"/>
              <a:t> </a:t>
            </a:r>
            <a:r>
              <a:rPr lang="en" sz="2000" dirty="0" err="1"/>
              <a:t>asunto</a:t>
            </a:r>
            <a:r>
              <a:rPr lang="en" sz="2000" dirty="0"/>
              <a:t> “cv FIP”.</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Form</a:t>
            </a:r>
            <a:endParaRPr/>
          </a:p>
        </p:txBody>
      </p:sp>
      <p:sp>
        <p:nvSpPr>
          <p:cNvPr id="322" name="Google Shape;322;p40"/>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dirty="0"/>
              <a:t>Para </a:t>
            </a:r>
            <a:r>
              <a:rPr lang="en" sz="2000" dirty="0" err="1"/>
              <a:t>cerrar</a:t>
            </a:r>
            <a:r>
              <a:rPr lang="en" sz="2000" dirty="0"/>
              <a:t>, un </a:t>
            </a:r>
            <a:r>
              <a:rPr lang="en" sz="2000" dirty="0" err="1"/>
              <a:t>formulario</a:t>
            </a:r>
            <a:r>
              <a:rPr lang="en" sz="2000" dirty="0"/>
              <a:t>, </a:t>
            </a:r>
            <a:r>
              <a:rPr lang="en" sz="2000" dirty="0" err="1"/>
              <a:t>donde</a:t>
            </a:r>
            <a:r>
              <a:rPr lang="en" sz="2000" dirty="0"/>
              <a:t> </a:t>
            </a:r>
            <a:r>
              <a:rPr lang="en" sz="2000" dirty="0" err="1"/>
              <a:t>tenemos</a:t>
            </a:r>
            <a:r>
              <a:rPr lang="en" sz="2000" dirty="0"/>
              <a:t> </a:t>
            </a:r>
            <a:r>
              <a:rPr lang="en" sz="2000" dirty="0" err="1"/>
              <a:t>algunas</a:t>
            </a:r>
            <a:r>
              <a:rPr lang="en" sz="2000" dirty="0"/>
              <a:t> palabras simples que </a:t>
            </a:r>
            <a:r>
              <a:rPr lang="en" sz="2000" dirty="0" err="1"/>
              <a:t>seguramente</a:t>
            </a:r>
            <a:r>
              <a:rPr lang="en" sz="2000" dirty="0"/>
              <a:t> </a:t>
            </a:r>
            <a:r>
              <a:rPr lang="en" sz="2000" dirty="0" err="1"/>
              <a:t>conocemos</a:t>
            </a:r>
            <a:r>
              <a:rPr lang="en" sz="2000" dirty="0"/>
              <a:t> </a:t>
            </a:r>
            <a:r>
              <a:rPr lang="en" sz="2000" dirty="0" err="1"/>
              <a:t>su</a:t>
            </a:r>
            <a:r>
              <a:rPr lang="en" sz="2000" dirty="0"/>
              <a:t> </a:t>
            </a:r>
            <a:r>
              <a:rPr lang="en" sz="2000" dirty="0" err="1"/>
              <a:t>significado</a:t>
            </a:r>
            <a:r>
              <a:rPr lang="en" sz="2000" dirty="0"/>
              <a:t> y </a:t>
            </a:r>
            <a:r>
              <a:rPr lang="en" sz="2000" dirty="0" err="1"/>
              <a:t>si</a:t>
            </a:r>
            <a:r>
              <a:rPr lang="en" sz="2000" dirty="0"/>
              <a:t> no, </a:t>
            </a:r>
            <a:r>
              <a:rPr lang="en" sz="2000" dirty="0" err="1"/>
              <a:t>podemos</a:t>
            </a:r>
            <a:r>
              <a:rPr lang="en" sz="2000" dirty="0"/>
              <a:t> usar </a:t>
            </a:r>
            <a:r>
              <a:rPr lang="en" sz="2000" dirty="0" err="1"/>
              <a:t>algún</a:t>
            </a:r>
            <a:r>
              <a:rPr lang="en" sz="2000" dirty="0"/>
              <a:t> </a:t>
            </a:r>
            <a:r>
              <a:rPr lang="en" sz="2000" dirty="0" err="1"/>
              <a:t>recurso</a:t>
            </a:r>
            <a:r>
              <a:rPr lang="en" sz="2000" dirty="0"/>
              <a:t> de </a:t>
            </a:r>
            <a:r>
              <a:rPr lang="en" sz="2000" dirty="0" err="1"/>
              <a:t>los</a:t>
            </a:r>
            <a:r>
              <a:rPr lang="en" sz="2000" dirty="0"/>
              <a:t> que </a:t>
            </a:r>
            <a:r>
              <a:rPr lang="en" sz="2000" dirty="0" err="1"/>
              <a:t>vimos</a:t>
            </a:r>
            <a:r>
              <a:rPr lang="en" sz="2000" dirty="0"/>
              <a:t> </a:t>
            </a:r>
            <a:r>
              <a:rPr lang="en" sz="2000" dirty="0" err="1"/>
              <a:t>en</a:t>
            </a:r>
            <a:r>
              <a:rPr lang="en" sz="2000" dirty="0"/>
              <a:t> </a:t>
            </a:r>
            <a:r>
              <a:rPr lang="en" sz="2000" dirty="0" err="1"/>
              <a:t>clase</a:t>
            </a:r>
            <a:endParaRPr sz="2000" dirty="0"/>
          </a:p>
          <a:p>
            <a:pPr marL="0" lvl="0" indent="0" algn="l" rtl="0">
              <a:spcBef>
                <a:spcPts val="1000"/>
              </a:spcBef>
              <a:spcAft>
                <a:spcPts val="0"/>
              </a:spcAft>
              <a:buNone/>
            </a:pPr>
            <a:endParaRPr sz="2000" dirty="0"/>
          </a:p>
          <a:p>
            <a:pPr marL="0" lvl="0" indent="0" algn="l" rtl="0">
              <a:spcBef>
                <a:spcPts val="1000"/>
              </a:spcBef>
              <a:spcAft>
                <a:spcPts val="0"/>
              </a:spcAft>
              <a:buNone/>
            </a:pPr>
            <a:r>
              <a:rPr lang="en" sz="2000" b="1" dirty="0" err="1"/>
              <a:t>Tarea</a:t>
            </a:r>
            <a:r>
              <a:rPr lang="en" sz="2000" b="1" dirty="0"/>
              <a:t>:</a:t>
            </a:r>
            <a:r>
              <a:rPr lang="en" sz="2000" dirty="0"/>
              <a:t> </a:t>
            </a:r>
            <a:r>
              <a:rPr lang="en" sz="2000" dirty="0" err="1"/>
              <a:t>Realizar</a:t>
            </a:r>
            <a:r>
              <a:rPr lang="en" sz="2000" dirty="0"/>
              <a:t> </a:t>
            </a:r>
            <a:r>
              <a:rPr lang="en" sz="2000" dirty="0" err="1"/>
              <a:t>el</a:t>
            </a:r>
            <a:r>
              <a:rPr lang="en" sz="2000" dirty="0"/>
              <a:t> test para saber </a:t>
            </a:r>
            <a:r>
              <a:rPr lang="en" sz="2000" dirty="0" err="1"/>
              <a:t>nuestro</a:t>
            </a:r>
            <a:r>
              <a:rPr lang="en" sz="2000" dirty="0"/>
              <a:t> </a:t>
            </a:r>
            <a:r>
              <a:rPr lang="en" sz="2000" dirty="0" err="1"/>
              <a:t>nivel</a:t>
            </a:r>
            <a:r>
              <a:rPr lang="en" sz="2000" dirty="0"/>
              <a:t> de ingles y </a:t>
            </a:r>
            <a:r>
              <a:rPr lang="en" sz="2000" dirty="0" err="1"/>
              <a:t>guardar</a:t>
            </a:r>
            <a:r>
              <a:rPr lang="en" sz="2000" dirty="0"/>
              <a:t> </a:t>
            </a:r>
            <a:r>
              <a:rPr lang="en" sz="2000" dirty="0" err="1"/>
              <a:t>captura</a:t>
            </a:r>
            <a:r>
              <a:rPr lang="en" sz="2000" dirty="0"/>
              <a:t> de </a:t>
            </a:r>
            <a:r>
              <a:rPr lang="en" sz="2000" dirty="0" err="1"/>
              <a:t>los</a:t>
            </a:r>
            <a:r>
              <a:rPr lang="en" sz="2000" dirty="0"/>
              <a:t> </a:t>
            </a:r>
            <a:r>
              <a:rPr lang="en" sz="2000" dirty="0" err="1"/>
              <a:t>resultados</a:t>
            </a:r>
            <a:r>
              <a:rPr lang="en" sz="2000" dirty="0"/>
              <a:t> y </a:t>
            </a:r>
            <a:r>
              <a:rPr lang="en" sz="2000" dirty="0" err="1"/>
              <a:t>complet</a:t>
            </a:r>
            <a:r>
              <a:rPr lang="en-US" sz="2000" dirty="0"/>
              <a:t>e</a:t>
            </a:r>
            <a:r>
              <a:rPr lang="en" sz="2000" dirty="0"/>
              <a:t>r </a:t>
            </a:r>
            <a:r>
              <a:rPr lang="en" sz="2000" dirty="0" err="1"/>
              <a:t>el</a:t>
            </a:r>
            <a:r>
              <a:rPr lang="en" sz="2000" dirty="0"/>
              <a:t> form</a:t>
            </a:r>
          </a:p>
          <a:p>
            <a:pPr marL="0" lvl="0" indent="0" algn="l" rtl="0">
              <a:spcBef>
                <a:spcPts val="1000"/>
              </a:spcBef>
              <a:spcAft>
                <a:spcPts val="0"/>
              </a:spcAft>
              <a:buNone/>
            </a:pPr>
            <a:r>
              <a:rPr lang="en-US" sz="2000" dirty="0">
                <a:hlinkClick r:id="rId3"/>
              </a:rPr>
              <a:t>Cambridge Test Your English -&gt; General English</a:t>
            </a:r>
            <a:endParaRPr lang="en-US" sz="2000" dirty="0"/>
          </a:p>
          <a:p>
            <a:pPr marL="0" lvl="0" indent="0" algn="l" rtl="0">
              <a:spcBef>
                <a:spcPts val="1000"/>
              </a:spcBef>
              <a:spcAft>
                <a:spcPts val="0"/>
              </a:spcAft>
              <a:buNone/>
            </a:pPr>
            <a:r>
              <a:rPr lang="en-US" sz="2000">
                <a:hlinkClick r:id="rId4"/>
              </a:rPr>
              <a:t>Form</a:t>
            </a:r>
            <a:endParaRPr lang="en-US" sz="2000" dirty="0"/>
          </a:p>
          <a:p>
            <a:pPr marL="0" lvl="0" indent="0" algn="l" rtl="0">
              <a:spcBef>
                <a:spcPts val="1000"/>
              </a:spcBef>
              <a:spcAft>
                <a:spcPts val="0"/>
              </a:spcAft>
              <a:buNone/>
            </a:pPr>
            <a:r>
              <a:rPr lang="en" sz="2000" dirty="0"/>
              <a:t>¿</a:t>
            </a:r>
            <a:r>
              <a:rPr lang="en" sz="2000" dirty="0" err="1"/>
              <a:t>Fue</a:t>
            </a:r>
            <a:r>
              <a:rPr lang="en" sz="2000" dirty="0"/>
              <a:t> </a:t>
            </a:r>
            <a:r>
              <a:rPr lang="en" sz="2000" dirty="0" err="1"/>
              <a:t>difícil</a:t>
            </a:r>
            <a:r>
              <a:rPr lang="en" sz="2000" dirty="0"/>
              <a:t>?</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Qué vamos a hacer hoy</a:t>
            </a:r>
            <a:endParaRPr/>
          </a:p>
        </p:txBody>
      </p:sp>
      <p:sp>
        <p:nvSpPr>
          <p:cNvPr id="242" name="Google Shape;242;p28"/>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Notar que sabemos más inglés de lo que sospechamos.</a:t>
            </a:r>
            <a:endParaRPr sz="2000"/>
          </a:p>
          <a:p>
            <a:pPr marL="0" lvl="0" indent="0" algn="l" rtl="0">
              <a:spcBef>
                <a:spcPts val="1000"/>
              </a:spcBef>
              <a:spcAft>
                <a:spcPts val="0"/>
              </a:spcAft>
              <a:buNone/>
            </a:pPr>
            <a:r>
              <a:rPr lang="en" sz="2000"/>
              <a:t>Diseñar un método para incorporar nuevas palabras en la carrera.</a:t>
            </a:r>
            <a:endParaRPr sz="2000"/>
          </a:p>
          <a:p>
            <a:pPr marL="0" lvl="0" indent="0" algn="l" rtl="0">
              <a:spcBef>
                <a:spcPts val="1000"/>
              </a:spcBef>
              <a:spcAft>
                <a:spcPts val="0"/>
              </a:spcAft>
              <a:buNone/>
            </a:pPr>
            <a:r>
              <a:rPr lang="en" sz="2000"/>
              <a:t>Diferenciar el inglés profesional de un inglés nativo (qué necesitamos y qué no).</a:t>
            </a:r>
            <a:endParaRPr sz="2000"/>
          </a:p>
          <a:p>
            <a:pPr marL="0" lvl="0" indent="0" algn="l" rtl="0">
              <a:spcBef>
                <a:spcPts val="1000"/>
              </a:spcBef>
              <a:spcAft>
                <a:spcPts val="0"/>
              </a:spcAft>
              <a:buNone/>
            </a:pPr>
            <a:r>
              <a:rPr lang="en" sz="2000"/>
              <a:t>Cuáles son las habilidades de inglés.</a:t>
            </a:r>
            <a:endParaRPr sz="2000"/>
          </a:p>
          <a:p>
            <a:pPr marL="0" lvl="0" indent="0" algn="l" rtl="0">
              <a:spcBef>
                <a:spcPts val="1000"/>
              </a:spcBef>
              <a:spcAft>
                <a:spcPts val="0"/>
              </a:spcAft>
              <a:buNone/>
            </a:pPr>
            <a:r>
              <a:rPr lang="en" sz="2000"/>
              <a:t>Qué herramientas digitales nos ayudaran al principio de nuestra carrera.</a:t>
            </a:r>
            <a:endParaRPr sz="2000"/>
          </a:p>
          <a:p>
            <a:pPr marL="0" lvl="0" indent="0" algn="l" rtl="0">
              <a:spcBef>
                <a:spcPts val="1000"/>
              </a:spcBef>
              <a:spcAft>
                <a:spcPts val="0"/>
              </a:spcAft>
              <a:buNone/>
            </a:pPr>
            <a:r>
              <a:rPr lang="en" sz="2000"/>
              <a:t>Importante: Tener a mano un traductor en una pestaña para buscar rápidamente una palabra que no sepamos. Ej: </a:t>
            </a:r>
            <a:r>
              <a:rPr lang="en" sz="2000" u="sng">
                <a:solidFill>
                  <a:schemeClr val="hlink"/>
                </a:solidFill>
                <a:hlinkClick r:id="rId3"/>
              </a:rPr>
              <a:t>Google Translate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English level achieved</a:t>
            </a:r>
            <a:endParaRPr/>
          </a:p>
        </p:txBody>
      </p:sp>
      <p:sp>
        <p:nvSpPr>
          <p:cNvPr id="248" name="Google Shape;248;p29"/>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¿Qué nivel de inglés hemos alcanzado?</a:t>
            </a:r>
            <a:endParaRPr sz="2000"/>
          </a:p>
          <a:p>
            <a:pPr marL="0" lvl="0" indent="0" algn="l" rtl="0">
              <a:spcBef>
                <a:spcPts val="1000"/>
              </a:spcBef>
              <a:spcAft>
                <a:spcPts val="0"/>
              </a:spcAft>
              <a:buNone/>
            </a:pPr>
            <a:r>
              <a:rPr lang="en" sz="2000"/>
              <a:t>Probablemente no lo sepas, pero tenés más conocimiento de inglés del que piensas.</a:t>
            </a:r>
            <a:endParaRPr sz="2000"/>
          </a:p>
          <a:p>
            <a:pPr marL="0" lvl="0" indent="0" algn="l" rtl="0">
              <a:spcBef>
                <a:spcPts val="1000"/>
              </a:spcBef>
              <a:spcAft>
                <a:spcPts val="0"/>
              </a:spcAft>
              <a:buNone/>
            </a:pPr>
            <a:r>
              <a:rPr lang="en" sz="2000"/>
              <a:t>Muchas de las palabras que usamos en programación provienen del inglés, y se van incorporando de forma práctica y muchas veces inconscientes.</a:t>
            </a:r>
            <a:endParaRPr sz="2000"/>
          </a:p>
          <a:p>
            <a:pPr marL="0" lvl="0" indent="0" algn="l" rtl="0">
              <a:spcBef>
                <a:spcPts val="1000"/>
              </a:spcBef>
              <a:spcAft>
                <a:spcPts val="0"/>
              </a:spcAft>
              <a:buNone/>
            </a:pPr>
            <a:endParaRPr sz="2000" b="1"/>
          </a:p>
          <a:p>
            <a:pPr marL="0" lvl="0" indent="0" algn="l" rtl="0">
              <a:spcBef>
                <a:spcPts val="1000"/>
              </a:spcBef>
              <a:spcAft>
                <a:spcPts val="0"/>
              </a:spcAft>
              <a:buNone/>
            </a:pPr>
            <a:r>
              <a:rPr lang="en" sz="2000" b="1"/>
              <a:t>Tarea 1</a:t>
            </a:r>
            <a:r>
              <a:rPr lang="en" sz="2000"/>
              <a:t>: Ir al </a:t>
            </a:r>
            <a:r>
              <a:rPr lang="en" sz="2000" u="sng">
                <a:solidFill>
                  <a:schemeClr val="hlink"/>
                </a:solidFill>
                <a:hlinkClick r:id="rId3"/>
              </a:rPr>
              <a:t>Jamboard</a:t>
            </a:r>
            <a:endParaRPr sz="2000"/>
          </a:p>
          <a:p>
            <a:pPr marL="0" lvl="0" indent="0" algn="l" rtl="0">
              <a:spcBef>
                <a:spcPts val="1000"/>
              </a:spcBef>
              <a:spcAft>
                <a:spcPts val="0"/>
              </a:spcAft>
              <a:buNone/>
            </a:pPr>
            <a:r>
              <a:rPr lang="en" sz="2000" b="1"/>
              <a:t>Tarea 2: </a:t>
            </a:r>
            <a:r>
              <a:rPr lang="en" sz="2000"/>
              <a:t>create a glossary in a </a:t>
            </a:r>
            <a:r>
              <a:rPr lang="en" sz="2000" u="sng">
                <a:solidFill>
                  <a:schemeClr val="hlink"/>
                </a:solidFill>
                <a:hlinkClick r:id="rId4"/>
              </a:rPr>
              <a:t>document</a:t>
            </a:r>
            <a:r>
              <a:rPr lang="en" sz="2000"/>
              <a:t>, write there each English word we use in the career.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Why is English important?</a:t>
            </a:r>
            <a:endParaRPr/>
          </a:p>
        </p:txBody>
      </p:sp>
      <p:sp>
        <p:nvSpPr>
          <p:cNvPr id="254" name="Google Shape;254;p30"/>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La mayoría de los clientes son del exterior (ni hablar de los que mejor pagan).</a:t>
            </a:r>
            <a:endParaRPr sz="2000"/>
          </a:p>
          <a:p>
            <a:pPr marL="0" lvl="0" indent="0" algn="l" rtl="0">
              <a:spcBef>
                <a:spcPts val="1000"/>
              </a:spcBef>
              <a:spcAft>
                <a:spcPts val="0"/>
              </a:spcAft>
              <a:buNone/>
            </a:pPr>
            <a:r>
              <a:rPr lang="en" sz="2000"/>
              <a:t>En programación todo lo que hacemos suele estar en inglés.</a:t>
            </a:r>
            <a:endParaRPr sz="2000"/>
          </a:p>
          <a:p>
            <a:pPr marL="0" lvl="0" indent="0" algn="l" rtl="0">
              <a:spcBef>
                <a:spcPts val="1000"/>
              </a:spcBef>
              <a:spcAft>
                <a:spcPts val="0"/>
              </a:spcAft>
              <a:buNone/>
            </a:pPr>
            <a:r>
              <a:rPr lang="en" sz="2000"/>
              <a:t>Lo que hace un código se escribe en inglés generalmente (#comments).</a:t>
            </a:r>
            <a:endParaRPr sz="2000"/>
          </a:p>
          <a:p>
            <a:pPr marL="0" lvl="0" indent="0" algn="l" rtl="0">
              <a:spcBef>
                <a:spcPts val="1000"/>
              </a:spcBef>
              <a:spcAft>
                <a:spcPts val="0"/>
              </a:spcAft>
              <a:buNone/>
            </a:pPr>
            <a:r>
              <a:rPr lang="en" sz="2000"/>
              <a:t>La documentación final de cualquier desarrollo casi siempre está en inglés.</a:t>
            </a:r>
            <a:endParaRPr sz="2000"/>
          </a:p>
          <a:p>
            <a:pPr marL="0" lvl="0" indent="0" algn="l" rtl="0">
              <a:spcBef>
                <a:spcPts val="1000"/>
              </a:spcBef>
              <a:spcAft>
                <a:spcPts val="0"/>
              </a:spcAft>
              <a:buNone/>
            </a:pPr>
            <a:r>
              <a:rPr lang="en" sz="2000"/>
              <a:t>Cuándo sale alguna nueva versión de algo, o alguna solución alternativa, primero sale en inglés, y bastante más tarde alguien la traduce.</a:t>
            </a:r>
            <a:endParaRPr sz="2000"/>
          </a:p>
          <a:p>
            <a:pPr marL="0" lvl="0" indent="0" algn="l" rtl="0">
              <a:spcBef>
                <a:spcPts val="1000"/>
              </a:spcBef>
              <a:spcAft>
                <a:spcPts val="0"/>
              </a:spcAft>
              <a:buNone/>
            </a:pPr>
            <a:r>
              <a:rPr lang="en" sz="2000"/>
              <a:t>Palabras reservadas de un lenguaje. </a:t>
            </a:r>
            <a:r>
              <a:rPr lang="en" sz="2000" u="sng">
                <a:solidFill>
                  <a:schemeClr val="hlink"/>
                </a:solidFill>
                <a:hlinkClick r:id="rId3"/>
              </a:rPr>
              <a:t>Tarea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Si nuestro cliente es del exterior, seguro es inglés nativo, si no lo es, seguro habla inglés como lengua alternativa. Inglés es el idioma por el que nos comunicamos generalmente con extranjeros.</a:t>
            </a:r>
            <a:endParaRPr sz="2000"/>
          </a:p>
          <a:p>
            <a:pPr marL="0" lvl="0" indent="0" algn="l" rtl="0">
              <a:spcBef>
                <a:spcPts val="1000"/>
              </a:spcBef>
              <a:spcAft>
                <a:spcPts val="0"/>
              </a:spcAft>
              <a:buNone/>
            </a:pPr>
            <a:r>
              <a:rPr lang="en" sz="2000"/>
              <a:t>En grandes empresas si en una reunión hay gente con diferentes lenguas nativas (ej: español y portugués), por convención se pasa a la lengua alternativa “Inglés” (por más que sean idiomas parecidos).</a:t>
            </a:r>
            <a:endParaRPr sz="2000"/>
          </a:p>
          <a:p>
            <a:pPr marL="0" lvl="0" indent="0" algn="l" rtl="0">
              <a:spcBef>
                <a:spcPts val="1000"/>
              </a:spcBef>
              <a:spcAft>
                <a:spcPts val="0"/>
              </a:spcAft>
              <a:buNone/>
            </a:pPr>
            <a:r>
              <a:rPr lang="en" sz="2000"/>
              <a:t>Los emails, se pueden mandar en inglés siempre.</a:t>
            </a:r>
            <a:endParaRPr sz="2000"/>
          </a:p>
          <a:p>
            <a:pPr marL="0" lvl="0" indent="0" algn="l" rtl="0">
              <a:spcBef>
                <a:spcPts val="1000"/>
              </a:spcBef>
              <a:spcAft>
                <a:spcPts val="0"/>
              </a:spcAft>
              <a:buNone/>
            </a:pPr>
            <a:r>
              <a:rPr lang="en" sz="2000"/>
              <a:t>Si nos trabamos con nuestro código y googleamos el problema en inglés recibiremos muchas más opciones que al hacerlo en español.</a:t>
            </a:r>
            <a:endParaRPr sz="2000"/>
          </a:p>
        </p:txBody>
      </p:sp>
      <p:sp>
        <p:nvSpPr>
          <p:cNvPr id="260" name="Google Shape;260;p31"/>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Why is English important?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b="1"/>
              <a:t>Depende</a:t>
            </a:r>
            <a:r>
              <a:rPr lang="en" sz="2000"/>
              <a:t>: poco o mucho.</a:t>
            </a:r>
            <a:endParaRPr sz="2000"/>
          </a:p>
          <a:p>
            <a:pPr marL="0" lvl="0" indent="0" algn="l" rtl="0">
              <a:spcBef>
                <a:spcPts val="1000"/>
              </a:spcBef>
              <a:spcAft>
                <a:spcPts val="0"/>
              </a:spcAft>
              <a:buNone/>
            </a:pPr>
            <a:r>
              <a:rPr lang="en" sz="2000"/>
              <a:t>Si vamos a trabajar en Argentina, para una </a:t>
            </a:r>
            <a:r>
              <a:rPr lang="en" sz="2000" b="1"/>
              <a:t>empresa local</a:t>
            </a:r>
            <a:r>
              <a:rPr lang="en" sz="2000"/>
              <a:t>, posiblemente nos alcance con saber algunas palabras (reservadas) propias del código. Googlear una solución en inglés y escribir cosas muy técnicas (no muy difícil).</a:t>
            </a:r>
            <a:endParaRPr sz="2000"/>
          </a:p>
          <a:p>
            <a:pPr marL="0" lvl="0" indent="0" algn="l" rtl="0">
              <a:spcBef>
                <a:spcPts val="1000"/>
              </a:spcBef>
              <a:spcAft>
                <a:spcPts val="0"/>
              </a:spcAft>
              <a:buNone/>
            </a:pPr>
            <a:r>
              <a:rPr lang="en" sz="2000"/>
              <a:t>Si queremos cobrar en </a:t>
            </a:r>
            <a:r>
              <a:rPr lang="en" sz="2000" b="1"/>
              <a:t>dolares</a:t>
            </a:r>
            <a:r>
              <a:rPr lang="en" sz="2000"/>
              <a:t>, es fundamental conocer el idioma de quienes pagan en dólares. Ojo, no hay que hablar como un nativo, pero sí poder llevar una conversación simple, presentar un producto, correr una demo, etc. Generalmente para estas cosas tendrás tiempo de practicar y ensayar.</a:t>
            </a:r>
            <a:endParaRPr sz="2000"/>
          </a:p>
          <a:p>
            <a:pPr marL="0" lvl="0" indent="0" algn="l" rtl="0">
              <a:spcBef>
                <a:spcPts val="1000"/>
              </a:spcBef>
              <a:spcAft>
                <a:spcPts val="0"/>
              </a:spcAft>
              <a:buNone/>
            </a:pPr>
            <a:r>
              <a:rPr lang="en" sz="2000"/>
              <a:t>Entre estos dos polos hay una enorme </a:t>
            </a:r>
            <a:r>
              <a:rPr lang="en" sz="2000" b="1"/>
              <a:t>escala de grises</a:t>
            </a:r>
            <a:r>
              <a:rPr lang="en" sz="2000"/>
              <a:t>...</a:t>
            </a:r>
            <a:endParaRPr sz="2000"/>
          </a:p>
        </p:txBody>
      </p:sp>
      <p:sp>
        <p:nvSpPr>
          <p:cNvPr id="266" name="Google Shape;266;p32"/>
          <p:cNvSpPr txBox="1">
            <a:spLocks noGrp="1"/>
          </p:cNvSpPr>
          <p:nvPr>
            <p:ph type="title"/>
          </p:nvPr>
        </p:nvSpPr>
        <p:spPr>
          <a:xfrm>
            <a:off x="0" y="206775"/>
            <a:ext cx="91440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How much English do I have to know?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0" y="206775"/>
            <a:ext cx="91440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How much English do I have to know?</a:t>
            </a:r>
            <a:endParaRPr/>
          </a:p>
        </p:txBody>
      </p:sp>
      <p:sp>
        <p:nvSpPr>
          <p:cNvPr id="272" name="Google Shape;272;p33"/>
          <p:cNvSpPr txBox="1">
            <a:spLocks noGrp="1"/>
          </p:cNvSpPr>
          <p:nvPr>
            <p:ph type="body" idx="1"/>
          </p:nvPr>
        </p:nvSpPr>
        <p:spPr>
          <a:xfrm>
            <a:off x="628650" y="1148044"/>
            <a:ext cx="78867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b="1"/>
              <a:t>Hay muchas habilidades:</a:t>
            </a:r>
            <a:endParaRPr sz="2000" b="1"/>
          </a:p>
          <a:p>
            <a:pPr marL="0" lvl="0" indent="0" algn="l" rtl="0">
              <a:spcBef>
                <a:spcPts val="1000"/>
              </a:spcBef>
              <a:spcAft>
                <a:spcPts val="0"/>
              </a:spcAft>
              <a:buNone/>
            </a:pPr>
            <a:r>
              <a:rPr lang="en" sz="2000" b="1"/>
              <a:t>Writing: </a:t>
            </a:r>
            <a:r>
              <a:rPr lang="en" sz="2000"/>
              <a:t>Escribir correctamente.</a:t>
            </a:r>
            <a:endParaRPr sz="2000"/>
          </a:p>
          <a:p>
            <a:pPr marL="0" lvl="0" indent="0" algn="l" rtl="0">
              <a:spcBef>
                <a:spcPts val="1000"/>
              </a:spcBef>
              <a:spcAft>
                <a:spcPts val="0"/>
              </a:spcAft>
              <a:buNone/>
            </a:pPr>
            <a:r>
              <a:rPr lang="en" sz="2000" b="1"/>
              <a:t>Listening: </a:t>
            </a:r>
            <a:r>
              <a:rPr lang="en" sz="2000"/>
              <a:t>Escuchar y entender.</a:t>
            </a:r>
            <a:endParaRPr sz="2000"/>
          </a:p>
          <a:p>
            <a:pPr marL="0" lvl="0" indent="0" algn="l" rtl="0">
              <a:spcBef>
                <a:spcPts val="1000"/>
              </a:spcBef>
              <a:spcAft>
                <a:spcPts val="0"/>
              </a:spcAft>
              <a:buNone/>
            </a:pPr>
            <a:r>
              <a:rPr lang="en" sz="2000" b="1"/>
              <a:t>Speaking: </a:t>
            </a:r>
            <a:r>
              <a:rPr lang="en" sz="2000"/>
              <a:t>Desenvolverse satisfactoriamente en una conversación oral.</a:t>
            </a:r>
            <a:endParaRPr sz="2000"/>
          </a:p>
          <a:p>
            <a:pPr marL="0" lvl="0" indent="0" algn="l" rtl="0">
              <a:spcBef>
                <a:spcPts val="1000"/>
              </a:spcBef>
              <a:spcAft>
                <a:spcPts val="0"/>
              </a:spcAft>
              <a:buNone/>
            </a:pPr>
            <a:r>
              <a:rPr lang="en" sz="2000" b="1"/>
              <a:t>Reading: </a:t>
            </a:r>
            <a:r>
              <a:rPr lang="en" sz="2000"/>
              <a:t>Leer y entender.</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a:t>¿Cuál les parece las más difícil y por qué?</a:t>
            </a:r>
            <a:endParaRPr sz="2000"/>
          </a:p>
          <a:p>
            <a:pPr marL="0" lvl="0" indent="0" algn="l" rtl="0">
              <a:spcBef>
                <a:spcPts val="1000"/>
              </a:spcBef>
              <a:spcAft>
                <a:spcPts val="0"/>
              </a:spcAft>
              <a:buNone/>
            </a:pP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What if I don't know anything?</a:t>
            </a:r>
            <a:endParaRPr/>
          </a:p>
        </p:txBody>
      </p:sp>
      <p:sp>
        <p:nvSpPr>
          <p:cNvPr id="278" name="Google Shape;278;p34"/>
          <p:cNvSpPr txBox="1">
            <a:spLocks noGrp="1"/>
          </p:cNvSpPr>
          <p:nvPr>
            <p:ph type="body" idx="1"/>
          </p:nvPr>
        </p:nvSpPr>
        <p:spPr>
          <a:xfrm>
            <a:off x="628650" y="1148050"/>
            <a:ext cx="37092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Hay muchas estrategias</a:t>
            </a:r>
            <a:br>
              <a:rPr lang="en" sz="2000"/>
            </a:br>
            <a:r>
              <a:rPr lang="en" sz="2000"/>
              <a:t>para mejorar lo que queramos:</a:t>
            </a:r>
            <a:endParaRPr sz="2000"/>
          </a:p>
          <a:p>
            <a:pPr marL="0" lvl="0" indent="0" algn="l" rtl="0">
              <a:spcBef>
                <a:spcPts val="1000"/>
              </a:spcBef>
              <a:spcAft>
                <a:spcPts val="0"/>
              </a:spcAft>
              <a:buNone/>
            </a:pPr>
            <a:r>
              <a:rPr lang="en" sz="2000"/>
              <a:t>Tomar clases de inglés, obvio.</a:t>
            </a:r>
            <a:endParaRPr sz="2000"/>
          </a:p>
          <a:p>
            <a:pPr marL="0" lvl="0" indent="0" algn="l" rtl="0">
              <a:spcBef>
                <a:spcPts val="1000"/>
              </a:spcBef>
              <a:spcAft>
                <a:spcPts val="0"/>
              </a:spcAft>
              <a:buNone/>
            </a:pPr>
            <a:r>
              <a:rPr lang="en" sz="2000"/>
              <a:t>Usar apps para aprender inglés, </a:t>
            </a:r>
            <a:br>
              <a:rPr lang="en" sz="2000"/>
            </a:br>
            <a:r>
              <a:rPr lang="en" sz="2000"/>
              <a:t>Por ejemplo, </a:t>
            </a:r>
            <a:r>
              <a:rPr lang="en" sz="2000" b="1"/>
              <a:t>duolingo</a:t>
            </a:r>
            <a:r>
              <a:rPr lang="en" sz="2000"/>
              <a:t>:</a:t>
            </a:r>
            <a:endParaRPr sz="2000"/>
          </a:p>
          <a:p>
            <a:pPr marL="0" lvl="0" indent="0" algn="l" rtl="0">
              <a:spcBef>
                <a:spcPts val="1000"/>
              </a:spcBef>
              <a:spcAft>
                <a:spcPts val="0"/>
              </a:spcAft>
              <a:buNone/>
            </a:pPr>
            <a:r>
              <a:rPr lang="en" sz="2000"/>
              <a:t>Pocos minutos al día.</a:t>
            </a:r>
            <a:endParaRPr sz="2000"/>
          </a:p>
          <a:p>
            <a:pPr marL="0" lvl="0" indent="0" algn="l" rtl="0">
              <a:spcBef>
                <a:spcPts val="1000"/>
              </a:spcBef>
              <a:spcAft>
                <a:spcPts val="0"/>
              </a:spcAft>
              <a:buNone/>
            </a:pPr>
            <a:r>
              <a:rPr lang="en" sz="2000"/>
              <a:t>Motivación lúdica.</a:t>
            </a:r>
            <a:endParaRPr sz="2000"/>
          </a:p>
          <a:p>
            <a:pPr marL="0" lvl="0" indent="0" algn="l" rtl="0">
              <a:spcBef>
                <a:spcPts val="1000"/>
              </a:spcBef>
              <a:spcAft>
                <a:spcPts val="0"/>
              </a:spcAft>
              <a:buNone/>
            </a:pPr>
            <a:r>
              <a:rPr lang="en" sz="2000"/>
              <a:t>Cuándo y dónde quieras.</a:t>
            </a:r>
            <a:endParaRPr sz="2000"/>
          </a:p>
          <a:p>
            <a:pPr marL="0" lvl="0" indent="0" algn="l" rtl="0">
              <a:spcBef>
                <a:spcPts val="1000"/>
              </a:spcBef>
              <a:spcAft>
                <a:spcPts val="0"/>
              </a:spcAft>
              <a:buNone/>
            </a:pPr>
            <a:endParaRPr sz="2000"/>
          </a:p>
        </p:txBody>
      </p:sp>
      <p:pic>
        <p:nvPicPr>
          <p:cNvPr id="279" name="Google Shape;279;p34"/>
          <p:cNvPicPr preferRelativeResize="0"/>
          <p:nvPr/>
        </p:nvPicPr>
        <p:blipFill>
          <a:blip r:embed="rId3">
            <a:alphaModFix/>
          </a:blip>
          <a:stretch>
            <a:fillRect/>
          </a:stretch>
        </p:blipFill>
        <p:spPr>
          <a:xfrm>
            <a:off x="6968250" y="1202629"/>
            <a:ext cx="2070875" cy="3681021"/>
          </a:xfrm>
          <a:prstGeom prst="rect">
            <a:avLst/>
          </a:prstGeom>
          <a:noFill/>
          <a:ln>
            <a:noFill/>
          </a:ln>
        </p:spPr>
      </p:pic>
      <p:pic>
        <p:nvPicPr>
          <p:cNvPr id="280" name="Google Shape;280;p34"/>
          <p:cNvPicPr preferRelativeResize="0"/>
          <p:nvPr/>
        </p:nvPicPr>
        <p:blipFill>
          <a:blip r:embed="rId4">
            <a:alphaModFix/>
          </a:blip>
          <a:stretch>
            <a:fillRect/>
          </a:stretch>
        </p:blipFill>
        <p:spPr>
          <a:xfrm>
            <a:off x="4672588" y="1202625"/>
            <a:ext cx="2143262" cy="38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What if I don't know anything?</a:t>
            </a:r>
            <a:endParaRPr/>
          </a:p>
        </p:txBody>
      </p:sp>
      <p:sp>
        <p:nvSpPr>
          <p:cNvPr id="286" name="Google Shape;286;p35"/>
          <p:cNvSpPr txBox="1">
            <a:spLocks noGrp="1"/>
          </p:cNvSpPr>
          <p:nvPr>
            <p:ph type="body" idx="1"/>
          </p:nvPr>
        </p:nvSpPr>
        <p:spPr>
          <a:xfrm>
            <a:off x="1651825" y="1071850"/>
            <a:ext cx="7305600" cy="1672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2000"/>
              <a:t>Hay muchas estrategias para mejorar lo que queramos:</a:t>
            </a:r>
            <a:endParaRPr sz="2000"/>
          </a:p>
          <a:p>
            <a:pPr marL="0" lvl="0" indent="0" algn="l" rtl="0">
              <a:spcBef>
                <a:spcPts val="1000"/>
              </a:spcBef>
              <a:spcAft>
                <a:spcPts val="0"/>
              </a:spcAft>
              <a:buNone/>
            </a:pPr>
            <a:r>
              <a:rPr lang="en" sz="2000"/>
              <a:t>Poner nuestro celu en inglés (la mayoría de lo que hay ahí lo conocemos de memoria).</a:t>
            </a:r>
            <a:endParaRPr sz="2000"/>
          </a:p>
          <a:p>
            <a:pPr marL="0" lvl="0" indent="0" algn="l" rtl="0">
              <a:spcBef>
                <a:spcPts val="1000"/>
              </a:spcBef>
              <a:spcAft>
                <a:spcPts val="0"/>
              </a:spcAft>
              <a:buNone/>
            </a:pPr>
            <a:endParaRPr sz="2000"/>
          </a:p>
        </p:txBody>
      </p:sp>
      <p:pic>
        <p:nvPicPr>
          <p:cNvPr id="287" name="Google Shape;287;p35"/>
          <p:cNvPicPr preferRelativeResize="0"/>
          <p:nvPr/>
        </p:nvPicPr>
        <p:blipFill>
          <a:blip r:embed="rId3">
            <a:alphaModFix/>
          </a:blip>
          <a:stretch>
            <a:fillRect/>
          </a:stretch>
        </p:blipFill>
        <p:spPr>
          <a:xfrm>
            <a:off x="5819772" y="2262250"/>
            <a:ext cx="3248028" cy="2688025"/>
          </a:xfrm>
          <a:prstGeom prst="rect">
            <a:avLst/>
          </a:prstGeom>
          <a:noFill/>
          <a:ln>
            <a:noFill/>
          </a:ln>
        </p:spPr>
      </p:pic>
      <p:pic>
        <p:nvPicPr>
          <p:cNvPr id="288" name="Google Shape;288;p35"/>
          <p:cNvPicPr preferRelativeResize="0"/>
          <p:nvPr/>
        </p:nvPicPr>
        <p:blipFill>
          <a:blip r:embed="rId4">
            <a:alphaModFix/>
          </a:blip>
          <a:stretch>
            <a:fillRect/>
          </a:stretch>
        </p:blipFill>
        <p:spPr>
          <a:xfrm>
            <a:off x="186700" y="786100"/>
            <a:ext cx="881051" cy="1957950"/>
          </a:xfrm>
          <a:prstGeom prst="rect">
            <a:avLst/>
          </a:prstGeom>
          <a:noFill/>
          <a:ln>
            <a:noFill/>
          </a:ln>
        </p:spPr>
      </p:pic>
      <p:pic>
        <p:nvPicPr>
          <p:cNvPr id="289" name="Google Shape;289;p35"/>
          <p:cNvPicPr preferRelativeResize="0"/>
          <p:nvPr/>
        </p:nvPicPr>
        <p:blipFill rotWithShape="1">
          <a:blip r:embed="rId4">
            <a:alphaModFix/>
          </a:blip>
          <a:srcRect b="82352"/>
          <a:stretch/>
        </p:blipFill>
        <p:spPr>
          <a:xfrm>
            <a:off x="322000" y="3844175"/>
            <a:ext cx="2820500" cy="1106100"/>
          </a:xfrm>
          <a:prstGeom prst="rect">
            <a:avLst/>
          </a:prstGeom>
          <a:noFill/>
          <a:ln>
            <a:noFill/>
          </a:ln>
        </p:spPr>
      </p:pic>
      <p:pic>
        <p:nvPicPr>
          <p:cNvPr id="290" name="Google Shape;290;p35"/>
          <p:cNvPicPr preferRelativeResize="0"/>
          <p:nvPr/>
        </p:nvPicPr>
        <p:blipFill rotWithShape="1">
          <a:blip r:embed="rId4">
            <a:alphaModFix/>
          </a:blip>
          <a:srcRect t="43493" b="4845"/>
          <a:stretch/>
        </p:blipFill>
        <p:spPr>
          <a:xfrm>
            <a:off x="3303650" y="2262250"/>
            <a:ext cx="2341425" cy="2688024"/>
          </a:xfrm>
          <a:prstGeom prst="rect">
            <a:avLst/>
          </a:prstGeom>
          <a:noFill/>
          <a:ln>
            <a:noFill/>
          </a:ln>
        </p:spPr>
      </p:pic>
      <p:pic>
        <p:nvPicPr>
          <p:cNvPr id="291" name="Google Shape;291;p35"/>
          <p:cNvPicPr preferRelativeResize="0"/>
          <p:nvPr/>
        </p:nvPicPr>
        <p:blipFill rotWithShape="1">
          <a:blip r:embed="rId4">
            <a:alphaModFix/>
          </a:blip>
          <a:srcRect t="34400" b="56293"/>
          <a:stretch/>
        </p:blipFill>
        <p:spPr>
          <a:xfrm>
            <a:off x="322000" y="3002274"/>
            <a:ext cx="2820500" cy="583227"/>
          </a:xfrm>
          <a:prstGeom prst="rect">
            <a:avLst/>
          </a:prstGeom>
          <a:noFill/>
          <a:ln>
            <a:noFill/>
          </a:ln>
        </p:spPr>
      </p:pic>
    </p:spTree>
  </p:cSld>
  <p:clrMapOvr>
    <a:masterClrMapping/>
  </p:clrMapOvr>
</p:sld>
</file>

<file path=ppt/theme/theme1.xml><?xml version="1.0" encoding="utf-8"?>
<a:theme xmlns:a="http://schemas.openxmlformats.org/drawingml/2006/main"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1109</Words>
  <Application>Microsoft Macintosh PowerPoint</Application>
  <PresentationFormat>On-screen Show (16:9)</PresentationFormat>
  <Paragraphs>84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CFS</vt:lpstr>
      <vt:lpstr>Formacion Integral</vt:lpstr>
      <vt:lpstr>Qué vamos a hacer hoy</vt:lpstr>
      <vt:lpstr>English level achieved</vt:lpstr>
      <vt:lpstr>Why is English important?</vt:lpstr>
      <vt:lpstr>Why is English important?</vt:lpstr>
      <vt:lpstr>How much English do I have to know?</vt:lpstr>
      <vt:lpstr>How much English do I have to know?</vt:lpstr>
      <vt:lpstr>What if I don't know anything?</vt:lpstr>
      <vt:lpstr>What if I don't know anything?</vt:lpstr>
      <vt:lpstr>What if I don't know anything?</vt:lpstr>
      <vt:lpstr>some online resources</vt:lpstr>
      <vt:lpstr>some online resources</vt:lpstr>
      <vt:lpstr>some online resources </vt:lpstr>
      <vt:lpstr>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Formacion Integral</dc:title>
  <cp:lastModifiedBy>German Wibaux</cp:lastModifiedBy>
  <cp:revision>4</cp:revision>
  <dcterms:modified xsi:type="dcterms:W3CDTF">2024-05-31T13:30:09Z</dcterms:modified>
</cp:coreProperties>
</file>