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9"/>
  </p:notes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0"/>
  </p:normalViewPr>
  <p:slideViewPr>
    <p:cSldViewPr snapToGrid="0">
      <p:cViewPr varScale="1">
        <p:scale>
          <a:sx n="160" d="100"/>
          <a:sy n="160"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0cb9f044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0cb9f04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c5050a78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c5050a78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c5050a78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c5050a7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c5050a78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5050a78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c5050a785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c5050a78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fc5050a78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fc5050a78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c5050a785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c5050a785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fc5050a78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fc5050a78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fc5050a785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fc5050a78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b5e9ba3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b5e9ba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c5050a7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c5050a7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c5050a7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c5050a7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fc5050a78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fc5050a78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c5050a78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c5050a78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fc5050a78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fc5050a78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c5050a78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c5050a78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c5050a78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c5050a78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
        <p:cNvGrpSpPr/>
        <p:nvPr/>
      </p:nvGrpSpPr>
      <p:grpSpPr>
        <a:xfrm>
          <a:off x="0" y="0"/>
          <a:ext cx="0" cy="0"/>
          <a:chOff x="0" y="0"/>
          <a:chExt cx="0" cy="0"/>
        </a:xfrm>
      </p:grpSpPr>
      <p:sp>
        <p:nvSpPr>
          <p:cNvPr id="15" name="Google Shape;15;p2"/>
          <p:cNvSpPr/>
          <p:nvPr/>
        </p:nvSpPr>
        <p:spPr>
          <a:xfrm rot="10800000" flipH="1">
            <a:off x="1525" y="506"/>
            <a:ext cx="2220900" cy="17259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6" name="Google Shape;16;p2"/>
          <p:cNvGrpSpPr/>
          <p:nvPr/>
        </p:nvGrpSpPr>
        <p:grpSpPr>
          <a:xfrm>
            <a:off x="-1300" y="39"/>
            <a:ext cx="9146775" cy="5143447"/>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0" name="Google Shape;20;p2"/>
              <p:cNvSpPr/>
              <p:nvPr/>
            </p:nvSpPr>
            <p:spPr>
              <a:xfrm rot="10800000" flipH="1">
                <a:off x="0" y="492"/>
                <a:ext cx="2348100" cy="3816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1" name="Google Shape;21;p2"/>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2" name="Google Shape;22;p2"/>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3" name="Google Shape;23;p2"/>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lmina - Repaso">
  <p:cSld name="Filmina - Repaso">
    <p:spTree>
      <p:nvGrpSpPr>
        <p:cNvPr id="1" name="Shape 104"/>
        <p:cNvGrpSpPr/>
        <p:nvPr/>
      </p:nvGrpSpPr>
      <p:grpSpPr>
        <a:xfrm>
          <a:off x="0" y="0"/>
          <a:ext cx="0" cy="0"/>
          <a:chOff x="0" y="0"/>
          <a:chExt cx="0" cy="0"/>
        </a:xfrm>
      </p:grpSpPr>
      <p:sp>
        <p:nvSpPr>
          <p:cNvPr id="105" name="Google Shape;105;p11"/>
          <p:cNvSpPr/>
          <p:nvPr/>
        </p:nvSpPr>
        <p:spPr>
          <a:xfrm>
            <a:off x="-25" y="5066212"/>
            <a:ext cx="9144000" cy="109500"/>
          </a:xfrm>
          <a:prstGeom prst="rect">
            <a:avLst/>
          </a:prstGeom>
          <a:solidFill>
            <a:srgbClr val="5A3A9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106" name="Google Shape;106;p11"/>
          <p:cNvSpPr/>
          <p:nvPr/>
        </p:nvSpPr>
        <p:spPr>
          <a:xfrm flipH="1">
            <a:off x="8440500" y="4961325"/>
            <a:ext cx="703500" cy="2145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107" name="Google Shape;107;p11"/>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8" name="Google Shape;108;p11"/>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9" name="Google Shape;109;p11"/>
          <p:cNvGrpSpPr/>
          <p:nvPr/>
        </p:nvGrpSpPr>
        <p:grpSpPr>
          <a:xfrm>
            <a:off x="0" y="206"/>
            <a:ext cx="9143950" cy="360281"/>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11" name="Google Shape;111;p11"/>
            <p:cNvSpPr/>
            <p:nvPr/>
          </p:nvSpPr>
          <p:spPr>
            <a:xfrm rot="10800000" flipH="1">
              <a:off x="0" y="350"/>
              <a:ext cx="1098000" cy="480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112" name="Google Shape;112;p11"/>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113" name="Google Shape;113;p11"/>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a:off x="623888" y="882254"/>
            <a:ext cx="7886700" cy="21396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a:off x="623888" y="3442098"/>
            <a:ext cx="7886700" cy="1125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2400"/>
              <a:buNone/>
              <a:defRPr sz="2400">
                <a:solidFill>
                  <a:schemeClr val="dk1"/>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7" name="Google Shape;117;p12"/>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2"/>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9" name="Google Shape;119;p12"/>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628650" y="217800"/>
            <a:ext cx="7886700" cy="8259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body" idx="1"/>
          </p:nvPr>
        </p:nvSpPr>
        <p:spPr>
          <a:xfrm>
            <a:off x="628650" y="1101855"/>
            <a:ext cx="3886200" cy="37815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3" name="Google Shape;123;p13"/>
          <p:cNvSpPr txBox="1">
            <a:spLocks noGrp="1"/>
          </p:cNvSpPr>
          <p:nvPr>
            <p:ph type="body" idx="2"/>
          </p:nvPr>
        </p:nvSpPr>
        <p:spPr>
          <a:xfrm>
            <a:off x="4629150" y="1101855"/>
            <a:ext cx="3886200" cy="37815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4" name="Google Shape;124;p13"/>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3"/>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13"/>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782241" y="93150"/>
            <a:ext cx="7886700" cy="8085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4"/>
          <p:cNvSpPr txBox="1">
            <a:spLocks noGrp="1"/>
          </p:cNvSpPr>
          <p:nvPr>
            <p:ph type="body" idx="1"/>
          </p:nvPr>
        </p:nvSpPr>
        <p:spPr>
          <a:xfrm>
            <a:off x="629850" y="808182"/>
            <a:ext cx="3868200" cy="18822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0" name="Google Shape;130;p14"/>
          <p:cNvSpPr txBox="1">
            <a:spLocks noGrp="1"/>
          </p:cNvSpPr>
          <p:nvPr>
            <p:ph type="body" idx="2"/>
          </p:nvPr>
        </p:nvSpPr>
        <p:spPr>
          <a:xfrm>
            <a:off x="629850" y="2735386"/>
            <a:ext cx="3868200" cy="2188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1" name="Google Shape;131;p14"/>
          <p:cNvSpPr txBox="1">
            <a:spLocks noGrp="1"/>
          </p:cNvSpPr>
          <p:nvPr>
            <p:ph type="body" idx="3"/>
          </p:nvPr>
        </p:nvSpPr>
        <p:spPr>
          <a:xfrm>
            <a:off x="4629150" y="808182"/>
            <a:ext cx="3887400" cy="18822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32" name="Google Shape;132;p14"/>
          <p:cNvSpPr txBox="1">
            <a:spLocks noGrp="1"/>
          </p:cNvSpPr>
          <p:nvPr>
            <p:ph type="body" idx="4"/>
          </p:nvPr>
        </p:nvSpPr>
        <p:spPr>
          <a:xfrm>
            <a:off x="4629154" y="2735386"/>
            <a:ext cx="3887400" cy="2188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3" name="Google Shape;133;p14"/>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4"/>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5" name="Google Shape;135;p14"/>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628650" y="675000"/>
            <a:ext cx="7886700" cy="8544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5"/>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5"/>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15"/>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spacio en blanco">
  <p:cSld name="Espacio en blanco">
    <p:spTree>
      <p:nvGrpSpPr>
        <p:cNvPr id="1" name="Shape 141"/>
        <p:cNvGrpSpPr/>
        <p:nvPr/>
      </p:nvGrpSpPr>
      <p:grpSpPr>
        <a:xfrm>
          <a:off x="0" y="0"/>
          <a:ext cx="0" cy="0"/>
          <a:chOff x="0" y="0"/>
          <a:chExt cx="0" cy="0"/>
        </a:xfrm>
      </p:grpSpPr>
      <p:sp>
        <p:nvSpPr>
          <p:cNvPr id="142" name="Google Shape;142;p16"/>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16"/>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629841" y="740569"/>
            <a:ext cx="2949300" cy="8025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6" name="Google Shape;146;p17"/>
          <p:cNvSpPr txBox="1">
            <a:spLocks noGrp="1"/>
          </p:cNvSpPr>
          <p:nvPr>
            <p:ph type="body" idx="1"/>
          </p:nvPr>
        </p:nvSpPr>
        <p:spPr>
          <a:xfrm>
            <a:off x="3887391" y="740569"/>
            <a:ext cx="4629300" cy="41172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47" name="Google Shape;147;p17"/>
          <p:cNvSpPr txBox="1">
            <a:spLocks noGrp="1"/>
          </p:cNvSpPr>
          <p:nvPr>
            <p:ph type="body" idx="2"/>
          </p:nvPr>
        </p:nvSpPr>
        <p:spPr>
          <a:xfrm>
            <a:off x="629841" y="1543050"/>
            <a:ext cx="2949300" cy="3314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8" name="Google Shape;148;p17"/>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0" name="Google Shape;150;p17"/>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629841" y="774699"/>
            <a:ext cx="2949300" cy="7683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629841" y="1543050"/>
            <a:ext cx="2949300" cy="3045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54" name="Google Shape;154;p18"/>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5" name="Google Shape;155;p18"/>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8"/>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628650" y="150300"/>
            <a:ext cx="7886700" cy="8259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19"/>
          <p:cNvSpPr txBox="1">
            <a:spLocks noGrp="1"/>
          </p:cNvSpPr>
          <p:nvPr>
            <p:ph type="body" idx="1"/>
          </p:nvPr>
        </p:nvSpPr>
        <p:spPr>
          <a:xfrm rot="5400000">
            <a:off x="2940300" y="-691650"/>
            <a:ext cx="32634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0" name="Google Shape;160;p19"/>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19"/>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2" name="Google Shape;162;p19"/>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rot="5400000">
            <a:off x="5367450" y="1783800"/>
            <a:ext cx="4324200" cy="19716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rot="5400000">
            <a:off x="1366875" y="-130800"/>
            <a:ext cx="43242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ftr" idx="11"/>
          </p:nvPr>
        </p:nvSpPr>
        <p:spPr>
          <a:xfrm>
            <a:off x="0" y="4931569"/>
            <a:ext cx="1920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20"/>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20"/>
          <p:cNvSpPr txBox="1"/>
          <p:nvPr/>
        </p:nvSpPr>
        <p:spPr>
          <a:xfrm>
            <a:off x="0" y="-61781"/>
            <a:ext cx="12261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chemeClr val="lt1"/>
                </a:solidFill>
              </a:rPr>
              <a:t>MFS</a:t>
            </a:r>
            <a:endParaRPr sz="2400" b="1">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grpSp>
        <p:nvGrpSpPr>
          <p:cNvPr id="25" name="Google Shape;25;p3"/>
          <p:cNvGrpSpPr/>
          <p:nvPr/>
        </p:nvGrpSpPr>
        <p:grpSpPr>
          <a:xfrm>
            <a:off x="0" y="206"/>
            <a:ext cx="9143950" cy="360281"/>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7" name="Google Shape;27;p3"/>
            <p:cNvSpPr/>
            <p:nvPr/>
          </p:nvSpPr>
          <p:spPr>
            <a:xfrm rot="10800000" flipH="1">
              <a:off x="0" y="350"/>
              <a:ext cx="1098000" cy="480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28" name="Google Shape;28;p3"/>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3"/>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3"/>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rPr>
              <a:t>CFS</a:t>
            </a:r>
            <a:endParaRPr sz="2400" b="1">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 Ejercicios 1">
  <p:cSld name="Título - Ejercicios_1">
    <p:spTree>
      <p:nvGrpSpPr>
        <p:cNvPr id="1" name="Shape 169"/>
        <p:cNvGrpSpPr/>
        <p:nvPr/>
      </p:nvGrpSpPr>
      <p:grpSpPr>
        <a:xfrm>
          <a:off x="0" y="0"/>
          <a:ext cx="0" cy="0"/>
          <a:chOff x="0" y="0"/>
          <a:chExt cx="0" cy="0"/>
        </a:xfrm>
      </p:grpSpPr>
      <p:sp>
        <p:nvSpPr>
          <p:cNvPr id="170" name="Google Shape;170;p21"/>
          <p:cNvSpPr/>
          <p:nvPr/>
        </p:nvSpPr>
        <p:spPr>
          <a:xfrm rot="10800000" flipH="1">
            <a:off x="1525" y="506"/>
            <a:ext cx="2220900" cy="172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71" name="Google Shape;171;p21"/>
          <p:cNvGrpSpPr/>
          <p:nvPr/>
        </p:nvGrpSpPr>
        <p:grpSpPr>
          <a:xfrm>
            <a:off x="-1300" y="39"/>
            <a:ext cx="9146775" cy="5143447"/>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75" name="Google Shape;175;p21"/>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76" name="Google Shape;176;p21"/>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77" name="Google Shape;177;p21"/>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78" name="Google Shape;178;p21"/>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 Resolución 1">
  <p:cSld name="Título - Resolución_1">
    <p:spTree>
      <p:nvGrpSpPr>
        <p:cNvPr id="1" name="Shape 179"/>
        <p:cNvGrpSpPr/>
        <p:nvPr/>
      </p:nvGrpSpPr>
      <p:grpSpPr>
        <a:xfrm>
          <a:off x="0" y="0"/>
          <a:ext cx="0" cy="0"/>
          <a:chOff x="0" y="0"/>
          <a:chExt cx="0" cy="0"/>
        </a:xfrm>
      </p:grpSpPr>
      <p:sp>
        <p:nvSpPr>
          <p:cNvPr id="180" name="Google Shape;180;p22"/>
          <p:cNvSpPr/>
          <p:nvPr/>
        </p:nvSpPr>
        <p:spPr>
          <a:xfrm rot="10800000" flipH="1">
            <a:off x="1525" y="506"/>
            <a:ext cx="2220900" cy="172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81" name="Google Shape;181;p22"/>
          <p:cNvGrpSpPr/>
          <p:nvPr/>
        </p:nvGrpSpPr>
        <p:grpSpPr>
          <a:xfrm>
            <a:off x="-1300" y="39"/>
            <a:ext cx="9146775" cy="5143447"/>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85" name="Google Shape;185;p22"/>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86" name="Google Shape;186;p22"/>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87" name="Google Shape;187;p22"/>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88" name="Google Shape;188;p22"/>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 Repaso 1">
  <p:cSld name="Título - Repaso_1">
    <p:spTree>
      <p:nvGrpSpPr>
        <p:cNvPr id="1" name="Shape 189"/>
        <p:cNvGrpSpPr/>
        <p:nvPr/>
      </p:nvGrpSpPr>
      <p:grpSpPr>
        <a:xfrm>
          <a:off x="0" y="0"/>
          <a:ext cx="0" cy="0"/>
          <a:chOff x="0" y="0"/>
          <a:chExt cx="0" cy="0"/>
        </a:xfrm>
      </p:grpSpPr>
      <p:sp>
        <p:nvSpPr>
          <p:cNvPr id="190" name="Google Shape;190;p23"/>
          <p:cNvSpPr txBox="1"/>
          <p:nvPr/>
        </p:nvSpPr>
        <p:spPr>
          <a:xfrm>
            <a:off x="4650375" y="836025"/>
            <a:ext cx="4319400" cy="15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rPr>
              <a:t>CFP</a:t>
            </a:r>
            <a:endParaRPr sz="4800" b="1">
              <a:solidFill>
                <a:srgbClr val="FFFFFF"/>
              </a:solidFill>
            </a:endParaRPr>
          </a:p>
          <a:p>
            <a:pPr marL="0" lvl="0" indent="0" algn="l" rtl="0">
              <a:spcBef>
                <a:spcPts val="0"/>
              </a:spcBef>
              <a:spcAft>
                <a:spcPts val="0"/>
              </a:spcAft>
              <a:buNone/>
            </a:pPr>
            <a:r>
              <a:rPr lang="en" sz="3600" b="1">
                <a:solidFill>
                  <a:srgbClr val="FFFFFF"/>
                </a:solidFill>
              </a:rPr>
              <a:t>Programador </a:t>
            </a:r>
            <a:endParaRPr sz="3600" b="1">
              <a:solidFill>
                <a:srgbClr val="FFFFFF"/>
              </a:solidFill>
            </a:endParaRPr>
          </a:p>
          <a:p>
            <a:pPr marL="0" lvl="0" indent="0" algn="l" rtl="0">
              <a:spcBef>
                <a:spcPts val="0"/>
              </a:spcBef>
              <a:spcAft>
                <a:spcPts val="0"/>
              </a:spcAft>
              <a:buNone/>
            </a:pPr>
            <a:r>
              <a:rPr lang="en" sz="3600" b="1">
                <a:solidFill>
                  <a:srgbClr val="FFFFFF"/>
                </a:solidFill>
              </a:rPr>
              <a:t>full-stack</a:t>
            </a:r>
            <a:endParaRPr sz="3600" b="1">
              <a:solidFill>
                <a:srgbClr val="FFFFFF"/>
              </a:solidFill>
            </a:endParaRPr>
          </a:p>
        </p:txBody>
      </p:sp>
      <p:sp>
        <p:nvSpPr>
          <p:cNvPr id="191" name="Google Shape;191;p23"/>
          <p:cNvSpPr/>
          <p:nvPr/>
        </p:nvSpPr>
        <p:spPr>
          <a:xfrm>
            <a:off x="-2825" y="0"/>
            <a:ext cx="9147000" cy="552300"/>
          </a:xfrm>
          <a:prstGeom prst="rect">
            <a:avLst/>
          </a:prstGeom>
          <a:solidFill>
            <a:srgbClr val="0195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39"/>
            <a:ext cx="9146775" cy="5143447"/>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94" name="Google Shape;194;p23"/>
            <p:cNvSpPr/>
            <p:nvPr/>
          </p:nvSpPr>
          <p:spPr>
            <a:xfrm rot="10800000" flipH="1">
              <a:off x="1525" y="575"/>
              <a:ext cx="2220900" cy="2301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97" name="Google Shape;197;p23"/>
              <p:cNvSpPr/>
              <p:nvPr/>
            </p:nvSpPr>
            <p:spPr>
              <a:xfrm rot="10800000" flipH="1">
                <a:off x="0" y="492"/>
                <a:ext cx="2348100" cy="3816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98" name="Google Shape;198;p23"/>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99" name="Google Shape;199;p23"/>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00" name="Google Shape;200;p23"/>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 Conceptos 1">
  <p:cSld name="Título - Conceptos_1">
    <p:spTree>
      <p:nvGrpSpPr>
        <p:cNvPr id="1" name="Shape 201"/>
        <p:cNvGrpSpPr/>
        <p:nvPr/>
      </p:nvGrpSpPr>
      <p:grpSpPr>
        <a:xfrm>
          <a:off x="0" y="0"/>
          <a:ext cx="0" cy="0"/>
          <a:chOff x="0" y="0"/>
          <a:chExt cx="0" cy="0"/>
        </a:xfrm>
      </p:grpSpPr>
      <p:sp>
        <p:nvSpPr>
          <p:cNvPr id="202" name="Google Shape;202;p24"/>
          <p:cNvSpPr/>
          <p:nvPr/>
        </p:nvSpPr>
        <p:spPr>
          <a:xfrm rot="10800000" flipH="1">
            <a:off x="1525" y="506"/>
            <a:ext cx="2220900" cy="172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03" name="Google Shape;203;p24"/>
          <p:cNvGrpSpPr/>
          <p:nvPr/>
        </p:nvGrpSpPr>
        <p:grpSpPr>
          <a:xfrm>
            <a:off x="-1300" y="39"/>
            <a:ext cx="9146775" cy="5143447"/>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07" name="Google Shape;207;p24"/>
              <p:cNvSpPr/>
              <p:nvPr/>
            </p:nvSpPr>
            <p:spPr>
              <a:xfrm rot="10800000" flipH="1">
                <a:off x="0" y="492"/>
                <a:ext cx="2348100" cy="3816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08" name="Google Shape;208;p24"/>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09" name="Google Shape;209;p24"/>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10" name="Google Shape;210;p24"/>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 Ejercicios 2">
  <p:cSld name="Título - Ejercicios_2">
    <p:spTree>
      <p:nvGrpSpPr>
        <p:cNvPr id="1" name="Shape 211"/>
        <p:cNvGrpSpPr/>
        <p:nvPr/>
      </p:nvGrpSpPr>
      <p:grpSpPr>
        <a:xfrm>
          <a:off x="0" y="0"/>
          <a:ext cx="0" cy="0"/>
          <a:chOff x="0" y="0"/>
          <a:chExt cx="0" cy="0"/>
        </a:xfrm>
      </p:grpSpPr>
      <p:sp>
        <p:nvSpPr>
          <p:cNvPr id="212" name="Google Shape;212;p25"/>
          <p:cNvSpPr/>
          <p:nvPr/>
        </p:nvSpPr>
        <p:spPr>
          <a:xfrm rot="10800000" flipH="1">
            <a:off x="1525" y="506"/>
            <a:ext cx="2220900" cy="172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13" name="Google Shape;213;p25"/>
          <p:cNvGrpSpPr/>
          <p:nvPr/>
        </p:nvGrpSpPr>
        <p:grpSpPr>
          <a:xfrm>
            <a:off x="-1300" y="39"/>
            <a:ext cx="9146775" cy="5143447"/>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17" name="Google Shape;217;p25"/>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18" name="Google Shape;218;p25"/>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19" name="Google Shape;219;p25"/>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20" name="Google Shape;220;p25"/>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 Resolución 2">
  <p:cSld name="Título - Resolución_2">
    <p:spTree>
      <p:nvGrpSpPr>
        <p:cNvPr id="1" name="Shape 221"/>
        <p:cNvGrpSpPr/>
        <p:nvPr/>
      </p:nvGrpSpPr>
      <p:grpSpPr>
        <a:xfrm>
          <a:off x="0" y="0"/>
          <a:ext cx="0" cy="0"/>
          <a:chOff x="0" y="0"/>
          <a:chExt cx="0" cy="0"/>
        </a:xfrm>
      </p:grpSpPr>
      <p:sp>
        <p:nvSpPr>
          <p:cNvPr id="222" name="Google Shape;222;p26"/>
          <p:cNvSpPr/>
          <p:nvPr/>
        </p:nvSpPr>
        <p:spPr>
          <a:xfrm rot="10800000" flipH="1">
            <a:off x="1525" y="506"/>
            <a:ext cx="2220900" cy="172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223" name="Google Shape;223;p26"/>
          <p:cNvGrpSpPr/>
          <p:nvPr/>
        </p:nvGrpSpPr>
        <p:grpSpPr>
          <a:xfrm>
            <a:off x="-1300" y="39"/>
            <a:ext cx="9146775" cy="5143447"/>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27" name="Google Shape;227;p26"/>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228" name="Google Shape;228;p26"/>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29" name="Google Shape;229;p26"/>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230" name="Google Shape;230;p26"/>
          <p:cNvSpPr txBox="1">
            <a:spLocks noGrp="1"/>
          </p:cNvSpPr>
          <p:nvPr>
            <p:ph type="ctrTitle"/>
          </p:nvPr>
        </p:nvSpPr>
        <p:spPr>
          <a:xfrm>
            <a:off x="-1" y="0"/>
            <a:ext cx="91440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 Conceptos">
  <p:cSld name="Título - Conceptos">
    <p:spTree>
      <p:nvGrpSpPr>
        <p:cNvPr id="1" name="Shape 32"/>
        <p:cNvGrpSpPr/>
        <p:nvPr/>
      </p:nvGrpSpPr>
      <p:grpSpPr>
        <a:xfrm>
          <a:off x="0" y="0"/>
          <a:ext cx="0" cy="0"/>
          <a:chOff x="0" y="0"/>
          <a:chExt cx="0" cy="0"/>
        </a:xfrm>
      </p:grpSpPr>
      <p:sp>
        <p:nvSpPr>
          <p:cNvPr id="33" name="Google Shape;33;p4"/>
          <p:cNvSpPr/>
          <p:nvPr/>
        </p:nvSpPr>
        <p:spPr>
          <a:xfrm rot="10800000" flipH="1">
            <a:off x="1525" y="506"/>
            <a:ext cx="2220900" cy="17259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34" name="Google Shape;34;p4"/>
          <p:cNvGrpSpPr/>
          <p:nvPr/>
        </p:nvGrpSpPr>
        <p:grpSpPr>
          <a:xfrm>
            <a:off x="-1300" y="39"/>
            <a:ext cx="9146775" cy="5143447"/>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38" name="Google Shape;38;p4"/>
              <p:cNvSpPr/>
              <p:nvPr/>
            </p:nvSpPr>
            <p:spPr>
              <a:xfrm rot="10800000" flipH="1">
                <a:off x="0" y="492"/>
                <a:ext cx="2348100" cy="3816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39" name="Google Shape;39;p4"/>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40" name="Google Shape;40;p4"/>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41" name="Google Shape;41;p4"/>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lmina - Conceptos">
  <p:cSld name="Filmina - Conceptos">
    <p:spTree>
      <p:nvGrpSpPr>
        <p:cNvPr id="1" name="Shape 42"/>
        <p:cNvGrpSpPr/>
        <p:nvPr/>
      </p:nvGrpSpPr>
      <p:grpSpPr>
        <a:xfrm>
          <a:off x="0" y="0"/>
          <a:ext cx="0" cy="0"/>
          <a:chOff x="0" y="0"/>
          <a:chExt cx="0" cy="0"/>
        </a:xfrm>
      </p:grpSpPr>
      <p:sp>
        <p:nvSpPr>
          <p:cNvPr id="43" name="Google Shape;43;p5"/>
          <p:cNvSpPr/>
          <p:nvPr/>
        </p:nvSpPr>
        <p:spPr>
          <a:xfrm>
            <a:off x="-25" y="5066212"/>
            <a:ext cx="9144000" cy="109500"/>
          </a:xfrm>
          <a:prstGeom prst="rect">
            <a:avLst/>
          </a:prstGeom>
          <a:solidFill>
            <a:srgbClr val="1DC1D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5"/>
          <p:cNvSpPr/>
          <p:nvPr/>
        </p:nvSpPr>
        <p:spPr>
          <a:xfrm flipH="1">
            <a:off x="8440500" y="4961325"/>
            <a:ext cx="703500" cy="2145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sp>
        <p:nvSpPr>
          <p:cNvPr id="45" name="Google Shape;45;p5"/>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47" name="Google Shape;47;p5"/>
          <p:cNvGrpSpPr/>
          <p:nvPr/>
        </p:nvGrpSpPr>
        <p:grpSpPr>
          <a:xfrm>
            <a:off x="0" y="206"/>
            <a:ext cx="9143950" cy="360281"/>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5"/>
            <p:cNvSpPr/>
            <p:nvPr/>
          </p:nvSpPr>
          <p:spPr>
            <a:xfrm rot="10800000" flipH="1">
              <a:off x="0" y="350"/>
              <a:ext cx="1098000" cy="480300"/>
            </a:xfrm>
            <a:prstGeom prst="snip1Rect">
              <a:avLst>
                <a:gd name="adj" fmla="val 50000"/>
              </a:avLst>
            </a:prstGeom>
            <a:solidFill>
              <a:srgbClr val="1DC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50" name="Google Shape;50;p5"/>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51" name="Google Shape;51;p5"/>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 Ejercicios">
  <p:cSld name="Título - Ejercicios">
    <p:spTree>
      <p:nvGrpSpPr>
        <p:cNvPr id="1" name="Shape 52"/>
        <p:cNvGrpSpPr/>
        <p:nvPr/>
      </p:nvGrpSpPr>
      <p:grpSpPr>
        <a:xfrm>
          <a:off x="0" y="0"/>
          <a:ext cx="0" cy="0"/>
          <a:chOff x="0" y="0"/>
          <a:chExt cx="0" cy="0"/>
        </a:xfrm>
      </p:grpSpPr>
      <p:sp>
        <p:nvSpPr>
          <p:cNvPr id="53" name="Google Shape;53;p6"/>
          <p:cNvSpPr/>
          <p:nvPr/>
        </p:nvSpPr>
        <p:spPr>
          <a:xfrm rot="10800000" flipH="1">
            <a:off x="1525" y="506"/>
            <a:ext cx="2220900" cy="17259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54" name="Google Shape;54;p6"/>
          <p:cNvGrpSpPr/>
          <p:nvPr/>
        </p:nvGrpSpPr>
        <p:grpSpPr>
          <a:xfrm>
            <a:off x="-1300" y="39"/>
            <a:ext cx="9146775" cy="5143447"/>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58" name="Google Shape;58;p6"/>
              <p:cNvSpPr/>
              <p:nvPr/>
            </p:nvSpPr>
            <p:spPr>
              <a:xfrm rot="10800000" flipH="1">
                <a:off x="0" y="492"/>
                <a:ext cx="2348100" cy="3816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59" name="Google Shape;59;p6"/>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60" name="Google Shape;60;p6"/>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Carrera</a:t>
            </a:r>
            <a:endParaRPr sz="6000" b="1">
              <a:solidFill>
                <a:schemeClr val="accent5"/>
              </a:solidFill>
            </a:endParaRPr>
          </a:p>
          <a:p>
            <a:pPr marL="0" lvl="0" indent="0" algn="ctr" rtl="0">
              <a:spcBef>
                <a:spcPts val="0"/>
              </a:spcBef>
              <a:spcAft>
                <a:spcPts val="0"/>
              </a:spcAft>
              <a:buClr>
                <a:schemeClr val="dk1"/>
              </a:buClr>
              <a:buSzPts val="1100"/>
              <a:buFont typeface="Arial"/>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61" name="Google Shape;61;p6"/>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lmina - Ejercicios">
  <p:cSld name="Filmina - Ejercicios">
    <p:spTree>
      <p:nvGrpSpPr>
        <p:cNvPr id="1" name="Shape 62"/>
        <p:cNvGrpSpPr/>
        <p:nvPr/>
      </p:nvGrpSpPr>
      <p:grpSpPr>
        <a:xfrm>
          <a:off x="0" y="0"/>
          <a:ext cx="0" cy="0"/>
          <a:chOff x="0" y="0"/>
          <a:chExt cx="0" cy="0"/>
        </a:xfrm>
      </p:grpSpPr>
      <p:sp>
        <p:nvSpPr>
          <p:cNvPr id="63" name="Google Shape;63;p7"/>
          <p:cNvSpPr/>
          <p:nvPr/>
        </p:nvSpPr>
        <p:spPr>
          <a:xfrm>
            <a:off x="-25" y="5066212"/>
            <a:ext cx="9144000" cy="1095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64" name="Google Shape;64;p7"/>
          <p:cNvSpPr/>
          <p:nvPr/>
        </p:nvSpPr>
        <p:spPr>
          <a:xfrm flipH="1">
            <a:off x="8440500" y="4961325"/>
            <a:ext cx="703500" cy="2145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65" name="Google Shape;65;p7"/>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Clr>
                <a:srgbClr val="000000"/>
              </a:buClr>
              <a:buFont typeface="Arial"/>
              <a:buNone/>
              <a:defRPr sz="1200">
                <a:solidFill>
                  <a:schemeClr val="lt1"/>
                </a:solidFill>
                <a:latin typeface="Arial"/>
                <a:ea typeface="Arial"/>
                <a:cs typeface="Arial"/>
                <a:sym typeface="Arial"/>
              </a:defRPr>
            </a:lvl1pPr>
            <a:lvl2pPr marL="0" lvl="1" indent="0" algn="r" rtl="0">
              <a:spcBef>
                <a:spcPts val="0"/>
              </a:spcBef>
              <a:buClr>
                <a:srgbClr val="000000"/>
              </a:buClr>
              <a:buFont typeface="Arial"/>
              <a:buNone/>
              <a:defRPr sz="1200">
                <a:solidFill>
                  <a:schemeClr val="lt1"/>
                </a:solidFill>
                <a:latin typeface="Arial"/>
                <a:ea typeface="Arial"/>
                <a:cs typeface="Arial"/>
                <a:sym typeface="Arial"/>
              </a:defRPr>
            </a:lvl2pPr>
            <a:lvl3pPr marL="0" lvl="2" indent="0" algn="r" rtl="0">
              <a:spcBef>
                <a:spcPts val="0"/>
              </a:spcBef>
              <a:buClr>
                <a:srgbClr val="000000"/>
              </a:buClr>
              <a:buFont typeface="Arial"/>
              <a:buNone/>
              <a:defRPr sz="1200">
                <a:solidFill>
                  <a:schemeClr val="lt1"/>
                </a:solidFill>
                <a:latin typeface="Arial"/>
                <a:ea typeface="Arial"/>
                <a:cs typeface="Arial"/>
                <a:sym typeface="Arial"/>
              </a:defRPr>
            </a:lvl3pPr>
            <a:lvl4pPr marL="0" lvl="3" indent="0" algn="r" rtl="0">
              <a:spcBef>
                <a:spcPts val="0"/>
              </a:spcBef>
              <a:buClr>
                <a:srgbClr val="000000"/>
              </a:buClr>
              <a:buFont typeface="Arial"/>
              <a:buNone/>
              <a:defRPr sz="1200">
                <a:solidFill>
                  <a:schemeClr val="lt1"/>
                </a:solidFill>
                <a:latin typeface="Arial"/>
                <a:ea typeface="Arial"/>
                <a:cs typeface="Arial"/>
                <a:sym typeface="Arial"/>
              </a:defRPr>
            </a:lvl4pPr>
            <a:lvl5pPr marL="0" lvl="4" indent="0" algn="r" rtl="0">
              <a:spcBef>
                <a:spcPts val="0"/>
              </a:spcBef>
              <a:buClr>
                <a:srgbClr val="000000"/>
              </a:buClr>
              <a:buFont typeface="Arial"/>
              <a:buNone/>
              <a:defRPr sz="1200">
                <a:solidFill>
                  <a:schemeClr val="lt1"/>
                </a:solidFill>
                <a:latin typeface="Arial"/>
                <a:ea typeface="Arial"/>
                <a:cs typeface="Arial"/>
                <a:sym typeface="Arial"/>
              </a:defRPr>
            </a:lvl5pPr>
            <a:lvl6pPr marL="0" lvl="5" indent="0" algn="r" rtl="0">
              <a:spcBef>
                <a:spcPts val="0"/>
              </a:spcBef>
              <a:buClr>
                <a:srgbClr val="000000"/>
              </a:buClr>
              <a:buFont typeface="Arial"/>
              <a:buNone/>
              <a:defRPr sz="1200">
                <a:solidFill>
                  <a:schemeClr val="lt1"/>
                </a:solidFill>
                <a:latin typeface="Arial"/>
                <a:ea typeface="Arial"/>
                <a:cs typeface="Arial"/>
                <a:sym typeface="Arial"/>
              </a:defRPr>
            </a:lvl6pPr>
            <a:lvl7pPr marL="0" lvl="6" indent="0" algn="r" rtl="0">
              <a:spcBef>
                <a:spcPts val="0"/>
              </a:spcBef>
              <a:buClr>
                <a:srgbClr val="000000"/>
              </a:buClr>
              <a:buFont typeface="Arial"/>
              <a:buNone/>
              <a:defRPr sz="1200">
                <a:solidFill>
                  <a:schemeClr val="lt1"/>
                </a:solidFill>
                <a:latin typeface="Arial"/>
                <a:ea typeface="Arial"/>
                <a:cs typeface="Arial"/>
                <a:sym typeface="Arial"/>
              </a:defRPr>
            </a:lvl7pPr>
            <a:lvl8pPr marL="0" lvl="7" indent="0" algn="r" rtl="0">
              <a:spcBef>
                <a:spcPts val="0"/>
              </a:spcBef>
              <a:buClr>
                <a:srgbClr val="000000"/>
              </a:buClr>
              <a:buFont typeface="Arial"/>
              <a:buNone/>
              <a:defRPr sz="1200">
                <a:solidFill>
                  <a:schemeClr val="lt1"/>
                </a:solidFill>
                <a:latin typeface="Arial"/>
                <a:ea typeface="Arial"/>
                <a:cs typeface="Arial"/>
                <a:sym typeface="Arial"/>
              </a:defRPr>
            </a:lvl8pPr>
            <a:lvl9pPr marL="0" lvl="8" indent="0" algn="r" rtl="0">
              <a:spcBef>
                <a:spcPts val="0"/>
              </a:spcBef>
              <a:buClr>
                <a:srgbClr val="000000"/>
              </a:buClr>
              <a:buFont typeface="Arial"/>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7"/>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67" name="Google Shape;67;p7"/>
          <p:cNvGrpSpPr/>
          <p:nvPr/>
        </p:nvGrpSpPr>
        <p:grpSpPr>
          <a:xfrm>
            <a:off x="0" y="206"/>
            <a:ext cx="9143950" cy="360281"/>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sz="1200" b="1">
                <a:solidFill>
                  <a:srgbClr val="FFFFFF"/>
                </a:solidFill>
              </a:endParaRPr>
            </a:p>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69" name="Google Shape;69;p7"/>
            <p:cNvSpPr/>
            <p:nvPr/>
          </p:nvSpPr>
          <p:spPr>
            <a:xfrm rot="10800000" flipH="1">
              <a:off x="0" y="350"/>
              <a:ext cx="1098000" cy="480300"/>
            </a:xfrm>
            <a:prstGeom prst="snip1Rect">
              <a:avLst>
                <a:gd name="adj" fmla="val 50000"/>
              </a:avLst>
            </a:prstGeom>
            <a:solidFill>
              <a:srgbClr val="F25B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70" name="Google Shape;70;p7"/>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71" name="Google Shape;71;p7"/>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 Resolución">
  <p:cSld name="Título - Resolución">
    <p:spTree>
      <p:nvGrpSpPr>
        <p:cNvPr id="1" name="Shape 72"/>
        <p:cNvGrpSpPr/>
        <p:nvPr/>
      </p:nvGrpSpPr>
      <p:grpSpPr>
        <a:xfrm>
          <a:off x="0" y="0"/>
          <a:ext cx="0" cy="0"/>
          <a:chOff x="0" y="0"/>
          <a:chExt cx="0" cy="0"/>
        </a:xfrm>
      </p:grpSpPr>
      <p:sp>
        <p:nvSpPr>
          <p:cNvPr id="73" name="Google Shape;73;p8"/>
          <p:cNvSpPr/>
          <p:nvPr/>
        </p:nvSpPr>
        <p:spPr>
          <a:xfrm rot="10800000" flipH="1">
            <a:off x="1525" y="506"/>
            <a:ext cx="2220900" cy="17259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74" name="Google Shape;74;p8"/>
          <p:cNvGrpSpPr/>
          <p:nvPr/>
        </p:nvGrpSpPr>
        <p:grpSpPr>
          <a:xfrm>
            <a:off x="-1300" y="39"/>
            <a:ext cx="9146775" cy="5143447"/>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78" name="Google Shape;78;p8"/>
              <p:cNvSpPr/>
              <p:nvPr/>
            </p:nvSpPr>
            <p:spPr>
              <a:xfrm rot="10800000" flipH="1">
                <a:off x="0" y="492"/>
                <a:ext cx="2348100" cy="3816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79" name="Google Shape;79;p8"/>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80" name="Google Shape;80;p8"/>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81" name="Google Shape;81;p8"/>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ilmina - Resolución">
  <p:cSld name="Filmina - Resolució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628663" y="206775"/>
            <a:ext cx="7886700" cy="915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4" name="Google Shape;84;p9"/>
          <p:cNvGrpSpPr/>
          <p:nvPr/>
        </p:nvGrpSpPr>
        <p:grpSpPr>
          <a:xfrm>
            <a:off x="0" y="206"/>
            <a:ext cx="9143950" cy="360281"/>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86" name="Google Shape;86;p9"/>
            <p:cNvSpPr/>
            <p:nvPr/>
          </p:nvSpPr>
          <p:spPr>
            <a:xfrm rot="10800000" flipH="1">
              <a:off x="0" y="350"/>
              <a:ext cx="1098000" cy="4803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
        <p:nvSpPr>
          <p:cNvPr id="87" name="Google Shape;87;p9"/>
          <p:cNvSpPr txBox="1"/>
          <p:nvPr/>
        </p:nvSpPr>
        <p:spPr>
          <a:xfrm>
            <a:off x="60525" y="25950"/>
            <a:ext cx="916500" cy="32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400" b="1">
                <a:solidFill>
                  <a:schemeClr val="lt1"/>
                </a:solidFill>
              </a:rPr>
              <a:t>CFS</a:t>
            </a:r>
            <a:endParaRPr sz="2400" b="1">
              <a:solidFill>
                <a:srgbClr val="FFFFFF"/>
              </a:solidFill>
            </a:endParaRPr>
          </a:p>
        </p:txBody>
      </p:sp>
      <p:sp>
        <p:nvSpPr>
          <p:cNvPr id="88" name="Google Shape;88;p9"/>
          <p:cNvSpPr/>
          <p:nvPr/>
        </p:nvSpPr>
        <p:spPr>
          <a:xfrm>
            <a:off x="-25" y="5066212"/>
            <a:ext cx="9144000" cy="109500"/>
          </a:xfrm>
          <a:prstGeom prst="rect">
            <a:avLst/>
          </a:prstGeom>
          <a:solidFill>
            <a:srgbClr val="EF34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89" name="Google Shape;89;p9"/>
          <p:cNvSpPr/>
          <p:nvPr/>
        </p:nvSpPr>
        <p:spPr>
          <a:xfrm flipH="1">
            <a:off x="8440500" y="4961325"/>
            <a:ext cx="703500" cy="214500"/>
          </a:xfrm>
          <a:prstGeom prst="snip1Rect">
            <a:avLst>
              <a:gd name="adj" fmla="val 50000"/>
            </a:avLst>
          </a:prstGeom>
          <a:solidFill>
            <a:srgbClr val="EF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200" b="1">
              <a:solidFill>
                <a:srgbClr val="FFFFFF"/>
              </a:solidFill>
            </a:endParaRPr>
          </a:p>
        </p:txBody>
      </p:sp>
      <p:sp>
        <p:nvSpPr>
          <p:cNvPr id="90" name="Google Shape;90;p9"/>
          <p:cNvSpPr txBox="1">
            <a:spLocks noGrp="1"/>
          </p:cNvSpPr>
          <p:nvPr>
            <p:ph type="sldNum" idx="12"/>
          </p:nvPr>
        </p:nvSpPr>
        <p:spPr>
          <a:xfrm>
            <a:off x="8515375" y="4931569"/>
            <a:ext cx="6288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1"/>
                </a:solidFill>
                <a:latin typeface="Arial"/>
                <a:ea typeface="Arial"/>
                <a:cs typeface="Arial"/>
                <a:sym typeface="Arial"/>
              </a:defRPr>
            </a:lvl1pPr>
            <a:lvl2pPr marL="0" lvl="1" indent="0" algn="r" rtl="0">
              <a:spcBef>
                <a:spcPts val="0"/>
              </a:spcBef>
              <a:buNone/>
              <a:defRPr sz="1200">
                <a:solidFill>
                  <a:schemeClr val="lt1"/>
                </a:solidFill>
                <a:latin typeface="Arial"/>
                <a:ea typeface="Arial"/>
                <a:cs typeface="Arial"/>
                <a:sym typeface="Arial"/>
              </a:defRPr>
            </a:lvl2pPr>
            <a:lvl3pPr marL="0" lvl="2" indent="0" algn="r" rtl="0">
              <a:spcBef>
                <a:spcPts val="0"/>
              </a:spcBef>
              <a:buNone/>
              <a:defRPr sz="1200">
                <a:solidFill>
                  <a:schemeClr val="lt1"/>
                </a:solidFill>
                <a:latin typeface="Arial"/>
                <a:ea typeface="Arial"/>
                <a:cs typeface="Arial"/>
                <a:sym typeface="Arial"/>
              </a:defRPr>
            </a:lvl3pPr>
            <a:lvl4pPr marL="0" lvl="3" indent="0" algn="r" rtl="0">
              <a:spcBef>
                <a:spcPts val="0"/>
              </a:spcBef>
              <a:buNone/>
              <a:defRPr sz="1200">
                <a:solidFill>
                  <a:schemeClr val="lt1"/>
                </a:solidFill>
                <a:latin typeface="Arial"/>
                <a:ea typeface="Arial"/>
                <a:cs typeface="Arial"/>
                <a:sym typeface="Arial"/>
              </a:defRPr>
            </a:lvl4pPr>
            <a:lvl5pPr marL="0" lvl="4" indent="0" algn="r" rtl="0">
              <a:spcBef>
                <a:spcPts val="0"/>
              </a:spcBef>
              <a:buNone/>
              <a:defRPr sz="1200">
                <a:solidFill>
                  <a:schemeClr val="lt1"/>
                </a:solidFill>
                <a:latin typeface="Arial"/>
                <a:ea typeface="Arial"/>
                <a:cs typeface="Arial"/>
                <a:sym typeface="Arial"/>
              </a:defRPr>
            </a:lvl5pPr>
            <a:lvl6pPr marL="0" lvl="5" indent="0" algn="r" rtl="0">
              <a:spcBef>
                <a:spcPts val="0"/>
              </a:spcBef>
              <a:buNone/>
              <a:defRPr sz="1200">
                <a:solidFill>
                  <a:schemeClr val="lt1"/>
                </a:solidFill>
                <a:latin typeface="Arial"/>
                <a:ea typeface="Arial"/>
                <a:cs typeface="Arial"/>
                <a:sym typeface="Arial"/>
              </a:defRPr>
            </a:lvl6pPr>
            <a:lvl7pPr marL="0" lvl="6" indent="0" algn="r" rtl="0">
              <a:spcBef>
                <a:spcPts val="0"/>
              </a:spcBef>
              <a:buNone/>
              <a:defRPr sz="1200">
                <a:solidFill>
                  <a:schemeClr val="lt1"/>
                </a:solidFill>
                <a:latin typeface="Arial"/>
                <a:ea typeface="Arial"/>
                <a:cs typeface="Arial"/>
                <a:sym typeface="Arial"/>
              </a:defRPr>
            </a:lvl7pPr>
            <a:lvl8pPr marL="0" lvl="7" indent="0" algn="r" rtl="0">
              <a:spcBef>
                <a:spcPts val="0"/>
              </a:spcBef>
              <a:buNone/>
              <a:defRPr sz="1200">
                <a:solidFill>
                  <a:schemeClr val="lt1"/>
                </a:solidFill>
                <a:latin typeface="Arial"/>
                <a:ea typeface="Arial"/>
                <a:cs typeface="Arial"/>
                <a:sym typeface="Arial"/>
              </a:defRPr>
            </a:lvl8pPr>
            <a:lvl9pPr marL="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1" name="Google Shape;91;p9"/>
          <p:cNvSpPr txBox="1">
            <a:spLocks noGrp="1"/>
          </p:cNvSpPr>
          <p:nvPr>
            <p:ph type="body" idx="1"/>
          </p:nvPr>
        </p:nvSpPr>
        <p:spPr>
          <a:xfrm>
            <a:off x="628650" y="1148044"/>
            <a:ext cx="7886700" cy="373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 Repaso">
  <p:cSld name="Título - Repaso">
    <p:spTree>
      <p:nvGrpSpPr>
        <p:cNvPr id="1" name="Shape 92"/>
        <p:cNvGrpSpPr/>
        <p:nvPr/>
      </p:nvGrpSpPr>
      <p:grpSpPr>
        <a:xfrm>
          <a:off x="0" y="0"/>
          <a:ext cx="0" cy="0"/>
          <a:chOff x="0" y="0"/>
          <a:chExt cx="0" cy="0"/>
        </a:xfrm>
      </p:grpSpPr>
      <p:sp>
        <p:nvSpPr>
          <p:cNvPr id="93" name="Google Shape;93;p10"/>
          <p:cNvSpPr txBox="1"/>
          <p:nvPr/>
        </p:nvSpPr>
        <p:spPr>
          <a:xfrm>
            <a:off x="4650375" y="836025"/>
            <a:ext cx="4319400" cy="15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FFFFFF"/>
                </a:solidFill>
              </a:rPr>
              <a:t>CFP</a:t>
            </a:r>
            <a:endParaRPr sz="4800" b="1">
              <a:solidFill>
                <a:srgbClr val="FFFFFF"/>
              </a:solidFill>
            </a:endParaRPr>
          </a:p>
          <a:p>
            <a:pPr marL="0" lvl="0" indent="0" algn="l" rtl="0">
              <a:spcBef>
                <a:spcPts val="0"/>
              </a:spcBef>
              <a:spcAft>
                <a:spcPts val="0"/>
              </a:spcAft>
              <a:buNone/>
            </a:pPr>
            <a:r>
              <a:rPr lang="en" sz="3600" b="1">
                <a:solidFill>
                  <a:srgbClr val="FFFFFF"/>
                </a:solidFill>
              </a:rPr>
              <a:t>Programador </a:t>
            </a:r>
            <a:endParaRPr sz="3600" b="1">
              <a:solidFill>
                <a:srgbClr val="FFFFFF"/>
              </a:solidFill>
            </a:endParaRPr>
          </a:p>
          <a:p>
            <a:pPr marL="0" lvl="0" indent="0" algn="l" rtl="0">
              <a:spcBef>
                <a:spcPts val="0"/>
              </a:spcBef>
              <a:spcAft>
                <a:spcPts val="0"/>
              </a:spcAft>
              <a:buNone/>
            </a:pPr>
            <a:r>
              <a:rPr lang="en" sz="3600" b="1">
                <a:solidFill>
                  <a:srgbClr val="FFFFFF"/>
                </a:solidFill>
              </a:rPr>
              <a:t>full-stack</a:t>
            </a:r>
            <a:endParaRPr sz="3600" b="1">
              <a:solidFill>
                <a:srgbClr val="FFFFFF"/>
              </a:solidFill>
            </a:endParaRPr>
          </a:p>
        </p:txBody>
      </p:sp>
      <p:sp>
        <p:nvSpPr>
          <p:cNvPr id="94" name="Google Shape;94;p10"/>
          <p:cNvSpPr/>
          <p:nvPr/>
        </p:nvSpPr>
        <p:spPr>
          <a:xfrm>
            <a:off x="-2825" y="0"/>
            <a:ext cx="9147000" cy="552300"/>
          </a:xfrm>
          <a:prstGeom prst="rect">
            <a:avLst/>
          </a:prstGeom>
          <a:solidFill>
            <a:srgbClr val="0195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39"/>
            <a:ext cx="9146775" cy="5143447"/>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97" name="Google Shape;97;p10"/>
            <p:cNvSpPr/>
            <p:nvPr/>
          </p:nvSpPr>
          <p:spPr>
            <a:xfrm rot="10800000" flipH="1">
              <a:off x="1525" y="575"/>
              <a:ext cx="2220900" cy="23013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00" name="Google Shape;100;p10"/>
              <p:cNvSpPr/>
              <p:nvPr/>
            </p:nvSpPr>
            <p:spPr>
              <a:xfrm rot="10800000" flipH="1">
                <a:off x="0" y="492"/>
                <a:ext cx="2348100" cy="381600"/>
              </a:xfrm>
              <a:prstGeom prst="snip1Rect">
                <a:avLst>
                  <a:gd name="adj" fmla="val 50000"/>
                </a:avLst>
              </a:prstGeom>
              <a:solidFill>
                <a:srgbClr val="5A3A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grpSp>
      <p:sp>
        <p:nvSpPr>
          <p:cNvPr id="101" name="Google Shape;101;p10"/>
          <p:cNvSpPr txBox="1">
            <a:spLocks noGrp="1"/>
          </p:cNvSpPr>
          <p:nvPr>
            <p:ph type="subTitle" idx="1"/>
          </p:nvPr>
        </p:nvSpPr>
        <p:spPr>
          <a:xfrm>
            <a:off x="0" y="4062086"/>
            <a:ext cx="9147000" cy="4128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lt1"/>
              </a:buClr>
              <a:buSzPts val="3200"/>
              <a:buNone/>
              <a:defRPr sz="3200" b="1" i="1">
                <a:solidFill>
                  <a:schemeClr val="lt1"/>
                </a:solidFill>
                <a:latin typeface="Arial"/>
                <a:ea typeface="Arial"/>
                <a:cs typeface="Arial"/>
                <a:sym typeface="Arial"/>
              </a:defRPr>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02" name="Google Shape;102;p10"/>
          <p:cNvSpPr txBox="1"/>
          <p:nvPr/>
        </p:nvSpPr>
        <p:spPr>
          <a:xfrm>
            <a:off x="1986150" y="1498256"/>
            <a:ext cx="4984200" cy="159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chemeClr val="accent5"/>
                </a:solidFill>
              </a:rPr>
              <a:t>Madariaga</a:t>
            </a:r>
            <a:endParaRPr sz="6000" b="1">
              <a:solidFill>
                <a:schemeClr val="accent5"/>
              </a:solidFill>
            </a:endParaRPr>
          </a:p>
          <a:p>
            <a:pPr marL="0" lvl="0" indent="0" algn="ctr" rtl="0">
              <a:spcBef>
                <a:spcPts val="0"/>
              </a:spcBef>
              <a:spcAft>
                <a:spcPts val="0"/>
              </a:spcAft>
              <a:buNone/>
            </a:pPr>
            <a:r>
              <a:rPr lang="en" sz="6000" b="1">
                <a:solidFill>
                  <a:schemeClr val="accent5"/>
                </a:solidFill>
              </a:rPr>
              <a:t>Programador </a:t>
            </a:r>
            <a:endParaRPr sz="6000" b="1">
              <a:solidFill>
                <a:schemeClr val="accent5"/>
              </a:solidFill>
            </a:endParaRPr>
          </a:p>
          <a:p>
            <a:pPr marL="0" lvl="0" indent="0" algn="ctr" rtl="0">
              <a:spcBef>
                <a:spcPts val="0"/>
              </a:spcBef>
              <a:spcAft>
                <a:spcPts val="0"/>
              </a:spcAft>
              <a:buNone/>
            </a:pPr>
            <a:r>
              <a:rPr lang="en" sz="6000" b="1">
                <a:solidFill>
                  <a:schemeClr val="accent5"/>
                </a:solidFill>
              </a:rPr>
              <a:t>full-stack</a:t>
            </a:r>
            <a:endParaRPr sz="6000" b="1">
              <a:solidFill>
                <a:schemeClr val="accent5"/>
              </a:solidFill>
            </a:endParaRPr>
          </a:p>
        </p:txBody>
      </p:sp>
      <p:sp>
        <p:nvSpPr>
          <p:cNvPr id="103" name="Google Shape;103;p10"/>
          <p:cNvSpPr txBox="1">
            <a:spLocks noGrp="1"/>
          </p:cNvSpPr>
          <p:nvPr>
            <p:ph type="ctrTitle"/>
          </p:nvPr>
        </p:nvSpPr>
        <p:spPr>
          <a:xfrm>
            <a:off x="92375" y="0"/>
            <a:ext cx="8962200" cy="6054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H="1">
            <a:off x="8440500" y="4961325"/>
            <a:ext cx="703500" cy="2145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sp>
        <p:nvSpPr>
          <p:cNvPr id="7" name="Google Shape;7;p1"/>
          <p:cNvSpPr txBox="1">
            <a:spLocks noGrp="1"/>
          </p:cNvSpPr>
          <p:nvPr>
            <p:ph type="title"/>
          </p:nvPr>
        </p:nvSpPr>
        <p:spPr>
          <a:xfrm>
            <a:off x="628638" y="134550"/>
            <a:ext cx="7886700" cy="9828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28650" y="1022045"/>
            <a:ext cx="7886700" cy="3861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1" descr="logos 111MIL-01.JPG"/>
          <p:cNvPicPr preferRelativeResize="0"/>
          <p:nvPr/>
        </p:nvPicPr>
        <p:blipFill rotWithShape="1">
          <a:blip r:embed="rId27">
            <a:alphaModFix/>
          </a:blip>
          <a:srcRect l="86163"/>
          <a:stretch/>
        </p:blipFill>
        <p:spPr>
          <a:xfrm>
            <a:off x="0" y="5065668"/>
            <a:ext cx="9143974" cy="110081"/>
          </a:xfrm>
          <a:prstGeom prst="rect">
            <a:avLst/>
          </a:prstGeom>
          <a:noFill/>
          <a:ln>
            <a:noFill/>
          </a:ln>
        </p:spPr>
      </p:pic>
      <p:sp>
        <p:nvSpPr>
          <p:cNvPr id="10" name="Google Shape;10;p1"/>
          <p:cNvSpPr txBox="1">
            <a:spLocks noGrp="1"/>
          </p:cNvSpPr>
          <p:nvPr>
            <p:ph type="sldNum" idx="12"/>
          </p:nvPr>
        </p:nvSpPr>
        <p:spPr>
          <a:xfrm>
            <a:off x="8587620" y="4931569"/>
            <a:ext cx="5565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11" name="Google Shape;11;p1"/>
          <p:cNvGrpSpPr/>
          <p:nvPr/>
        </p:nvGrpSpPr>
        <p:grpSpPr>
          <a:xfrm>
            <a:off x="0" y="206"/>
            <a:ext cx="9143950" cy="360281"/>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b="1">
                <a:solidFill>
                  <a:srgbClr val="FFFFFF"/>
                </a:solidFill>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3" name="Google Shape;13;p1"/>
            <p:cNvSpPr/>
            <p:nvPr/>
          </p:nvSpPr>
          <p:spPr>
            <a:xfrm rot="10800000" flipH="1">
              <a:off x="0" y="350"/>
              <a:ext cx="1098000" cy="480300"/>
            </a:xfrm>
            <a:prstGeom prst="snip1Rect">
              <a:avLst>
                <a:gd name="adj" fmla="val 50000"/>
              </a:avLst>
            </a:prstGeom>
            <a:solidFill>
              <a:srgbClr val="0195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b="1">
                <a:solidFill>
                  <a:srgbClr val="FFFFFF"/>
                </a:solidFil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ctrTitle"/>
          </p:nvPr>
        </p:nvSpPr>
        <p:spPr>
          <a:xfrm>
            <a:off x="92375" y="76200"/>
            <a:ext cx="8962200" cy="6054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Formacion Integral</a:t>
            </a:r>
            <a:endParaRPr/>
          </a:p>
        </p:txBody>
      </p:sp>
      <p:sp>
        <p:nvSpPr>
          <p:cNvPr id="236" name="Google Shape;236;p27"/>
          <p:cNvSpPr txBox="1">
            <a:spLocks noGrp="1"/>
          </p:cNvSpPr>
          <p:nvPr>
            <p:ph type="subTitle" idx="1"/>
          </p:nvPr>
        </p:nvSpPr>
        <p:spPr>
          <a:xfrm>
            <a:off x="0" y="4062086"/>
            <a:ext cx="9147000" cy="4128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
              <a:t>Planillas de cálculos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Encabezado de la empresa</a:t>
            </a:r>
            <a:endParaRPr/>
          </a:p>
        </p:txBody>
      </p:sp>
      <p:sp>
        <p:nvSpPr>
          <p:cNvPr id="321" name="Google Shape;321;p38"/>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dirty="0" err="1"/>
              <a:t>Pongamos</a:t>
            </a:r>
            <a:r>
              <a:rPr lang="en" sz="2000" dirty="0"/>
              <a:t> un </a:t>
            </a:r>
            <a:r>
              <a:rPr lang="en" sz="2000" dirty="0" err="1"/>
              <a:t>encabezado</a:t>
            </a:r>
            <a:r>
              <a:rPr lang="en" sz="2000" dirty="0"/>
              <a:t> </a:t>
            </a:r>
            <a:r>
              <a:rPr lang="en" sz="2000" dirty="0" err="1"/>
              <a:t>el</a:t>
            </a:r>
            <a:r>
              <a:rPr lang="en" sz="2000" dirty="0"/>
              <a:t> </a:t>
            </a:r>
            <a:r>
              <a:rPr lang="en" sz="2000" dirty="0" err="1"/>
              <a:t>nombre</a:t>
            </a:r>
            <a:r>
              <a:rPr lang="en" sz="2000" dirty="0"/>
              <a:t> de </a:t>
            </a:r>
            <a:r>
              <a:rPr lang="en" sz="2000" dirty="0" err="1"/>
              <a:t>nuestra</a:t>
            </a:r>
            <a:r>
              <a:rPr lang="en" sz="2000" dirty="0"/>
              <a:t> </a:t>
            </a:r>
            <a:r>
              <a:rPr lang="en" sz="2000" dirty="0" err="1"/>
              <a:t>empresa</a:t>
            </a:r>
            <a:r>
              <a:rPr lang="en" sz="2000" dirty="0"/>
              <a:t>.</a:t>
            </a:r>
            <a:endParaRPr sz="2000" dirty="0"/>
          </a:p>
          <a:p>
            <a:pPr marL="0" lvl="0" indent="0" algn="just" rtl="0">
              <a:spcBef>
                <a:spcPts val="1000"/>
              </a:spcBef>
              <a:spcAft>
                <a:spcPts val="0"/>
              </a:spcAft>
              <a:buNone/>
            </a:pPr>
            <a:r>
              <a:rPr lang="en" sz="2000" dirty="0"/>
              <a:t>Si al </a:t>
            </a:r>
            <a:r>
              <a:rPr lang="en" sz="2000" dirty="0" err="1"/>
              <a:t>igual</a:t>
            </a:r>
            <a:r>
              <a:rPr lang="en" sz="2000" dirty="0"/>
              <a:t> que </a:t>
            </a:r>
            <a:r>
              <a:rPr lang="en" sz="2000" dirty="0" err="1"/>
              <a:t>yo</a:t>
            </a:r>
            <a:r>
              <a:rPr lang="en" sz="2000" dirty="0"/>
              <a:t> no </a:t>
            </a:r>
            <a:r>
              <a:rPr lang="en" sz="2000" dirty="0" err="1"/>
              <a:t>dejaste</a:t>
            </a:r>
            <a:r>
              <a:rPr lang="en" sz="2000" dirty="0"/>
              <a:t> </a:t>
            </a:r>
            <a:r>
              <a:rPr lang="en" sz="2000" dirty="0" err="1"/>
              <a:t>espacio</a:t>
            </a:r>
            <a:r>
              <a:rPr lang="en" sz="2000" dirty="0"/>
              <a:t> </a:t>
            </a:r>
            <a:r>
              <a:rPr lang="en" sz="2000" dirty="0" err="1"/>
              <a:t>encima</a:t>
            </a:r>
            <a:r>
              <a:rPr lang="en" sz="2000" dirty="0"/>
              <a:t> de </a:t>
            </a:r>
            <a:r>
              <a:rPr lang="en" sz="2000" dirty="0" err="1"/>
              <a:t>tu</a:t>
            </a:r>
            <a:r>
              <a:rPr lang="en" sz="2000" dirty="0"/>
              <a:t> </a:t>
            </a:r>
            <a:r>
              <a:rPr lang="en" sz="2000" dirty="0" err="1"/>
              <a:t>tabla</a:t>
            </a:r>
            <a:r>
              <a:rPr lang="en" sz="2000" dirty="0"/>
              <a:t>, </a:t>
            </a:r>
            <a:r>
              <a:rPr lang="en" sz="2000" dirty="0" err="1"/>
              <a:t>puede</a:t>
            </a:r>
            <a:r>
              <a:rPr lang="en" sz="2000" dirty="0"/>
              <a:t> </a:t>
            </a:r>
            <a:r>
              <a:rPr lang="en" sz="2000" dirty="0" err="1"/>
              <a:t>hacer</a:t>
            </a:r>
            <a:r>
              <a:rPr lang="en" sz="2000" dirty="0"/>
              <a:t> </a:t>
            </a:r>
            <a:r>
              <a:rPr lang="en" sz="2000" dirty="0" err="1"/>
              <a:t>esto</a:t>
            </a:r>
            <a:r>
              <a:rPr lang="en" sz="2000" dirty="0"/>
              <a:t>:</a:t>
            </a:r>
            <a:endParaRPr sz="2000" dirty="0"/>
          </a:p>
          <a:p>
            <a:pPr marL="0" lvl="0" indent="0" algn="just" rtl="0">
              <a:spcBef>
                <a:spcPts val="1000"/>
              </a:spcBef>
              <a:spcAft>
                <a:spcPts val="0"/>
              </a:spcAft>
              <a:buNone/>
            </a:pPr>
            <a:endParaRPr sz="2000" dirty="0"/>
          </a:p>
        </p:txBody>
      </p:sp>
      <p:pic>
        <p:nvPicPr>
          <p:cNvPr id="322" name="Google Shape;322;p38"/>
          <p:cNvPicPr preferRelativeResize="0"/>
          <p:nvPr/>
        </p:nvPicPr>
        <p:blipFill>
          <a:blip r:embed="rId3">
            <a:alphaModFix/>
          </a:blip>
          <a:stretch>
            <a:fillRect/>
          </a:stretch>
        </p:blipFill>
        <p:spPr>
          <a:xfrm>
            <a:off x="152400" y="2749450"/>
            <a:ext cx="8839200" cy="2179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fade">
                                      <p:cBhvr>
                                        <p:cTn id="7" dur="1000"/>
                                        <p:tgtEl>
                                          <p:spTgt spid="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xEl>
                                              <p:pRg st="1" end="1"/>
                                            </p:txEl>
                                          </p:spTgt>
                                        </p:tgtEl>
                                        <p:attrNameLst>
                                          <p:attrName>style.visibility</p:attrName>
                                        </p:attrNameLst>
                                      </p:cBhvr>
                                      <p:to>
                                        <p:strVal val="visible"/>
                                      </p:to>
                                    </p:set>
                                    <p:animEffect transition="in" filter="fade">
                                      <p:cBhvr>
                                        <p:cTn id="12" dur="1000"/>
                                        <p:tgtEl>
                                          <p:spTgt spid="3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2"/>
                                        </p:tgtEl>
                                        <p:attrNameLst>
                                          <p:attrName>style.visibility</p:attrName>
                                        </p:attrNameLst>
                                      </p:cBhvr>
                                      <p:to>
                                        <p:strVal val="visible"/>
                                      </p:to>
                                    </p:set>
                                    <p:animEffect transition="in" filter="fade">
                                      <p:cBhvr>
                                        <p:cTn id="1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Encabezado de la empresa</a:t>
            </a:r>
            <a:endParaRPr/>
          </a:p>
        </p:txBody>
      </p:sp>
      <p:sp>
        <p:nvSpPr>
          <p:cNvPr id="328" name="Google Shape;328;p39"/>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Una vez generado el espacio superior necesario, colocar un texto con el nombre de la empresa ej: Supermercado Angelito.</a:t>
            </a:r>
            <a:endParaRPr sz="2000"/>
          </a:p>
          <a:p>
            <a:pPr marL="0" lvl="0" indent="0" algn="just" rtl="0">
              <a:spcBef>
                <a:spcPts val="1000"/>
              </a:spcBef>
              <a:spcAft>
                <a:spcPts val="0"/>
              </a:spcAft>
              <a:buNone/>
            </a:pPr>
            <a:r>
              <a:rPr lang="en" sz="2000"/>
              <a:t>Esto debe utilizar 2 filas y 8 columnas.</a:t>
            </a:r>
            <a:endParaRPr sz="2000"/>
          </a:p>
          <a:p>
            <a:pPr marL="0" lvl="0" indent="0" algn="just" rtl="0">
              <a:spcBef>
                <a:spcPts val="1000"/>
              </a:spcBef>
              <a:spcAft>
                <a:spcPts val="0"/>
              </a:spcAft>
              <a:buNone/>
            </a:pPr>
            <a:r>
              <a:rPr lang="en" sz="2000"/>
              <a:t>Elegir la tipografía adecuada, el color del fondo y letras, etc.</a:t>
            </a:r>
            <a:endParaRPr sz="2000"/>
          </a:p>
        </p:txBody>
      </p:sp>
      <p:pic>
        <p:nvPicPr>
          <p:cNvPr id="329" name="Google Shape;329;p39"/>
          <p:cNvPicPr preferRelativeResize="0"/>
          <p:nvPr/>
        </p:nvPicPr>
        <p:blipFill>
          <a:blip r:embed="rId3">
            <a:alphaModFix/>
          </a:blip>
          <a:stretch>
            <a:fillRect/>
          </a:stretch>
        </p:blipFill>
        <p:spPr>
          <a:xfrm>
            <a:off x="228600" y="3359050"/>
            <a:ext cx="8839202" cy="1513257"/>
          </a:xfrm>
          <a:prstGeom prst="rect">
            <a:avLst/>
          </a:prstGeom>
          <a:noFill/>
          <a:ln>
            <a:noFill/>
          </a:ln>
        </p:spPr>
      </p:pic>
      <p:pic>
        <p:nvPicPr>
          <p:cNvPr id="330" name="Google Shape;330;p39"/>
          <p:cNvPicPr preferRelativeResize="0"/>
          <p:nvPr/>
        </p:nvPicPr>
        <p:blipFill>
          <a:blip r:embed="rId4">
            <a:alphaModFix/>
          </a:blip>
          <a:stretch>
            <a:fillRect/>
          </a:stretch>
        </p:blipFill>
        <p:spPr>
          <a:xfrm>
            <a:off x="2166825" y="2735125"/>
            <a:ext cx="4076700" cy="46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Funciones simples</a:t>
            </a:r>
            <a:endParaRPr/>
          </a:p>
        </p:txBody>
      </p:sp>
      <p:sp>
        <p:nvSpPr>
          <p:cNvPr id="336" name="Google Shape;336;p40"/>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Las columnas, Descripción,  Stock y Precio de costo, pueden ser cargadas a mano. Sin embargo, hay celdas que tienen valores dependientes de otras. Por ejemplo:</a:t>
            </a:r>
            <a:endParaRPr sz="2000"/>
          </a:p>
          <a:p>
            <a:pPr marL="0" lvl="0" indent="0" algn="just" rtl="0">
              <a:spcBef>
                <a:spcPts val="1000"/>
              </a:spcBef>
              <a:spcAft>
                <a:spcPts val="0"/>
              </a:spcAft>
              <a:buNone/>
            </a:pPr>
            <a:r>
              <a:rPr lang="en" sz="2000"/>
              <a:t>Ganancia: es un porcentaje del precio de costo (por ej. 50%).</a:t>
            </a:r>
            <a:endParaRPr sz="2000"/>
          </a:p>
          <a:p>
            <a:pPr marL="0" lvl="0" indent="0" algn="just" rtl="0">
              <a:spcBef>
                <a:spcPts val="1000"/>
              </a:spcBef>
              <a:spcAft>
                <a:spcPts val="0"/>
              </a:spcAft>
              <a:buNone/>
            </a:pPr>
            <a:r>
              <a:rPr lang="en" sz="2000"/>
              <a:t>P. Bruto: es la suma del costo más la ganancia.</a:t>
            </a:r>
            <a:endParaRPr sz="2000"/>
          </a:p>
          <a:p>
            <a:pPr marL="0" lvl="0" indent="0" algn="just" rtl="0">
              <a:spcBef>
                <a:spcPts val="1000"/>
              </a:spcBef>
              <a:spcAft>
                <a:spcPts val="0"/>
              </a:spcAft>
              <a:buNone/>
            </a:pPr>
            <a:r>
              <a:rPr lang="en" sz="2000"/>
              <a:t>IVA: es el 21% del precio bruto.</a:t>
            </a:r>
            <a:endParaRPr sz="2000"/>
          </a:p>
          <a:p>
            <a:pPr marL="0" lvl="0" indent="0" algn="just" rtl="0">
              <a:spcBef>
                <a:spcPts val="1000"/>
              </a:spcBef>
              <a:spcAft>
                <a:spcPts val="0"/>
              </a:spcAft>
              <a:buNone/>
            </a:pPr>
            <a:r>
              <a:rPr lang="en" sz="2000"/>
              <a:t>Precio final: es el precio bruto más IVA</a:t>
            </a:r>
            <a:endParaRPr sz="2000"/>
          </a:p>
        </p:txBody>
      </p:sp>
      <p:pic>
        <p:nvPicPr>
          <p:cNvPr id="337" name="Google Shape;337;p40"/>
          <p:cNvPicPr preferRelativeResize="0"/>
          <p:nvPr/>
        </p:nvPicPr>
        <p:blipFill>
          <a:blip r:embed="rId3">
            <a:alphaModFix/>
          </a:blip>
          <a:stretch>
            <a:fillRect/>
          </a:stretch>
        </p:blipFill>
        <p:spPr>
          <a:xfrm>
            <a:off x="228600" y="3587650"/>
            <a:ext cx="8839202" cy="151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xEl>
                                              <p:pRg st="0" end="0"/>
                                            </p:txEl>
                                          </p:spTgt>
                                        </p:tgtEl>
                                        <p:attrNameLst>
                                          <p:attrName>style.visibility</p:attrName>
                                        </p:attrNameLst>
                                      </p:cBhvr>
                                      <p:to>
                                        <p:strVal val="visible"/>
                                      </p:to>
                                    </p:set>
                                    <p:animEffect transition="in" filter="fade">
                                      <p:cBhvr>
                                        <p:cTn id="7" dur="1000"/>
                                        <p:tgtEl>
                                          <p:spTgt spid="3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6">
                                            <p:txEl>
                                              <p:pRg st="1" end="1"/>
                                            </p:txEl>
                                          </p:spTgt>
                                        </p:tgtEl>
                                        <p:attrNameLst>
                                          <p:attrName>style.visibility</p:attrName>
                                        </p:attrNameLst>
                                      </p:cBhvr>
                                      <p:to>
                                        <p:strVal val="visible"/>
                                      </p:to>
                                    </p:set>
                                    <p:animEffect transition="in" filter="fade">
                                      <p:cBhvr>
                                        <p:cTn id="12" dur="1000"/>
                                        <p:tgtEl>
                                          <p:spTgt spid="3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6">
                                            <p:txEl>
                                              <p:pRg st="2" end="2"/>
                                            </p:txEl>
                                          </p:spTgt>
                                        </p:tgtEl>
                                        <p:attrNameLst>
                                          <p:attrName>style.visibility</p:attrName>
                                        </p:attrNameLst>
                                      </p:cBhvr>
                                      <p:to>
                                        <p:strVal val="visible"/>
                                      </p:to>
                                    </p:set>
                                    <p:animEffect transition="in" filter="fade">
                                      <p:cBhvr>
                                        <p:cTn id="17" dur="1000"/>
                                        <p:tgtEl>
                                          <p:spTgt spid="3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6">
                                            <p:txEl>
                                              <p:pRg st="3" end="3"/>
                                            </p:txEl>
                                          </p:spTgt>
                                        </p:tgtEl>
                                        <p:attrNameLst>
                                          <p:attrName>style.visibility</p:attrName>
                                        </p:attrNameLst>
                                      </p:cBhvr>
                                      <p:to>
                                        <p:strVal val="visible"/>
                                      </p:to>
                                    </p:set>
                                    <p:animEffect transition="in" filter="fade">
                                      <p:cBhvr>
                                        <p:cTn id="22" dur="1000"/>
                                        <p:tgtEl>
                                          <p:spTgt spid="3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6">
                                            <p:txEl>
                                              <p:pRg st="4" end="4"/>
                                            </p:txEl>
                                          </p:spTgt>
                                        </p:tgtEl>
                                        <p:attrNameLst>
                                          <p:attrName>style.visibility</p:attrName>
                                        </p:attrNameLst>
                                      </p:cBhvr>
                                      <p:to>
                                        <p:strVal val="visible"/>
                                      </p:to>
                                    </p:set>
                                    <p:animEffect transition="in" filter="fade">
                                      <p:cBhvr>
                                        <p:cTn id="27" dur="1000"/>
                                        <p:tgtEl>
                                          <p:spTgt spid="3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Funciones simples</a:t>
            </a:r>
            <a:endParaRPr/>
          </a:p>
        </p:txBody>
      </p:sp>
      <p:sp>
        <p:nvSpPr>
          <p:cNvPr id="343" name="Google Shape;343;p41"/>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Las columnas, Descripción,  Stock y Precio de costo, pueden ser cargadas a mano. Sin embargo, hay celdas que tienen valores dependientes de otras. Por ejemplo:</a:t>
            </a:r>
            <a:endParaRPr sz="2000"/>
          </a:p>
          <a:p>
            <a:pPr marL="0" lvl="0" indent="0" algn="just" rtl="0">
              <a:spcBef>
                <a:spcPts val="1000"/>
              </a:spcBef>
              <a:spcAft>
                <a:spcPts val="0"/>
              </a:spcAft>
              <a:buNone/>
            </a:pPr>
            <a:r>
              <a:rPr lang="en" sz="2000"/>
              <a:t>Ganancia: es un porcentaje del precio de costo (por ej. 50%).</a:t>
            </a:r>
            <a:endParaRPr sz="2000"/>
          </a:p>
          <a:p>
            <a:pPr marL="0" lvl="0" indent="0" algn="just" rtl="0">
              <a:spcBef>
                <a:spcPts val="1000"/>
              </a:spcBef>
              <a:spcAft>
                <a:spcPts val="0"/>
              </a:spcAft>
              <a:buNone/>
            </a:pPr>
            <a:r>
              <a:rPr lang="en" sz="2000"/>
              <a:t>P. Bruto: es la suma del costo más la ganancia.</a:t>
            </a:r>
            <a:endParaRPr sz="2000"/>
          </a:p>
          <a:p>
            <a:pPr marL="0" lvl="0" indent="0" algn="just" rtl="0">
              <a:spcBef>
                <a:spcPts val="1000"/>
              </a:spcBef>
              <a:spcAft>
                <a:spcPts val="0"/>
              </a:spcAft>
              <a:buNone/>
            </a:pPr>
            <a:r>
              <a:rPr lang="en" sz="2000"/>
              <a:t>IVA: es el 21% del precio bruto.</a:t>
            </a:r>
            <a:endParaRPr sz="2000"/>
          </a:p>
          <a:p>
            <a:pPr marL="0" lvl="0" indent="0" algn="just" rtl="0">
              <a:spcBef>
                <a:spcPts val="1000"/>
              </a:spcBef>
              <a:spcAft>
                <a:spcPts val="0"/>
              </a:spcAft>
              <a:buNone/>
            </a:pPr>
            <a:r>
              <a:rPr lang="en" sz="2000"/>
              <a:t>Precio final: es el precio bruto más IVA</a:t>
            </a:r>
            <a:endParaRPr sz="2000"/>
          </a:p>
          <a:p>
            <a:pPr marL="0" lvl="0" indent="0" algn="just" rtl="0">
              <a:spcBef>
                <a:spcPts val="1000"/>
              </a:spcBef>
              <a:spcAft>
                <a:spcPts val="0"/>
              </a:spcAft>
              <a:buNone/>
            </a:pPr>
            <a:r>
              <a:rPr lang="en" sz="2000"/>
              <a:t>Para escribir una función en planillas de cáculos basta con empezar a escribir en una celda con el signo = o con el signo +.</a:t>
            </a:r>
            <a:endParaRPr sz="2000"/>
          </a:p>
          <a:p>
            <a:pPr marL="0" lvl="0" indent="0" algn="just" rtl="0">
              <a:spcBef>
                <a:spcPts val="1000"/>
              </a:spcBef>
              <a:spcAft>
                <a:spcPts val="0"/>
              </a:spcAft>
              <a:buNone/>
            </a:pPr>
            <a:endParaRPr sz="2000"/>
          </a:p>
        </p:txBody>
      </p:sp>
      <p:pic>
        <p:nvPicPr>
          <p:cNvPr id="344" name="Google Shape;344;p41"/>
          <p:cNvPicPr preferRelativeResize="0"/>
          <p:nvPr/>
        </p:nvPicPr>
        <p:blipFill>
          <a:blip r:embed="rId3">
            <a:alphaModFix/>
          </a:blip>
          <a:stretch>
            <a:fillRect/>
          </a:stretch>
        </p:blipFill>
        <p:spPr>
          <a:xfrm>
            <a:off x="533400" y="4197250"/>
            <a:ext cx="2047875" cy="857250"/>
          </a:xfrm>
          <a:prstGeom prst="rect">
            <a:avLst/>
          </a:prstGeom>
          <a:noFill/>
          <a:ln>
            <a:noFill/>
          </a:ln>
        </p:spPr>
      </p:pic>
      <p:pic>
        <p:nvPicPr>
          <p:cNvPr id="345" name="Google Shape;345;p41"/>
          <p:cNvPicPr preferRelativeResize="0"/>
          <p:nvPr/>
        </p:nvPicPr>
        <p:blipFill>
          <a:blip r:embed="rId4">
            <a:alphaModFix/>
          </a:blip>
          <a:stretch>
            <a:fillRect/>
          </a:stretch>
        </p:blipFill>
        <p:spPr>
          <a:xfrm>
            <a:off x="3124200" y="4197250"/>
            <a:ext cx="3000375" cy="695325"/>
          </a:xfrm>
          <a:prstGeom prst="rect">
            <a:avLst/>
          </a:prstGeom>
          <a:noFill/>
          <a:ln>
            <a:noFill/>
          </a:ln>
        </p:spPr>
      </p:pic>
      <p:pic>
        <p:nvPicPr>
          <p:cNvPr id="346" name="Google Shape;346;p41"/>
          <p:cNvPicPr preferRelativeResize="0"/>
          <p:nvPr/>
        </p:nvPicPr>
        <p:blipFill>
          <a:blip r:embed="rId5">
            <a:alphaModFix/>
          </a:blip>
          <a:stretch>
            <a:fillRect/>
          </a:stretch>
        </p:blipFill>
        <p:spPr>
          <a:xfrm>
            <a:off x="6781800" y="4197250"/>
            <a:ext cx="2047875" cy="71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Completando el inventario</a:t>
            </a:r>
            <a:endParaRPr/>
          </a:p>
        </p:txBody>
      </p:sp>
      <p:sp>
        <p:nvSpPr>
          <p:cNvPr id="352" name="Google Shape;352;p42"/>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Para completar el inventario debemos completar los 50 productos.</a:t>
            </a:r>
            <a:endParaRPr sz="2000"/>
          </a:p>
          <a:p>
            <a:pPr marL="0" lvl="0" indent="0" algn="just" rtl="0">
              <a:spcBef>
                <a:spcPts val="1000"/>
              </a:spcBef>
              <a:spcAft>
                <a:spcPts val="0"/>
              </a:spcAft>
              <a:buNone/>
            </a:pPr>
            <a:r>
              <a:rPr lang="en" sz="2000"/>
              <a:t>Elegir. 5 productos para cada uno de estos sectores:</a:t>
            </a:r>
            <a:endParaRPr sz="2000"/>
          </a:p>
          <a:p>
            <a:pPr marL="0" lvl="0" indent="0" algn="just" rtl="0">
              <a:spcBef>
                <a:spcPts val="1000"/>
              </a:spcBef>
              <a:spcAft>
                <a:spcPts val="0"/>
              </a:spcAft>
              <a:buNone/>
            </a:pPr>
            <a:r>
              <a:rPr lang="en" sz="2000"/>
              <a:t>1- Almacen. 2- Perfumeria. 3- Lacteos. 4- Limpieza. 5- Bazar. </a:t>
            </a:r>
            <a:endParaRPr sz="2000"/>
          </a:p>
          <a:p>
            <a:pPr marL="0" lvl="0" indent="0" algn="just" rtl="0">
              <a:spcBef>
                <a:spcPts val="1000"/>
              </a:spcBef>
              <a:spcAft>
                <a:spcPts val="0"/>
              </a:spcAft>
              <a:buNone/>
            </a:pPr>
            <a:r>
              <a:rPr lang="en" sz="2000"/>
              <a:t>6- Mascotas. 7-Textil. 8- Bebidas. 9- Jugueteria. 10-Panaderia.</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r>
              <a:rPr lang="en" sz="2000"/>
              <a:t>Luego, estirar las fórmulas hacia abajo: </a:t>
            </a:r>
            <a:endParaRPr sz="2000"/>
          </a:p>
        </p:txBody>
      </p:sp>
      <p:pic>
        <p:nvPicPr>
          <p:cNvPr id="353" name="Google Shape;353;p42"/>
          <p:cNvPicPr preferRelativeResize="0"/>
          <p:nvPr/>
        </p:nvPicPr>
        <p:blipFill>
          <a:blip r:embed="rId3">
            <a:alphaModFix/>
          </a:blip>
          <a:stretch>
            <a:fillRect/>
          </a:stretch>
        </p:blipFill>
        <p:spPr>
          <a:xfrm>
            <a:off x="5167550" y="2997275"/>
            <a:ext cx="1143000" cy="542925"/>
          </a:xfrm>
          <a:prstGeom prst="rect">
            <a:avLst/>
          </a:prstGeom>
          <a:noFill/>
          <a:ln>
            <a:noFill/>
          </a:ln>
        </p:spPr>
      </p:pic>
      <p:pic>
        <p:nvPicPr>
          <p:cNvPr id="354" name="Google Shape;354;p42"/>
          <p:cNvPicPr preferRelativeResize="0"/>
          <p:nvPr/>
        </p:nvPicPr>
        <p:blipFill>
          <a:blip r:embed="rId4">
            <a:alphaModFix/>
          </a:blip>
          <a:stretch>
            <a:fillRect/>
          </a:stretch>
        </p:blipFill>
        <p:spPr>
          <a:xfrm>
            <a:off x="76200" y="3438525"/>
            <a:ext cx="4305300" cy="1552575"/>
          </a:xfrm>
          <a:prstGeom prst="rect">
            <a:avLst/>
          </a:prstGeom>
          <a:noFill/>
          <a:ln>
            <a:noFill/>
          </a:ln>
        </p:spPr>
      </p:pic>
      <p:pic>
        <p:nvPicPr>
          <p:cNvPr id="355" name="Google Shape;355;p42"/>
          <p:cNvPicPr preferRelativeResize="0"/>
          <p:nvPr/>
        </p:nvPicPr>
        <p:blipFill>
          <a:blip r:embed="rId5">
            <a:alphaModFix/>
          </a:blip>
          <a:stretch>
            <a:fillRect/>
          </a:stretch>
        </p:blipFill>
        <p:spPr>
          <a:xfrm>
            <a:off x="4895850" y="3514725"/>
            <a:ext cx="4095750" cy="14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Completando el inventario</a:t>
            </a:r>
            <a:endParaRPr/>
          </a:p>
        </p:txBody>
      </p:sp>
      <p:sp>
        <p:nvSpPr>
          <p:cNvPr id="361" name="Google Shape;361;p43"/>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La técnica de estirar las fórmulas es equivalente  copiar y pegarla. Esto lo vamos a hacer con todas las columnas que dijimos que son dependientes de una anterior.</a:t>
            </a:r>
            <a:endParaRPr sz="2000"/>
          </a:p>
          <a:p>
            <a:pPr marL="0" lvl="0" indent="0" algn="just" rtl="0">
              <a:spcBef>
                <a:spcPts val="1000"/>
              </a:spcBef>
              <a:spcAft>
                <a:spcPts val="0"/>
              </a:spcAft>
              <a:buNone/>
            </a:pPr>
            <a:r>
              <a:rPr lang="en" sz="2000"/>
              <a:t>Por otro lado, según dijimos, el código del producto también debe ser específico, utilizando algunos dígitos específicamente para determinar el sector.</a:t>
            </a:r>
            <a:endParaRPr sz="2000"/>
          </a:p>
        </p:txBody>
      </p:sp>
      <p:sp>
        <p:nvSpPr>
          <p:cNvPr id="362" name="Google Shape;362;p43"/>
          <p:cNvSpPr txBox="1">
            <a:spLocks noGrp="1"/>
          </p:cNvSpPr>
          <p:nvPr>
            <p:ph type="body" idx="1"/>
          </p:nvPr>
        </p:nvSpPr>
        <p:spPr>
          <a:xfrm>
            <a:off x="455250" y="2926925"/>
            <a:ext cx="8595000" cy="18471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1- Almacen: 1001001-1001005; 2- Perfumeria: 1002001-1002005. 3- Lacteos: 1003001-1003005. 4- Limpieza: 1004001-1004005. 5- Bazar: 1005001-1005005. 6- Mascotas: 1006001-1006005. 7-Textil: 1007001-1007005. 8- Bebidas: 1008001-1008005. 9- Jugueteria: 1009001-1009005. 10-Panaderia: 1010001-1010005.</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4"/>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Completando el inventario</a:t>
            </a:r>
            <a:endParaRPr/>
          </a:p>
        </p:txBody>
      </p:sp>
      <p:sp>
        <p:nvSpPr>
          <p:cNvPr id="368" name="Google Shape;368;p44"/>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¿Cuántos sectores podría tener nuestro supermercado según el código? ¿Y cuántos productos por cada sector? (recuerden que el código debe ser único)</a:t>
            </a:r>
            <a:endParaRPr sz="2000"/>
          </a:p>
          <a:p>
            <a:pPr marL="0" lvl="0" indent="0" algn="just" rtl="0">
              <a:spcBef>
                <a:spcPts val="1000"/>
              </a:spcBef>
              <a:spcAft>
                <a:spcPts val="0"/>
              </a:spcAft>
              <a:buNone/>
            </a:pPr>
            <a:r>
              <a:rPr lang="en" sz="2000"/>
              <a:t>999 sectores, </a:t>
            </a:r>
            <a:endParaRPr sz="2000"/>
          </a:p>
          <a:p>
            <a:pPr marL="0" lvl="0" indent="0" algn="just" rtl="0">
              <a:spcBef>
                <a:spcPts val="1000"/>
              </a:spcBef>
              <a:spcAft>
                <a:spcPts val="0"/>
              </a:spcAft>
              <a:buNone/>
            </a:pPr>
            <a:r>
              <a:rPr lang="en" sz="2000"/>
              <a:t>999 productos por sector</a:t>
            </a:r>
            <a:endParaRPr sz="2000"/>
          </a:p>
          <a:p>
            <a:pPr marL="0" lvl="0" indent="0" algn="just" rtl="0">
              <a:spcBef>
                <a:spcPts val="1000"/>
              </a:spcBef>
              <a:spcAft>
                <a:spcPts val="0"/>
              </a:spcAft>
              <a:buNone/>
            </a:pPr>
            <a:r>
              <a:rPr lang="en" sz="2000"/>
              <a:t>9 sucursales (por si alguien preguntó)</a:t>
            </a:r>
            <a:endParaRPr sz="2000"/>
          </a:p>
        </p:txBody>
      </p:sp>
      <p:sp>
        <p:nvSpPr>
          <p:cNvPr id="369" name="Google Shape;369;p44"/>
          <p:cNvSpPr txBox="1">
            <a:spLocks noGrp="1"/>
          </p:cNvSpPr>
          <p:nvPr>
            <p:ph type="body" idx="1"/>
          </p:nvPr>
        </p:nvSpPr>
        <p:spPr>
          <a:xfrm>
            <a:off x="302850" y="3079325"/>
            <a:ext cx="8595000" cy="18471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1- Almacen: 1001001-1001005; 2- Perfumeria: 1002001-1002005. 3- Lacteos: 1002001-1002005. 4- Limpieza: 1002001-1002005. 5- Bazar: 1002001-1002005. 6- Mascotas: 1002001-1002005. 7-Textil: 1002001-1002005. 8- Bebidas: 1002001-1002005. 9- Jugueteria: 1002001-1002005. 10-Panaderia: 1002001-1002005.</a:t>
            </a:r>
            <a:endParaRPr sz="2000"/>
          </a:p>
          <a:p>
            <a:pPr marL="0" lvl="0" indent="0" algn="just" rtl="0">
              <a:spcBef>
                <a:spcPts val="1000"/>
              </a:spcBef>
              <a:spcAft>
                <a:spcPts val="0"/>
              </a:spcAft>
              <a:buNone/>
            </a:pPr>
            <a:endParaRPr sz="2000"/>
          </a:p>
          <a:p>
            <a:pPr marL="0" lvl="0" indent="0" algn="just" rtl="0">
              <a:spcBef>
                <a:spcPts val="1000"/>
              </a:spcBef>
              <a:spcAft>
                <a:spcPts val="0"/>
              </a:spcAft>
              <a:buNone/>
            </a:pP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Completando el inventario</a:t>
            </a:r>
            <a:endParaRPr/>
          </a:p>
        </p:txBody>
      </p:sp>
      <p:sp>
        <p:nvSpPr>
          <p:cNvPr id="375" name="Google Shape;375;p45"/>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Así como “estiramos las fórmulas hacia abajo” también lo podemos hacer con series numéricas, por ejemplo. Si seleccionamos dos sectores de mi código del producto, la planilla comprenderá cuales son los siguientes 3, basado en el patrón.</a:t>
            </a:r>
            <a:endParaRPr sz="2000"/>
          </a:p>
        </p:txBody>
      </p:sp>
      <p:pic>
        <p:nvPicPr>
          <p:cNvPr id="376" name="Google Shape;376;p45"/>
          <p:cNvPicPr preferRelativeResize="0"/>
          <p:nvPr/>
        </p:nvPicPr>
        <p:blipFill>
          <a:blip r:embed="rId3">
            <a:alphaModFix/>
          </a:blip>
          <a:stretch>
            <a:fillRect/>
          </a:stretch>
        </p:blipFill>
        <p:spPr>
          <a:xfrm>
            <a:off x="561875" y="3028300"/>
            <a:ext cx="1066800" cy="704850"/>
          </a:xfrm>
          <a:prstGeom prst="rect">
            <a:avLst/>
          </a:prstGeom>
          <a:noFill/>
          <a:ln>
            <a:noFill/>
          </a:ln>
        </p:spPr>
      </p:pic>
      <p:pic>
        <p:nvPicPr>
          <p:cNvPr id="377" name="Google Shape;377;p45"/>
          <p:cNvPicPr preferRelativeResize="0"/>
          <p:nvPr/>
        </p:nvPicPr>
        <p:blipFill>
          <a:blip r:embed="rId4">
            <a:alphaModFix/>
          </a:blip>
          <a:stretch>
            <a:fillRect/>
          </a:stretch>
        </p:blipFill>
        <p:spPr>
          <a:xfrm>
            <a:off x="2673813" y="2913725"/>
            <a:ext cx="2238375" cy="1333500"/>
          </a:xfrm>
          <a:prstGeom prst="rect">
            <a:avLst/>
          </a:prstGeom>
          <a:noFill/>
          <a:ln>
            <a:noFill/>
          </a:ln>
        </p:spPr>
      </p:pic>
      <p:pic>
        <p:nvPicPr>
          <p:cNvPr id="378" name="Google Shape;378;p45"/>
          <p:cNvPicPr preferRelativeResize="0"/>
          <p:nvPr/>
        </p:nvPicPr>
        <p:blipFill>
          <a:blip r:embed="rId5">
            <a:alphaModFix/>
          </a:blip>
          <a:stretch>
            <a:fillRect/>
          </a:stretch>
        </p:blipFill>
        <p:spPr>
          <a:xfrm>
            <a:off x="6067200" y="2956588"/>
            <a:ext cx="2324100" cy="124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¿Qué veremos aquí?</a:t>
            </a:r>
            <a:endParaRPr/>
          </a:p>
        </p:txBody>
      </p:sp>
      <p:sp>
        <p:nvSpPr>
          <p:cNvPr id="242" name="Google Shape;242;p28"/>
          <p:cNvSpPr txBox="1">
            <a:spLocks noGrp="1"/>
          </p:cNvSpPr>
          <p:nvPr>
            <p:ph type="body" idx="1"/>
          </p:nvPr>
        </p:nvSpPr>
        <p:spPr>
          <a:xfrm>
            <a:off x="66850" y="1148050"/>
            <a:ext cx="66879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1800" b="1">
                <a:solidFill>
                  <a:schemeClr val="accent5"/>
                </a:solidFill>
              </a:rPr>
              <a:t>Contenidos teóricos</a:t>
            </a:r>
            <a:endParaRPr sz="1800" b="1">
              <a:solidFill>
                <a:schemeClr val="accent5"/>
              </a:solidFill>
            </a:endParaRPr>
          </a:p>
          <a:p>
            <a:pPr marL="0" lvl="0" indent="0" algn="l" rtl="0">
              <a:spcBef>
                <a:spcPts val="1000"/>
              </a:spcBef>
              <a:spcAft>
                <a:spcPts val="0"/>
              </a:spcAft>
              <a:buNone/>
            </a:pPr>
            <a:r>
              <a:rPr lang="en" sz="1800">
                <a:solidFill>
                  <a:schemeClr val="accent5"/>
                </a:solidFill>
              </a:rPr>
              <a:t>Qué son las planillas de cálculos. Configuración Inicial.</a:t>
            </a:r>
            <a:endParaRPr sz="1800">
              <a:solidFill>
                <a:schemeClr val="accent5"/>
              </a:solidFill>
            </a:endParaRPr>
          </a:p>
          <a:p>
            <a:pPr marL="0" lvl="0" indent="0" algn="l" rtl="0">
              <a:spcBef>
                <a:spcPts val="1000"/>
              </a:spcBef>
              <a:spcAft>
                <a:spcPts val="0"/>
              </a:spcAft>
              <a:buNone/>
            </a:pPr>
            <a:r>
              <a:rPr lang="en" sz="1800">
                <a:solidFill>
                  <a:schemeClr val="accent5"/>
                </a:solidFill>
              </a:rPr>
              <a:t>Creación de tablas con formato estático y condicional.</a:t>
            </a:r>
            <a:endParaRPr sz="1800">
              <a:solidFill>
                <a:schemeClr val="accent5"/>
              </a:solidFill>
            </a:endParaRPr>
          </a:p>
          <a:p>
            <a:pPr marL="0" lvl="0" indent="0" algn="l" rtl="0">
              <a:spcBef>
                <a:spcPts val="1000"/>
              </a:spcBef>
              <a:spcAft>
                <a:spcPts val="0"/>
              </a:spcAft>
              <a:buNone/>
            </a:pPr>
            <a:r>
              <a:rPr lang="en" sz="1800">
                <a:solidFill>
                  <a:schemeClr val="accent5"/>
                </a:solidFill>
              </a:rPr>
              <a:t>Operación entre columnas, arrastrar funciones.</a:t>
            </a:r>
            <a:endParaRPr sz="1800">
              <a:solidFill>
                <a:schemeClr val="accent5"/>
              </a:solidFill>
            </a:endParaRPr>
          </a:p>
          <a:p>
            <a:pPr marL="0" lvl="0" indent="0" algn="l" rtl="0">
              <a:spcBef>
                <a:spcPts val="1000"/>
              </a:spcBef>
              <a:spcAft>
                <a:spcPts val="0"/>
              </a:spcAft>
              <a:buNone/>
            </a:pPr>
            <a:r>
              <a:rPr lang="en" sz="1800">
                <a:solidFill>
                  <a:schemeClr val="accent5"/>
                </a:solidFill>
              </a:rPr>
              <a:t>Celdas dependientes de otros campos. Tablas de configuración.</a:t>
            </a:r>
            <a:endParaRPr sz="1800">
              <a:solidFill>
                <a:schemeClr val="accent5"/>
              </a:solidFill>
            </a:endParaRPr>
          </a:p>
          <a:p>
            <a:pPr marL="0" lvl="0" indent="0" algn="l" rtl="0">
              <a:spcBef>
                <a:spcPts val="1000"/>
              </a:spcBef>
              <a:spcAft>
                <a:spcPts val="0"/>
              </a:spcAft>
              <a:buNone/>
            </a:pPr>
            <a:r>
              <a:rPr lang="en" sz="1800">
                <a:solidFill>
                  <a:schemeClr val="accent5"/>
                </a:solidFill>
              </a:rPr>
              <a:t>Funciones Suma, Sí, Buscar, operaciones. </a:t>
            </a:r>
            <a:endParaRPr sz="1800">
              <a:solidFill>
                <a:schemeClr val="accent5"/>
              </a:solidFill>
            </a:endParaRPr>
          </a:p>
          <a:p>
            <a:pPr marL="0" lvl="0" indent="0" algn="l" rtl="0">
              <a:spcBef>
                <a:spcPts val="1000"/>
              </a:spcBef>
              <a:spcAft>
                <a:spcPts val="0"/>
              </a:spcAft>
              <a:buNone/>
            </a:pPr>
            <a:r>
              <a:rPr lang="en" sz="1800">
                <a:solidFill>
                  <a:schemeClr val="accent5"/>
                </a:solidFill>
              </a:rPr>
              <a:t>Códigos de referencia (Id, row, dato).</a:t>
            </a:r>
            <a:endParaRPr sz="1800">
              <a:solidFill>
                <a:schemeClr val="accent5"/>
              </a:solidFill>
            </a:endParaRPr>
          </a:p>
          <a:p>
            <a:pPr marL="0" lvl="0" indent="0" algn="l" rtl="0">
              <a:spcBef>
                <a:spcPts val="1000"/>
              </a:spcBef>
              <a:spcAft>
                <a:spcPts val="0"/>
              </a:spcAft>
              <a:buNone/>
            </a:pPr>
            <a:r>
              <a:rPr lang="en" sz="1800">
                <a:solidFill>
                  <a:schemeClr val="accent5"/>
                </a:solidFill>
              </a:rPr>
              <a:t>Funciones anidadas.</a:t>
            </a:r>
            <a:endParaRPr sz="1800">
              <a:solidFill>
                <a:schemeClr val="accent5"/>
              </a:solidFill>
            </a:endParaRPr>
          </a:p>
          <a:p>
            <a:pPr marL="0" lvl="0" indent="0" algn="l" rtl="0">
              <a:spcBef>
                <a:spcPts val="1000"/>
              </a:spcBef>
              <a:spcAft>
                <a:spcPts val="0"/>
              </a:spcAft>
              <a:buNone/>
            </a:pPr>
            <a:r>
              <a:rPr lang="en" sz="1800">
                <a:solidFill>
                  <a:schemeClr val="accent5"/>
                </a:solidFill>
              </a:rPr>
              <a:t>Concatenación de texto</a:t>
            </a:r>
            <a:endParaRPr sz="1800">
              <a:solidFill>
                <a:schemeClr val="accent5"/>
              </a:solidFill>
            </a:endParaRPr>
          </a:p>
          <a:p>
            <a:pPr marL="0" lvl="0" indent="0" algn="l" rtl="0">
              <a:spcBef>
                <a:spcPts val="1000"/>
              </a:spcBef>
              <a:spcAft>
                <a:spcPts val="0"/>
              </a:spcAft>
              <a:buClr>
                <a:schemeClr val="dk1"/>
              </a:buClr>
              <a:buSzPts val="1100"/>
              <a:buFont typeface="Arial"/>
              <a:buNone/>
            </a:pPr>
            <a:r>
              <a:rPr lang="en" sz="1800">
                <a:solidFill>
                  <a:schemeClr val="accent5"/>
                </a:solidFill>
              </a:rPr>
              <a:t>Celdas flotantes.</a:t>
            </a:r>
            <a:endParaRPr sz="1800">
              <a:solidFill>
                <a:schemeClr val="accent5"/>
              </a:solidFill>
            </a:endParaRPr>
          </a:p>
        </p:txBody>
      </p:sp>
      <p:sp>
        <p:nvSpPr>
          <p:cNvPr id="243" name="Google Shape;243;p28"/>
          <p:cNvSpPr txBox="1">
            <a:spLocks noGrp="1"/>
          </p:cNvSpPr>
          <p:nvPr>
            <p:ph type="body" idx="1"/>
          </p:nvPr>
        </p:nvSpPr>
        <p:spPr>
          <a:xfrm>
            <a:off x="6754750" y="1148050"/>
            <a:ext cx="2296800" cy="3735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 sz="1800" b="1">
                <a:solidFill>
                  <a:schemeClr val="accent6"/>
                </a:solidFill>
              </a:rPr>
              <a:t>Contenidos prácticos:</a:t>
            </a:r>
            <a:endParaRPr sz="1800" b="1">
              <a:solidFill>
                <a:schemeClr val="accent6"/>
              </a:solidFill>
            </a:endParaRPr>
          </a:p>
          <a:p>
            <a:pPr marL="0" lvl="0" indent="0" algn="l" rtl="0">
              <a:spcBef>
                <a:spcPts val="1000"/>
              </a:spcBef>
              <a:spcAft>
                <a:spcPts val="0"/>
              </a:spcAft>
              <a:buNone/>
            </a:pPr>
            <a:r>
              <a:rPr lang="en" sz="1800" b="1">
                <a:solidFill>
                  <a:schemeClr val="accent6"/>
                </a:solidFill>
              </a:rPr>
              <a:t>SUPERMERCADO</a:t>
            </a:r>
            <a:endParaRPr sz="1800" b="1">
              <a:solidFill>
                <a:schemeClr val="accent6"/>
              </a:solidFill>
            </a:endParaRPr>
          </a:p>
          <a:p>
            <a:pPr marL="0" lvl="0" indent="0" algn="l" rtl="0">
              <a:spcBef>
                <a:spcPts val="1000"/>
              </a:spcBef>
              <a:spcAft>
                <a:spcPts val="0"/>
              </a:spcAft>
              <a:buNone/>
            </a:pPr>
            <a:r>
              <a:rPr lang="en" sz="1800">
                <a:solidFill>
                  <a:schemeClr val="accent6"/>
                </a:solidFill>
              </a:rPr>
              <a:t>Tabla inventario.</a:t>
            </a:r>
            <a:endParaRPr sz="1800">
              <a:solidFill>
                <a:schemeClr val="accent6"/>
              </a:solidFill>
            </a:endParaRPr>
          </a:p>
          <a:p>
            <a:pPr marL="0" lvl="0" indent="0" algn="l" rtl="0">
              <a:spcBef>
                <a:spcPts val="1000"/>
              </a:spcBef>
              <a:spcAft>
                <a:spcPts val="0"/>
              </a:spcAft>
              <a:buNone/>
            </a:pPr>
            <a:r>
              <a:rPr lang="en" sz="1800">
                <a:solidFill>
                  <a:schemeClr val="accent6"/>
                </a:solidFill>
              </a:rPr>
              <a:t>Tablas ganancia.</a:t>
            </a:r>
            <a:endParaRPr sz="1800">
              <a:solidFill>
                <a:schemeClr val="accent6"/>
              </a:solidFill>
            </a:endParaRPr>
          </a:p>
          <a:p>
            <a:pPr marL="0" lvl="0" indent="0" algn="l" rtl="0">
              <a:spcBef>
                <a:spcPts val="1000"/>
              </a:spcBef>
              <a:spcAft>
                <a:spcPts val="0"/>
              </a:spcAft>
              <a:buNone/>
            </a:pPr>
            <a:r>
              <a:rPr lang="en" sz="1800">
                <a:solidFill>
                  <a:schemeClr val="accent6"/>
                </a:solidFill>
              </a:rPr>
              <a:t>Tabla descuentos.</a:t>
            </a:r>
            <a:endParaRPr sz="1800">
              <a:solidFill>
                <a:schemeClr val="accent6"/>
              </a:solidFill>
            </a:endParaRPr>
          </a:p>
          <a:p>
            <a:pPr marL="0" lvl="0" indent="0" algn="l" rtl="0">
              <a:spcBef>
                <a:spcPts val="1000"/>
              </a:spcBef>
              <a:spcAft>
                <a:spcPts val="0"/>
              </a:spcAft>
              <a:buNone/>
            </a:pPr>
            <a:r>
              <a:rPr lang="en" sz="1800">
                <a:solidFill>
                  <a:schemeClr val="accent6"/>
                </a:solidFill>
              </a:rPr>
              <a:t>Tabla Factura.</a:t>
            </a:r>
            <a:endParaRPr sz="1800">
              <a:solidFill>
                <a:schemeClr val="accent6"/>
              </a:solidFill>
            </a:endParaRPr>
          </a:p>
          <a:p>
            <a:pPr marL="0" lvl="0" indent="0" algn="l" rtl="0">
              <a:spcBef>
                <a:spcPts val="1000"/>
              </a:spcBef>
              <a:spcAft>
                <a:spcPts val="0"/>
              </a:spcAft>
              <a:buNone/>
            </a:pPr>
            <a:r>
              <a:rPr lang="en" sz="1800">
                <a:solidFill>
                  <a:schemeClr val="accent6"/>
                </a:solidFill>
              </a:rPr>
              <a:t>Monto en letras.</a:t>
            </a:r>
            <a:endParaRPr sz="1800">
              <a:solidFill>
                <a:schemeClr val="accent6"/>
              </a:solidFill>
            </a:endParaRPr>
          </a:p>
          <a:p>
            <a:pPr marL="0" lvl="0" indent="0" algn="l" rtl="0">
              <a:spcBef>
                <a:spcPts val="1000"/>
              </a:spcBef>
              <a:spcAft>
                <a:spcPts val="0"/>
              </a:spcAft>
              <a:buNone/>
            </a:pPr>
            <a:r>
              <a:rPr lang="en" sz="1800">
                <a:solidFill>
                  <a:schemeClr val="accent6"/>
                </a:solidFill>
              </a:rPr>
              <a:t>Tabla Ticket.</a:t>
            </a:r>
            <a:endParaRPr sz="1800">
              <a:solidFill>
                <a:schemeClr val="accent6"/>
              </a:solidFill>
            </a:endParaRPr>
          </a:p>
          <a:p>
            <a:pPr marL="0" lvl="0" indent="0" algn="l" rtl="0">
              <a:spcBef>
                <a:spcPts val="1000"/>
              </a:spcBef>
              <a:spcAft>
                <a:spcPts val="0"/>
              </a:spcAft>
              <a:buNone/>
            </a:pPr>
            <a:r>
              <a:rPr lang="en" sz="1800">
                <a:solidFill>
                  <a:schemeClr val="accent6"/>
                </a:solidFill>
              </a:rPr>
              <a:t>Personalización de su negocio.</a:t>
            </a:r>
            <a:endParaRPr sz="180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¿Por qué Planillas de cálculos?</a:t>
            </a:r>
            <a:endParaRPr/>
          </a:p>
        </p:txBody>
      </p:sp>
      <p:sp>
        <p:nvSpPr>
          <p:cNvPr id="255" name="Google Shape;255;p30"/>
          <p:cNvSpPr txBox="1">
            <a:spLocks noGrp="1"/>
          </p:cNvSpPr>
          <p:nvPr>
            <p:ph type="body" idx="1"/>
          </p:nvPr>
        </p:nvSpPr>
        <p:spPr>
          <a:xfrm>
            <a:off x="295450" y="1148050"/>
            <a:ext cx="8581500" cy="37356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Las planillas de cálculos son una de las herramientas más utilizadas.</a:t>
            </a:r>
            <a:endParaRPr sz="2000"/>
          </a:p>
          <a:p>
            <a:pPr marL="0" lvl="0" indent="0" algn="just" rtl="0">
              <a:spcBef>
                <a:spcPts val="1000"/>
              </a:spcBef>
              <a:spcAft>
                <a:spcPts val="0"/>
              </a:spcAft>
              <a:buNone/>
            </a:pPr>
            <a:r>
              <a:rPr lang="en" sz="2000"/>
              <a:t>La utilizan clientes para tomar registros de manera sencilla. Profesores, alumnos e incluso por programadores, ya que permite probar lógicas de negocio de una manera más sencilla que hacerlo en un código e imprimirlo en un terminal.</a:t>
            </a:r>
            <a:endParaRPr sz="2000"/>
          </a:p>
          <a:p>
            <a:pPr marL="0" lvl="0" indent="0" algn="just" rtl="0">
              <a:spcBef>
                <a:spcPts val="1000"/>
              </a:spcBef>
              <a:spcAft>
                <a:spcPts val="0"/>
              </a:spcAft>
              <a:buNone/>
            </a:pPr>
            <a:r>
              <a:rPr lang="en" sz="2000"/>
              <a:t>Se pueden operar con variables de todo tipo.</a:t>
            </a:r>
            <a:endParaRPr sz="2000"/>
          </a:p>
          <a:p>
            <a:pPr marL="0" lvl="0" indent="0" algn="just" rtl="0">
              <a:spcBef>
                <a:spcPts val="1000"/>
              </a:spcBef>
              <a:spcAft>
                <a:spcPts val="0"/>
              </a:spcAft>
              <a:buNone/>
            </a:pPr>
            <a:r>
              <a:rPr lang="en" sz="2000"/>
              <a:t>Tienen funciones pre-diseñadas para un sin fin de disciplinas, como por ejemplo lógica, estadística, algebra, contabilidad, etc.</a:t>
            </a:r>
            <a:endParaRPr sz="2000"/>
          </a:p>
          <a:p>
            <a:pPr marL="0" lvl="0" indent="0" algn="just" rtl="0">
              <a:spcBef>
                <a:spcPts val="1000"/>
              </a:spcBef>
              <a:spcAft>
                <a:spcPts val="0"/>
              </a:spcAft>
              <a:buNone/>
            </a:pPr>
            <a:r>
              <a:rPr lang="en" sz="2000"/>
              <a:t>Permite ordenar y filtrar tablas de manera sencilla (alfabeto, por variable).</a:t>
            </a:r>
            <a:endParaRPr sz="2000"/>
          </a:p>
          <a:p>
            <a:pPr marL="0" lvl="0" indent="0" algn="just" rtl="0">
              <a:spcBef>
                <a:spcPts val="1000"/>
              </a:spcBef>
              <a:spcAft>
                <a:spcPts val="0"/>
              </a:spcAft>
              <a:buNone/>
            </a:pPr>
            <a:r>
              <a:rPr lang="en" sz="2000"/>
              <a:t>Permite darle formato estático o condicional a celdas y columnas.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Antes de empezar</a:t>
            </a:r>
            <a:endParaRPr/>
          </a:p>
        </p:txBody>
      </p:sp>
      <p:sp>
        <p:nvSpPr>
          <p:cNvPr id="261" name="Google Shape;261;p31"/>
          <p:cNvSpPr txBox="1">
            <a:spLocks noGrp="1"/>
          </p:cNvSpPr>
          <p:nvPr>
            <p:ph type="body" idx="1"/>
          </p:nvPr>
        </p:nvSpPr>
        <p:spPr>
          <a:xfrm>
            <a:off x="94000" y="1148050"/>
            <a:ext cx="8903700" cy="37356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2000" dirty="0"/>
              <a:t>El </a:t>
            </a:r>
            <a:r>
              <a:rPr lang="en-US" sz="2000" dirty="0" err="1"/>
              <a:t>trabajo</a:t>
            </a:r>
            <a:r>
              <a:rPr lang="en-US" sz="2000" dirty="0"/>
              <a:t> es individual.</a:t>
            </a:r>
          </a:p>
          <a:p>
            <a:pPr marL="0" lvl="0" indent="0" algn="just" rtl="0">
              <a:spcBef>
                <a:spcPts val="1000"/>
              </a:spcBef>
              <a:spcAft>
                <a:spcPts val="0"/>
              </a:spcAft>
              <a:buNone/>
            </a:pPr>
            <a:r>
              <a:rPr lang="en-US" sz="2000" dirty="0"/>
              <a:t>El </a:t>
            </a:r>
            <a:r>
              <a:rPr lang="en-US" sz="2000" dirty="0" err="1"/>
              <a:t>nombre</a:t>
            </a:r>
            <a:r>
              <a:rPr lang="en-US" sz="2000" dirty="0"/>
              <a:t> del </a:t>
            </a:r>
            <a:r>
              <a:rPr lang="en-US" sz="2000" dirty="0" err="1"/>
              <a:t>archivo</a:t>
            </a:r>
            <a:r>
              <a:rPr lang="en-US" sz="2000" dirty="0"/>
              <a:t> </a:t>
            </a:r>
            <a:r>
              <a:rPr lang="en-US" sz="2000" dirty="0" err="1"/>
              <a:t>debe</a:t>
            </a:r>
            <a:r>
              <a:rPr lang="en-US" sz="2000" dirty="0"/>
              <a:t> ser: CIUDAD-</a:t>
            </a:r>
            <a:r>
              <a:rPr lang="en-US" sz="2000" dirty="0" err="1"/>
              <a:t>NombreApellido</a:t>
            </a:r>
            <a:endParaRPr lang="en-US" sz="2000" dirty="0"/>
          </a:p>
          <a:p>
            <a:pPr marL="0" lvl="0" indent="0" algn="just" rtl="0">
              <a:spcBef>
                <a:spcPts val="1000"/>
              </a:spcBef>
              <a:spcAft>
                <a:spcPts val="0"/>
              </a:spcAft>
              <a:buClr>
                <a:schemeClr val="dk1"/>
              </a:buClr>
              <a:buSzPts val="1100"/>
              <a:buFont typeface="Arial"/>
              <a:buNone/>
            </a:pPr>
            <a:r>
              <a:rPr lang="en" sz="2000" dirty="0" err="1"/>
              <a:t>Pueden</a:t>
            </a:r>
            <a:r>
              <a:rPr lang="en" sz="2000" dirty="0"/>
              <a:t> </a:t>
            </a:r>
            <a:r>
              <a:rPr lang="en" sz="2000" dirty="0" err="1"/>
              <a:t>consultar</a:t>
            </a:r>
            <a:r>
              <a:rPr lang="en" sz="2000" dirty="0"/>
              <a:t> a sus </a:t>
            </a:r>
            <a:r>
              <a:rPr lang="en" sz="2000" dirty="0" err="1"/>
              <a:t>respectivos</a:t>
            </a:r>
            <a:r>
              <a:rPr lang="en" sz="2000" dirty="0"/>
              <a:t> </a:t>
            </a:r>
            <a:r>
              <a:rPr lang="en" sz="2000" dirty="0" err="1"/>
              <a:t>tutores</a:t>
            </a:r>
            <a:r>
              <a:rPr lang="en" sz="2000" dirty="0"/>
              <a:t> </a:t>
            </a:r>
            <a:r>
              <a:rPr lang="en" sz="2000" dirty="0" err="1"/>
              <a:t>por</a:t>
            </a:r>
            <a:r>
              <a:rPr lang="en" sz="2000" dirty="0"/>
              <a:t> Slack.</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Configuración inicial</a:t>
            </a:r>
            <a:endParaRPr/>
          </a:p>
        </p:txBody>
      </p:sp>
      <p:sp>
        <p:nvSpPr>
          <p:cNvPr id="267" name="Google Shape;267;p32"/>
          <p:cNvSpPr txBox="1">
            <a:spLocks noGrp="1"/>
          </p:cNvSpPr>
          <p:nvPr>
            <p:ph type="body" idx="1"/>
          </p:nvPr>
        </p:nvSpPr>
        <p:spPr>
          <a:xfrm>
            <a:off x="295450" y="843250"/>
            <a:ext cx="85815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Tanto las funciones como el tipo de </a:t>
            </a:r>
            <a:r>
              <a:rPr lang="en" sz="2000" b="1"/>
              <a:t>moneda</a:t>
            </a:r>
            <a:r>
              <a:rPr lang="en" sz="2000"/>
              <a:t>, </a:t>
            </a:r>
            <a:r>
              <a:rPr lang="en" sz="2000" b="1"/>
              <a:t>región </a:t>
            </a:r>
            <a:r>
              <a:rPr lang="en" sz="2000"/>
              <a:t>y el </a:t>
            </a:r>
            <a:r>
              <a:rPr lang="en" sz="2000" b="1"/>
              <a:t>idioma </a:t>
            </a:r>
            <a:r>
              <a:rPr lang="en" sz="2000"/>
              <a:t>deben ser seteadas antes de iniciar un proyecto para evitar futuros problemas.</a:t>
            </a:r>
            <a:endParaRPr sz="2000"/>
          </a:p>
        </p:txBody>
      </p:sp>
      <p:pic>
        <p:nvPicPr>
          <p:cNvPr id="268" name="Google Shape;268;p32"/>
          <p:cNvPicPr preferRelativeResize="0"/>
          <p:nvPr/>
        </p:nvPicPr>
        <p:blipFill>
          <a:blip r:embed="rId3">
            <a:alphaModFix/>
          </a:blip>
          <a:stretch>
            <a:fillRect/>
          </a:stretch>
        </p:blipFill>
        <p:spPr>
          <a:xfrm>
            <a:off x="152400" y="1606450"/>
            <a:ext cx="2149321" cy="915300"/>
          </a:xfrm>
          <a:prstGeom prst="rect">
            <a:avLst/>
          </a:prstGeom>
          <a:noFill/>
          <a:ln>
            <a:noFill/>
          </a:ln>
        </p:spPr>
      </p:pic>
      <p:pic>
        <p:nvPicPr>
          <p:cNvPr id="269" name="Google Shape;269;p32"/>
          <p:cNvPicPr preferRelativeResize="0"/>
          <p:nvPr/>
        </p:nvPicPr>
        <p:blipFill>
          <a:blip r:embed="rId4">
            <a:alphaModFix/>
          </a:blip>
          <a:stretch>
            <a:fillRect/>
          </a:stretch>
        </p:blipFill>
        <p:spPr>
          <a:xfrm>
            <a:off x="3581400" y="1606450"/>
            <a:ext cx="2197268" cy="839400"/>
          </a:xfrm>
          <a:prstGeom prst="rect">
            <a:avLst/>
          </a:prstGeom>
          <a:noFill/>
          <a:ln>
            <a:noFill/>
          </a:ln>
        </p:spPr>
      </p:pic>
      <p:pic>
        <p:nvPicPr>
          <p:cNvPr id="270" name="Google Shape;270;p32"/>
          <p:cNvPicPr preferRelativeResize="0"/>
          <p:nvPr/>
        </p:nvPicPr>
        <p:blipFill>
          <a:blip r:embed="rId5">
            <a:alphaModFix/>
          </a:blip>
          <a:stretch>
            <a:fillRect/>
          </a:stretch>
        </p:blipFill>
        <p:spPr>
          <a:xfrm>
            <a:off x="228300" y="2616300"/>
            <a:ext cx="3989032" cy="2446525"/>
          </a:xfrm>
          <a:prstGeom prst="rect">
            <a:avLst/>
          </a:prstGeom>
          <a:noFill/>
          <a:ln>
            <a:noFill/>
          </a:ln>
        </p:spPr>
      </p:pic>
      <p:pic>
        <p:nvPicPr>
          <p:cNvPr id="271" name="Google Shape;271;p32"/>
          <p:cNvPicPr preferRelativeResize="0"/>
          <p:nvPr/>
        </p:nvPicPr>
        <p:blipFill>
          <a:blip r:embed="rId6">
            <a:alphaModFix/>
          </a:blip>
          <a:stretch>
            <a:fillRect/>
          </a:stretch>
        </p:blipFill>
        <p:spPr>
          <a:xfrm>
            <a:off x="5518123" y="2599949"/>
            <a:ext cx="3435025" cy="2446525"/>
          </a:xfrm>
          <a:prstGeom prst="rect">
            <a:avLst/>
          </a:prstGeom>
          <a:noFill/>
          <a:ln>
            <a:noFill/>
          </a:ln>
        </p:spPr>
      </p:pic>
      <p:cxnSp>
        <p:nvCxnSpPr>
          <p:cNvPr id="272" name="Google Shape;272;p32"/>
          <p:cNvCxnSpPr/>
          <p:nvPr/>
        </p:nvCxnSpPr>
        <p:spPr>
          <a:xfrm>
            <a:off x="2685900" y="2068150"/>
            <a:ext cx="496800" cy="0"/>
          </a:xfrm>
          <a:prstGeom prst="straightConnector1">
            <a:avLst/>
          </a:prstGeom>
          <a:noFill/>
          <a:ln w="28575" cap="flat" cmpd="sng">
            <a:solidFill>
              <a:schemeClr val="accent5"/>
            </a:solidFill>
            <a:prstDash val="solid"/>
            <a:round/>
            <a:headEnd type="none" w="med" len="med"/>
            <a:tailEnd type="triangle" w="med" len="med"/>
          </a:ln>
        </p:spPr>
      </p:cxnSp>
      <p:cxnSp>
        <p:nvCxnSpPr>
          <p:cNvPr id="273" name="Google Shape;273;p32"/>
          <p:cNvCxnSpPr/>
          <p:nvPr/>
        </p:nvCxnSpPr>
        <p:spPr>
          <a:xfrm>
            <a:off x="4514700" y="3515950"/>
            <a:ext cx="496800" cy="0"/>
          </a:xfrm>
          <a:prstGeom prst="straightConnector1">
            <a:avLst/>
          </a:prstGeom>
          <a:noFill/>
          <a:ln w="28575" cap="flat" cmpd="sng">
            <a:solidFill>
              <a:schemeClr val="accent5"/>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Inventario</a:t>
            </a:r>
            <a:endParaRPr/>
          </a:p>
        </p:txBody>
      </p:sp>
      <p:sp>
        <p:nvSpPr>
          <p:cNvPr id="279" name="Google Shape;279;p33"/>
          <p:cNvSpPr txBox="1">
            <a:spLocks noGrp="1"/>
          </p:cNvSpPr>
          <p:nvPr>
            <p:ph type="body" idx="1"/>
          </p:nvPr>
        </p:nvSpPr>
        <p:spPr>
          <a:xfrm>
            <a:off x="295450" y="843250"/>
            <a:ext cx="64326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Nuestro archivo puede tener varias “Hojas”. En el panel superior podemos agregar nuevas con el signo más, o presionando sobre una hoja podemos cambiar de nombre (lo que queremos hacer), duplicar, protejer, etc...</a:t>
            </a:r>
            <a:endParaRPr sz="2000"/>
          </a:p>
        </p:txBody>
      </p:sp>
      <p:pic>
        <p:nvPicPr>
          <p:cNvPr id="280" name="Google Shape;280;p33"/>
          <p:cNvPicPr preferRelativeResize="0"/>
          <p:nvPr/>
        </p:nvPicPr>
        <p:blipFill>
          <a:blip r:embed="rId3">
            <a:alphaModFix/>
          </a:blip>
          <a:stretch>
            <a:fillRect/>
          </a:stretch>
        </p:blipFill>
        <p:spPr>
          <a:xfrm>
            <a:off x="1447800" y="3188650"/>
            <a:ext cx="3574924" cy="1113375"/>
          </a:xfrm>
          <a:prstGeom prst="rect">
            <a:avLst/>
          </a:prstGeom>
          <a:noFill/>
          <a:ln>
            <a:noFill/>
          </a:ln>
        </p:spPr>
      </p:pic>
      <p:pic>
        <p:nvPicPr>
          <p:cNvPr id="281" name="Google Shape;281;p33"/>
          <p:cNvPicPr preferRelativeResize="0"/>
          <p:nvPr/>
        </p:nvPicPr>
        <p:blipFill>
          <a:blip r:embed="rId4">
            <a:alphaModFix/>
          </a:blip>
          <a:stretch>
            <a:fillRect/>
          </a:stretch>
        </p:blipFill>
        <p:spPr>
          <a:xfrm>
            <a:off x="7048700" y="1221188"/>
            <a:ext cx="1905000" cy="3838575"/>
          </a:xfrm>
          <a:prstGeom prst="rect">
            <a:avLst/>
          </a:prstGeom>
          <a:noFill/>
          <a:ln>
            <a:noFill/>
          </a:ln>
        </p:spPr>
      </p:pic>
      <p:cxnSp>
        <p:nvCxnSpPr>
          <p:cNvPr id="282" name="Google Shape;282;p33"/>
          <p:cNvCxnSpPr/>
          <p:nvPr/>
        </p:nvCxnSpPr>
        <p:spPr>
          <a:xfrm>
            <a:off x="5352900" y="3515950"/>
            <a:ext cx="496800" cy="0"/>
          </a:xfrm>
          <a:prstGeom prst="straightConnector1">
            <a:avLst/>
          </a:prstGeom>
          <a:noFill/>
          <a:ln w="28575" cap="flat" cmpd="sng">
            <a:solidFill>
              <a:schemeClr val="accent5"/>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Inventario</a:t>
            </a:r>
            <a:endParaRPr/>
          </a:p>
        </p:txBody>
      </p:sp>
      <p:sp>
        <p:nvSpPr>
          <p:cNvPr id="297" name="Google Shape;297;p35"/>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Pensemos por un momento qué tiene que tener un inventario.</a:t>
            </a:r>
            <a:endParaRPr sz="2000"/>
          </a:p>
          <a:p>
            <a:pPr marL="0" lvl="0" indent="0" algn="just" rtl="0">
              <a:spcBef>
                <a:spcPts val="1000"/>
              </a:spcBef>
              <a:spcAft>
                <a:spcPts val="0"/>
              </a:spcAft>
              <a:buNone/>
            </a:pPr>
            <a:r>
              <a:rPr lang="en" sz="2000"/>
              <a:t>Acá va una idea...</a:t>
            </a:r>
            <a:endParaRPr sz="2000"/>
          </a:p>
        </p:txBody>
      </p:sp>
      <p:pic>
        <p:nvPicPr>
          <p:cNvPr id="298" name="Google Shape;298;p35"/>
          <p:cNvPicPr preferRelativeResize="0"/>
          <p:nvPr/>
        </p:nvPicPr>
        <p:blipFill>
          <a:blip r:embed="rId3">
            <a:alphaModFix/>
          </a:blip>
          <a:stretch>
            <a:fillRect/>
          </a:stretch>
        </p:blipFill>
        <p:spPr>
          <a:xfrm>
            <a:off x="152400" y="2292250"/>
            <a:ext cx="8839201" cy="1275576"/>
          </a:xfrm>
          <a:prstGeom prst="rect">
            <a:avLst/>
          </a:prstGeom>
          <a:noFill/>
          <a:ln>
            <a:noFill/>
          </a:ln>
        </p:spPr>
      </p:pic>
      <p:sp>
        <p:nvSpPr>
          <p:cNvPr id="299" name="Google Shape;299;p35"/>
          <p:cNvSpPr txBox="1">
            <a:spLocks noGrp="1"/>
          </p:cNvSpPr>
          <p:nvPr>
            <p:ph type="body" idx="1"/>
          </p:nvPr>
        </p:nvSpPr>
        <p:spPr>
          <a:xfrm>
            <a:off x="295450" y="38150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Olvidémonos por un rato el código y enfoquemonos en el formato de la tabla. Crear una tabla con bordes, de 51 filas y al menos estas 8 columnas. Encabezado en negrita y el resto no.</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1000"/>
                                        <p:tgtEl>
                                          <p:spTgt spid="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xEl>
                                              <p:pRg st="1" end="1"/>
                                            </p:txEl>
                                          </p:spTgt>
                                        </p:tgtEl>
                                        <p:attrNameLst>
                                          <p:attrName>style.visibility</p:attrName>
                                        </p:attrNameLst>
                                      </p:cBhvr>
                                      <p:to>
                                        <p:strVal val="visible"/>
                                      </p:to>
                                    </p:set>
                                    <p:animEffect transition="in" filter="fade">
                                      <p:cBhvr>
                                        <p:cTn id="12" dur="1000"/>
                                        <p:tgtEl>
                                          <p:spTgt spid="2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fade">
                                      <p:cBhvr>
                                        <p:cTn id="17" dur="1000"/>
                                        <p:tgtEl>
                                          <p:spTgt spid="2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Código del producto</a:t>
            </a:r>
            <a:endParaRPr/>
          </a:p>
        </p:txBody>
      </p:sp>
      <p:sp>
        <p:nvSpPr>
          <p:cNvPr id="305" name="Google Shape;305;p36"/>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Nuestro código no puede ser una caja negra, tiene que darnos info. Tenemos que poder entenderlo y manipularlo. ¿Cómo creen que podría ser este código? ¿Qué tipo de info debería poder aportarnos y para qué?</a:t>
            </a:r>
            <a:endParaRPr sz="2000"/>
          </a:p>
        </p:txBody>
      </p:sp>
      <p:pic>
        <p:nvPicPr>
          <p:cNvPr id="306" name="Google Shape;306;p36"/>
          <p:cNvPicPr preferRelativeResize="0"/>
          <p:nvPr/>
        </p:nvPicPr>
        <p:blipFill>
          <a:blip r:embed="rId3">
            <a:alphaModFix/>
          </a:blip>
          <a:stretch>
            <a:fillRect/>
          </a:stretch>
        </p:blipFill>
        <p:spPr>
          <a:xfrm>
            <a:off x="152400" y="2292250"/>
            <a:ext cx="8839201" cy="1275576"/>
          </a:xfrm>
          <a:prstGeom prst="rect">
            <a:avLst/>
          </a:prstGeom>
          <a:noFill/>
          <a:ln>
            <a:noFill/>
          </a:ln>
        </p:spPr>
      </p:pic>
      <p:sp>
        <p:nvSpPr>
          <p:cNvPr id="307" name="Google Shape;307;p36"/>
          <p:cNvSpPr txBox="1">
            <a:spLocks noGrp="1"/>
          </p:cNvSpPr>
          <p:nvPr>
            <p:ph type="body" idx="1"/>
          </p:nvPr>
        </p:nvSpPr>
        <p:spPr>
          <a:xfrm>
            <a:off x="295450" y="38150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Sugerencia, mirar el código producto de esta imagen y pensar que pueden significar sus dígitos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animEffect transition="in" filter="fade">
                                      <p:cBhvr>
                                        <p:cTn id="7" dur="1000"/>
                                        <p:tgtEl>
                                          <p:spTgt spid="3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1000"/>
                                        <p:tgtEl>
                                          <p:spTgt spid="3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gtEl>
                                        <p:attrNameLst>
                                          <p:attrName>style.visibility</p:attrName>
                                        </p:attrNameLst>
                                      </p:cBhvr>
                                      <p:to>
                                        <p:strVal val="visible"/>
                                      </p:to>
                                    </p:set>
                                    <p:animEffect transition="in" filter="fade">
                                      <p:cBhvr>
                                        <p:cTn id="17" dur="10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628663" y="206775"/>
            <a:ext cx="7886700" cy="915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Código del producto</a:t>
            </a:r>
            <a:endParaRPr/>
          </a:p>
        </p:txBody>
      </p:sp>
      <p:sp>
        <p:nvSpPr>
          <p:cNvPr id="313" name="Google Shape;313;p37"/>
          <p:cNvSpPr txBox="1">
            <a:spLocks noGrp="1"/>
          </p:cNvSpPr>
          <p:nvPr>
            <p:ph type="body" idx="1"/>
          </p:nvPr>
        </p:nvSpPr>
        <p:spPr>
          <a:xfrm>
            <a:off x="295450" y="9194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a:t>Mirar esta imagen de referencia. El código del producto es la concatenación de tres tipos de dígitos que nos aportan información valiosa</a:t>
            </a:r>
            <a:endParaRPr sz="2000"/>
          </a:p>
        </p:txBody>
      </p:sp>
      <p:sp>
        <p:nvSpPr>
          <p:cNvPr id="314" name="Google Shape;314;p37"/>
          <p:cNvSpPr txBox="1">
            <a:spLocks noGrp="1"/>
          </p:cNvSpPr>
          <p:nvPr>
            <p:ph type="body" idx="1"/>
          </p:nvPr>
        </p:nvSpPr>
        <p:spPr>
          <a:xfrm>
            <a:off x="295450" y="2976850"/>
            <a:ext cx="8595000" cy="8394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 sz="2000" dirty="0" err="1"/>
              <a:t>En</a:t>
            </a:r>
            <a:r>
              <a:rPr lang="en" sz="2000" dirty="0"/>
              <a:t> </a:t>
            </a:r>
            <a:r>
              <a:rPr lang="en" sz="2000" dirty="0" err="1"/>
              <a:t>algún</a:t>
            </a:r>
            <a:r>
              <a:rPr lang="en" sz="2000" dirty="0"/>
              <a:t> </a:t>
            </a:r>
            <a:r>
              <a:rPr lang="en" sz="2000" dirty="0" err="1"/>
              <a:t>costado</a:t>
            </a:r>
            <a:r>
              <a:rPr lang="en" sz="2000" dirty="0"/>
              <a:t> de </a:t>
            </a:r>
            <a:r>
              <a:rPr lang="en" sz="2000" dirty="0" err="1"/>
              <a:t>nuestra</a:t>
            </a:r>
            <a:r>
              <a:rPr lang="en" sz="2000" dirty="0"/>
              <a:t> hoja (</a:t>
            </a:r>
            <a:r>
              <a:rPr lang="en" sz="2000" dirty="0" err="1"/>
              <a:t>columna</a:t>
            </a:r>
            <a:r>
              <a:rPr lang="en" sz="2000" dirty="0"/>
              <a:t> n o m </a:t>
            </a:r>
            <a:r>
              <a:rPr lang="en" sz="2000" dirty="0" err="1"/>
              <a:t>en</a:t>
            </a:r>
            <a:r>
              <a:rPr lang="en" sz="2000" dirty="0"/>
              <a:t> </a:t>
            </a:r>
            <a:r>
              <a:rPr lang="en" sz="2000" dirty="0" err="1"/>
              <a:t>adelante</a:t>
            </a:r>
            <a:r>
              <a:rPr lang="en" sz="2000" dirty="0"/>
              <a:t>), </a:t>
            </a:r>
            <a:r>
              <a:rPr lang="en" sz="2000" dirty="0" err="1"/>
              <a:t>colocar</a:t>
            </a:r>
            <a:r>
              <a:rPr lang="en" sz="2000" dirty="0"/>
              <a:t> </a:t>
            </a:r>
            <a:r>
              <a:rPr lang="en" sz="2000" dirty="0" err="1"/>
              <a:t>una</a:t>
            </a:r>
            <a:r>
              <a:rPr lang="en" sz="2000" dirty="0"/>
              <a:t> mini </a:t>
            </a:r>
            <a:r>
              <a:rPr lang="en" sz="2000" dirty="0" err="1"/>
              <a:t>tabla</a:t>
            </a:r>
            <a:r>
              <a:rPr lang="en" sz="2000" dirty="0"/>
              <a:t> </a:t>
            </a:r>
            <a:r>
              <a:rPr lang="en" sz="2000" dirty="0" err="1"/>
              <a:t>como</a:t>
            </a:r>
            <a:r>
              <a:rPr lang="en" sz="2000" dirty="0"/>
              <a:t> </a:t>
            </a:r>
            <a:r>
              <a:rPr lang="en" sz="2000" dirty="0" err="1"/>
              <a:t>esta</a:t>
            </a:r>
            <a:r>
              <a:rPr lang="en" sz="2000"/>
              <a:t>.</a:t>
            </a:r>
            <a:endParaRPr sz="2000" dirty="0"/>
          </a:p>
        </p:txBody>
      </p:sp>
      <p:pic>
        <p:nvPicPr>
          <p:cNvPr id="315" name="Google Shape;315;p37"/>
          <p:cNvPicPr preferRelativeResize="0"/>
          <p:nvPr/>
        </p:nvPicPr>
        <p:blipFill>
          <a:blip r:embed="rId3">
            <a:alphaModFix/>
          </a:blip>
          <a:stretch>
            <a:fillRect/>
          </a:stretch>
        </p:blipFill>
        <p:spPr>
          <a:xfrm>
            <a:off x="2113460" y="1657350"/>
            <a:ext cx="4735015" cy="13609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Effect transition="in" filter="fade">
                                      <p:cBhvr>
                                        <p:cTn id="7" dur="1000"/>
                                        <p:tgtEl>
                                          <p:spTgt spid="3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1053</Words>
  <Application>Microsoft Macintosh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CFS</vt:lpstr>
      <vt:lpstr>Formacion Integral</vt:lpstr>
      <vt:lpstr>¿Qué veremos aquí?</vt:lpstr>
      <vt:lpstr>¿Por qué Planillas de cálculos?</vt:lpstr>
      <vt:lpstr>Antes de empezar</vt:lpstr>
      <vt:lpstr>Configuración inicial</vt:lpstr>
      <vt:lpstr>Inventario</vt:lpstr>
      <vt:lpstr>Inventario</vt:lpstr>
      <vt:lpstr>Código del producto</vt:lpstr>
      <vt:lpstr>Código del producto</vt:lpstr>
      <vt:lpstr>Encabezado de la empresa</vt:lpstr>
      <vt:lpstr>Encabezado de la empresa</vt:lpstr>
      <vt:lpstr>Funciones simples</vt:lpstr>
      <vt:lpstr>Funciones simples</vt:lpstr>
      <vt:lpstr>Completando el inventario</vt:lpstr>
      <vt:lpstr>Completando el inventario</vt:lpstr>
      <vt:lpstr>Completando el inventario</vt:lpstr>
      <vt:lpstr>Completando el inventario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Formacion Integral</dc:title>
  <cp:lastModifiedBy>German Wibaux</cp:lastModifiedBy>
  <cp:revision>5</cp:revision>
  <dcterms:modified xsi:type="dcterms:W3CDTF">2024-06-05T22:31:53Z</dcterms:modified>
</cp:coreProperties>
</file>