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C80B7-8F64-4AD5-8885-63075122074C}">
  <a:tblStyle styleId="{1C5C80B7-8F64-4AD5-8885-6307512207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6"/>
    <p:restoredTop sz="94719"/>
  </p:normalViewPr>
  <p:slideViewPr>
    <p:cSldViewPr snapToGrid="0">
      <p:cViewPr varScale="1">
        <p:scale>
          <a:sx n="160" d="100"/>
          <a:sy n="160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44d2d3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44d2d3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44d2d344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44d2d344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44d2d344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44d2d344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44d2d344d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44d2d344d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044d2d344d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044d2d344d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44d2d34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44d2d34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44d2d344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44d2d344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44d2d344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44d2d344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44d2d344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44d2d344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44d2d344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44d2d344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44d2d344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44d2d344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44d2d344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44d2d344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44d2d344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44d2d344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623888" y="88225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628650" y="2178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6286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2"/>
          </p:nvPr>
        </p:nvSpPr>
        <p:spPr>
          <a:xfrm>
            <a:off x="46291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82241" y="93150"/>
            <a:ext cx="78867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629850" y="808182"/>
            <a:ext cx="38682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2"/>
          </p:nvPr>
        </p:nvSpPr>
        <p:spPr>
          <a:xfrm>
            <a:off x="629850" y="2735386"/>
            <a:ext cx="3868200" cy="21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3"/>
          </p:nvPr>
        </p:nvSpPr>
        <p:spPr>
          <a:xfrm>
            <a:off x="4629150" y="808182"/>
            <a:ext cx="38874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4"/>
          </p:nvPr>
        </p:nvSpPr>
        <p:spPr>
          <a:xfrm>
            <a:off x="4629154" y="2735386"/>
            <a:ext cx="3887400" cy="21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628650" y="675000"/>
            <a:ext cx="78867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41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629841" y="774699"/>
            <a:ext cx="29493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30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628650" y="1503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 rot="5400000">
            <a:off x="2940300" y="-69165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 rot="5400000">
            <a:off x="5367450" y="1783800"/>
            <a:ext cx="43242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 rot="5400000">
            <a:off x="1366875" y="-130800"/>
            <a:ext cx="4324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MFS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1">
  <p:cSld name="Título - Ejercicios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1">
  <p:cSld name="Título - Resolución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 1">
  <p:cSld name="Título - Repaso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 1">
  <p:cSld name="Título - Conceptos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2">
  <p:cSld name="Título - Ejercicios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2">
  <p:cSld name="Título - Resolución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">
  <p:cSld name="Título - Ejercicio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">
  <p:cSld name="Filmina - Ejercicio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15375" y="4931569"/>
            <a:ext cx="628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38" y="134550"/>
            <a:ext cx="78867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022045"/>
            <a:ext cx="7886700" cy="3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 descr="logos 111MIL-01.JPG"/>
          <p:cNvPicPr preferRelativeResize="0"/>
          <p:nvPr/>
        </p:nvPicPr>
        <p:blipFill rotWithShape="1">
          <a:blip r:embed="rId27">
            <a:alphaModFix/>
          </a:blip>
          <a:srcRect l="86163"/>
          <a:stretch/>
        </p:blipFill>
        <p:spPr>
          <a:xfrm>
            <a:off x="0" y="5065668"/>
            <a:ext cx="9143974" cy="11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Formacion Integral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Planillas de cálculos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>
            <a:spLocks noGrp="1"/>
          </p:cNvSpPr>
          <p:nvPr>
            <p:ph type="body" idx="1"/>
          </p:nvPr>
        </p:nvSpPr>
        <p:spPr>
          <a:xfrm>
            <a:off x="66850" y="919450"/>
            <a:ext cx="8910900" cy="43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5"/>
                </a:solidFill>
              </a:rPr>
              <a:t>¿Les quedó algo así?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01" name="Google Shape;301;p36"/>
          <p:cNvSpPr txBox="1">
            <a:spLocks noGrp="1"/>
          </p:cNvSpPr>
          <p:nvPr>
            <p:ph type="title"/>
          </p:nvPr>
        </p:nvSpPr>
        <p:spPr>
          <a:xfrm>
            <a:off x="145700" y="1305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debería verse nuestra Factura</a:t>
            </a:r>
            <a:endParaRPr/>
          </a:p>
        </p:txBody>
      </p:sp>
      <p:pic>
        <p:nvPicPr>
          <p:cNvPr id="302" name="Google Shape;3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525" y="1656850"/>
            <a:ext cx="4803226" cy="25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6"/>
          <p:cNvSpPr txBox="1">
            <a:spLocks noGrp="1"/>
          </p:cNvSpPr>
          <p:nvPr>
            <p:ph type="body" idx="1"/>
          </p:nvPr>
        </p:nvSpPr>
        <p:spPr>
          <a:xfrm>
            <a:off x="66850" y="1743950"/>
            <a:ext cx="4107600" cy="16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Felicidades, pero...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Si arrastras esa función hacia abajo obtenés #N/A. ¿Qué significa?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Y ¿Cómo podemos evitarlo?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Para eso debemos usar funciones lógicas.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304" name="Google Shape;3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975" y="1045863"/>
            <a:ext cx="61912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 txBox="1">
            <a:spLocks noGrp="1"/>
          </p:cNvSpPr>
          <p:nvPr>
            <p:ph type="body" idx="1"/>
          </p:nvPr>
        </p:nvSpPr>
        <p:spPr>
          <a:xfrm>
            <a:off x="-45825" y="4384825"/>
            <a:ext cx="5478300" cy="43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No se olviden del signo pesos para fijar el rango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5036475" y="4446925"/>
            <a:ext cx="4107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BUSCARV(</a:t>
            </a:r>
            <a:r>
              <a:rPr lang="en" sz="1350">
                <a:solidFill>
                  <a:srgbClr val="F798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B12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7E37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Inventario!$B$6:$I$55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50">
                <a:solidFill>
                  <a:srgbClr val="1155C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66850" y="919450"/>
            <a:ext cx="8910900" cy="13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Funciones si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Se usa para hacer algo, solo si se cumple la condición, y hacer otra cosa si no se cumple. </a:t>
            </a:r>
            <a:r>
              <a:rPr lang="en" sz="1800" b="1">
                <a:solidFill>
                  <a:schemeClr val="accent5"/>
                </a:solidFill>
              </a:rPr>
              <a:t>TAREA: </a:t>
            </a:r>
            <a:r>
              <a:rPr lang="en" sz="1800">
                <a:solidFill>
                  <a:schemeClr val="accent5"/>
                </a:solidFill>
              </a:rPr>
              <a:t>Escribir una función que haga lo siguiente: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title"/>
          </p:nvPr>
        </p:nvSpPr>
        <p:spPr>
          <a:xfrm>
            <a:off x="145700" y="1305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Aprendamos nuevas funciones</a:t>
            </a:r>
            <a:endParaRPr/>
          </a:p>
        </p:txBody>
      </p:sp>
      <p:sp>
        <p:nvSpPr>
          <p:cNvPr id="313" name="Google Shape;313;p37"/>
          <p:cNvSpPr txBox="1">
            <a:spLocks noGrp="1"/>
          </p:cNvSpPr>
          <p:nvPr>
            <p:ph type="body" idx="1"/>
          </p:nvPr>
        </p:nvSpPr>
        <p:spPr>
          <a:xfrm>
            <a:off x="5345600" y="2063175"/>
            <a:ext cx="3846600" cy="77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Función que escribe “positivo” o “negativo”</a:t>
            </a:r>
            <a:endParaRPr sz="1800">
              <a:solidFill>
                <a:schemeClr val="accent5"/>
              </a:solidFill>
            </a:endParaRPr>
          </a:p>
        </p:txBody>
      </p:sp>
      <p:graphicFrame>
        <p:nvGraphicFramePr>
          <p:cNvPr id="314" name="Google Shape;314;p37"/>
          <p:cNvGraphicFramePr/>
          <p:nvPr/>
        </p:nvGraphicFramePr>
        <p:xfrm>
          <a:off x="1427000" y="2239125"/>
          <a:ext cx="2190750" cy="396876"/>
        </p:xfrm>
        <a:graphic>
          <a:graphicData uri="http://schemas.openxmlformats.org/drawingml/2006/table">
            <a:tbl>
              <a:tblPr>
                <a:noFill/>
                <a:tableStyleId>{1C5C80B7-8F64-4AD5-8885-63075122074C}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Numero</a:t>
                      </a:r>
                      <a:endParaRPr sz="1000" b="1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Positivo o Negativo</a:t>
                      </a:r>
                      <a:endParaRPr sz="1000" b="1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Positivo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5" name="Google Shape;315;p37"/>
          <p:cNvCxnSpPr/>
          <p:nvPr/>
        </p:nvCxnSpPr>
        <p:spPr>
          <a:xfrm flipH="1">
            <a:off x="3676100" y="2588825"/>
            <a:ext cx="1669500" cy="485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16" name="Google Shape;316;p37"/>
          <p:cNvGraphicFramePr/>
          <p:nvPr/>
        </p:nvGraphicFramePr>
        <p:xfrm>
          <a:off x="1427000" y="2769275"/>
          <a:ext cx="2190750" cy="396876"/>
        </p:xfrm>
        <a:graphic>
          <a:graphicData uri="http://schemas.openxmlformats.org/drawingml/2006/table">
            <a:tbl>
              <a:tblPr>
                <a:noFill/>
                <a:tableStyleId>{1C5C80B7-8F64-4AD5-8885-63075122074C}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Numero</a:t>
                      </a:r>
                      <a:endParaRPr sz="1000" b="1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Positivo o Negativo</a:t>
                      </a:r>
                      <a:endParaRPr sz="1000" b="1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-1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Negativo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7" name="Google Shape;317;p37"/>
          <p:cNvCxnSpPr/>
          <p:nvPr/>
        </p:nvCxnSpPr>
        <p:spPr>
          <a:xfrm rot="10800000">
            <a:off x="3642500" y="2588875"/>
            <a:ext cx="1703100" cy="22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725" y="2978825"/>
            <a:ext cx="2900875" cy="36260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 txBox="1">
            <a:spLocks noGrp="1"/>
          </p:cNvSpPr>
          <p:nvPr>
            <p:ph type="body" idx="1"/>
          </p:nvPr>
        </p:nvSpPr>
        <p:spPr>
          <a:xfrm>
            <a:off x="4681225" y="2874375"/>
            <a:ext cx="1703100" cy="41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¿Usaste esto?</a:t>
            </a:r>
            <a:endParaRPr sz="1800">
              <a:solidFill>
                <a:schemeClr val="accent5"/>
              </a:solidFill>
            </a:endParaRPr>
          </a:p>
        </p:txBody>
      </p:sp>
      <p:graphicFrame>
        <p:nvGraphicFramePr>
          <p:cNvPr id="320" name="Google Shape;320;p37"/>
          <p:cNvGraphicFramePr/>
          <p:nvPr/>
        </p:nvGraphicFramePr>
        <p:xfrm>
          <a:off x="3008050" y="3486200"/>
          <a:ext cx="2190750" cy="396876"/>
        </p:xfrm>
        <a:graphic>
          <a:graphicData uri="http://schemas.openxmlformats.org/drawingml/2006/table">
            <a:tbl>
              <a:tblPr>
                <a:noFill/>
                <a:tableStyleId>{1C5C80B7-8F64-4AD5-8885-63075122074C}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Numero</a:t>
                      </a:r>
                      <a:endParaRPr sz="1000" b="1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Positivo o Negativo</a:t>
                      </a:r>
                      <a:endParaRPr sz="1000" b="1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Positivo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1" name="Google Shape;321;p37"/>
          <p:cNvSpPr txBox="1">
            <a:spLocks noGrp="1"/>
          </p:cNvSpPr>
          <p:nvPr>
            <p:ph type="body" idx="1"/>
          </p:nvPr>
        </p:nvSpPr>
        <p:spPr>
          <a:xfrm>
            <a:off x="112750" y="3428400"/>
            <a:ext cx="3047700" cy="41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¿Cómo evitamos esto?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22" name="Google Shape;322;p37"/>
          <p:cNvSpPr txBox="1">
            <a:spLocks noGrp="1"/>
          </p:cNvSpPr>
          <p:nvPr>
            <p:ph type="body" idx="1"/>
          </p:nvPr>
        </p:nvSpPr>
        <p:spPr>
          <a:xfrm>
            <a:off x="5427400" y="3470475"/>
            <a:ext cx="3444600" cy="41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Metiendo otro IF ahí adentro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23" name="Google Shape;323;p37"/>
          <p:cNvSpPr txBox="1">
            <a:spLocks noGrp="1"/>
          </p:cNvSpPr>
          <p:nvPr>
            <p:ph type="body" idx="1"/>
          </p:nvPr>
        </p:nvSpPr>
        <p:spPr>
          <a:xfrm>
            <a:off x="257325" y="4164800"/>
            <a:ext cx="565200" cy="41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Ej: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324" name="Google Shape;3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075" y="4296685"/>
            <a:ext cx="3846600" cy="30772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5" name="Google Shape;325;p37"/>
          <p:cNvGraphicFramePr/>
          <p:nvPr/>
        </p:nvGraphicFramePr>
        <p:xfrm>
          <a:off x="4901100" y="4247225"/>
          <a:ext cx="2190750" cy="396876"/>
        </p:xfrm>
        <a:graphic>
          <a:graphicData uri="http://schemas.openxmlformats.org/drawingml/2006/table">
            <a:tbl>
              <a:tblPr>
                <a:noFill/>
                <a:tableStyleId>{1C5C80B7-8F64-4AD5-8885-63075122074C}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Numero</a:t>
                      </a:r>
                      <a:endParaRPr sz="1000" b="1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Positivo o Negativo</a:t>
                      </a:r>
                      <a:endParaRPr sz="1000" b="1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cero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6" name="Google Shape;326;p37"/>
          <p:cNvSpPr txBox="1">
            <a:spLocks noGrp="1"/>
          </p:cNvSpPr>
          <p:nvPr>
            <p:ph type="body" idx="1"/>
          </p:nvPr>
        </p:nvSpPr>
        <p:spPr>
          <a:xfrm>
            <a:off x="36550" y="4571400"/>
            <a:ext cx="9107400" cy="41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Para nuestra factura, podemos preguntarnos si el código es disntinto de vacio (A1&lt;&gt;“”)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>
            <a:spLocks noGrp="1"/>
          </p:cNvSpPr>
          <p:nvPr>
            <p:ph type="body" idx="1"/>
          </p:nvPr>
        </p:nvSpPr>
        <p:spPr>
          <a:xfrm>
            <a:off x="0" y="2179075"/>
            <a:ext cx="3480000" cy="16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Felicidades, pero...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Cuando arrastras el importe te quedan algunos datos en cero pesos… ¿Barato no?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¿Por qué pasa eso? 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¿Cómo podemos evitarlo?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Agregando un AND a nuestra función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32" name="Google Shape;332;p38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debería verse nuestra Factura</a:t>
            </a:r>
            <a:endParaRPr/>
          </a:p>
        </p:txBody>
      </p:sp>
      <p:pic>
        <p:nvPicPr>
          <p:cNvPr id="333" name="Google Shape;3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75" y="1158563"/>
            <a:ext cx="5485425" cy="5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999" y="2457549"/>
            <a:ext cx="5552374" cy="18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>
            <a:spLocks noGrp="1"/>
          </p:cNvSpPr>
          <p:nvPr>
            <p:ph type="body" idx="1"/>
          </p:nvPr>
        </p:nvSpPr>
        <p:spPr>
          <a:xfrm>
            <a:off x="116550" y="1220675"/>
            <a:ext cx="8910900" cy="43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5"/>
                </a:solidFill>
              </a:rPr>
              <a:t>¿Les quedó algo así?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>
            <a:spLocks noGrp="1"/>
          </p:cNvSpPr>
          <p:nvPr>
            <p:ph type="body" idx="1"/>
          </p:nvPr>
        </p:nvSpPr>
        <p:spPr>
          <a:xfrm>
            <a:off x="66850" y="2020038"/>
            <a:ext cx="8218800" cy="11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TAREA: </a:t>
            </a:r>
            <a:r>
              <a:rPr lang="en" sz="1800">
                <a:solidFill>
                  <a:schemeClr val="accent5"/>
                </a:solidFill>
              </a:rPr>
              <a:t>Armar un tabla de verdad como la siguiente. Dados los valores de verdad de dos proposiciones, debería colocar automáticamente el resultado de los operadores and y or para ambas.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41" name="Google Shape;341;p39"/>
          <p:cNvSpPr txBox="1">
            <a:spLocks noGrp="1"/>
          </p:cNvSpPr>
          <p:nvPr>
            <p:ph type="body" idx="1"/>
          </p:nvPr>
        </p:nvSpPr>
        <p:spPr>
          <a:xfrm>
            <a:off x="66850" y="919450"/>
            <a:ext cx="8218800" cy="110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Funciones Y, O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Estas funciones sirven para fijar reglas lógicas. Si pasa esto y esto, entonces hacer esto otro. Lo mismo con O. ¿Se acuerdan de la lógica proposicional no?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42" name="Google Shape;342;p39"/>
          <p:cNvSpPr txBox="1">
            <a:spLocks noGrp="1"/>
          </p:cNvSpPr>
          <p:nvPr>
            <p:ph type="title"/>
          </p:nvPr>
        </p:nvSpPr>
        <p:spPr>
          <a:xfrm>
            <a:off x="145700" y="1305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Aprendamos nuevas funciones</a:t>
            </a: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body" idx="1"/>
          </p:nvPr>
        </p:nvSpPr>
        <p:spPr>
          <a:xfrm>
            <a:off x="491575" y="3836675"/>
            <a:ext cx="3568200" cy="41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¿Hiciste algo como esto verdad?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44" name="Google Shape;344;p39"/>
          <p:cNvSpPr txBox="1">
            <a:spLocks noGrp="1"/>
          </p:cNvSpPr>
          <p:nvPr>
            <p:ph type="body" idx="1"/>
          </p:nvPr>
        </p:nvSpPr>
        <p:spPr>
          <a:xfrm>
            <a:off x="257325" y="4393400"/>
            <a:ext cx="8622900" cy="41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Para nuestra factura podemos preguntarnos si el código y la cantidad son distintas de vacio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5649" y="1336825"/>
            <a:ext cx="770999" cy="771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39"/>
          <p:cNvGraphicFramePr/>
          <p:nvPr/>
        </p:nvGraphicFramePr>
        <p:xfrm>
          <a:off x="1617400" y="3070425"/>
          <a:ext cx="3810000" cy="595314"/>
        </p:xfrm>
        <a:graphic>
          <a:graphicData uri="http://schemas.openxmlformats.org/drawingml/2006/table">
            <a:tbl>
              <a:tblPr>
                <a:noFill/>
                <a:tableStyleId>{1C5C80B7-8F64-4AD5-8885-63075122074C}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Tabla de verdad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Proposición 1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Proposición 2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AND</a:t>
                      </a:r>
                      <a:endParaRPr sz="1000" b="1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OR</a:t>
                      </a:r>
                      <a:endParaRPr sz="1000" b="1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VERDADERO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FALSO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FALSO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VERDADERO</a:t>
                      </a:r>
                      <a:endParaRPr sz="1000"/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47" name="Google Shape;34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350" y="3940400"/>
            <a:ext cx="2409165" cy="2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nos falta?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295450" y="919450"/>
            <a:ext cx="8595000" cy="83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Se asume que todos los grupos tienen generado el inventario de su supermercado con al menos:</a:t>
            </a:r>
            <a:endParaRPr sz="2000"/>
          </a:p>
          <a:p>
            <a:pPr marL="457200" lvl="0" indent="-355600" algn="just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50 productos</a:t>
            </a:r>
            <a:endParaRPr sz="2000"/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10 sectores</a:t>
            </a:r>
            <a:endParaRPr sz="20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¿Verdad?</a:t>
            </a:r>
            <a:endParaRPr sz="20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Bueno… aún nos queda mucho por hacer...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6687900" cy="37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Contenidos teóricos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5"/>
                </a:solidFill>
              </a:rPr>
              <a:t>Qué son las planillas de cálculos. Configuración Inicial.</a:t>
            </a:r>
            <a:endParaRPr sz="1800" strike="sngStrike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5"/>
                </a:solidFill>
              </a:rPr>
              <a:t>Creación de tablas con formato estático y condicional.</a:t>
            </a:r>
            <a:endParaRPr sz="1800" strike="sngStrike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5"/>
                </a:solidFill>
              </a:rPr>
              <a:t>Operación entre columnas, arrastrar funciones.</a:t>
            </a:r>
            <a:endParaRPr sz="1800" strike="sngStrike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Celdas dependientes de otros campos. Tablas de configuración.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Funciones Suma, Sí, Buscar, operaciones. 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Códigos de referencia (Id, row, dato).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Funciones anidadas.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Concatenación de texto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Celdas flotantes.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754750" y="1148050"/>
            <a:ext cx="2296800" cy="37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</a:rPr>
              <a:t>Contenidos prácticos:</a:t>
            </a:r>
            <a:endParaRPr sz="1800" b="1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</a:rPr>
              <a:t>SUPERMERCADO</a:t>
            </a:r>
            <a:endParaRPr sz="1800" b="1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6"/>
                </a:solidFill>
              </a:rPr>
              <a:t>Tabla inventario.</a:t>
            </a:r>
            <a:endParaRPr sz="1800" strike="sngStrike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6"/>
                </a:solidFill>
              </a:rPr>
              <a:t>Tablas ganancia.</a:t>
            </a:r>
            <a:endParaRPr sz="1800" strike="sngStrike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Tabla descuentos.</a:t>
            </a:r>
            <a:endParaRPr sz="18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Tabla Factura.</a:t>
            </a:r>
            <a:endParaRPr sz="18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Monto en letras.</a:t>
            </a:r>
            <a:endParaRPr sz="18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Tabla Ticket.</a:t>
            </a:r>
            <a:endParaRPr sz="18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Personalización de su negocio.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Factura</a:t>
            </a: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5462700" cy="37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Intentemos ahora armar una factura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¿Qué componentes tienen las facturas (o al menos cuales son absolutamente necesarios)?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¿Cómo relacionamos cada uno de éstos con nuestro inventario?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¿Cómo insertamos una suma sobre el final?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¿Cómo generar la fecha del día automáticamente?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¿Cómo hacemos para que aparezca la descripción y el precio de los producto?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486" y="355280"/>
            <a:ext cx="3522069" cy="4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Encabezado</a:t>
            </a:r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1"/>
          </p:nvPr>
        </p:nvSpPr>
        <p:spPr>
          <a:xfrm>
            <a:off x="295450" y="919450"/>
            <a:ext cx="8595000" cy="83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/>
              <a:t>Tarea:</a:t>
            </a:r>
            <a:endParaRPr sz="20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Investigar qué tiene que tener el encabezado de una factura.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Crear un encabezado de 7 columnas por 4 filas.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Utilizar formato de celda como lo hicimos la clase pasada:</a:t>
            </a:r>
            <a:br>
              <a:rPr lang="en" sz="2000"/>
            </a:br>
            <a:r>
              <a:rPr lang="en" sz="2000"/>
              <a:t>	Bordes</a:t>
            </a:r>
            <a:br>
              <a:rPr lang="en" sz="2000"/>
            </a:br>
            <a:r>
              <a:rPr lang="en" sz="2000"/>
              <a:t>	Combinar celdas</a:t>
            </a:r>
            <a:br>
              <a:rPr lang="en" sz="2000"/>
            </a:br>
            <a:r>
              <a:rPr lang="en" sz="2000"/>
              <a:t>	Alineación horizontal y vertical, etc</a:t>
            </a:r>
            <a:endParaRPr sz="2000"/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75" y="3890150"/>
            <a:ext cx="68389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>
            <a:spLocks noGrp="1"/>
          </p:cNvSpPr>
          <p:nvPr>
            <p:ph type="title"/>
          </p:nvPr>
        </p:nvSpPr>
        <p:spPr>
          <a:xfrm>
            <a:off x="-125" y="206775"/>
            <a:ext cx="91440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del cliente y condición de venta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body" idx="1"/>
          </p:nvPr>
        </p:nvSpPr>
        <p:spPr>
          <a:xfrm>
            <a:off x="295450" y="919450"/>
            <a:ext cx="8595000" cy="83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Tarea:</a:t>
            </a:r>
            <a:endParaRPr sz="20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Crear un sector de 7 columnas por 4 filas para los datos del cliente y la condición de venta. Notar que algunos datos como la condición del IVA pueden solicitarse a través de una lista desplegable. Datos / validación de datos.</a:t>
            </a:r>
            <a:endParaRPr sz="2000"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475" y="2510300"/>
            <a:ext cx="4458951" cy="23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-125" y="206775"/>
            <a:ext cx="91440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del cliente y condición de venta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body" idx="1"/>
          </p:nvPr>
        </p:nvSpPr>
        <p:spPr>
          <a:xfrm>
            <a:off x="274500" y="3116850"/>
            <a:ext cx="8595000" cy="83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Ya deberíamos tener algo como esto…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Qué más le falta a nuestra factura?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Código / cantidad / descripción / Precio unitario / importe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¿Cuáles de estos valores deberíamos llenar a mano y cuales automáticamente?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650" y="1212150"/>
            <a:ext cx="69913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3902700" cy="37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Nos falta lo más importante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Antes de pasar a completar las funciones necesarias miramos esto globalmente.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¿Qué funciones creen que necesitamos?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¿Cómo hacemos para que se sume el total?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¿Cómo hacemos que aparezca la descripción y el Prec. Unit.?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¿Cómo hacemos para que algunas celdas permanezcan en blanco?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accent5"/>
              </a:solidFill>
            </a:endParaRPr>
          </a:p>
        </p:txBody>
      </p:sp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debería verse nuestra Factura</a:t>
            </a:r>
            <a:endParaRPr/>
          </a:p>
        </p:txBody>
      </p:sp>
      <p:pic>
        <p:nvPicPr>
          <p:cNvPr id="284" name="Google Shape;2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465" y="1148050"/>
            <a:ext cx="5024535" cy="37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8910900" cy="13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Funciones buscar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Nos permiten buscar el contenido de una celda específica en un rango preciso basado en una coincidencia. Crear una una nueva hoja “testing”, copiar esta tabla de referencia y al lado una para probar las funciones BUSCARH y BUSCARV.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accent5"/>
              </a:solidFill>
            </a:endParaRPr>
          </a:p>
        </p:txBody>
      </p:sp>
      <p:sp>
        <p:nvSpPr>
          <p:cNvPr id="290" name="Google Shape;290;p35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Aprendamos nuevas funciones</a:t>
            </a:r>
            <a:endParaRPr/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88" y="2700488"/>
            <a:ext cx="43910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900" y="4186400"/>
            <a:ext cx="35909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4138" y="2700500"/>
            <a:ext cx="4362450" cy="148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5"/>
          <p:cNvCxnSpPr>
            <a:stCxn id="291" idx="2"/>
            <a:endCxn id="292" idx="1"/>
          </p:cNvCxnSpPr>
          <p:nvPr/>
        </p:nvCxnSpPr>
        <p:spPr>
          <a:xfrm rot="-5400000" flipH="1">
            <a:off x="3679650" y="2743163"/>
            <a:ext cx="442800" cy="3119700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5" name="Google Shape;295;p35"/>
          <p:cNvSpPr txBox="1">
            <a:spLocks noGrp="1"/>
          </p:cNvSpPr>
          <p:nvPr>
            <p:ph type="body" idx="1"/>
          </p:nvPr>
        </p:nvSpPr>
        <p:spPr>
          <a:xfrm>
            <a:off x="66850" y="4352125"/>
            <a:ext cx="5394000" cy="91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accent5"/>
                </a:solidFill>
              </a:rPr>
              <a:t>Esta misma técnica podemos usar para buscar descripción y precio en nuestra factura. 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Macintosh PowerPoint</Application>
  <PresentationFormat>On-screen Show (16:9)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CFS</vt:lpstr>
      <vt:lpstr>Formacion Integral</vt:lpstr>
      <vt:lpstr>¿Qué nos falta?</vt:lpstr>
      <vt:lpstr>Roadmap</vt:lpstr>
      <vt:lpstr>Factura</vt:lpstr>
      <vt:lpstr>Encabezado</vt:lpstr>
      <vt:lpstr>Datos del cliente y condición de venta</vt:lpstr>
      <vt:lpstr>Datos del cliente y condición de venta</vt:lpstr>
      <vt:lpstr>Cómo debería verse nuestra Factura</vt:lpstr>
      <vt:lpstr>Aprendamos nuevas funciones</vt:lpstr>
      <vt:lpstr>Cómo debería verse nuestra Factura</vt:lpstr>
      <vt:lpstr>Aprendamos nuevas funciones</vt:lpstr>
      <vt:lpstr>Cómo debería verse nuestra Factura</vt:lpstr>
      <vt:lpstr>Aprendamos nuevas 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Formacion Integral</dc:title>
  <cp:lastModifiedBy>German Wibaux</cp:lastModifiedBy>
  <cp:revision>2</cp:revision>
  <dcterms:modified xsi:type="dcterms:W3CDTF">2024-06-13T00:18:48Z</dcterms:modified>
</cp:coreProperties>
</file>