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eb7b4a96d0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eb7b4a96d0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e6e2cfe8ee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e6e2cfe8ee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e8f585a4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e8f585a4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8f585a4e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8f585a4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c3654f9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c3654f9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c3654f9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c3654f9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8f585a4e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8f585a4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a138322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a13832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6e2cfe8e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6e2cfe8e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c14282d8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c14282d8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b0edf5f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b0edf5f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a138322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a138322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c14282d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c14282d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ea1383222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ea1383222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a:t>Al igual que en la Lección 1, el usuario debe trazar el recorrido que debe realizar el artista para dibujar la figura del tablero. Para ello colocará los bloques de código necesarios en el espacio de trabajo.</a:t>
            </a:r>
            <a:endParaRPr/>
          </a:p>
          <a:p>
            <a:pPr indent="0" lvl="0" marL="0" rtl="0" algn="l">
              <a:spcBef>
                <a:spcPts val="0"/>
              </a:spcBef>
              <a:spcAft>
                <a:spcPts val="0"/>
              </a:spcAft>
              <a:buNone/>
            </a:pPr>
            <a:r>
              <a:rPr lang="es-419"/>
              <a:t>Tener en cuenta que para acción disponible, el usuario tiene la posibilidad de elegir entre diferentes variantes Por ejemplo en la acción “mover hacia” puede elegir entre “adelante” y “atras”.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e6e2cfe8e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e6e2cfe8e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6e2cfe8ee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6e2cfe8ee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eb6aa2d0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eb6aa2d0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b6aa2d07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b6aa2d07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6e2cfe8ee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6e2cfe8ee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eb7b4a96d0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eb7b4a96d0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6e2cfe8e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6e2cfe8e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39"/>
            <a:ext cx="9146775" cy="5143447"/>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08" name="Google Shape;108;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06"/>
            <a:ext cx="9143950" cy="360281"/>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113" name="Google Shape;113;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2"/>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19" name="Google Shape;119;p1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13"/>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3"/>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26" name="Google Shape;126;p1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14"/>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4"/>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2" name="Google Shape;132;p14"/>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35" name="Google Shape;135;p1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15"/>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40" name="Google Shape;140;p1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1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17"/>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7" name="Google Shape;147;p17"/>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p1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0" name="Google Shape;150;p1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8"/>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56" name="Google Shape;156;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9"/>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2" name="Google Shape;162;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0"/>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0"/>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168" name="Google Shape;168;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419"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06"/>
            <a:ext cx="9143950" cy="360281"/>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29" name="Google Shape;29;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2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1" name="Google Shape;171;p21"/>
          <p:cNvGrpSpPr/>
          <p:nvPr/>
        </p:nvGrpSpPr>
        <p:grpSpPr>
          <a:xfrm>
            <a:off x="-1300" y="39"/>
            <a:ext cx="9146775" cy="5143447"/>
            <a:chOff x="-1300" y="52"/>
            <a:chExt cx="9146775" cy="6857929"/>
          </a:xfrm>
        </p:grpSpPr>
        <p:sp>
          <p:nvSpPr>
            <p:cNvPr id="172" name="Google Shape;172;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3" name="Google Shape;173;p21"/>
            <p:cNvGrpSpPr/>
            <p:nvPr/>
          </p:nvGrpSpPr>
          <p:grpSpPr>
            <a:xfrm rot="10800000">
              <a:off x="-1300" y="4051474"/>
              <a:ext cx="9143950" cy="2806507"/>
              <a:chOff x="0" y="275"/>
              <a:chExt cx="9143950" cy="381817"/>
            </a:xfrm>
          </p:grpSpPr>
          <p:sp>
            <p:nvSpPr>
              <p:cNvPr id="174" name="Google Shape;174;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5" name="Google Shape;175;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76" name="Google Shape;176;p2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77" name="Google Shape;177;p2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78" name="Google Shape;178;p2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2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1" name="Google Shape;181;p22"/>
          <p:cNvGrpSpPr/>
          <p:nvPr/>
        </p:nvGrpSpPr>
        <p:grpSpPr>
          <a:xfrm>
            <a:off x="-1300" y="39"/>
            <a:ext cx="9146775" cy="5143447"/>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5" name="Google Shape;185;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6" name="Google Shape;186;p2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7" name="Google Shape;187;p2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88" name="Google Shape;188;p2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2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191" name="Google Shape;191;p2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39"/>
            <a:ext cx="9146775" cy="5143447"/>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4" name="Google Shape;194;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7" name="Google Shape;197;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8" name="Google Shape;198;p2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9" name="Google Shape;199;p2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00" name="Google Shape;200;p2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2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3" name="Google Shape;203;p24"/>
          <p:cNvGrpSpPr/>
          <p:nvPr/>
        </p:nvGrpSpPr>
        <p:grpSpPr>
          <a:xfrm>
            <a:off x="-1300" y="39"/>
            <a:ext cx="9146775" cy="5143447"/>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7" name="Google Shape;207;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8" name="Google Shape;208;p2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9" name="Google Shape;209;p2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10" name="Google Shape;210;p2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25"/>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3" name="Google Shape;213;p25"/>
          <p:cNvGrpSpPr/>
          <p:nvPr/>
        </p:nvGrpSpPr>
        <p:grpSpPr>
          <a:xfrm>
            <a:off x="-1300" y="39"/>
            <a:ext cx="9146775" cy="5143447"/>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7" name="Google Shape;217;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8" name="Google Shape;218;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9" name="Google Shape;219;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20" name="Google Shape;220;p2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2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3" name="Google Shape;223;p26"/>
          <p:cNvGrpSpPr/>
          <p:nvPr/>
        </p:nvGrpSpPr>
        <p:grpSpPr>
          <a:xfrm>
            <a:off x="-1300" y="39"/>
            <a:ext cx="9146775" cy="5143447"/>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7" name="Google Shape;227;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8" name="Google Shape;228;p2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9" name="Google Shape;229;p2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230" name="Google Shape;230;p26"/>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39"/>
            <a:ext cx="9146775" cy="5143447"/>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47" name="Google Shape;47;p5"/>
          <p:cNvGrpSpPr/>
          <p:nvPr/>
        </p:nvGrpSpPr>
        <p:grpSpPr>
          <a:xfrm>
            <a:off x="0" y="206"/>
            <a:ext cx="9143950" cy="360281"/>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51" name="Google Shape;51;p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39"/>
            <a:ext cx="9146775" cy="5143447"/>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419"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66" name="Google Shape;66;p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06"/>
            <a:ext cx="9143950" cy="360281"/>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71" name="Google Shape;71;p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39"/>
            <a:ext cx="9146775" cy="5143447"/>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06"/>
            <a:ext cx="9143950" cy="360281"/>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2400">
                <a:solidFill>
                  <a:schemeClr val="lt1"/>
                </a:solidFill>
              </a:rPr>
              <a:t>CFS</a:t>
            </a:r>
            <a:endParaRPr b="1" sz="2400">
              <a:solidFill>
                <a:srgbClr val="FFFFFF"/>
              </a:solidFill>
            </a:endParaRPr>
          </a:p>
        </p:txBody>
      </p:sp>
      <p:sp>
        <p:nvSpPr>
          <p:cNvPr id="88" name="Google Shape;88;p9"/>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sp>
        <p:nvSpPr>
          <p:cNvPr id="91" name="Google Shape;91;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4800">
                <a:solidFill>
                  <a:srgbClr val="FFFFFF"/>
                </a:solidFill>
              </a:rPr>
              <a:t>CFP</a:t>
            </a:r>
            <a:endParaRPr b="1" sz="4800">
              <a:solidFill>
                <a:srgbClr val="FFFFFF"/>
              </a:solidFill>
            </a:endParaRPr>
          </a:p>
          <a:p>
            <a:pPr indent="0" lvl="0" marL="0" rtl="0" algn="l">
              <a:spcBef>
                <a:spcPts val="0"/>
              </a:spcBef>
              <a:spcAft>
                <a:spcPts val="0"/>
              </a:spcAft>
              <a:buNone/>
            </a:pPr>
            <a:r>
              <a:rPr b="1" lang="es-419" sz="3600">
                <a:solidFill>
                  <a:srgbClr val="FFFFFF"/>
                </a:solidFill>
              </a:rPr>
              <a:t>Programador </a:t>
            </a:r>
            <a:endParaRPr b="1" sz="3600">
              <a:solidFill>
                <a:srgbClr val="FFFFFF"/>
              </a:solidFill>
            </a:endParaRPr>
          </a:p>
          <a:p>
            <a:pPr indent="0" lvl="0" marL="0" rtl="0" algn="l">
              <a:spcBef>
                <a:spcPts val="0"/>
              </a:spcBef>
              <a:spcAft>
                <a:spcPts val="0"/>
              </a:spcAft>
              <a:buNone/>
            </a:pPr>
            <a:r>
              <a:rPr b="1" lang="es-419" sz="3600">
                <a:solidFill>
                  <a:srgbClr val="FFFFFF"/>
                </a:solidFill>
              </a:rPr>
              <a:t>full-stack</a:t>
            </a:r>
            <a:endParaRPr b="1" sz="3600">
              <a:solidFill>
                <a:srgbClr val="FFFFFF"/>
              </a:solidFill>
            </a:endParaRPr>
          </a:p>
        </p:txBody>
      </p:sp>
      <p:sp>
        <p:nvSpPr>
          <p:cNvPr id="94" name="Google Shape;94;p10"/>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39"/>
            <a:ext cx="9146775" cy="5143447"/>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s-419"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s-419"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s-419"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0" name="Google Shape;10;p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419"/>
              <a:t>‹#›</a:t>
            </a:fld>
            <a:endParaRPr/>
          </a:p>
        </p:txBody>
      </p:sp>
      <p:grpSp>
        <p:nvGrpSpPr>
          <p:cNvPr id="11" name="Google Shape;11;p1"/>
          <p:cNvGrpSpPr/>
          <p:nvPr/>
        </p:nvGrpSpPr>
        <p:grpSpPr>
          <a:xfrm>
            <a:off x="0" y="206"/>
            <a:ext cx="9143950" cy="360281"/>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youtu.be/HsXaVV6fFDY" TargetMode="Externa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youtu.be/bQilo5ecSX4" TargetMode="Externa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youtube.com/watch?v=injJWiSA0pw" TargetMode="Externa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youtube.com/watch?v=4e3fi_ls8CA" TargetMode="Externa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youtu.be/ws8rmHcqXeM" TargetMode="Externa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ww.code.org" TargetMode="Externa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ctrTitle"/>
          </p:nvPr>
        </p:nvSpPr>
        <p:spPr>
          <a:xfrm>
            <a:off x="92375" y="7620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s-419"/>
              <a:t>Code.org</a:t>
            </a:r>
            <a:endParaRPr/>
          </a:p>
        </p:txBody>
      </p:sp>
      <p:sp>
        <p:nvSpPr>
          <p:cNvPr id="236" name="Google Shape;236;p27"/>
          <p:cNvSpPr txBox="1"/>
          <p:nvPr>
            <p:ph idx="1" type="subTitle"/>
          </p:nvPr>
        </p:nvSpPr>
        <p:spPr>
          <a:xfrm>
            <a:off x="0" y="4062066"/>
            <a:ext cx="9147000" cy="77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a:t>Introducción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214875" y="435375"/>
            <a:ext cx="87426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1 - Introducción a ciencias de la </a:t>
            </a:r>
            <a:r>
              <a:rPr lang="es-419"/>
              <a:t>computación</a:t>
            </a:r>
            <a:endParaRPr/>
          </a:p>
        </p:txBody>
      </p:sp>
      <p:pic>
        <p:nvPicPr>
          <p:cNvPr id="301" name="Google Shape;301;p36">
            <a:hlinkClick r:id="rId3"/>
          </p:cNvPr>
          <p:cNvPicPr preferRelativeResize="0"/>
          <p:nvPr/>
        </p:nvPicPr>
        <p:blipFill rotWithShape="1">
          <a:blip r:embed="rId4">
            <a:alphaModFix/>
          </a:blip>
          <a:srcRect b="-3863" l="0" r="0" t="0"/>
          <a:stretch/>
        </p:blipFill>
        <p:spPr>
          <a:xfrm>
            <a:off x="1643050" y="1533525"/>
            <a:ext cx="6200775" cy="3609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628676" y="206775"/>
            <a:ext cx="83421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a:t>
            </a:r>
            <a:r>
              <a:rPr lang="es-419"/>
              <a:t> 2 “El laberinto”</a:t>
            </a:r>
            <a:endParaRPr/>
          </a:p>
        </p:txBody>
      </p:sp>
      <p:sp>
        <p:nvSpPr>
          <p:cNvPr id="307" name="Google Shape;307;p37"/>
          <p:cNvSpPr txBox="1"/>
          <p:nvPr>
            <p:ph idx="1" type="body"/>
          </p:nvPr>
        </p:nvSpPr>
        <p:spPr>
          <a:xfrm>
            <a:off x="107425" y="767050"/>
            <a:ext cx="87693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Ver video explicativo sobre el objetivo de la actividad.</a:t>
            </a:r>
            <a:endParaRPr/>
          </a:p>
          <a:p>
            <a:pPr indent="0" lvl="0" marL="0" rtl="0" algn="l">
              <a:spcBef>
                <a:spcPts val="1000"/>
              </a:spcBef>
              <a:spcAft>
                <a:spcPts val="0"/>
              </a:spcAft>
              <a:buNone/>
            </a:pPr>
            <a:r>
              <a:rPr lang="es-419"/>
              <a:t> </a:t>
            </a:r>
            <a:endParaRPr/>
          </a:p>
        </p:txBody>
      </p:sp>
      <p:pic>
        <p:nvPicPr>
          <p:cNvPr id="308" name="Google Shape;308;p37">
            <a:hlinkClick r:id="rId3"/>
          </p:cNvPr>
          <p:cNvPicPr preferRelativeResize="0"/>
          <p:nvPr/>
        </p:nvPicPr>
        <p:blipFill>
          <a:blip r:embed="rId4">
            <a:alphaModFix/>
          </a:blip>
          <a:stretch>
            <a:fillRect/>
          </a:stretch>
        </p:blipFill>
        <p:spPr>
          <a:xfrm>
            <a:off x="1119788" y="1338700"/>
            <a:ext cx="7093776" cy="346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idx="1" type="body"/>
          </p:nvPr>
        </p:nvSpPr>
        <p:spPr>
          <a:xfrm>
            <a:off x="80550" y="202725"/>
            <a:ext cx="8769300" cy="2321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El usuario debe trazar el camino entre el “Angry Bird” y el “evil pig”. Para ello seleccionará las acciones necesarias que se encuentran en el apartado “Bloques” y las arrastrara hasta el apartado “Espacio de trabajo</a:t>
            </a:r>
            <a:endParaRPr/>
          </a:p>
          <a:p>
            <a:pPr indent="0" lvl="0" marL="0" rtl="0" algn="l">
              <a:spcBef>
                <a:spcPts val="1000"/>
              </a:spcBef>
              <a:spcAft>
                <a:spcPts val="0"/>
              </a:spcAft>
              <a:buNone/>
            </a:pPr>
            <a:r>
              <a:rPr lang="es-419"/>
              <a:t> </a:t>
            </a:r>
            <a:endParaRPr/>
          </a:p>
        </p:txBody>
      </p:sp>
      <p:pic>
        <p:nvPicPr>
          <p:cNvPr id="314" name="Google Shape;314;p38"/>
          <p:cNvPicPr preferRelativeResize="0"/>
          <p:nvPr/>
        </p:nvPicPr>
        <p:blipFill>
          <a:blip r:embed="rId3">
            <a:alphaModFix/>
          </a:blip>
          <a:stretch>
            <a:fillRect/>
          </a:stretch>
        </p:blipFill>
        <p:spPr>
          <a:xfrm>
            <a:off x="152400" y="2524425"/>
            <a:ext cx="8839201" cy="2204893"/>
          </a:xfrm>
          <a:prstGeom prst="rect">
            <a:avLst/>
          </a:prstGeom>
          <a:noFill/>
          <a:ln>
            <a:noFill/>
          </a:ln>
        </p:spPr>
      </p:pic>
      <p:sp>
        <p:nvSpPr>
          <p:cNvPr id="315" name="Google Shape;315;p38"/>
          <p:cNvSpPr/>
          <p:nvPr/>
        </p:nvSpPr>
        <p:spPr>
          <a:xfrm rot="-5400000">
            <a:off x="2215654" y="4543656"/>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8"/>
          <p:cNvSpPr/>
          <p:nvPr/>
        </p:nvSpPr>
        <p:spPr>
          <a:xfrm>
            <a:off x="2511300" y="3661925"/>
            <a:ext cx="510300" cy="2499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idx="1" type="body"/>
          </p:nvPr>
        </p:nvSpPr>
        <p:spPr>
          <a:xfrm>
            <a:off x="107425" y="532800"/>
            <a:ext cx="8890500" cy="165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Una vez planteada la </a:t>
            </a:r>
            <a:r>
              <a:rPr lang="es-419"/>
              <a:t>solución</a:t>
            </a:r>
            <a:r>
              <a:rPr lang="es-419"/>
              <a:t>, el usuario debe hacer click sobre el </a:t>
            </a:r>
            <a:r>
              <a:rPr lang="es-419"/>
              <a:t>botón</a:t>
            </a:r>
            <a:r>
              <a:rPr lang="es-419"/>
              <a:t> “Ejecutar” para que el “Angry Bird” </a:t>
            </a:r>
            <a:r>
              <a:rPr lang="es-419"/>
              <a:t>comience</a:t>
            </a:r>
            <a:r>
              <a:rPr lang="es-419"/>
              <a:t> su recorrido.</a:t>
            </a:r>
            <a:endParaRPr/>
          </a:p>
        </p:txBody>
      </p:sp>
      <p:pic>
        <p:nvPicPr>
          <p:cNvPr id="322" name="Google Shape;322;p39"/>
          <p:cNvPicPr preferRelativeResize="0"/>
          <p:nvPr/>
        </p:nvPicPr>
        <p:blipFill>
          <a:blip r:embed="rId3">
            <a:alphaModFix/>
          </a:blip>
          <a:stretch>
            <a:fillRect/>
          </a:stretch>
        </p:blipFill>
        <p:spPr>
          <a:xfrm>
            <a:off x="25" y="2571751"/>
            <a:ext cx="9144001" cy="2299447"/>
          </a:xfrm>
          <a:prstGeom prst="rect">
            <a:avLst/>
          </a:prstGeom>
          <a:noFill/>
          <a:ln>
            <a:noFill/>
          </a:ln>
        </p:spPr>
      </p:pic>
      <p:sp>
        <p:nvSpPr>
          <p:cNvPr id="323" name="Google Shape;323;p39"/>
          <p:cNvSpPr/>
          <p:nvPr/>
        </p:nvSpPr>
        <p:spPr>
          <a:xfrm rot="10800000">
            <a:off x="1275604" y="4469206"/>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idx="1" type="body"/>
          </p:nvPr>
        </p:nvSpPr>
        <p:spPr>
          <a:xfrm>
            <a:off x="107425" y="1686300"/>
            <a:ext cx="3675300" cy="1770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s-419" sz="2100"/>
              <a:t>Luego de ejecutar, si la solución es correcta, aparecerá esta ventana en la que podemos hacer click en </a:t>
            </a:r>
            <a:r>
              <a:rPr b="1" lang="es-419" sz="2100"/>
              <a:t>MOSTRAR EL CÓDIGO</a:t>
            </a:r>
            <a:r>
              <a:rPr lang="es-419" sz="2100"/>
              <a:t>. </a:t>
            </a:r>
            <a:br>
              <a:rPr lang="es-419" sz="2100"/>
            </a:br>
            <a:endParaRPr sz="900"/>
          </a:p>
        </p:txBody>
      </p:sp>
      <p:pic>
        <p:nvPicPr>
          <p:cNvPr id="329" name="Google Shape;329;p40"/>
          <p:cNvPicPr preferRelativeResize="0"/>
          <p:nvPr/>
        </p:nvPicPr>
        <p:blipFill>
          <a:blip r:embed="rId3">
            <a:alphaModFix/>
          </a:blip>
          <a:stretch>
            <a:fillRect/>
          </a:stretch>
        </p:blipFill>
        <p:spPr>
          <a:xfrm>
            <a:off x="4020725" y="503125"/>
            <a:ext cx="4669650" cy="4137251"/>
          </a:xfrm>
          <a:prstGeom prst="rect">
            <a:avLst/>
          </a:prstGeom>
          <a:noFill/>
          <a:ln>
            <a:noFill/>
          </a:ln>
        </p:spPr>
      </p:pic>
      <p:sp>
        <p:nvSpPr>
          <p:cNvPr id="330" name="Google Shape;330;p40"/>
          <p:cNvSpPr/>
          <p:nvPr/>
        </p:nvSpPr>
        <p:spPr>
          <a:xfrm>
            <a:off x="4414850" y="2711050"/>
            <a:ext cx="3675300" cy="4716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0"/>
          <p:cNvSpPr/>
          <p:nvPr/>
        </p:nvSpPr>
        <p:spPr>
          <a:xfrm>
            <a:off x="4888725" y="1684725"/>
            <a:ext cx="1422900" cy="287100"/>
          </a:xfrm>
          <a:prstGeom prst="rect">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41"/>
          <p:cNvPicPr preferRelativeResize="0"/>
          <p:nvPr/>
        </p:nvPicPr>
        <p:blipFill>
          <a:blip r:embed="rId3">
            <a:alphaModFix/>
          </a:blip>
          <a:stretch>
            <a:fillRect/>
          </a:stretch>
        </p:blipFill>
        <p:spPr>
          <a:xfrm>
            <a:off x="959050" y="953675"/>
            <a:ext cx="7225900" cy="2982525"/>
          </a:xfrm>
          <a:prstGeom prst="rect">
            <a:avLst/>
          </a:prstGeom>
          <a:noFill/>
          <a:ln>
            <a:noFill/>
          </a:ln>
        </p:spPr>
      </p:pic>
      <p:pic>
        <p:nvPicPr>
          <p:cNvPr id="337" name="Google Shape;337;p41"/>
          <p:cNvPicPr preferRelativeResize="0"/>
          <p:nvPr/>
        </p:nvPicPr>
        <p:blipFill>
          <a:blip r:embed="rId4">
            <a:alphaModFix/>
          </a:blip>
          <a:stretch>
            <a:fillRect/>
          </a:stretch>
        </p:blipFill>
        <p:spPr>
          <a:xfrm>
            <a:off x="3662640" y="1885699"/>
            <a:ext cx="3466972" cy="1118447"/>
          </a:xfrm>
          <a:prstGeom prst="rect">
            <a:avLst/>
          </a:prstGeom>
          <a:noFill/>
          <a:ln>
            <a:noFill/>
          </a:ln>
        </p:spPr>
      </p:pic>
      <p:sp>
        <p:nvSpPr>
          <p:cNvPr id="338" name="Google Shape;338;p41"/>
          <p:cNvSpPr txBox="1"/>
          <p:nvPr/>
        </p:nvSpPr>
        <p:spPr>
          <a:xfrm rot="-551038">
            <a:off x="3048189" y="3112932"/>
            <a:ext cx="3949124" cy="1292783"/>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1000"/>
              </a:spcBef>
              <a:spcAft>
                <a:spcPts val="0"/>
              </a:spcAft>
              <a:buNone/>
            </a:pPr>
            <a:r>
              <a:rPr lang="es-419" sz="1600">
                <a:solidFill>
                  <a:schemeClr val="dk1"/>
                </a:solidFill>
                <a:highlight>
                  <a:schemeClr val="accent4"/>
                </a:highlight>
              </a:rPr>
              <a:t>Es importante leerlo e intentar relacionar lo que estamos haciendo en bloques de Code con lo que está escrito ahí, así cuando empecemos a escribir código estemos más familiarizados!</a:t>
            </a:r>
            <a:endParaRPr>
              <a:highlight>
                <a:schemeClr val="accent4"/>
              </a:highlight>
            </a:endParaRPr>
          </a:p>
        </p:txBody>
      </p:sp>
      <p:cxnSp>
        <p:nvCxnSpPr>
          <p:cNvPr id="339" name="Google Shape;339;p41"/>
          <p:cNvCxnSpPr/>
          <p:nvPr/>
        </p:nvCxnSpPr>
        <p:spPr>
          <a:xfrm flipH="1" rot="10800000">
            <a:off x="2378875" y="2250375"/>
            <a:ext cx="1414500" cy="64200"/>
          </a:xfrm>
          <a:prstGeom prst="straightConnector1">
            <a:avLst/>
          </a:prstGeom>
          <a:noFill/>
          <a:ln cap="flat" cmpd="sng" w="9525">
            <a:solidFill>
              <a:schemeClr val="dk2"/>
            </a:solidFill>
            <a:prstDash val="solid"/>
            <a:round/>
            <a:headEnd len="med" w="med" type="none"/>
            <a:tailEnd len="med" w="med" type="triangle"/>
          </a:ln>
        </p:spPr>
      </p:cxnSp>
      <p:cxnSp>
        <p:nvCxnSpPr>
          <p:cNvPr id="340" name="Google Shape;340;p41"/>
          <p:cNvCxnSpPr/>
          <p:nvPr/>
        </p:nvCxnSpPr>
        <p:spPr>
          <a:xfrm>
            <a:off x="2303850" y="2593175"/>
            <a:ext cx="1521600" cy="85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0" y="359175"/>
            <a:ext cx="8930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a:t>
            </a:r>
            <a:r>
              <a:rPr lang="es-419"/>
              <a:t>Qué</a:t>
            </a:r>
            <a:r>
              <a:rPr lang="es-419"/>
              <a:t> es lo que acabamos de hacer?</a:t>
            </a:r>
            <a:endParaRPr/>
          </a:p>
        </p:txBody>
      </p:sp>
      <p:sp>
        <p:nvSpPr>
          <p:cNvPr id="346" name="Google Shape;346;p42"/>
          <p:cNvSpPr txBox="1"/>
          <p:nvPr>
            <p:ph idx="1" type="body"/>
          </p:nvPr>
        </p:nvSpPr>
        <p:spPr>
          <a:xfrm>
            <a:off x="322300" y="1336050"/>
            <a:ext cx="8541300" cy="37356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419"/>
              <a:t>Las acciones que seleccionamos conllevan </a:t>
            </a:r>
            <a:r>
              <a:rPr lang="es-419"/>
              <a:t>detrás</a:t>
            </a:r>
            <a:r>
              <a:rPr lang="es-419"/>
              <a:t> bloques de </a:t>
            </a:r>
            <a:r>
              <a:rPr lang="es-419"/>
              <a:t>código</a:t>
            </a:r>
            <a:r>
              <a:rPr lang="es-419"/>
              <a:t> que los ordenamos de una  determinada manera con el objetivo de resolver un problema planteado.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s-419"/>
              <a:t>Ejercicio de clase: Resolver los siguientes niveles de la actividad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38925" y="2829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3 - Pensamiento Computacional</a:t>
            </a:r>
            <a:endParaRPr/>
          </a:p>
        </p:txBody>
      </p:sp>
      <p:pic>
        <p:nvPicPr>
          <p:cNvPr id="352" name="Google Shape;352;p43">
            <a:hlinkClick r:id="rId3"/>
          </p:cNvPr>
          <p:cNvPicPr preferRelativeResize="0"/>
          <p:nvPr/>
        </p:nvPicPr>
        <p:blipFill>
          <a:blip r:embed="rId4">
            <a:alphaModFix/>
          </a:blip>
          <a:stretch>
            <a:fillRect/>
          </a:stretch>
        </p:blipFill>
        <p:spPr>
          <a:xfrm>
            <a:off x="1295400" y="1311375"/>
            <a:ext cx="6279206" cy="352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idx="1" type="body"/>
          </p:nvPr>
        </p:nvSpPr>
        <p:spPr>
          <a:xfrm>
            <a:off x="147725" y="1145300"/>
            <a:ext cx="8996400" cy="3205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rPr lang="es-419"/>
              <a:t>¿Para qué sirve? → </a:t>
            </a:r>
            <a:r>
              <a:rPr lang="es-419" sz="2700"/>
              <a:t>para dividir un gran problema complejo en varios pequeños problemas simples</a:t>
            </a:r>
            <a:endParaRPr sz="2700"/>
          </a:p>
          <a:p>
            <a:pPr indent="0" lvl="0" marL="0" rtl="0" algn="l">
              <a:spcBef>
                <a:spcPts val="1000"/>
              </a:spcBef>
              <a:spcAft>
                <a:spcPts val="0"/>
              </a:spcAft>
              <a:buNone/>
            </a:pPr>
            <a:r>
              <a:rPr lang="es-419"/>
              <a:t>¿Cuales son los pasos del pensamiento computacional? → </a:t>
            </a:r>
            <a:r>
              <a:rPr lang="es-419" sz="2700"/>
              <a:t>Descomposición, reconocimiento de patrones, abstracción, algoritmos.</a:t>
            </a:r>
            <a:endParaRPr sz="2700"/>
          </a:p>
        </p:txBody>
      </p:sp>
      <p:sp>
        <p:nvSpPr>
          <p:cNvPr id="358" name="Google Shape;358;p44"/>
          <p:cNvSpPr txBox="1"/>
          <p:nvPr>
            <p:ph type="title"/>
          </p:nvPr>
        </p:nvSpPr>
        <p:spPr>
          <a:xfrm>
            <a:off x="-38925" y="4353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a:t>
            </a:r>
            <a:r>
              <a:rPr lang="es-419"/>
              <a:t> 3 - Pensamiento Computacional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5"/>
          <p:cNvSpPr txBox="1"/>
          <p:nvPr>
            <p:ph type="title"/>
          </p:nvPr>
        </p:nvSpPr>
        <p:spPr>
          <a:xfrm>
            <a:off x="-38925" y="4353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4 - </a:t>
            </a:r>
            <a:r>
              <a:rPr lang="es-419"/>
              <a:t>Programación</a:t>
            </a:r>
            <a:r>
              <a:rPr lang="es-419"/>
              <a:t> con Papel Cuadriculado</a:t>
            </a:r>
            <a:endParaRPr/>
          </a:p>
        </p:txBody>
      </p:sp>
      <p:pic>
        <p:nvPicPr>
          <p:cNvPr id="364" name="Google Shape;364;p45">
            <a:hlinkClick r:id="rId3"/>
          </p:cNvPr>
          <p:cNvPicPr preferRelativeResize="0"/>
          <p:nvPr/>
        </p:nvPicPr>
        <p:blipFill>
          <a:blip r:embed="rId4">
            <a:alphaModFix/>
          </a:blip>
          <a:stretch>
            <a:fillRect/>
          </a:stretch>
        </p:blipFill>
        <p:spPr>
          <a:xfrm>
            <a:off x="1526275" y="1463775"/>
            <a:ext cx="6031200" cy="3374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Modulo</a:t>
            </a:r>
            <a:r>
              <a:rPr lang="es-419"/>
              <a:t> nivelatorio</a:t>
            </a:r>
            <a:endParaRPr/>
          </a:p>
        </p:txBody>
      </p:sp>
      <p:sp>
        <p:nvSpPr>
          <p:cNvPr id="242" name="Google Shape;242;p28"/>
          <p:cNvSpPr txBox="1"/>
          <p:nvPr>
            <p:ph idx="1" type="body"/>
          </p:nvPr>
        </p:nvSpPr>
        <p:spPr>
          <a:xfrm>
            <a:off x="628675" y="1715972"/>
            <a:ext cx="7886700" cy="20775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Obtener conceptos sobre programación</a:t>
            </a:r>
            <a:endParaRPr/>
          </a:p>
          <a:p>
            <a:pPr indent="-342900" lvl="0" marL="457200" rtl="0" algn="l">
              <a:spcBef>
                <a:spcPts val="0"/>
              </a:spcBef>
              <a:spcAft>
                <a:spcPts val="0"/>
              </a:spcAft>
              <a:buSzPts val="1800"/>
              <a:buChar char="•"/>
            </a:pPr>
            <a:r>
              <a:rPr lang="es-419"/>
              <a:t>Nivelar conocimientos antes de comenzar a programar</a:t>
            </a:r>
            <a:endParaRPr/>
          </a:p>
          <a:p>
            <a:pPr indent="-342900" lvl="0" marL="457200" rtl="0" algn="l">
              <a:spcBef>
                <a:spcPts val="0"/>
              </a:spcBef>
              <a:spcAft>
                <a:spcPts val="0"/>
              </a:spcAft>
              <a:buSzPts val="1800"/>
              <a:buChar char="•"/>
            </a:pPr>
            <a:r>
              <a:rPr lang="es-419"/>
              <a:t>Duración</a:t>
            </a:r>
            <a:r>
              <a:rPr lang="es-419"/>
              <a:t> de 3 semanas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6"/>
          <p:cNvSpPr txBox="1"/>
          <p:nvPr>
            <p:ph idx="1" type="body"/>
          </p:nvPr>
        </p:nvSpPr>
        <p:spPr>
          <a:xfrm>
            <a:off x="227550" y="1662175"/>
            <a:ext cx="8688900" cy="318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s-419"/>
              <a:t>¿Por </a:t>
            </a:r>
            <a:r>
              <a:rPr lang="es-419"/>
              <a:t>qué</a:t>
            </a:r>
            <a:r>
              <a:rPr lang="es-419"/>
              <a:t> es importante que nuestro </a:t>
            </a:r>
            <a:r>
              <a:rPr lang="es-419"/>
              <a:t>código</a:t>
            </a:r>
            <a:r>
              <a:rPr lang="es-419"/>
              <a:t> sea claro?</a:t>
            </a:r>
            <a:endParaRPr/>
          </a:p>
          <a:p>
            <a:pPr indent="-342900" lvl="0" marL="457200" rtl="0" algn="l">
              <a:spcBef>
                <a:spcPts val="1000"/>
              </a:spcBef>
              <a:spcAft>
                <a:spcPts val="0"/>
              </a:spcAft>
              <a:buSzPts val="1800"/>
              <a:buChar char="●"/>
            </a:pPr>
            <a:r>
              <a:rPr lang="es-419"/>
              <a:t>Facilita la </a:t>
            </a:r>
            <a:r>
              <a:rPr lang="es-419"/>
              <a:t>interpretación</a:t>
            </a:r>
            <a:r>
              <a:rPr lang="es-419"/>
              <a:t> del mismo por parte de otra persona</a:t>
            </a:r>
            <a:endParaRPr/>
          </a:p>
          <a:p>
            <a:pPr indent="-342900" lvl="0" marL="457200" rtl="0" algn="l">
              <a:spcBef>
                <a:spcPts val="0"/>
              </a:spcBef>
              <a:spcAft>
                <a:spcPts val="0"/>
              </a:spcAft>
              <a:buSzPts val="1800"/>
              <a:buChar char="●"/>
            </a:pPr>
            <a:r>
              <a:rPr lang="es-419"/>
              <a:t>Se hace </a:t>
            </a:r>
            <a:r>
              <a:rPr lang="es-419"/>
              <a:t>más</a:t>
            </a:r>
            <a:r>
              <a:rPr lang="es-419"/>
              <a:t> </a:t>
            </a:r>
            <a:r>
              <a:rPr lang="es-419"/>
              <a:t>fácil</a:t>
            </a:r>
            <a:r>
              <a:rPr lang="es-419"/>
              <a:t> de mantener a lo largo del tiempo</a:t>
            </a:r>
            <a:endParaRPr/>
          </a:p>
          <a:p>
            <a:pPr indent="-342900" lvl="0" marL="457200" rtl="0" algn="l">
              <a:spcBef>
                <a:spcPts val="0"/>
              </a:spcBef>
              <a:spcAft>
                <a:spcPts val="0"/>
              </a:spcAft>
              <a:buSzPts val="1800"/>
              <a:buChar char="●"/>
            </a:pPr>
            <a:r>
              <a:rPr lang="es-419"/>
              <a:t>Código</a:t>
            </a:r>
            <a:r>
              <a:rPr lang="es-419"/>
              <a:t> </a:t>
            </a:r>
            <a:r>
              <a:rPr lang="es-419"/>
              <a:t>más</a:t>
            </a:r>
            <a:r>
              <a:rPr lang="es-419"/>
              <a:t> eficiente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p:txBody>
      </p:sp>
      <p:sp>
        <p:nvSpPr>
          <p:cNvPr id="370" name="Google Shape;370;p46"/>
          <p:cNvSpPr txBox="1"/>
          <p:nvPr>
            <p:ph type="title"/>
          </p:nvPr>
        </p:nvSpPr>
        <p:spPr>
          <a:xfrm>
            <a:off x="-38925" y="435375"/>
            <a:ext cx="9144000" cy="102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4 - Programación con Papel Cuadriculado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7"/>
          <p:cNvSpPr txBox="1"/>
          <p:nvPr>
            <p:ph idx="1" type="body"/>
          </p:nvPr>
        </p:nvSpPr>
        <p:spPr>
          <a:xfrm>
            <a:off x="85750" y="839175"/>
            <a:ext cx="8979300" cy="37356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s-419"/>
              <a:t>Ver video explicativo sobre el objetivo de la actividad.</a:t>
            </a:r>
            <a:endParaRPr/>
          </a:p>
          <a:p>
            <a:pPr indent="0" lvl="0" marL="0" rtl="0" algn="l">
              <a:lnSpc>
                <a:spcPct val="100000"/>
              </a:lnSpc>
              <a:spcBef>
                <a:spcPts val="0"/>
              </a:spcBef>
              <a:spcAft>
                <a:spcPts val="0"/>
              </a:spcAft>
              <a:buNone/>
            </a:pPr>
            <a:r>
              <a:rPr lang="es-419"/>
              <a:t> </a:t>
            </a:r>
            <a:endParaRPr/>
          </a:p>
          <a:p>
            <a:pPr indent="0" lvl="0" marL="0" rtl="0" algn="l">
              <a:spcBef>
                <a:spcPts val="1000"/>
              </a:spcBef>
              <a:spcAft>
                <a:spcPts val="0"/>
              </a:spcAft>
              <a:buNone/>
            </a:pPr>
            <a:r>
              <a:t/>
            </a:r>
            <a:endParaRPr/>
          </a:p>
        </p:txBody>
      </p:sp>
      <p:sp>
        <p:nvSpPr>
          <p:cNvPr id="376" name="Google Shape;376;p47"/>
          <p:cNvSpPr txBox="1"/>
          <p:nvPr>
            <p:ph type="title"/>
          </p:nvPr>
        </p:nvSpPr>
        <p:spPr>
          <a:xfrm>
            <a:off x="628663" y="10312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5: El artista</a:t>
            </a:r>
            <a:endParaRPr/>
          </a:p>
        </p:txBody>
      </p:sp>
      <p:pic>
        <p:nvPicPr>
          <p:cNvPr id="377" name="Google Shape;377;p47">
            <a:hlinkClick r:id="rId3"/>
          </p:cNvPr>
          <p:cNvPicPr preferRelativeResize="0"/>
          <p:nvPr/>
        </p:nvPicPr>
        <p:blipFill rotWithShape="1">
          <a:blip r:embed="rId4">
            <a:alphaModFix/>
          </a:blip>
          <a:srcRect b="16611" l="1852" r="4584" t="0"/>
          <a:stretch/>
        </p:blipFill>
        <p:spPr>
          <a:xfrm>
            <a:off x="534650" y="1423073"/>
            <a:ext cx="7886700" cy="33800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8"/>
          <p:cNvSpPr txBox="1"/>
          <p:nvPr>
            <p:ph idx="1" type="body"/>
          </p:nvPr>
        </p:nvSpPr>
        <p:spPr>
          <a:xfrm>
            <a:off x="120875" y="1018425"/>
            <a:ext cx="8836500" cy="3865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419"/>
              <a:t>T</a:t>
            </a:r>
            <a:r>
              <a:rPr lang="es-419"/>
              <a:t>razar el recorrido del artista para dibujar la figura del tablero:</a:t>
            </a:r>
            <a:endParaRPr/>
          </a:p>
          <a:p>
            <a:pPr indent="-342900" lvl="0" marL="457200" rtl="0" algn="just">
              <a:spcBef>
                <a:spcPts val="1000"/>
              </a:spcBef>
              <a:spcAft>
                <a:spcPts val="0"/>
              </a:spcAft>
              <a:buSzPts val="1800"/>
              <a:buChar char="●"/>
            </a:pPr>
            <a:r>
              <a:rPr lang="es-419"/>
              <a:t>Seleccionar bloques</a:t>
            </a:r>
            <a:endParaRPr/>
          </a:p>
          <a:p>
            <a:pPr indent="-342900" lvl="0" marL="457200" rtl="0" algn="just">
              <a:spcBef>
                <a:spcPts val="0"/>
              </a:spcBef>
              <a:spcAft>
                <a:spcPts val="0"/>
              </a:spcAft>
              <a:buSzPts val="1800"/>
              <a:buChar char="●"/>
            </a:pPr>
            <a:r>
              <a:rPr lang="es-419"/>
              <a:t>Armar código en espacio de trabajo</a:t>
            </a:r>
            <a:endParaRPr/>
          </a:p>
          <a:p>
            <a:pPr indent="0" lvl="0" marL="0" rtl="0" algn="just">
              <a:spcBef>
                <a:spcPts val="1000"/>
              </a:spcBef>
              <a:spcAft>
                <a:spcPts val="0"/>
              </a:spcAft>
              <a:buNone/>
            </a:pPr>
            <a:r>
              <a:rPr lang="es-419"/>
              <a:t>Tener en cuenta que para acción disponible, el usuario tiene la posibilidad de elegir entre diferentes variantes</a:t>
            </a:r>
            <a:endParaRPr/>
          </a:p>
        </p:txBody>
      </p:sp>
      <p:sp>
        <p:nvSpPr>
          <p:cNvPr id="383" name="Google Shape;383;p48"/>
          <p:cNvSpPr txBox="1"/>
          <p:nvPr>
            <p:ph type="title"/>
          </p:nvPr>
        </p:nvSpPr>
        <p:spPr>
          <a:xfrm>
            <a:off x="628663" y="10312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Lección 5: El artista</a:t>
            </a:r>
            <a:endParaRPr/>
          </a:p>
        </p:txBody>
      </p:sp>
      <p:pic>
        <p:nvPicPr>
          <p:cNvPr id="384" name="Google Shape;384;p48"/>
          <p:cNvPicPr preferRelativeResize="0"/>
          <p:nvPr/>
        </p:nvPicPr>
        <p:blipFill>
          <a:blip r:embed="rId3">
            <a:alphaModFix/>
          </a:blip>
          <a:stretch>
            <a:fillRect/>
          </a:stretch>
        </p:blipFill>
        <p:spPr>
          <a:xfrm>
            <a:off x="3193002" y="3755875"/>
            <a:ext cx="3048700" cy="130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p:nvPr/>
        </p:nvSpPr>
        <p:spPr>
          <a:xfrm>
            <a:off x="147300" y="1090675"/>
            <a:ext cx="8849400" cy="3557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Qué es code.org?</a:t>
            </a:r>
            <a:endParaRPr/>
          </a:p>
        </p:txBody>
      </p:sp>
      <p:sp>
        <p:nvSpPr>
          <p:cNvPr id="249" name="Google Shape;249;p29"/>
          <p:cNvSpPr txBox="1"/>
          <p:nvPr>
            <p:ph idx="1" type="body"/>
          </p:nvPr>
        </p:nvSpPr>
        <p:spPr>
          <a:xfrm>
            <a:off x="401550" y="1205575"/>
            <a:ext cx="8340900" cy="3327300"/>
          </a:xfrm>
          <a:prstGeom prst="rect">
            <a:avLst/>
          </a:prstGeom>
          <a:ln>
            <a:noFill/>
          </a:ln>
        </p:spPr>
        <p:txBody>
          <a:bodyPr anchorCtr="0" anchor="t" bIns="45700" lIns="91425" spcFirstLastPara="1" rIns="91425" wrap="square" tIns="45700">
            <a:noAutofit/>
          </a:bodyPr>
          <a:lstStyle/>
          <a:p>
            <a:pPr indent="0" lvl="0" marL="0" rtl="0" algn="just">
              <a:spcBef>
                <a:spcPts val="1000"/>
              </a:spcBef>
              <a:spcAft>
                <a:spcPts val="0"/>
              </a:spcAft>
              <a:buNone/>
            </a:pPr>
            <a:r>
              <a:rPr lang="es-419" sz="2600"/>
              <a:t>Code.org es organización sin fines de lucro, creada en el 2013 como una iniciativa que busca impulsar que todo aquel que quiera aprender ciencias de la computación puedan hacerlo de manera gradual, realizando juegos con bloques de </a:t>
            </a:r>
            <a:r>
              <a:rPr lang="es-419" sz="2600"/>
              <a:t>código</a:t>
            </a:r>
            <a:r>
              <a:rPr lang="es-419" sz="2600"/>
              <a:t>. </a:t>
            </a:r>
            <a:endParaRPr sz="2600"/>
          </a:p>
          <a:p>
            <a:pPr indent="0" lvl="0" marL="0" rtl="0" algn="just">
              <a:spcBef>
                <a:spcPts val="1000"/>
              </a:spcBef>
              <a:spcAft>
                <a:spcPts val="0"/>
              </a:spcAft>
              <a:buNone/>
            </a:pPr>
            <a:r>
              <a:rPr lang="es-419" sz="2600"/>
              <a:t>Code.org cuenta con varios tutoriales y cursos por edades para que todo aquel que quiera iniciarse en las bases de la programación. </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Crearse una cuenta</a:t>
            </a:r>
            <a:endParaRPr/>
          </a:p>
        </p:txBody>
      </p:sp>
      <p:sp>
        <p:nvSpPr>
          <p:cNvPr id="255" name="Google Shape;255;p30"/>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Ingresar a </a:t>
            </a:r>
            <a:r>
              <a:rPr lang="es-419" u="sng">
                <a:solidFill>
                  <a:schemeClr val="hlink"/>
                </a:solidFill>
                <a:hlinkClick r:id="rId3"/>
              </a:rPr>
              <a:t>www.code.org</a:t>
            </a:r>
            <a:endParaRPr/>
          </a:p>
          <a:p>
            <a:pPr indent="-342900" lvl="0" marL="457200" rtl="0" algn="l">
              <a:spcBef>
                <a:spcPts val="0"/>
              </a:spcBef>
              <a:spcAft>
                <a:spcPts val="0"/>
              </a:spcAft>
              <a:buSzPts val="1800"/>
              <a:buChar char="●"/>
            </a:pPr>
            <a:r>
              <a:rPr lang="es-419"/>
              <a:t>Hacer click en el botón “Iniciar </a:t>
            </a:r>
            <a:r>
              <a:rPr lang="es-419"/>
              <a:t>Sesión</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56" name="Google Shape;256;p30"/>
          <p:cNvPicPr preferRelativeResize="0"/>
          <p:nvPr/>
        </p:nvPicPr>
        <p:blipFill>
          <a:blip r:embed="rId4">
            <a:alphaModFix/>
          </a:blip>
          <a:stretch>
            <a:fillRect/>
          </a:stretch>
        </p:blipFill>
        <p:spPr>
          <a:xfrm>
            <a:off x="525125" y="2245225"/>
            <a:ext cx="8218850" cy="2813000"/>
          </a:xfrm>
          <a:prstGeom prst="rect">
            <a:avLst/>
          </a:prstGeom>
          <a:noFill/>
          <a:ln>
            <a:noFill/>
          </a:ln>
        </p:spPr>
      </p:pic>
      <p:sp>
        <p:nvSpPr>
          <p:cNvPr id="257" name="Google Shape;257;p30"/>
          <p:cNvSpPr/>
          <p:nvPr/>
        </p:nvSpPr>
        <p:spPr>
          <a:xfrm rot="-5400000">
            <a:off x="8495250" y="2265325"/>
            <a:ext cx="443100" cy="402900"/>
          </a:xfrm>
          <a:prstGeom prst="up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idx="1" type="body"/>
          </p:nvPr>
        </p:nvSpPr>
        <p:spPr>
          <a:xfrm>
            <a:off x="1085850" y="480944"/>
            <a:ext cx="7886700" cy="3735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Hacer click en crear una cuenta (NO loguearse con redes sociales o cuentas personales).</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pic>
        <p:nvPicPr>
          <p:cNvPr id="263" name="Google Shape;263;p31"/>
          <p:cNvPicPr preferRelativeResize="0"/>
          <p:nvPr/>
        </p:nvPicPr>
        <p:blipFill>
          <a:blip r:embed="rId3">
            <a:alphaModFix/>
          </a:blip>
          <a:stretch>
            <a:fillRect/>
          </a:stretch>
        </p:blipFill>
        <p:spPr>
          <a:xfrm>
            <a:off x="495300" y="1761375"/>
            <a:ext cx="8153400" cy="3162300"/>
          </a:xfrm>
          <a:prstGeom prst="rect">
            <a:avLst/>
          </a:prstGeom>
          <a:noFill/>
          <a:ln>
            <a:noFill/>
          </a:ln>
        </p:spPr>
      </p:pic>
      <p:sp>
        <p:nvSpPr>
          <p:cNvPr id="264" name="Google Shape;264;p31"/>
          <p:cNvSpPr/>
          <p:nvPr/>
        </p:nvSpPr>
        <p:spPr>
          <a:xfrm>
            <a:off x="2417600" y="4065375"/>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2"/>
          <p:cNvPicPr preferRelativeResize="0"/>
          <p:nvPr/>
        </p:nvPicPr>
        <p:blipFill>
          <a:blip r:embed="rId3">
            <a:alphaModFix/>
          </a:blip>
          <a:stretch>
            <a:fillRect/>
          </a:stretch>
        </p:blipFill>
        <p:spPr>
          <a:xfrm>
            <a:off x="2435425" y="1283325"/>
            <a:ext cx="4601626" cy="3725876"/>
          </a:xfrm>
          <a:prstGeom prst="rect">
            <a:avLst/>
          </a:prstGeom>
          <a:noFill/>
          <a:ln>
            <a:noFill/>
          </a:ln>
        </p:spPr>
      </p:pic>
      <p:sp>
        <p:nvSpPr>
          <p:cNvPr id="270" name="Google Shape;270;p32"/>
          <p:cNvSpPr txBox="1"/>
          <p:nvPr>
            <p:ph idx="1" type="body"/>
          </p:nvPr>
        </p:nvSpPr>
        <p:spPr>
          <a:xfrm>
            <a:off x="857250" y="176144"/>
            <a:ext cx="7886700" cy="37356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Completar campos de creación de cuenta</a:t>
            </a:r>
            <a:endParaRPr/>
          </a:p>
          <a:p>
            <a:pPr indent="0" lvl="0" marL="457200" rtl="0" algn="l">
              <a:spcBef>
                <a:spcPts val="1000"/>
              </a:spcBef>
              <a:spcAft>
                <a:spcPts val="0"/>
              </a:spcAft>
              <a:buNone/>
            </a:pPr>
            <a:r>
              <a:rPr lang="es-419"/>
              <a:t>(en tipo de cuenta seleccionar “Estudiante”)</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1" name="Google Shape;271;p32"/>
          <p:cNvSpPr/>
          <p:nvPr/>
        </p:nvSpPr>
        <p:spPr>
          <a:xfrm>
            <a:off x="1951825" y="4530125"/>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Unirse a un curso</a:t>
            </a:r>
            <a:endParaRPr/>
          </a:p>
        </p:txBody>
      </p:sp>
      <p:pic>
        <p:nvPicPr>
          <p:cNvPr id="277" name="Google Shape;277;p33"/>
          <p:cNvPicPr preferRelativeResize="0"/>
          <p:nvPr/>
        </p:nvPicPr>
        <p:blipFill rotWithShape="1">
          <a:blip r:embed="rId3">
            <a:alphaModFix/>
          </a:blip>
          <a:srcRect b="0" l="0" r="0" t="51057"/>
          <a:stretch/>
        </p:blipFill>
        <p:spPr>
          <a:xfrm>
            <a:off x="628650" y="3048499"/>
            <a:ext cx="7886699" cy="1956025"/>
          </a:xfrm>
          <a:prstGeom prst="rect">
            <a:avLst/>
          </a:prstGeom>
          <a:noFill/>
          <a:ln>
            <a:noFill/>
          </a:ln>
        </p:spPr>
      </p:pic>
      <p:sp>
        <p:nvSpPr>
          <p:cNvPr id="278" name="Google Shape;278;p33"/>
          <p:cNvSpPr txBox="1"/>
          <p:nvPr>
            <p:ph idx="1" type="body"/>
          </p:nvPr>
        </p:nvSpPr>
        <p:spPr>
          <a:xfrm>
            <a:off x="207450" y="1122075"/>
            <a:ext cx="8729100" cy="37530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Al final de la página, en el apartado “Únete a una sección” ingresar el código</a:t>
            </a:r>
            <a:r>
              <a:rPr b="1" lang="es-419"/>
              <a:t> QTSKYQ </a:t>
            </a:r>
            <a:r>
              <a:rPr lang="es-419"/>
              <a:t>y hacer click en el botón “Únete a la sección”</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79" name="Google Shape;279;p33"/>
          <p:cNvSpPr/>
          <p:nvPr/>
        </p:nvSpPr>
        <p:spPr>
          <a:xfrm rot="10800000">
            <a:off x="8178354" y="4100456"/>
            <a:ext cx="483600" cy="402000"/>
          </a:xfrm>
          <a:prstGeom prst="rightArrow">
            <a:avLst>
              <a:gd fmla="val 50000" name="adj1"/>
              <a:gd fmla="val 50000" name="adj2"/>
            </a:avLst>
          </a:prstGeom>
          <a:solidFill>
            <a:srgbClr val="F25B2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3"/>
          <p:cNvSpPr/>
          <p:nvPr/>
        </p:nvSpPr>
        <p:spPr>
          <a:xfrm>
            <a:off x="4898600" y="4225675"/>
            <a:ext cx="1079700" cy="21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419" sz="1600">
                <a:solidFill>
                  <a:schemeClr val="dk1"/>
                </a:solidFill>
                <a:highlight>
                  <a:srgbClr val="F4F4F4"/>
                </a:highlight>
              </a:rPr>
              <a:t>QTSKYQ</a:t>
            </a:r>
            <a:endParaRPr b="1" sz="2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34"/>
          <p:cNvPicPr preferRelativeResize="0"/>
          <p:nvPr/>
        </p:nvPicPr>
        <p:blipFill rotWithShape="1">
          <a:blip r:embed="rId3">
            <a:alphaModFix/>
          </a:blip>
          <a:srcRect b="24602" l="0" r="0" t="0"/>
          <a:stretch/>
        </p:blipFill>
        <p:spPr>
          <a:xfrm>
            <a:off x="681050" y="2082750"/>
            <a:ext cx="7781925" cy="2743425"/>
          </a:xfrm>
          <a:prstGeom prst="rect">
            <a:avLst/>
          </a:prstGeom>
          <a:noFill/>
          <a:ln>
            <a:noFill/>
          </a:ln>
        </p:spPr>
      </p:pic>
      <p:sp>
        <p:nvSpPr>
          <p:cNvPr id="286" name="Google Shape;286;p34"/>
          <p:cNvSpPr txBox="1"/>
          <p:nvPr>
            <p:ph idx="1" type="body"/>
          </p:nvPr>
        </p:nvSpPr>
        <p:spPr>
          <a:xfrm>
            <a:off x="314875" y="159225"/>
            <a:ext cx="8729100" cy="3638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es-419"/>
              <a:t>A continuación nos aparecerá un mensaje de “Éxito”, seguido de la lista de cursos a los que estamos unidos. Haciendo click sobre el nombre del curso podemos acceder a él.</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0" rtl="0" algn="l">
              <a:spcBef>
                <a:spcPts val="1000"/>
              </a:spcBef>
              <a:spcAft>
                <a:spcPts val="0"/>
              </a:spcAft>
              <a:buNone/>
            </a:pPr>
            <a:r>
              <a:t/>
            </a:r>
            <a:endParaRPr/>
          </a:p>
        </p:txBody>
      </p:sp>
      <p:sp>
        <p:nvSpPr>
          <p:cNvPr id="287" name="Google Shape;287;p34"/>
          <p:cNvSpPr/>
          <p:nvPr/>
        </p:nvSpPr>
        <p:spPr>
          <a:xfrm>
            <a:off x="6894475" y="4297200"/>
            <a:ext cx="1079700" cy="219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150">
                <a:solidFill>
                  <a:schemeClr val="dk1"/>
                </a:solidFill>
                <a:highlight>
                  <a:srgbClr val="F8F8F8"/>
                </a:highlight>
              </a:rPr>
              <a:t>ZGXLTY</a:t>
            </a:r>
            <a:endParaRPr/>
          </a:p>
        </p:txBody>
      </p:sp>
      <p:pic>
        <p:nvPicPr>
          <p:cNvPr id="288" name="Google Shape;288;p34"/>
          <p:cNvPicPr preferRelativeResize="0"/>
          <p:nvPr/>
        </p:nvPicPr>
        <p:blipFill>
          <a:blip r:embed="rId4">
            <a:alphaModFix/>
          </a:blip>
          <a:stretch>
            <a:fillRect/>
          </a:stretch>
        </p:blipFill>
        <p:spPr>
          <a:xfrm>
            <a:off x="827175" y="4156675"/>
            <a:ext cx="7414450" cy="50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s-419"/>
              <a:t>Estructura del curso</a:t>
            </a:r>
            <a:endParaRPr/>
          </a:p>
        </p:txBody>
      </p:sp>
      <p:sp>
        <p:nvSpPr>
          <p:cNvPr id="294" name="Google Shape;294;p35"/>
          <p:cNvSpPr txBox="1"/>
          <p:nvPr>
            <p:ph idx="1" type="body"/>
          </p:nvPr>
        </p:nvSpPr>
        <p:spPr>
          <a:xfrm>
            <a:off x="282325" y="817275"/>
            <a:ext cx="8815200" cy="37617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s-419"/>
              <a:t>Dentro del curso se puede observar un listado de actividades que se </a:t>
            </a:r>
            <a:r>
              <a:rPr lang="es-419"/>
              <a:t>deberán</a:t>
            </a:r>
            <a:r>
              <a:rPr lang="es-419"/>
              <a:t> resolver en orden. </a:t>
            </a:r>
            <a:endParaRPr/>
          </a:p>
        </p:txBody>
      </p:sp>
      <p:pic>
        <p:nvPicPr>
          <p:cNvPr id="295" name="Google Shape;295;p35"/>
          <p:cNvPicPr preferRelativeResize="0"/>
          <p:nvPr/>
        </p:nvPicPr>
        <p:blipFill rotWithShape="1">
          <a:blip r:embed="rId3">
            <a:alphaModFix/>
          </a:blip>
          <a:srcRect b="10354" l="0" r="0" t="0"/>
          <a:stretch/>
        </p:blipFill>
        <p:spPr>
          <a:xfrm>
            <a:off x="219100" y="1809925"/>
            <a:ext cx="8705850" cy="325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