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9b2aa1f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9b2aa1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e6916e0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e6916e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6916dfb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e6916dfb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c3492e7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c3492e7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c3492e7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c3492e7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6e2cfe8e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6e2cfe8e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e6916df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e6916d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c3492e75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c3492e75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c369cc5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c369cc5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6e2cffc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6e2cff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c3492e7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c3492e7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88a0162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88a0162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e6916dfb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e6916dfb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NAViNTHS3LU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Code.org</a:t>
            </a:r>
            <a:endParaRPr/>
          </a:p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0" y="4062066"/>
            <a:ext cx="9147000" cy="7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9: La granjera</a:t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0" y="1350675"/>
            <a:ext cx="1991750" cy="19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550" y="1274475"/>
            <a:ext cx="6695051" cy="28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525" y="2328000"/>
            <a:ext cx="23812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/>
          <p:nvPr/>
        </p:nvSpPr>
        <p:spPr>
          <a:xfrm>
            <a:off x="6035875" y="2454000"/>
            <a:ext cx="1474800" cy="2850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6035875" y="2792300"/>
            <a:ext cx="1474800" cy="2850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6035875" y="3130600"/>
            <a:ext cx="1474800" cy="2850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6035875" y="3468900"/>
            <a:ext cx="1474800" cy="2850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4660125" y="2962150"/>
            <a:ext cx="793200" cy="334800"/>
          </a:xfrm>
          <a:prstGeom prst="rect">
            <a:avLst/>
          </a:prstGeom>
          <a:noFill/>
          <a:ln cap="flat" cmpd="sng" w="19050">
            <a:solidFill>
              <a:srgbClr val="D53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/>
          <p:nvPr/>
        </p:nvSpPr>
        <p:spPr>
          <a:xfrm>
            <a:off x="6035875" y="3753900"/>
            <a:ext cx="753900" cy="285000"/>
          </a:xfrm>
          <a:prstGeom prst="rect">
            <a:avLst/>
          </a:prstGeom>
          <a:noFill/>
          <a:ln cap="flat" cmpd="sng" w="19050">
            <a:solidFill>
              <a:srgbClr val="D53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/>
          <p:nvPr/>
        </p:nvSpPr>
        <p:spPr>
          <a:xfrm>
            <a:off x="7549775" y="2448875"/>
            <a:ext cx="433800" cy="130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"/>
          <p:cNvSpPr/>
          <p:nvPr/>
        </p:nvSpPr>
        <p:spPr>
          <a:xfrm>
            <a:off x="7932150" y="2330075"/>
            <a:ext cx="1034700" cy="175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 txBox="1"/>
          <p:nvPr/>
        </p:nvSpPr>
        <p:spPr>
          <a:xfrm>
            <a:off x="7783400" y="2448875"/>
            <a:ext cx="103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Se repite la misma </a:t>
            </a:r>
            <a:r>
              <a:rPr b="1" lang="es-419"/>
              <a:t>línea</a:t>
            </a:r>
            <a:r>
              <a:rPr b="1" lang="es-419"/>
              <a:t> de código 4 veces</a:t>
            </a:r>
            <a:endParaRPr b="1"/>
          </a:p>
        </p:txBody>
      </p:sp>
      <p:sp>
        <p:nvSpPr>
          <p:cNvPr id="312" name="Google Shape;312;p36"/>
          <p:cNvSpPr/>
          <p:nvPr/>
        </p:nvSpPr>
        <p:spPr>
          <a:xfrm>
            <a:off x="1165025" y="2328000"/>
            <a:ext cx="297600" cy="334800"/>
          </a:xfrm>
          <a:prstGeom prst="rect">
            <a:avLst/>
          </a:prstGeom>
          <a:noFill/>
          <a:ln cap="flat" cmpd="sng" w="19050">
            <a:solidFill>
              <a:srgbClr val="D53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9: La granjera</a:t>
            </a:r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2083038"/>
            <a:ext cx="2338900" cy="23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375" y="1352174"/>
            <a:ext cx="5620451" cy="316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37"/>
          <p:cNvGrpSpPr/>
          <p:nvPr/>
        </p:nvGrpSpPr>
        <p:grpSpPr>
          <a:xfrm>
            <a:off x="4844875" y="2974925"/>
            <a:ext cx="4210050" cy="1419225"/>
            <a:chOff x="4781550" y="3133600"/>
            <a:chExt cx="4210050" cy="1419225"/>
          </a:xfrm>
        </p:grpSpPr>
        <p:pic>
          <p:nvPicPr>
            <p:cNvPr id="321" name="Google Shape;32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81550" y="3133600"/>
              <a:ext cx="4210050" cy="1419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7"/>
            <p:cNvSpPr/>
            <p:nvPr/>
          </p:nvSpPr>
          <p:spPr>
            <a:xfrm>
              <a:off x="4821250" y="3259625"/>
              <a:ext cx="1450200" cy="223200"/>
            </a:xfrm>
            <a:prstGeom prst="rect">
              <a:avLst/>
            </a:prstGeom>
            <a:noFill/>
            <a:ln cap="flat" cmpd="sng" w="19050">
              <a:solidFill>
                <a:srgbClr val="2A9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4833650" y="3532275"/>
              <a:ext cx="3966000" cy="297600"/>
            </a:xfrm>
            <a:prstGeom prst="rect">
              <a:avLst/>
            </a:prstGeom>
            <a:noFill/>
            <a:ln cap="flat" cmpd="sng" w="19050">
              <a:solidFill>
                <a:srgbClr val="D53A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4833650" y="4180425"/>
              <a:ext cx="231900" cy="297600"/>
            </a:xfrm>
            <a:prstGeom prst="rect">
              <a:avLst/>
            </a:prstGeom>
            <a:noFill/>
            <a:ln cap="flat" cmpd="sng" w="19050">
              <a:solidFill>
                <a:srgbClr val="D53A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4961250" y="3893550"/>
              <a:ext cx="752400" cy="223200"/>
            </a:xfrm>
            <a:prstGeom prst="rect">
              <a:avLst/>
            </a:prstGeom>
            <a:noFill/>
            <a:ln cap="flat" cmpd="sng" w="19050">
              <a:solidFill>
                <a:srgbClr val="2A9C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7"/>
          <p:cNvSpPr txBox="1"/>
          <p:nvPr/>
        </p:nvSpPr>
        <p:spPr>
          <a:xfrm>
            <a:off x="272675" y="954325"/>
            <a:ext cx="852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programación hay métodos que nos permiten repetir varias instrucciones un cierto número de veces y así reducir/simplificar el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 txBox="1"/>
          <p:nvPr/>
        </p:nvSpPr>
        <p:spPr>
          <a:xfrm>
            <a:off x="272675" y="1684350"/>
            <a:ext cx="28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REPETIR-CICLO FOR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8" name="Google Shape;328;p37"/>
          <p:cNvSpPr txBox="1"/>
          <p:nvPr/>
        </p:nvSpPr>
        <p:spPr>
          <a:xfrm>
            <a:off x="244475" y="4575575"/>
            <a:ext cx="8583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rgbClr val="0195D6"/>
                </a:solidFill>
              </a:rPr>
              <a:t>Intentar realizar las siguientes actividades con lo que vimos hasta ahora</a:t>
            </a:r>
            <a:endParaRPr b="1"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Code.org</a:t>
            </a:r>
            <a:endParaRPr/>
          </a:p>
        </p:txBody>
      </p:sp>
      <p:sp>
        <p:nvSpPr>
          <p:cNvPr id="334" name="Google Shape;334;p38"/>
          <p:cNvSpPr txBox="1"/>
          <p:nvPr>
            <p:ph idx="1" type="subTitle"/>
          </p:nvPr>
        </p:nvSpPr>
        <p:spPr>
          <a:xfrm>
            <a:off x="0" y="4062066"/>
            <a:ext cx="9147000" cy="7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Corrección - Repaso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9: La granjera</a:t>
            </a:r>
            <a:endParaRPr/>
          </a:p>
        </p:txBody>
      </p:sp>
      <p:pic>
        <p:nvPicPr>
          <p:cNvPr id="340" name="Google Shape;3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1803250"/>
            <a:ext cx="2957325" cy="29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725" y="1122075"/>
            <a:ext cx="5729476" cy="360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3600" y="3087800"/>
            <a:ext cx="3471750" cy="19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9"/>
          <p:cNvSpPr txBox="1"/>
          <p:nvPr/>
        </p:nvSpPr>
        <p:spPr>
          <a:xfrm>
            <a:off x="183313" y="1436475"/>
            <a:ext cx="28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MIENTRAS</a:t>
            </a:r>
            <a:r>
              <a:rPr b="1" lang="es-419"/>
              <a:t>-CICLO WHILE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4" name="Google Shape;344;p39"/>
          <p:cNvSpPr/>
          <p:nvPr/>
        </p:nvSpPr>
        <p:spPr>
          <a:xfrm>
            <a:off x="5292225" y="3135675"/>
            <a:ext cx="1586400" cy="223200"/>
          </a:xfrm>
          <a:prstGeom prst="rect">
            <a:avLst/>
          </a:prstGeom>
          <a:noFill/>
          <a:ln cap="flat" cmpd="sng" w="9525">
            <a:solidFill>
              <a:srgbClr val="D53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5292225" y="4730325"/>
            <a:ext cx="186000" cy="223200"/>
          </a:xfrm>
          <a:prstGeom prst="rect">
            <a:avLst/>
          </a:prstGeom>
          <a:noFill/>
          <a:ln cap="flat" cmpd="sng" w="9525">
            <a:solidFill>
              <a:srgbClr val="D53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5292225" y="3358875"/>
            <a:ext cx="1053600" cy="2232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5354200" y="3582075"/>
            <a:ext cx="1363200" cy="164700"/>
          </a:xfrm>
          <a:prstGeom prst="rect">
            <a:avLst/>
          </a:prstGeom>
          <a:noFill/>
          <a:ln cap="flat" cmpd="sng" w="19050">
            <a:solidFill>
              <a:srgbClr val="0195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5432875" y="4156200"/>
            <a:ext cx="1363200" cy="223200"/>
          </a:xfrm>
          <a:prstGeom prst="rect">
            <a:avLst/>
          </a:prstGeom>
          <a:noFill/>
          <a:ln cap="flat" cmpd="sng" w="19050">
            <a:solidFill>
              <a:srgbClr val="0195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5478225" y="3757550"/>
            <a:ext cx="607200" cy="2232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5515425" y="4379425"/>
            <a:ext cx="607200" cy="223200"/>
          </a:xfrm>
          <a:prstGeom prst="rect">
            <a:avLst/>
          </a:prstGeom>
          <a:noFill/>
          <a:ln cap="flat" cmpd="sng" w="19050">
            <a:solidFill>
              <a:srgbClr val="2A9C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513025" y="966725"/>
            <a:ext cx="8118000" cy="384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9: La granjera</a:t>
            </a:r>
            <a:endParaRPr/>
          </a:p>
        </p:txBody>
      </p:sp>
      <p:sp>
        <p:nvSpPr>
          <p:cNvPr id="357" name="Google Shape;357;p40"/>
          <p:cNvSpPr txBox="1"/>
          <p:nvPr/>
        </p:nvSpPr>
        <p:spPr>
          <a:xfrm>
            <a:off x="4881850" y="1150425"/>
            <a:ext cx="2870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MIENTRAS-CICLO WHILE: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-Se repetirá hasta que una condición deje de cumplirse. En el ejercicio le pedimos que avance mientras haya camino por delante. Cuando deja de haber camino, deja de avanzar.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-No sabemos con exactitud en qué momento va a terminarse el camino, pero si sabemos que cuando se termine tenemos que dejar de avanzar.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1"/>
                </a:solidFill>
              </a:rPr>
              <a:t>-No hay que especificar el número de veces que queremos que se ejecute.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8" name="Google Shape;358;p40"/>
          <p:cNvSpPr txBox="1"/>
          <p:nvPr/>
        </p:nvSpPr>
        <p:spPr>
          <a:xfrm>
            <a:off x="1273150" y="1150425"/>
            <a:ext cx="2870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REPETIR - CICLO FOR: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-Se repetirá las veces que nosotros le pidamos.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-Sabemos en qué momento tiene que terminar el ciclo, si hay 10 pilas por eliminar, el ciclo se repetirá 10 veces.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/>
              <a:t>-Hay que especificar el número de veces que queremos que se ejecute.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Corrección </a:t>
            </a:r>
            <a:r>
              <a:rPr lang="es-419"/>
              <a:t>Lección</a:t>
            </a:r>
            <a:r>
              <a:rPr lang="es-419"/>
              <a:t> 7: El artista 2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75" y="1339200"/>
            <a:ext cx="3100375" cy="306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>
            <p:ph type="title"/>
          </p:nvPr>
        </p:nvSpPr>
        <p:spPr>
          <a:xfrm>
            <a:off x="3511150" y="1703800"/>
            <a:ext cx="5436300" cy="203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¿Qué tuvieron que hacer?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¿Pudieron detectar los patrones que se repetían?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¿Qué otras cosas podían hacer además de usar los bloques repetir?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7: El artista 2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75" y="1567800"/>
            <a:ext cx="2030026" cy="20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075" y="1200100"/>
            <a:ext cx="5228300" cy="356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7: El artista 2</a:t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876" y="1122075"/>
            <a:ext cx="4876800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75" y="1122075"/>
            <a:ext cx="3690725" cy="35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7: El artista 2</a:t>
            </a:r>
            <a:endParaRPr/>
          </a:p>
        </p:txBody>
      </p:sp>
      <p:sp>
        <p:nvSpPr>
          <p:cNvPr id="263" name="Google Shape;263;p31"/>
          <p:cNvSpPr txBox="1"/>
          <p:nvPr>
            <p:ph type="title"/>
          </p:nvPr>
        </p:nvSpPr>
        <p:spPr>
          <a:xfrm>
            <a:off x="628650" y="1232300"/>
            <a:ext cx="7886700" cy="203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-Se detectaron bloques de código que se repiten y se reunieron dentro de los ciclos ‘</a:t>
            </a:r>
            <a:r>
              <a:rPr i="1" lang="es-419" sz="2000"/>
              <a:t>Repetir n veces</a:t>
            </a:r>
            <a:r>
              <a:rPr lang="es-419" sz="2000"/>
              <a:t>’.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-Estamos utilizando métodos como ‘</a:t>
            </a:r>
            <a:r>
              <a:rPr i="1" lang="es-419" sz="2000"/>
              <a:t>mover hacia</a:t>
            </a:r>
            <a:r>
              <a:rPr i="1" lang="es-419" sz="2000">
                <a:solidFill>
                  <a:srgbClr val="EF3449"/>
                </a:solidFill>
              </a:rPr>
              <a:t>...</a:t>
            </a:r>
            <a:r>
              <a:rPr i="1" lang="es-419" sz="2000"/>
              <a:t>pixeles</a:t>
            </a:r>
            <a:r>
              <a:rPr lang="es-419" sz="2000"/>
              <a:t>’ o ‘</a:t>
            </a:r>
            <a:r>
              <a:rPr i="1" lang="es-419" sz="2000"/>
              <a:t>girar a la</a:t>
            </a:r>
            <a:r>
              <a:rPr i="1" lang="es-419" sz="2000">
                <a:solidFill>
                  <a:srgbClr val="EF3449"/>
                </a:solidFill>
              </a:rPr>
              <a:t>...</a:t>
            </a:r>
            <a:r>
              <a:rPr i="1" lang="es-419" sz="2000"/>
              <a:t>grados</a:t>
            </a:r>
            <a:r>
              <a:rPr lang="es-419" sz="2000"/>
              <a:t>’. Ambos métodos tienen una ‘sección’ (</a:t>
            </a:r>
            <a:r>
              <a:rPr lang="es-419" sz="2000">
                <a:solidFill>
                  <a:srgbClr val="FF0000"/>
                </a:solidFill>
              </a:rPr>
              <a:t>...</a:t>
            </a:r>
            <a:r>
              <a:rPr lang="es-419" sz="2000"/>
              <a:t>) donde podemos ‘rellenar’ con lo que necesitemos en ese momento: </a:t>
            </a:r>
            <a:endParaRPr sz="2000"/>
          </a:p>
        </p:txBody>
      </p:sp>
      <p:grpSp>
        <p:nvGrpSpPr>
          <p:cNvPr id="264" name="Google Shape;264;p31"/>
          <p:cNvGrpSpPr/>
          <p:nvPr/>
        </p:nvGrpSpPr>
        <p:grpSpPr>
          <a:xfrm>
            <a:off x="474463" y="3268100"/>
            <a:ext cx="4594625" cy="1101450"/>
            <a:chOff x="2274688" y="3868225"/>
            <a:chExt cx="4594625" cy="1101450"/>
          </a:xfrm>
        </p:grpSpPr>
        <p:pic>
          <p:nvPicPr>
            <p:cNvPr id="265" name="Google Shape;26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74688" y="3868225"/>
              <a:ext cx="4594625" cy="110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31"/>
            <p:cNvSpPr/>
            <p:nvPr/>
          </p:nvSpPr>
          <p:spPr>
            <a:xfrm>
              <a:off x="3814775" y="3900500"/>
              <a:ext cx="1843200" cy="428700"/>
            </a:xfrm>
            <a:prstGeom prst="rect">
              <a:avLst/>
            </a:prstGeom>
            <a:noFill/>
            <a:ln cap="flat" cmpd="sng" w="9525">
              <a:solidFill>
                <a:srgbClr val="EF34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3442125" y="4449375"/>
              <a:ext cx="1843200" cy="428700"/>
            </a:xfrm>
            <a:prstGeom prst="rect">
              <a:avLst/>
            </a:prstGeom>
            <a:noFill/>
            <a:ln cap="flat" cmpd="sng" w="9525">
              <a:solidFill>
                <a:srgbClr val="EF34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8" name="Google Shape;2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3268100"/>
            <a:ext cx="4020293" cy="11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709250" y="206775"/>
            <a:ext cx="7886700" cy="65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</a:t>
            </a:r>
            <a:r>
              <a:rPr lang="es-419"/>
              <a:t> 8 funciones</a:t>
            </a:r>
            <a:endParaRPr/>
          </a:p>
        </p:txBody>
      </p:sp>
      <p:pic>
        <p:nvPicPr>
          <p:cNvPr id="274" name="Google Shape;274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950" y="893475"/>
            <a:ext cx="6526142" cy="37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8 funciones</a:t>
            </a:r>
            <a:endParaRPr/>
          </a:p>
        </p:txBody>
      </p:sp>
      <p:sp>
        <p:nvSpPr>
          <p:cNvPr id="280" name="Google Shape;280;p33"/>
          <p:cNvSpPr txBox="1"/>
          <p:nvPr>
            <p:ph idx="1" type="body"/>
          </p:nvPr>
        </p:nvSpPr>
        <p:spPr>
          <a:xfrm>
            <a:off x="628675" y="1318100"/>
            <a:ext cx="7886700" cy="291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Meta: Poder encontrar patrones que se repiten.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s-419"/>
            </a:br>
            <a:r>
              <a:rPr lang="es-419"/>
              <a:t>Las tareas repetitivas/acciones pueden ser agrupadas y “llamadas” varias veces, en lugar de gastar espacio con muchas copias de la misma instrucción.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458250" y="954300"/>
            <a:ext cx="8227500" cy="36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 txBox="1"/>
          <p:nvPr>
            <p:ph type="title"/>
          </p:nvPr>
        </p:nvSpPr>
        <p:spPr>
          <a:xfrm>
            <a:off x="1336948" y="235100"/>
            <a:ext cx="6470100" cy="60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</a:t>
            </a:r>
            <a:r>
              <a:rPr lang="es-419"/>
              <a:t> 8 funciones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458250" y="1671700"/>
            <a:ext cx="7886700" cy="272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300"/>
              <a:t>ABSTRACCIÓN: </a:t>
            </a:r>
            <a:r>
              <a:rPr lang="es-419" sz="1600"/>
              <a:t>Quitar detalles particulares de una solución para que pueda funcionar para varios problemas que tengan una lógica similar. </a:t>
            </a:r>
            <a:br>
              <a:rPr lang="es-419" sz="2300"/>
            </a:br>
            <a:br>
              <a:rPr lang="es-419" sz="2300"/>
            </a:br>
            <a:r>
              <a:rPr lang="es-419" sz="2300"/>
              <a:t>FUNCIÓN: Definición: </a:t>
            </a:r>
            <a:r>
              <a:rPr lang="es-419" sz="1600"/>
              <a:t>Pieza de código que puede ser llamada una o varias veces. S</a:t>
            </a:r>
            <a:r>
              <a:rPr lang="es-419" sz="1600"/>
              <a:t>e describe la función.</a:t>
            </a:r>
            <a:br>
              <a:rPr lang="es-419" sz="1600"/>
            </a:b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300"/>
              <a:t>FUNCIÓN: Llamado: </a:t>
            </a:r>
            <a:r>
              <a:rPr lang="es-419" sz="1600"/>
              <a:t>Parte del programa en donde se llama a la función que fue definida en otra parte.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s-419" sz="2300"/>
            </a:b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1336948" y="953400"/>
            <a:ext cx="6470100" cy="60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u="sng"/>
              <a:t>DEFINICIONES/PALABRAS CLAVE</a:t>
            </a:r>
            <a:endParaRPr sz="23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Code.org</a:t>
            </a:r>
            <a:endParaRPr/>
          </a:p>
        </p:txBody>
      </p:sp>
      <p:sp>
        <p:nvSpPr>
          <p:cNvPr id="294" name="Google Shape;294;p35"/>
          <p:cNvSpPr txBox="1"/>
          <p:nvPr>
            <p:ph idx="1" type="subTitle"/>
          </p:nvPr>
        </p:nvSpPr>
        <p:spPr>
          <a:xfrm>
            <a:off x="0" y="4062066"/>
            <a:ext cx="9147000" cy="7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Resoluci</a:t>
            </a:r>
            <a:r>
              <a:rPr lang="es-419"/>
              <a:t>ón de actividades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