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bold.fntdata"/><Relationship Id="rId23" Type="http://schemas.openxmlformats.org/officeDocument/2006/relationships/slide" Target="slides/slide19.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Roboto-boldItalic.fntdata"/><Relationship Id="rId25" Type="http://schemas.openxmlformats.org/officeDocument/2006/relationships/slide" Target="slides/slide21.xml"/><Relationship Id="rId47"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fb56da35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4fb56da35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4fb56da351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4fb56da35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4fb56da35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4fb56da351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A diferencia de un artesano convencional, el de código, puede evaluar la belleza de un código basándose en ciertos criterios. No se trata solo de que la máquina logre el objetivo deseado, se trata también de no llegar a ese objetivo con un código feo, desastroso e ineficiente.</a:t>
            </a:r>
            <a:endParaRPr/>
          </a:p>
          <a:p>
            <a:pPr indent="0" lvl="0" marL="0" rtl="0" algn="l">
              <a:spcBef>
                <a:spcPts val="0"/>
              </a:spcBef>
              <a:spcAft>
                <a:spcPts val="0"/>
              </a:spcAft>
              <a:buSzPts val="1100"/>
              <a:buNone/>
            </a:pPr>
            <a:r>
              <a:rPr lang="en-US"/>
              <a:t>En programación existen criterios como consistencia, rendimiento, integridad, complejidad ciclomática, nivel de abstracción, etc… Estos criterios determinan la calidad de un código.</a:t>
            </a:r>
            <a:endParaRPr/>
          </a:p>
          <a:p>
            <a:pPr indent="0" lvl="0" marL="0" rtl="0" algn="l">
              <a:spcBef>
                <a:spcPts val="0"/>
              </a:spcBef>
              <a:spcAft>
                <a:spcPts val="0"/>
              </a:spcAft>
              <a:buSzPts val="1100"/>
              <a:buNone/>
            </a:pPr>
            <a:r>
              <a:rPr lang="en-US"/>
              <a:t>Esto a su vez nos lleva al análisis de nuevos problemas relacionados con la legibilidad y el mantenimiento de nuestro código. El balance es muy complicado y por ello un programa jamás llega a ser perfecto, recuerda que al final, el programador sigue siendo humano…</a:t>
            </a:r>
            <a:endParaRPr/>
          </a:p>
          <a:p>
            <a:pPr indent="0" lvl="0" marL="0" rtl="0" algn="l">
              <a:spcBef>
                <a:spcPts val="0"/>
              </a:spcBef>
              <a:spcAft>
                <a:spcPts val="0"/>
              </a:spcAft>
              <a:buSzPts val="1100"/>
              <a:buNone/>
            </a:pPr>
            <a:r>
              <a:t/>
            </a:r>
            <a:endParaRPr/>
          </a:p>
        </p:txBody>
      </p:sp>
      <p:sp>
        <p:nvSpPr>
          <p:cNvPr id="347" name="Google Shape;3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fb56da35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4fb56da351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Programar requiere aprender una nueva forma de pensar </a:t>
            </a:r>
            <a:endParaRPr/>
          </a:p>
          <a:p>
            <a:pPr indent="0" lvl="0" marL="0" rtl="0" algn="l">
              <a:spcBef>
                <a:spcPts val="0"/>
              </a:spcBef>
              <a:spcAft>
                <a:spcPts val="0"/>
              </a:spcAft>
              <a:buSzPts val="1100"/>
              <a:buNone/>
            </a:pPr>
            <a:r>
              <a:rPr lang="en-US"/>
              <a:t>Las máquinas procesan el mundo de manera binaria, no existen las escalas de grises, por eso el programador debe asumir que tiene que interiorizar y empatizar con la única forma de ver el mundo que tienen las máquinas. Debe aprender a pensar de una manera más “binaria”, esto traerá consigo beneficios más allá de la computación, como es aprender a resolver problemas complejos, dividir tareas, etc… y así aumentará enormemente su creatividad.</a:t>
            </a:r>
            <a:endParaRPr/>
          </a:p>
        </p:txBody>
      </p:sp>
      <p:sp>
        <p:nvSpPr>
          <p:cNvPr id="355" name="Google Shape;355;g4fb56da351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lenguajes de programación y los que utilizamos los humanos no son tan diferentes en cuanto al objetivo principal, que es comunicarnos. En el caso de los lenguajes de los humanos la idea principal es que podamos comunicarnos y transmitir nuestras ideas entre los individuos. Cuando se habla de lenguajes de programación, el objetivo es lograr establecer una comunicación fluida con una máquina/sistema/protocolo/etc…</a:t>
            </a:r>
            <a:endParaRPr/>
          </a:p>
          <a:p>
            <a:pPr indent="0" lvl="0" marL="0" rtl="0" algn="l">
              <a:spcBef>
                <a:spcPts val="0"/>
              </a:spcBef>
              <a:spcAft>
                <a:spcPts val="0"/>
              </a:spcAft>
              <a:buClr>
                <a:schemeClr val="dk1"/>
              </a:buClr>
              <a:buSzPts val="1100"/>
              <a:buFont typeface="Arial"/>
              <a:buNone/>
            </a:pPr>
            <a:r>
              <a:rPr lang="en-US"/>
              <a:t>Al igual que en los lenguajes humanos encontramos muchas similitudes entre si en cuanto a estructuración, los lenguajes de programación suelen compartir una base común en cuanto a estructuras y funcionalidades que toda máquina es capaz de comprender.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4" name="Google Shape;3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La parte más pura de la computación, lógica, abstracción y la capacidad de sintetizar una solución para un problema, en sentencias que una máquina pueda entender y ejecutar.</a:t>
            </a:r>
            <a:endParaRPr/>
          </a:p>
          <a:p>
            <a:pPr indent="0" lvl="0" marL="0" rtl="0" algn="l">
              <a:spcBef>
                <a:spcPts val="0"/>
              </a:spcBef>
              <a:spcAft>
                <a:spcPts val="0"/>
              </a:spcAft>
              <a:buClr>
                <a:schemeClr val="dk1"/>
              </a:buClr>
              <a:buSzPts val="1100"/>
              <a:buFont typeface="Arial"/>
              <a:buNone/>
            </a:pPr>
            <a:r>
              <a:rPr lang="en-US"/>
              <a:t>Los ordenadores son máquinas multipropósito que pueden ser programadas. En función de su programación pueden hacer más o menos cosas y hacerlas de una forma concreta.</a:t>
            </a:r>
            <a:endParaRPr/>
          </a:p>
          <a:p>
            <a:pPr indent="0" lvl="0" marL="0" rtl="0" algn="l">
              <a:spcBef>
                <a:spcPts val="0"/>
              </a:spcBef>
              <a:spcAft>
                <a:spcPts val="0"/>
              </a:spcAft>
              <a:buClr>
                <a:schemeClr val="dk1"/>
              </a:buClr>
              <a:buSzPts val="1100"/>
              <a:buFont typeface="Arial"/>
              <a:buNone/>
            </a:pPr>
            <a:r>
              <a:rPr lang="en-US"/>
              <a:t>Por si mismas, las máquinas no son capaces de razonar y tomar sus propias decisiones, excepto, que hablemos en el ámbito de la inteligencia artificial, donde se busca entre otras cosas lograr máquinas y sistemas que aprendan.</a:t>
            </a:r>
            <a:endParaRPr/>
          </a:p>
          <a:p>
            <a:pPr indent="0" lvl="0" marL="0" rtl="0" algn="l">
              <a:spcBef>
                <a:spcPts val="0"/>
              </a:spcBef>
              <a:spcAft>
                <a:spcPts val="0"/>
              </a:spcAft>
              <a:buClr>
                <a:schemeClr val="dk1"/>
              </a:buClr>
              <a:buSzPts val="1100"/>
              <a:buFont typeface="Arial"/>
              <a:buNone/>
            </a:pPr>
            <a:r>
              <a:rPr lang="en-US"/>
              <a:t>Por lo general, en computación siempre hablaremos de sistemas dentro de sistemas y que han sido programados… es como una pirámide que cobra todo su sentido cuando por fin tenemos cada uno de sus componentes correctamente alineados.</a:t>
            </a:r>
            <a:endParaRPr/>
          </a:p>
        </p:txBody>
      </p:sp>
      <p:sp>
        <p:nvSpPr>
          <p:cNvPr id="373" name="Google Shape;37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Primera generación (1946-1955) En 1801 se </a:t>
            </a:r>
            <a:r>
              <a:rPr lang="en-US" sz="1100">
                <a:highlight>
                  <a:srgbClr val="FFFFFF"/>
                </a:highlight>
                <a:latin typeface="Georgia"/>
                <a:ea typeface="Georgia"/>
                <a:cs typeface="Georgia"/>
                <a:sym typeface="Georgia"/>
              </a:rPr>
              <a:t>creó</a:t>
            </a:r>
            <a:r>
              <a:rPr lang="en-US" sz="1100">
                <a:highlight>
                  <a:srgbClr val="FFFFFF"/>
                </a:highlight>
                <a:latin typeface="Georgia"/>
                <a:ea typeface="Georgia"/>
                <a:cs typeface="Georgia"/>
                <a:sym typeface="Georgia"/>
              </a:rPr>
              <a:t> el sistema de tarjeta perforadas de papel pero ya en 1725 se inventó un sistema con tela.</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49" name="Google Shape;2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30b8868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30b8868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f30b8868d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0781ed6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0781ed6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f0781ed6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e48774811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4e48774811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4e48774811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4b13bc2a7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b13bc2a7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4b13bc2a7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b13bc2a7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b13bc2a7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3C4043"/>
                </a:solidFill>
                <a:highlight>
                  <a:srgbClr val="FFFFFF"/>
                </a:highlight>
                <a:latin typeface="Roboto"/>
                <a:ea typeface="Roboto"/>
                <a:cs typeface="Roboto"/>
                <a:sym typeface="Roboto"/>
              </a:rPr>
              <a:t>Lenguaje Interpretado: se va traduciendo a lenguaje de maquina mientras se ejecuta (sacada de linkedin).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US" sz="1050">
                <a:solidFill>
                  <a:srgbClr val="3C4043"/>
                </a:solidFill>
                <a:highlight>
                  <a:srgbClr val="FFFFFF"/>
                </a:highlight>
                <a:latin typeface="Roboto"/>
                <a:ea typeface="Roboto"/>
                <a:cs typeface="Roboto"/>
                <a:sym typeface="Roboto"/>
              </a:rPr>
              <a:t>Sintaxis: La sintaxis de un lenguaje de programación se define como el conjunto de reglas que deben seguirse al escribir el código fuente de los programas para considerarse como correctos para ese lenguaje de programación</a:t>
            </a:r>
            <a:endParaRPr/>
          </a:p>
        </p:txBody>
      </p:sp>
      <p:sp>
        <p:nvSpPr>
          <p:cNvPr id="520" name="Google Shape;520;g4b13bc2a76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0710622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0710622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ddc02190f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ddc02190f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ddc02190f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Segunda Generación (1955-1964)</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58" name="Google Shape;25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ddc02190fb_1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ddc02190fb_1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1ddc02190fb_1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ee7fb8f76_1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ee7fb8f76_1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g2cee7fb8f76_1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cee7fb8f76_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cee7fb8f76_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61" name="Google Shape;561;g2cee7fb8f76_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ddc02190fb_1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ddc02190fb_1_7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Ejecutar el paquete en el path donde almacenamos los scripts</a:t>
            </a:r>
            <a:endParaRPr/>
          </a:p>
        </p:txBody>
      </p:sp>
      <p:sp>
        <p:nvSpPr>
          <p:cNvPr id="570" name="Google Shape;570;g1ddc02190fb_1_7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ddc02190fb_1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ddc02190fb_1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1ddc02190fb_1_9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ddc02190fb_1_1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ddc02190fb_1_1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1ddc02190fb_1_1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ddc02190fb_1_1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ddc02190fb_1_1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1ddc02190fb_1_1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ddc02190fb_1_16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1ddc02190fb_1_16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1ddc02190fb_1_16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ddc02190fb_1_19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1ddc02190fb_1_19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1ddc02190fb_1_19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f00a8dc2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f00a8dc21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ef00a8dc21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Tercera generación de computadoras (1964-1971)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67" name="Google Shape;26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fda583b9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fda583b9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efda583b9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Cuarta generación (1971-1981)</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37500"/>
              </a:lnSpc>
              <a:spcBef>
                <a:spcPts val="400"/>
              </a:spcBef>
              <a:spcAft>
                <a:spcPts val="0"/>
              </a:spcAft>
              <a:buClr>
                <a:schemeClr val="dk1"/>
              </a:buClr>
              <a:buSzPts val="1100"/>
              <a:buFont typeface="Arial"/>
              <a:buNone/>
            </a:pPr>
            <a:r>
              <a:rPr lang="en-US" sz="1100">
                <a:highlight>
                  <a:srgbClr val="FFFFFF"/>
                </a:highlight>
                <a:latin typeface="Georgia"/>
                <a:ea typeface="Georgia"/>
                <a:cs typeface="Georgia"/>
                <a:sym typeface="Georgia"/>
              </a:rPr>
              <a:t>Quinta generación (1981-1989) Sexta generación (1990-1998) nace apple, Séptima generación (1999-actualidad)</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lnSpc>
                <a:spcPct val="137500"/>
              </a:lnSpc>
              <a:spcBef>
                <a:spcPts val="400"/>
              </a:spcBef>
              <a:spcAft>
                <a:spcPts val="0"/>
              </a:spcAft>
              <a:buClr>
                <a:schemeClr val="dk1"/>
              </a:buClr>
              <a:buSzPts val="1100"/>
              <a:buFont typeface="Arial"/>
              <a:buNone/>
            </a:pPr>
            <a:r>
              <a:t/>
            </a:r>
            <a:endParaRPr sz="1100">
              <a:highlight>
                <a:srgbClr val="FFFFFF"/>
              </a:highlight>
              <a:latin typeface="Georgia"/>
              <a:ea typeface="Georgia"/>
              <a:cs typeface="Georgia"/>
              <a:sym typeface="Georgia"/>
            </a:endParaRPr>
          </a:p>
          <a:p>
            <a:pPr indent="0" lvl="0" marL="0" rtl="0" algn="l">
              <a:spcBef>
                <a:spcPts val="400"/>
              </a:spcBef>
              <a:spcAft>
                <a:spcPts val="0"/>
              </a:spcAft>
              <a:buNone/>
            </a:pPr>
            <a:r>
              <a:t/>
            </a:r>
            <a:endParaRPr sz="1100"/>
          </a:p>
        </p:txBody>
      </p:sp>
      <p:sp>
        <p:nvSpPr>
          <p:cNvPr id="285" name="Google Shape;28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39"/>
            <a:ext cx="9146775" cy="5143447"/>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06"/>
            <a:ext cx="9143950" cy="360281"/>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06"/>
            <a:ext cx="9143950" cy="360281"/>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39"/>
            <a:ext cx="9146775" cy="5143447"/>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39"/>
            <a:ext cx="9146775" cy="5143447"/>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195" name="Google Shape;195;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39"/>
            <a:ext cx="9146775" cy="5143447"/>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39"/>
            <a:ext cx="9146775" cy="5143447"/>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39"/>
            <a:ext cx="9146775" cy="5143447"/>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39"/>
            <a:ext cx="9146775" cy="5143447"/>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38" name="Google Shape;238;p2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27"/>
          <p:cNvSpPr txBox="1"/>
          <p:nvPr/>
        </p:nvSpPr>
        <p:spPr>
          <a:xfrm flipH="1">
            <a:off x="76325" y="0"/>
            <a:ext cx="88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rPr>
              <a:t>CFL</a:t>
            </a:r>
            <a:endParaRPr b="1" sz="2400">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39"/>
            <a:ext cx="9146775" cy="5143447"/>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5"/>
          <p:cNvGrpSpPr/>
          <p:nvPr/>
        </p:nvGrpSpPr>
        <p:grpSpPr>
          <a:xfrm>
            <a:off x="0" y="206"/>
            <a:ext cx="9143950" cy="360281"/>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39"/>
            <a:ext cx="9146775" cy="5143447"/>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06"/>
            <a:ext cx="9143950" cy="360281"/>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39"/>
            <a:ext cx="9146775" cy="5143447"/>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06"/>
            <a:ext cx="9143950" cy="360281"/>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rPr>
              <a:t>CFS</a:t>
            </a:r>
            <a:endParaRPr b="1" sz="2400">
              <a:solidFill>
                <a:srgbClr val="FFFFFF"/>
              </a:solidFill>
            </a:endParaRPr>
          </a:p>
        </p:txBody>
      </p:sp>
      <p:sp>
        <p:nvSpPr>
          <p:cNvPr id="92" name="Google Shape;92;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FFFFFF"/>
                </a:solidFill>
              </a:rPr>
              <a:t>CFP</a:t>
            </a:r>
            <a:endParaRPr b="1" sz="4800">
              <a:solidFill>
                <a:srgbClr val="FFFFFF"/>
              </a:solidFill>
            </a:endParaRPr>
          </a:p>
          <a:p>
            <a:pPr indent="0" lvl="0" marL="0" rtl="0" algn="l">
              <a:spcBef>
                <a:spcPts val="0"/>
              </a:spcBef>
              <a:spcAft>
                <a:spcPts val="0"/>
              </a:spcAft>
              <a:buNone/>
            </a:pPr>
            <a:r>
              <a:rPr b="1" lang="en-US" sz="3600">
                <a:solidFill>
                  <a:srgbClr val="FFFFFF"/>
                </a:solidFill>
              </a:rPr>
              <a:t>Programador </a:t>
            </a:r>
            <a:endParaRPr b="1" sz="3600">
              <a:solidFill>
                <a:srgbClr val="FFFFFF"/>
              </a:solidFill>
            </a:endParaRPr>
          </a:p>
          <a:p>
            <a:pPr indent="0" lvl="0" marL="0" rtl="0" algn="l">
              <a:spcBef>
                <a:spcPts val="0"/>
              </a:spcBef>
              <a:spcAft>
                <a:spcPts val="0"/>
              </a:spcAft>
              <a:buNone/>
            </a:pPr>
            <a:r>
              <a:rPr b="1" lang="en-US" sz="3600">
                <a:solidFill>
                  <a:srgbClr val="FFFFFF"/>
                </a:solidFill>
              </a:rPr>
              <a:t>full-stack</a:t>
            </a:r>
            <a:endParaRPr b="1" sz="3600">
              <a:solidFill>
                <a:srgbClr val="FFFFFF"/>
              </a:solidFill>
            </a:endParaRPr>
          </a:p>
        </p:txBody>
      </p:sp>
      <p:sp>
        <p:nvSpPr>
          <p:cNvPr id="98" name="Google Shape;98;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39"/>
            <a:ext cx="9146775" cy="5143447"/>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US"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US"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4" name="Google Shape;14;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
          <p:cNvGrpSpPr/>
          <p:nvPr/>
        </p:nvGrpSpPr>
        <p:grpSpPr>
          <a:xfrm>
            <a:off x="0" y="206"/>
            <a:ext cx="9143950" cy="360281"/>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www.nodejs.org/download"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code.visualstudio.com/" TargetMode="Externa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es.wikipedia.org/wiki/Lenguaje_inform%C3%A1tico" TargetMode="External"/><Relationship Id="rId4" Type="http://schemas.openxmlformats.org/officeDocument/2006/relationships/hyperlink" Target="https://es.wikipedia.org/wiki/Gram%C3%A1t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45" name="Google Shape;245;p2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Breve Evolución de las Computadoras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628638" y="174488"/>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El Programador Web</a:t>
            </a:r>
            <a:endParaRPr i="1" sz="2800"/>
          </a:p>
        </p:txBody>
      </p:sp>
      <p:sp>
        <p:nvSpPr>
          <p:cNvPr id="319" name="Google Shape;319;p3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0" name="Google Shape;320;p37"/>
          <p:cNvSpPr txBox="1"/>
          <p:nvPr/>
        </p:nvSpPr>
        <p:spPr>
          <a:xfrm>
            <a:off x="358825" y="1089788"/>
            <a:ext cx="8623200" cy="39081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None/>
            </a:pPr>
            <a:r>
              <a:rPr lang="en-US" sz="1800">
                <a:solidFill>
                  <a:schemeClr val="dk1"/>
                </a:solidFill>
              </a:rPr>
              <a:t>La web fue evolucionando rápidamente a nivel de desarrollo, el webmaster multiusos, paso a dividirse en dos grandes y muy diferenciados roles:</a:t>
            </a:r>
            <a:endParaRPr sz="1800">
              <a:solidFill>
                <a:schemeClr val="dk1"/>
              </a:solidFill>
            </a:endParaRPr>
          </a:p>
          <a:p>
            <a:pPr indent="-342900" lvl="0" marL="457200" marR="0" rtl="0" algn="l">
              <a:lnSpc>
                <a:spcPct val="70000"/>
              </a:lnSpc>
              <a:spcBef>
                <a:spcPts val="1000"/>
              </a:spcBef>
              <a:spcAft>
                <a:spcPts val="0"/>
              </a:spcAft>
              <a:buClr>
                <a:schemeClr val="dk1"/>
              </a:buClr>
              <a:buSzPts val="1800"/>
              <a:buChar char="●"/>
            </a:pPr>
            <a:r>
              <a:rPr b="1" lang="en-US" sz="1800">
                <a:solidFill>
                  <a:schemeClr val="dk1"/>
                </a:solidFill>
              </a:rPr>
              <a:t>Diseño</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Encargado de hacer los diseños básicos.</a:t>
            </a:r>
            <a:endParaRPr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En ocasiones también se encargaba de animaciones y transiciones.</a:t>
            </a:r>
            <a:endParaRPr sz="18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a:solidFill>
                  <a:schemeClr val="dk1"/>
                </a:solidFill>
              </a:rPr>
              <a:t>Programación</a:t>
            </a:r>
            <a:endParaRPr b="1" sz="1800">
              <a:solidFill>
                <a:schemeClr val="dk1"/>
              </a:solidFill>
            </a:endParaRPr>
          </a:p>
          <a:p>
            <a:pPr indent="-342900" lvl="1" marL="914400" marR="0" rtl="0" algn="l">
              <a:lnSpc>
                <a:spcPct val="70000"/>
              </a:lnSpc>
              <a:spcBef>
                <a:spcPts val="0"/>
              </a:spcBef>
              <a:spcAft>
                <a:spcPts val="0"/>
              </a:spcAft>
              <a:buClr>
                <a:schemeClr val="dk1"/>
              </a:buClr>
              <a:buSzPts val="1800"/>
              <a:buChar char="○"/>
            </a:pPr>
            <a:r>
              <a:rPr lang="en-US" sz="1800">
                <a:solidFill>
                  <a:schemeClr val="dk1"/>
                </a:solidFill>
              </a:rPr>
              <a:t>Realizaba todas las tareas de desarrollo: JavaScript, PHP, Bases de datos, formularios, hosting, etc… </a:t>
            </a:r>
            <a:endParaRPr sz="1800">
              <a:solidFill>
                <a:schemeClr val="dk1"/>
              </a:solidFill>
            </a:endParaRPr>
          </a:p>
          <a:p>
            <a:pPr indent="0" lvl="0" marL="0" marR="0" rtl="0" algn="l">
              <a:lnSpc>
                <a:spcPct val="70000"/>
              </a:lnSpc>
              <a:spcBef>
                <a:spcPts val="1000"/>
              </a:spcBef>
              <a:spcAft>
                <a:spcPts val="0"/>
              </a:spcAft>
              <a:buNone/>
            </a:pPr>
            <a:r>
              <a:rPr lang="en-US" sz="1800">
                <a:solidFill>
                  <a:schemeClr val="dk1"/>
                </a:solidFill>
              </a:rPr>
              <a:t>Las webs de entonces no eran muy complejas, gran parte de la lógica se hacía en el servidor y el verdadero reto era lograr los objetivos con la tecnología de la época. </a:t>
            </a:r>
            <a:endParaRPr sz="1800">
              <a:solidFill>
                <a:schemeClr val="dk1"/>
              </a:solidFill>
            </a:endParaRPr>
          </a:p>
          <a:p>
            <a:pPr indent="0" lvl="0" marL="0" marR="0" rtl="0" algn="l">
              <a:lnSpc>
                <a:spcPct val="70000"/>
              </a:lnSpc>
              <a:spcBef>
                <a:spcPts val="1000"/>
              </a:spcBef>
              <a:spcAft>
                <a:spcPts val="0"/>
              </a:spcAft>
              <a:buClr>
                <a:schemeClr val="dk1"/>
              </a:buClr>
              <a:buSzPts val="2590"/>
              <a:buFont typeface="Arial"/>
              <a:buNone/>
            </a:pPr>
            <a:r>
              <a:rPr lang="en-US" sz="1800">
                <a:solidFill>
                  <a:schemeClr val="dk1"/>
                </a:solidFill>
              </a:rPr>
              <a:t>Al evolucionar la web, su complejidad creció exponencialmente. Por eso, la programación se dividió en dos grandes áreas: Front End y Back End.</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E</a:t>
            </a:r>
            <a:r>
              <a:rPr b="1" lang="en-US"/>
              <a:t>l Programador Web</a:t>
            </a:r>
            <a:endParaRPr i="1" sz="2800"/>
          </a:p>
        </p:txBody>
      </p:sp>
      <p:sp>
        <p:nvSpPr>
          <p:cNvPr id="327" name="Google Shape;327;p3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8" name="Google Shape;328;p38"/>
          <p:cNvSpPr txBox="1"/>
          <p:nvPr/>
        </p:nvSpPr>
        <p:spPr>
          <a:xfrm>
            <a:off x="358825" y="1013232"/>
            <a:ext cx="8623200" cy="39849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70000"/>
              </a:lnSpc>
              <a:spcBef>
                <a:spcPts val="1000"/>
              </a:spcBef>
              <a:spcAft>
                <a:spcPts val="0"/>
              </a:spcAft>
              <a:buClr>
                <a:schemeClr val="dk1"/>
              </a:buClr>
              <a:buSzPts val="1600"/>
              <a:buChar char="●"/>
            </a:pPr>
            <a:r>
              <a:rPr b="1" lang="en-US" sz="1600">
                <a:solidFill>
                  <a:schemeClr val="dk1"/>
                </a:solidFill>
              </a:rPr>
              <a:t>Diseñador/Maquetador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Antes con el diseño era suficiente. Luego, el diseñador asume competencias básicas para convertir los diseños en HTML y CSS. </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Front-End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Desarrolladores que asumen las funciones de interacción del lado del cliente (JavaScript) y dejando el servidor. En ocasiones, el diseño quedará fuera de sus competencias.</a:t>
            </a:r>
            <a:endParaRPr sz="1600">
              <a:solidFill>
                <a:schemeClr val="dk1"/>
              </a:solidFill>
            </a:endParaRPr>
          </a:p>
          <a:p>
            <a:pPr indent="-330200" lvl="0" marL="457200" marR="0" rtl="0" algn="l">
              <a:lnSpc>
                <a:spcPct val="70000"/>
              </a:lnSpc>
              <a:spcBef>
                <a:spcPts val="0"/>
              </a:spcBef>
              <a:spcAft>
                <a:spcPts val="0"/>
              </a:spcAft>
              <a:buClr>
                <a:schemeClr val="dk1"/>
              </a:buClr>
              <a:buSzPts val="1600"/>
              <a:buChar char="●"/>
            </a:pPr>
            <a:r>
              <a:rPr b="1" lang="en-US" sz="1600">
                <a:solidFill>
                  <a:schemeClr val="dk1"/>
                </a:solidFill>
              </a:rPr>
              <a:t>Back-End developer</a:t>
            </a:r>
            <a:endParaRPr b="1"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El desarrollo en el servidor también sufre muchos cambios. Poco a poco, se migrará de proyectos web que basan la mayor parte de su programación en HTML, CSS y JavaScript, desde el servidor a la creación de </a:t>
            </a:r>
            <a:r>
              <a:rPr lang="en-US" sz="1600">
                <a:solidFill>
                  <a:schemeClr val="dk1"/>
                </a:solidFill>
              </a:rPr>
              <a:t>APIs (especificación y código para que las aplicaciones puedan comunicarse entre ellas).</a:t>
            </a:r>
            <a:endParaRPr sz="1600">
              <a:solidFill>
                <a:schemeClr val="dk1"/>
              </a:solidFill>
            </a:endParaRPr>
          </a:p>
          <a:p>
            <a:pPr indent="-342900" lvl="0" marL="457200" marR="0" rtl="0" algn="l">
              <a:lnSpc>
                <a:spcPct val="70000"/>
              </a:lnSpc>
              <a:spcBef>
                <a:spcPts val="0"/>
              </a:spcBef>
              <a:spcAft>
                <a:spcPts val="0"/>
              </a:spcAft>
              <a:buClr>
                <a:schemeClr val="dk1"/>
              </a:buClr>
              <a:buSzPts val="1800"/>
              <a:buChar char="●"/>
            </a:pPr>
            <a:r>
              <a:rPr b="1" lang="en-US" sz="1800" u="sng">
                <a:solidFill>
                  <a:schemeClr val="dk1"/>
                </a:solidFill>
              </a:rPr>
              <a:t>Full Stack Developer</a:t>
            </a:r>
            <a:endParaRPr b="1" sz="1800" u="sng">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Surge una nueva clase de desarrolladores, que no se encasillan en el back o en el front. Son capaces de adentrarse en ambos mundos y suplir las necesidades de los equipos en estos dos frentes. </a:t>
            </a:r>
            <a:endParaRPr sz="1600">
              <a:solidFill>
                <a:schemeClr val="dk1"/>
              </a:solidFill>
            </a:endParaRPr>
          </a:p>
          <a:p>
            <a:pPr indent="-330200" lvl="1" marL="914400" marR="0" rtl="0" algn="l">
              <a:lnSpc>
                <a:spcPct val="70000"/>
              </a:lnSpc>
              <a:spcBef>
                <a:spcPts val="0"/>
              </a:spcBef>
              <a:spcAft>
                <a:spcPts val="0"/>
              </a:spcAft>
              <a:buClr>
                <a:schemeClr val="dk1"/>
              </a:buClr>
              <a:buSzPts val="1600"/>
              <a:buChar char="○"/>
            </a:pPr>
            <a:r>
              <a:rPr lang="en-US" sz="1600">
                <a:solidFill>
                  <a:schemeClr val="dk1"/>
                </a:solidFill>
              </a:rPr>
              <a:t>Cada Full Stack Developer será diferente, cada uno será especialista en unas </a:t>
            </a:r>
            <a:r>
              <a:rPr lang="en-US" sz="1600">
                <a:solidFill>
                  <a:schemeClr val="dk1"/>
                </a:solidFill>
              </a:rPr>
              <a:t>áreas</a:t>
            </a:r>
            <a:r>
              <a:rPr lang="en-US" sz="1600">
                <a:solidFill>
                  <a:schemeClr val="dk1"/>
                </a:solidFill>
              </a:rPr>
              <a:t>, y en otras pasará de largo.</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4294967295"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b="1" lang="en-US" sz="4800">
                <a:solidFill>
                  <a:schemeClr val="lt1"/>
                </a:solidFill>
              </a:rPr>
              <a:t>Técnicas de Programación</a:t>
            </a:r>
            <a:endParaRPr/>
          </a:p>
        </p:txBody>
      </p:sp>
      <p:sp>
        <p:nvSpPr>
          <p:cNvPr id="334" name="Google Shape;334;p3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Conceptos Fundamentales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Software</a:t>
            </a:r>
            <a:endParaRPr i="1" sz="3100"/>
          </a:p>
        </p:txBody>
      </p:sp>
      <p:sp>
        <p:nvSpPr>
          <p:cNvPr id="341" name="Google Shape;341;p4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2" name="Google Shape;342;p40"/>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Es el conjunto de los programas de cómputo, procedimientos, reglas, documentación y datos</a:t>
            </a:r>
            <a:br>
              <a:rPr lang="en-US"/>
            </a:br>
            <a:r>
              <a:rPr lang="en-US"/>
              <a:t>asociados, que forman parte de las operaciones de un sistema de computación. </a:t>
            </a:r>
            <a:endParaRPr/>
          </a:p>
        </p:txBody>
      </p:sp>
      <p:pic>
        <p:nvPicPr>
          <p:cNvPr id="343" name="Google Shape;343;p40"/>
          <p:cNvPicPr preferRelativeResize="0"/>
          <p:nvPr/>
        </p:nvPicPr>
        <p:blipFill rotWithShape="1">
          <a:blip r:embed="rId3">
            <a:alphaModFix/>
          </a:blip>
          <a:srcRect b="0" l="0" r="0" t="0"/>
          <a:stretch/>
        </p:blipFill>
        <p:spPr>
          <a:xfrm>
            <a:off x="5139158" y="2859429"/>
            <a:ext cx="3003629" cy="2064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0" name="Google Shape;350;p4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1" name="Google Shape;351;p41"/>
          <p:cNvSpPr txBox="1"/>
          <p:nvPr>
            <p:ph idx="4294967295" type="body"/>
          </p:nvPr>
        </p:nvSpPr>
        <p:spPr>
          <a:xfrm>
            <a:off x="376025" y="1022050"/>
            <a:ext cx="85008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Programar es un arte y el programador debería ser un artesano.</a:t>
            </a:r>
            <a:endParaRPr/>
          </a:p>
          <a:p>
            <a:pPr indent="-228600" lvl="0" marL="228600" rtl="0" algn="l">
              <a:lnSpc>
                <a:spcPct val="90000"/>
              </a:lnSpc>
              <a:spcBef>
                <a:spcPts val="1000"/>
              </a:spcBef>
              <a:spcAft>
                <a:spcPts val="0"/>
              </a:spcAft>
              <a:buClr>
                <a:schemeClr val="dk1"/>
              </a:buClr>
              <a:buSzPts val="2800"/>
              <a:buChar char="•"/>
            </a:pPr>
            <a:r>
              <a:rPr lang="en-US"/>
              <a:t>Las máquinas y los sistemas son geniales haciendo una única cosa, seguir pasos…</a:t>
            </a:r>
            <a:r>
              <a:rPr lang="en-US"/>
              <a:t>La responsabilidad de todo programador en relación a las máquinas es ser capaz de guiarlas con las instrucciones más precisas.</a:t>
            </a:r>
            <a:r>
              <a:rPr lang="en-US"/>
              <a:t>. </a:t>
            </a:r>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¿Qué es Programar?</a:t>
            </a:r>
            <a:br>
              <a:rPr b="1" lang="en-US" sz="4400"/>
            </a:br>
            <a:endParaRPr i="1" sz="3100"/>
          </a:p>
        </p:txBody>
      </p:sp>
      <p:sp>
        <p:nvSpPr>
          <p:cNvPr id="358" name="Google Shape;358;p4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9" name="Google Shape;359;p42"/>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Usar vs. Controlar</a:t>
            </a:r>
            <a:endParaRPr/>
          </a:p>
          <a:p>
            <a:pPr indent="-228600" lvl="0" marL="228600" rtl="0" algn="l">
              <a:lnSpc>
                <a:spcPct val="90000"/>
              </a:lnSpc>
              <a:spcBef>
                <a:spcPts val="1000"/>
              </a:spcBef>
              <a:spcAft>
                <a:spcPts val="0"/>
              </a:spcAft>
              <a:buClr>
                <a:schemeClr val="dk1"/>
              </a:buClr>
              <a:buSzPts val="2800"/>
              <a:buChar char="•"/>
            </a:pPr>
            <a:r>
              <a:rPr lang="en-US"/>
              <a:t>Crear Programas</a:t>
            </a:r>
            <a:endParaRPr/>
          </a:p>
          <a:p>
            <a:pPr indent="-228600" lvl="1" marL="685800" rtl="0" algn="l">
              <a:lnSpc>
                <a:spcPct val="90000"/>
              </a:lnSpc>
              <a:spcBef>
                <a:spcPts val="500"/>
              </a:spcBef>
              <a:spcAft>
                <a:spcPts val="0"/>
              </a:spcAft>
              <a:buClr>
                <a:schemeClr val="dk1"/>
              </a:buClr>
              <a:buSzPts val="2400"/>
              <a:buChar char="•"/>
            </a:pPr>
            <a:r>
              <a:rPr lang="en-US"/>
              <a:t>Acciones (comandos)</a:t>
            </a:r>
            <a:endParaRPr/>
          </a:p>
          <a:p>
            <a:pPr indent="-228600" lvl="0" marL="228600" rtl="0" algn="l">
              <a:lnSpc>
                <a:spcPct val="90000"/>
              </a:lnSpc>
              <a:spcBef>
                <a:spcPts val="1000"/>
              </a:spcBef>
              <a:spcAft>
                <a:spcPts val="0"/>
              </a:spcAft>
              <a:buClr>
                <a:schemeClr val="dk1"/>
              </a:buClr>
              <a:buSzPts val="2800"/>
              <a:buChar char="•"/>
            </a:pPr>
            <a:r>
              <a:rPr lang="en-US"/>
              <a:t>Solucionar problemas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0" name="Google Shape;360;p42"/>
          <p:cNvPicPr preferRelativeResize="0"/>
          <p:nvPr/>
        </p:nvPicPr>
        <p:blipFill rotWithShape="1">
          <a:blip r:embed="rId3">
            <a:alphaModFix/>
          </a:blip>
          <a:srcRect b="0" l="0" r="0" t="0"/>
          <a:stretch/>
        </p:blipFill>
        <p:spPr>
          <a:xfrm>
            <a:off x="4572000" y="3055716"/>
            <a:ext cx="3227915" cy="17197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67" name="Google Shape;367;p4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8" name="Google Shape;368;p43"/>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Lenguaje especial para desarrollar programas</a:t>
            </a:r>
            <a:endParaRPr/>
          </a:p>
          <a:p>
            <a:pPr indent="-228600" lvl="0" marL="228600" rtl="0" algn="l">
              <a:lnSpc>
                <a:spcPct val="90000"/>
              </a:lnSpc>
              <a:spcBef>
                <a:spcPts val="1000"/>
              </a:spcBef>
              <a:spcAft>
                <a:spcPts val="0"/>
              </a:spcAft>
              <a:buClr>
                <a:schemeClr val="dk1"/>
              </a:buClr>
              <a:buSzPts val="2800"/>
              <a:buChar char="•"/>
            </a:pPr>
            <a:r>
              <a:rPr lang="en-US"/>
              <a:t>Hay muchos lenguajes según lo que queramos hacer</a:t>
            </a:r>
            <a:endParaRPr/>
          </a:p>
          <a:p>
            <a:pPr indent="-228600" lvl="1" marL="685800" rtl="0" algn="l">
              <a:lnSpc>
                <a:spcPct val="90000"/>
              </a:lnSpc>
              <a:spcBef>
                <a:spcPts val="500"/>
              </a:spcBef>
              <a:spcAft>
                <a:spcPts val="0"/>
              </a:spcAft>
              <a:buClr>
                <a:schemeClr val="dk1"/>
              </a:buClr>
              <a:buSzPts val="2400"/>
              <a:buChar char="•"/>
            </a:pPr>
            <a:r>
              <a:rPr lang="en-US"/>
              <a:t>Desarrollo de aplicaciones y juegos: C, C++, Java</a:t>
            </a:r>
            <a:endParaRPr/>
          </a:p>
          <a:p>
            <a:pPr indent="-228600" lvl="1" marL="685800" rtl="0" algn="l">
              <a:lnSpc>
                <a:spcPct val="90000"/>
              </a:lnSpc>
              <a:spcBef>
                <a:spcPts val="500"/>
              </a:spcBef>
              <a:spcAft>
                <a:spcPts val="0"/>
              </a:spcAft>
              <a:buClr>
                <a:schemeClr val="dk1"/>
              </a:buClr>
              <a:buSzPts val="2400"/>
              <a:buChar char="•"/>
            </a:pPr>
            <a:r>
              <a:rPr lang="en-US"/>
              <a:t>Bases de datos: MySQL, SQL</a:t>
            </a:r>
            <a:endParaRPr/>
          </a:p>
          <a:p>
            <a:pPr indent="-228600" lvl="1" marL="685800" rtl="0" algn="l">
              <a:lnSpc>
                <a:spcPct val="90000"/>
              </a:lnSpc>
              <a:spcBef>
                <a:spcPts val="500"/>
              </a:spcBef>
              <a:spcAft>
                <a:spcPts val="0"/>
              </a:spcAft>
              <a:buClr>
                <a:schemeClr val="dk1"/>
              </a:buClr>
              <a:buSzPts val="2400"/>
              <a:buChar char="•"/>
            </a:pPr>
            <a:r>
              <a:rPr lang="en-US"/>
              <a:t>Drivers: Assembler, C</a:t>
            </a:r>
            <a:endParaRPr/>
          </a:p>
          <a:p>
            <a:pPr indent="-228600" lvl="1" marL="685800" rtl="0" algn="l">
              <a:lnSpc>
                <a:spcPct val="90000"/>
              </a:lnSpc>
              <a:spcBef>
                <a:spcPts val="500"/>
              </a:spcBef>
              <a:spcAft>
                <a:spcPts val="0"/>
              </a:spcAft>
              <a:buClr>
                <a:schemeClr val="dk1"/>
              </a:buClr>
              <a:buSzPts val="2400"/>
              <a:buChar char="•"/>
            </a:pPr>
            <a:r>
              <a:rPr lang="en-US"/>
              <a:t>Web: HTML, JavaScript, Python, PHP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9" name="Google Shape;369;p43"/>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lang="en-US" sz="4400"/>
              <a:t>Lenguajes de Programación</a:t>
            </a:r>
            <a:endParaRPr i="1" sz="3100"/>
          </a:p>
        </p:txBody>
      </p:sp>
      <p:sp>
        <p:nvSpPr>
          <p:cNvPr id="376" name="Google Shape;376;p4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7" name="Google Shape;377;p44"/>
          <p:cNvSpPr txBox="1"/>
          <p:nvPr>
            <p:ph idx="4294967295"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Los programas están formados por secuencias de </a:t>
            </a:r>
            <a:r>
              <a:rPr b="1" lang="en-US"/>
              <a:t>instrucciones</a:t>
            </a:r>
            <a:endParaRPr/>
          </a:p>
          <a:p>
            <a:pPr indent="-228600" lvl="0" marL="228600" rtl="0" algn="l">
              <a:lnSpc>
                <a:spcPct val="90000"/>
              </a:lnSpc>
              <a:spcBef>
                <a:spcPts val="1000"/>
              </a:spcBef>
              <a:spcAft>
                <a:spcPts val="0"/>
              </a:spcAft>
              <a:buClr>
                <a:schemeClr val="dk1"/>
              </a:buClr>
              <a:buSzPts val="2800"/>
              <a:buChar char="•"/>
            </a:pPr>
            <a:r>
              <a:rPr lang="en-US"/>
              <a:t>La instrucciones están escritas para que la computadora realice una </a:t>
            </a:r>
            <a:r>
              <a:rPr b="1" lang="en-US"/>
              <a:t>tarea </a:t>
            </a:r>
            <a:r>
              <a:rPr b="1" lang="en-US"/>
              <a:t>específica</a:t>
            </a:r>
            <a:endParaRPr b="1"/>
          </a:p>
          <a:p>
            <a:pPr indent="-228600" lvl="0" marL="228600" rtl="0" algn="l">
              <a:lnSpc>
                <a:spcPct val="90000"/>
              </a:lnSpc>
              <a:spcBef>
                <a:spcPts val="1000"/>
              </a:spcBef>
              <a:spcAft>
                <a:spcPts val="0"/>
              </a:spcAft>
              <a:buClr>
                <a:schemeClr val="dk1"/>
              </a:buClr>
              <a:buSzPts val="2800"/>
              <a:buChar char="•"/>
            </a:pPr>
            <a:r>
              <a:rPr lang="en-US"/>
              <a:t>La secuencia de instrucciones son escritas por un programador usando un lenguaje de programación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8" name="Google Shape;378;p44"/>
          <p:cNvPicPr preferRelativeResize="0"/>
          <p:nvPr/>
        </p:nvPicPr>
        <p:blipFill rotWithShape="1">
          <a:blip r:embed="rId3">
            <a:alphaModFix/>
          </a:blip>
          <a:srcRect b="0" l="0" r="0" t="0"/>
          <a:stretch/>
        </p:blipFill>
        <p:spPr>
          <a:xfrm>
            <a:off x="6018834" y="3992389"/>
            <a:ext cx="2199190" cy="915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Lenguaje de Máquina</a:t>
            </a:r>
            <a:endParaRPr i="1" sz="2800"/>
          </a:p>
        </p:txBody>
      </p:sp>
      <p:sp>
        <p:nvSpPr>
          <p:cNvPr id="385" name="Google Shape;385;p4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6" name="Google Shape;386;p45"/>
          <p:cNvSpPr txBox="1"/>
          <p:nvPr>
            <p:ph idx="4294967295" type="body"/>
          </p:nvPr>
        </p:nvSpPr>
        <p:spPr>
          <a:xfrm>
            <a:off x="628650" y="1620000"/>
            <a:ext cx="4266900" cy="3263400"/>
          </a:xfrm>
          <a:prstGeom prst="rect">
            <a:avLst/>
          </a:prstGeom>
          <a:noFill/>
          <a:ln>
            <a:noFill/>
          </a:ln>
        </p:spPr>
        <p:txBody>
          <a:bodyPr anchorCtr="0" anchor="t" bIns="45700" lIns="91425" spcFirstLastPara="1" rIns="91425" wrap="square" tIns="45700">
            <a:noAutofit/>
          </a:bodyPr>
          <a:lstStyle/>
          <a:p>
            <a:pPr indent="-191135" lvl="0" marL="228600" rtl="0" algn="l">
              <a:lnSpc>
                <a:spcPct val="80000"/>
              </a:lnSpc>
              <a:spcBef>
                <a:spcPts val="0"/>
              </a:spcBef>
              <a:spcAft>
                <a:spcPts val="0"/>
              </a:spcAft>
              <a:buClr>
                <a:schemeClr val="dk1"/>
              </a:buClr>
              <a:buSzPts val="2000"/>
              <a:buChar char="•"/>
            </a:pPr>
            <a:r>
              <a:rPr lang="en-US" sz="2000"/>
              <a:t>El lenguaje máquina está compuesto de ceros y unos lo que hace que programar en lenguaje máquina sea un proceso tedioso y sujeto a errores.</a:t>
            </a:r>
            <a:endParaRPr sz="2000"/>
          </a:p>
          <a:p>
            <a:pPr indent="-191135" lvl="0" marL="228600" rtl="0" algn="l">
              <a:lnSpc>
                <a:spcPct val="80000"/>
              </a:lnSpc>
              <a:spcBef>
                <a:spcPts val="1000"/>
              </a:spcBef>
              <a:spcAft>
                <a:spcPts val="0"/>
              </a:spcAft>
              <a:buClr>
                <a:schemeClr val="dk1"/>
              </a:buClr>
              <a:buSzPts val="2000"/>
              <a:buChar char="•"/>
            </a:pPr>
            <a:r>
              <a:rPr lang="en-US" sz="2000"/>
              <a:t>El lenguaje Assembly (ensamblador) </a:t>
            </a:r>
            <a:r>
              <a:rPr lang="en-US" sz="2000">
                <a:solidFill>
                  <a:schemeClr val="dk1"/>
                </a:solidFill>
              </a:rPr>
              <a:t>hace de traductor entre ese </a:t>
            </a:r>
            <a:r>
              <a:rPr b="1" lang="en-US" sz="2000">
                <a:solidFill>
                  <a:schemeClr val="dk1"/>
                </a:solidFill>
              </a:rPr>
              <a:t>lenguaje máquina</a:t>
            </a:r>
            <a:r>
              <a:rPr lang="en-US" sz="2000">
                <a:solidFill>
                  <a:schemeClr val="dk1"/>
                </a:solidFill>
              </a:rPr>
              <a:t> y uno que es más natural para el humano (</a:t>
            </a:r>
            <a:r>
              <a:rPr b="1" lang="en-US" sz="2000">
                <a:solidFill>
                  <a:schemeClr val="dk1"/>
                </a:solidFill>
              </a:rPr>
              <a:t>lenguaje de alto nivel</a:t>
            </a:r>
            <a:r>
              <a:rPr lang="en-US" sz="2000">
                <a:solidFill>
                  <a:schemeClr val="dk1"/>
                </a:solidFill>
              </a:rPr>
              <a:t>)</a:t>
            </a:r>
            <a:endParaRPr sz="2000"/>
          </a:p>
          <a:p>
            <a:pPr indent="-64135" lvl="0" marL="228600" rtl="0" algn="l">
              <a:lnSpc>
                <a:spcPct val="80000"/>
              </a:lnSpc>
              <a:spcBef>
                <a:spcPts val="1000"/>
              </a:spcBef>
              <a:spcAft>
                <a:spcPts val="0"/>
              </a:spcAft>
              <a:buClr>
                <a:schemeClr val="dk1"/>
              </a:buClr>
              <a:buSzPts val="2590"/>
              <a:buNone/>
            </a:pPr>
            <a:r>
              <a:t/>
            </a:r>
            <a:endParaRPr sz="2590"/>
          </a:p>
        </p:txBody>
      </p:sp>
      <p:pic>
        <p:nvPicPr>
          <p:cNvPr descr="687474703a2f2f322e62702e626c6f6773706f742e636f6d2f2d70636c4f494770304630452f5542714f514843585a63492f4141414141414141414b6b2f4652523256644e756d36672f73313630302f417373656d626c794c616e67756167652e706e67" id="387" name="Google Shape;387;p45"/>
          <p:cNvPicPr preferRelativeResize="0"/>
          <p:nvPr/>
        </p:nvPicPr>
        <p:blipFill rotWithShape="1">
          <a:blip r:embed="rId3">
            <a:alphaModFix/>
          </a:blip>
          <a:srcRect b="0" l="0" r="0" t="0"/>
          <a:stretch/>
        </p:blipFill>
        <p:spPr>
          <a:xfrm>
            <a:off x="4895427" y="1827877"/>
            <a:ext cx="4127400" cy="286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Compilador</a:t>
            </a:r>
            <a:endParaRPr i="1" sz="2800"/>
          </a:p>
        </p:txBody>
      </p:sp>
      <p:sp>
        <p:nvSpPr>
          <p:cNvPr id="394" name="Google Shape;394;p4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95" name="Google Shape;395;p46"/>
          <p:cNvGrpSpPr/>
          <p:nvPr/>
        </p:nvGrpSpPr>
        <p:grpSpPr>
          <a:xfrm>
            <a:off x="635581" y="1670197"/>
            <a:ext cx="7872837" cy="1150819"/>
            <a:chOff x="6931" y="1408455"/>
            <a:chExt cx="7872837" cy="1534426"/>
          </a:xfrm>
        </p:grpSpPr>
        <p:sp>
          <p:nvSpPr>
            <p:cNvPr id="396" name="Google Shape;396;p46"/>
            <p:cNvSpPr/>
            <p:nvPr/>
          </p:nvSpPr>
          <p:spPr>
            <a:xfrm>
              <a:off x="6931" y="1408455"/>
              <a:ext cx="2071799" cy="1534426"/>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txBox="1"/>
            <p:nvPr/>
          </p:nvSpPr>
          <p:spPr>
            <a:xfrm>
              <a:off x="51873"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alto Nivel (Ej. Java)</a:t>
              </a:r>
              <a:endParaRPr b="0" i="0" sz="1800" u="none" cap="none" strike="noStrike">
                <a:solidFill>
                  <a:schemeClr val="lt1"/>
                </a:solidFill>
                <a:latin typeface="Calibri"/>
                <a:ea typeface="Calibri"/>
                <a:cs typeface="Calibri"/>
                <a:sym typeface="Calibri"/>
              </a:endParaRPr>
            </a:p>
          </p:txBody>
        </p:sp>
        <p:sp>
          <p:nvSpPr>
            <p:cNvPr id="398" name="Google Shape;398;p46"/>
            <p:cNvSpPr/>
            <p:nvPr/>
          </p:nvSpPr>
          <p:spPr>
            <a:xfrm>
              <a:off x="2285910" y="1918765"/>
              <a:ext cx="439221" cy="513806"/>
            </a:xfrm>
            <a:prstGeom prst="rightArrow">
              <a:avLst>
                <a:gd fmla="val 60000" name="adj1"/>
                <a:gd fmla="val 50000" name="adj2"/>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txBox="1"/>
            <p:nvPr/>
          </p:nvSpPr>
          <p:spPr>
            <a:xfrm>
              <a:off x="2285910"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0" name="Google Shape;400;p46"/>
            <p:cNvSpPr/>
            <p:nvPr/>
          </p:nvSpPr>
          <p:spPr>
            <a:xfrm>
              <a:off x="2907450" y="1408455"/>
              <a:ext cx="2071799" cy="1534426"/>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txBox="1"/>
            <p:nvPr/>
          </p:nvSpPr>
          <p:spPr>
            <a:xfrm>
              <a:off x="2952392"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Compilador</a:t>
              </a:r>
              <a:endParaRPr b="0" i="0" sz="1800" u="none" cap="none" strike="noStrike">
                <a:solidFill>
                  <a:schemeClr val="lt1"/>
                </a:solidFill>
                <a:latin typeface="Calibri"/>
                <a:ea typeface="Calibri"/>
                <a:cs typeface="Calibri"/>
                <a:sym typeface="Calibri"/>
              </a:endParaRPr>
            </a:p>
          </p:txBody>
        </p:sp>
        <p:sp>
          <p:nvSpPr>
            <p:cNvPr id="402" name="Google Shape;402;p46"/>
            <p:cNvSpPr/>
            <p:nvPr/>
          </p:nvSpPr>
          <p:spPr>
            <a:xfrm>
              <a:off x="5186429" y="1918765"/>
              <a:ext cx="439221" cy="513806"/>
            </a:xfrm>
            <a:prstGeom prst="rightArrow">
              <a:avLst>
                <a:gd fmla="val 60000" name="adj1"/>
                <a:gd fmla="val 50000" name="adj2"/>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txBox="1"/>
            <p:nvPr/>
          </p:nvSpPr>
          <p:spPr>
            <a:xfrm>
              <a:off x="5186429" y="2021526"/>
              <a:ext cx="307455" cy="308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4" name="Google Shape;404;p46"/>
            <p:cNvSpPr/>
            <p:nvPr/>
          </p:nvSpPr>
          <p:spPr>
            <a:xfrm>
              <a:off x="5807969" y="1408455"/>
              <a:ext cx="2071799" cy="1534426"/>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txBox="1"/>
            <p:nvPr/>
          </p:nvSpPr>
          <p:spPr>
            <a:xfrm>
              <a:off x="5852911" y="1453397"/>
              <a:ext cx="1981915" cy="1444542"/>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Lenguaje de Programación de bajo Nivel (Código Máquina / Assembly )</a:t>
              </a:r>
              <a:endParaRPr b="0" i="0" sz="1800" u="none" cap="none" strike="noStrike">
                <a:solidFill>
                  <a:schemeClr val="lt1"/>
                </a:solidFill>
                <a:latin typeface="Calibri"/>
                <a:ea typeface="Calibri"/>
                <a:cs typeface="Calibri"/>
                <a:sym typeface="Calibri"/>
              </a:endParaRPr>
            </a:p>
          </p:txBody>
        </p:sp>
      </p:grpSp>
      <p:pic>
        <p:nvPicPr>
          <p:cNvPr id="406" name="Google Shape;406;p46"/>
          <p:cNvPicPr preferRelativeResize="0"/>
          <p:nvPr/>
        </p:nvPicPr>
        <p:blipFill>
          <a:blip r:embed="rId3">
            <a:alphaModFix/>
          </a:blip>
          <a:stretch>
            <a:fillRect/>
          </a:stretch>
        </p:blipFill>
        <p:spPr>
          <a:xfrm>
            <a:off x="1123875" y="2960029"/>
            <a:ext cx="5272287" cy="1881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Primera Generación</a:t>
            </a:r>
            <a:endParaRPr i="1" sz="2520"/>
          </a:p>
        </p:txBody>
      </p:sp>
      <p:sp>
        <p:nvSpPr>
          <p:cNvPr id="252" name="Google Shape;252;p2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tumblr_mrmlvtXUmg1s6mxo0o1_1280.jpg" id="253" name="Google Shape;253;p29"/>
          <p:cNvPicPr preferRelativeResize="0"/>
          <p:nvPr/>
        </p:nvPicPr>
        <p:blipFill rotWithShape="1">
          <a:blip r:embed="rId3">
            <a:alphaModFix/>
          </a:blip>
          <a:srcRect b="0" l="0" r="0" t="0"/>
          <a:stretch/>
        </p:blipFill>
        <p:spPr>
          <a:xfrm>
            <a:off x="4687746" y="2807652"/>
            <a:ext cx="4125850" cy="2075852"/>
          </a:xfrm>
          <a:prstGeom prst="rect">
            <a:avLst/>
          </a:prstGeom>
          <a:noFill/>
          <a:ln>
            <a:noFill/>
          </a:ln>
        </p:spPr>
      </p:pic>
      <p:sp>
        <p:nvSpPr>
          <p:cNvPr id="254" name="Google Shape;254;p29"/>
          <p:cNvSpPr txBox="1"/>
          <p:nvPr>
            <p:ph idx="4294967295" type="body"/>
          </p:nvPr>
        </p:nvSpPr>
        <p:spPr>
          <a:xfrm>
            <a:off x="247650" y="1643194"/>
            <a:ext cx="6888900" cy="2211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Década del 50</a:t>
            </a:r>
            <a:endParaRPr/>
          </a:p>
          <a:p>
            <a:pPr indent="-228600" lvl="0" marL="228600" rtl="0" algn="l">
              <a:lnSpc>
                <a:spcPct val="90000"/>
              </a:lnSpc>
              <a:spcBef>
                <a:spcPts val="1000"/>
              </a:spcBef>
              <a:spcAft>
                <a:spcPts val="0"/>
              </a:spcAft>
              <a:buClr>
                <a:schemeClr val="dk1"/>
              </a:buClr>
              <a:buSzPts val="2800"/>
              <a:buChar char="•"/>
            </a:pPr>
            <a:r>
              <a:rPr lang="en-US"/>
              <a:t>Máquinas</a:t>
            </a:r>
            <a:r>
              <a:rPr lang="en-US"/>
              <a:t> grandes y costosas</a:t>
            </a:r>
            <a:endParaRPr/>
          </a:p>
          <a:p>
            <a:pPr indent="-228600" lvl="0" marL="228600" rtl="0" algn="l">
              <a:lnSpc>
                <a:spcPct val="90000"/>
              </a:lnSpc>
              <a:spcBef>
                <a:spcPts val="1000"/>
              </a:spcBef>
              <a:spcAft>
                <a:spcPts val="0"/>
              </a:spcAft>
              <a:buClr>
                <a:schemeClr val="dk1"/>
              </a:buClr>
              <a:buSzPts val="2800"/>
              <a:buChar char="•"/>
            </a:pPr>
            <a:r>
              <a:rPr lang="en-US"/>
              <a:t>Construidas con válvulas de vacío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628675" y="376025"/>
            <a:ext cx="7886700" cy="7461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Compilación</a:t>
            </a:r>
            <a:r>
              <a:rPr lang="en-US"/>
              <a:t> vs. interpretación</a:t>
            </a:r>
            <a:endParaRPr/>
          </a:p>
          <a:p>
            <a:pPr indent="0" lvl="0" marL="0" rtl="0" algn="ctr">
              <a:spcBef>
                <a:spcPts val="0"/>
              </a:spcBef>
              <a:spcAft>
                <a:spcPts val="0"/>
              </a:spcAft>
              <a:buNone/>
            </a:pPr>
            <a:r>
              <a:t/>
            </a:r>
            <a:endParaRPr/>
          </a:p>
        </p:txBody>
      </p:sp>
      <p:sp>
        <p:nvSpPr>
          <p:cNvPr id="413" name="Google Shape;413;p47"/>
          <p:cNvSpPr txBox="1"/>
          <p:nvPr>
            <p:ph idx="1" type="body"/>
          </p:nvPr>
        </p:nvSpPr>
        <p:spPr>
          <a:xfrm>
            <a:off x="120875" y="1255475"/>
            <a:ext cx="40557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compilador es un programa que transforma el código fuente de un programa a su equivalente en otro lenguaje de programación de más bajo nivel </a:t>
            </a:r>
            <a:endParaRPr sz="1050">
              <a:solidFill>
                <a:srgbClr val="606060"/>
              </a:solidFill>
              <a:highlight>
                <a:srgbClr val="FFFFFF"/>
              </a:highlight>
            </a:endParaRPr>
          </a:p>
          <a:p>
            <a:pPr indent="0" lvl="0" marL="457200" rtl="0" algn="l">
              <a:lnSpc>
                <a:spcPct val="100000"/>
              </a:lnSpc>
              <a:spcBef>
                <a:spcPts val="1000"/>
              </a:spcBef>
              <a:spcAft>
                <a:spcPts val="0"/>
              </a:spcAft>
              <a:buNone/>
            </a:pPr>
            <a:r>
              <a:t/>
            </a:r>
            <a:endParaRPr sz="1050">
              <a:solidFill>
                <a:srgbClr val="606060"/>
              </a:solidFill>
              <a:highlight>
                <a:srgbClr val="FFFFFF"/>
              </a:highlight>
            </a:endParaRPr>
          </a:p>
          <a:p>
            <a:pPr indent="0" lvl="0" marL="0" rtl="0" algn="l">
              <a:spcBef>
                <a:spcPts val="1000"/>
              </a:spcBef>
              <a:spcAft>
                <a:spcPts val="0"/>
              </a:spcAft>
              <a:buNone/>
            </a:pPr>
            <a:r>
              <a:t/>
            </a:r>
            <a:endParaRPr/>
          </a:p>
        </p:txBody>
      </p:sp>
      <p:sp>
        <p:nvSpPr>
          <p:cNvPr id="414" name="Google Shape;414;p4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5" name="Google Shape;415;p47"/>
          <p:cNvSpPr txBox="1"/>
          <p:nvPr>
            <p:ph idx="1" type="body"/>
          </p:nvPr>
        </p:nvSpPr>
        <p:spPr>
          <a:xfrm>
            <a:off x="4176575" y="1293575"/>
            <a:ext cx="4794300" cy="36594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lang="en-US" sz="2500"/>
              <a:t>Un intérprete es un programa que ejecuta directamente las instrucciones escritas en un lenguaje de programación dado</a:t>
            </a:r>
            <a:endParaRPr sz="2500"/>
          </a:p>
          <a:p>
            <a:pPr indent="-387350" lvl="0" marL="457200" rtl="0" algn="l">
              <a:lnSpc>
                <a:spcPct val="100000"/>
              </a:lnSpc>
              <a:spcBef>
                <a:spcPts val="0"/>
              </a:spcBef>
              <a:spcAft>
                <a:spcPts val="0"/>
              </a:spcAft>
              <a:buSzPts val="2500"/>
              <a:buChar char="•"/>
            </a:pPr>
            <a:r>
              <a:rPr lang="en-US" sz="2500"/>
              <a:t>Traduce el lenguaje de alto nivel a lenguaje máquina sin generar ningún objeto.</a:t>
            </a:r>
            <a:endParaRPr sz="1200">
              <a:solidFill>
                <a:srgbClr val="424242"/>
              </a:solidFill>
              <a:highlight>
                <a:srgbClr val="FFFFFF"/>
              </a:highlight>
              <a:latin typeface="Roboto"/>
              <a:ea typeface="Roboto"/>
              <a:cs typeface="Roboto"/>
              <a:sym typeface="Roboto"/>
            </a:endParaRPr>
          </a:p>
          <a:p>
            <a:pPr indent="0" lvl="0" marL="0" rtl="0" algn="just">
              <a:lnSpc>
                <a:spcPct val="100000"/>
              </a:lnSpc>
              <a:spcBef>
                <a:spcPts val="0"/>
              </a:spcBef>
              <a:spcAft>
                <a:spcPts val="0"/>
              </a:spcAft>
              <a:buNone/>
            </a:pPr>
            <a:r>
              <a:rPr lang="en-US" sz="1200">
                <a:solidFill>
                  <a:srgbClr val="424242"/>
                </a:solidFill>
                <a:highlight>
                  <a:srgbClr val="FFFFFF"/>
                </a:highlight>
                <a:latin typeface="Roboto"/>
                <a:ea typeface="Roboto"/>
                <a:cs typeface="Roboto"/>
                <a:sym typeface="Roboto"/>
              </a:rPr>
              <a:t> </a:t>
            </a:r>
            <a:endParaRPr sz="2500"/>
          </a:p>
          <a:p>
            <a:pPr indent="0" lvl="0" marL="0" rtl="0" algn="l">
              <a:lnSpc>
                <a:spcPct val="100000"/>
              </a:lnSpc>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Compilación</a:t>
            </a:r>
            <a:r>
              <a:rPr lang="en-US"/>
              <a:t> vs. </a:t>
            </a:r>
            <a:r>
              <a:rPr lang="en-US"/>
              <a:t>interpretación</a:t>
            </a:r>
            <a:endParaRPr/>
          </a:p>
        </p:txBody>
      </p:sp>
      <p:sp>
        <p:nvSpPr>
          <p:cNvPr id="422" name="Google Shape;422;p4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3" name="Google Shape;423;p48"/>
          <p:cNvSpPr txBox="1"/>
          <p:nvPr>
            <p:ph idx="1" type="body"/>
          </p:nvPr>
        </p:nvSpPr>
        <p:spPr>
          <a:xfrm>
            <a:off x="628650" y="1148050"/>
            <a:ext cx="37629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000"/>
              </a:spcBef>
              <a:spcAft>
                <a:spcPts val="0"/>
              </a:spcAft>
              <a:buSzPts val="2500"/>
              <a:buChar char="●"/>
            </a:pPr>
            <a:r>
              <a:rPr lang="en-US" sz="2500"/>
              <a:t>Si hay un error, se debe corregir y volver a compilar</a:t>
            </a:r>
            <a:endParaRPr sz="2500"/>
          </a:p>
          <a:p>
            <a:pPr indent="-387350" lvl="0" marL="457200" rtl="0" algn="l">
              <a:lnSpc>
                <a:spcPct val="100000"/>
              </a:lnSpc>
              <a:spcBef>
                <a:spcPts val="0"/>
              </a:spcBef>
              <a:spcAft>
                <a:spcPts val="0"/>
              </a:spcAft>
              <a:buSzPts val="2500"/>
              <a:buChar char="●"/>
            </a:pPr>
            <a:r>
              <a:rPr lang="en-US" sz="2500"/>
              <a:t>Mayor dificultad al detectar errores.</a:t>
            </a:r>
            <a:endParaRPr sz="2500"/>
          </a:p>
          <a:p>
            <a:pPr indent="-387350" lvl="0" marL="457200" rtl="0" algn="l">
              <a:lnSpc>
                <a:spcPct val="100000"/>
              </a:lnSpc>
              <a:spcBef>
                <a:spcPts val="0"/>
              </a:spcBef>
              <a:spcAft>
                <a:spcPts val="0"/>
              </a:spcAft>
              <a:buSzPts val="2500"/>
              <a:buChar char="●"/>
            </a:pPr>
            <a:r>
              <a:rPr lang="en-US" sz="2500"/>
              <a:t>Ejecuta más rápido un programa.</a:t>
            </a:r>
            <a:endParaRPr sz="1200">
              <a:solidFill>
                <a:srgbClr val="424242"/>
              </a:solidFill>
              <a:highlight>
                <a:srgbClr val="FFFFFF"/>
              </a:highlight>
              <a:latin typeface="Roboto"/>
              <a:ea typeface="Roboto"/>
              <a:cs typeface="Roboto"/>
              <a:sym typeface="Roboto"/>
            </a:endParaRPr>
          </a:p>
          <a:p>
            <a:pPr indent="0" lvl="0" marL="457200" rtl="0" algn="l">
              <a:lnSpc>
                <a:spcPct val="100000"/>
              </a:lnSpc>
              <a:spcBef>
                <a:spcPts val="1000"/>
              </a:spcBef>
              <a:spcAft>
                <a:spcPts val="0"/>
              </a:spcAft>
              <a:buNone/>
            </a:pPr>
            <a:r>
              <a:t/>
            </a:r>
            <a:endParaRPr sz="2500"/>
          </a:p>
        </p:txBody>
      </p:sp>
      <p:sp>
        <p:nvSpPr>
          <p:cNvPr id="424" name="Google Shape;424;p48"/>
          <p:cNvSpPr txBox="1"/>
          <p:nvPr>
            <p:ph idx="1" type="body"/>
          </p:nvPr>
        </p:nvSpPr>
        <p:spPr>
          <a:xfrm>
            <a:off x="4824725" y="1273575"/>
            <a:ext cx="4119300" cy="3735600"/>
          </a:xfrm>
          <a:prstGeom prst="rect">
            <a:avLst/>
          </a:prstGeom>
        </p:spPr>
        <p:txBody>
          <a:bodyPr anchorCtr="0" anchor="t" bIns="45700" lIns="91425" spcFirstLastPara="1" rIns="91425" wrap="square" tIns="45700">
            <a:noAutofit/>
          </a:bodyPr>
          <a:lstStyle/>
          <a:p>
            <a:pPr indent="-387350" lvl="0" marL="457200" rtl="0" algn="l">
              <a:lnSpc>
                <a:spcPct val="100000"/>
              </a:lnSpc>
              <a:spcBef>
                <a:spcPts val="1200"/>
              </a:spcBef>
              <a:spcAft>
                <a:spcPts val="0"/>
              </a:spcAft>
              <a:buSzPts val="2500"/>
              <a:buChar char="●"/>
            </a:pPr>
            <a:r>
              <a:rPr lang="en-US" sz="2500"/>
              <a:t>Toma cada línea de código, la analiza y ejecuta al mismo tiempo.</a:t>
            </a:r>
            <a:endParaRPr sz="2500"/>
          </a:p>
          <a:p>
            <a:pPr indent="-387350" lvl="0" marL="457200" rtl="0" algn="l">
              <a:lnSpc>
                <a:spcPct val="100000"/>
              </a:lnSpc>
              <a:spcBef>
                <a:spcPts val="0"/>
              </a:spcBef>
              <a:spcAft>
                <a:spcPts val="0"/>
              </a:spcAft>
              <a:buSzPts val="2500"/>
              <a:buChar char="●"/>
            </a:pPr>
            <a:r>
              <a:rPr lang="en-US" sz="2500"/>
              <a:t>Más lento que un compilador ya que el intérprete siempre está verificando el código. </a:t>
            </a:r>
            <a:endParaRPr sz="2500"/>
          </a:p>
          <a:p>
            <a:pPr indent="0" lvl="0" marL="0" rtl="0" algn="just">
              <a:lnSpc>
                <a:spcPct val="100000"/>
              </a:lnSpc>
              <a:spcBef>
                <a:spcPts val="1200"/>
              </a:spcBef>
              <a:spcAft>
                <a:spcPts val="0"/>
              </a:spcAft>
              <a:buNone/>
            </a:pPr>
            <a:r>
              <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Sistema Operativo</a:t>
            </a:r>
            <a:endParaRPr i="1" sz="2800"/>
          </a:p>
        </p:txBody>
      </p:sp>
      <p:sp>
        <p:nvSpPr>
          <p:cNvPr id="431" name="Google Shape;431;p4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2" name="Google Shape;432;p49"/>
          <p:cNvSpPr txBox="1"/>
          <p:nvPr>
            <p:ph idx="4294967295" type="body"/>
          </p:nvPr>
        </p:nvSpPr>
        <p:spPr>
          <a:xfrm>
            <a:off x="628650" y="1277100"/>
            <a:ext cx="8179800" cy="326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Gestiona los recursos de </a:t>
            </a:r>
            <a:r>
              <a:rPr b="1" lang="en-US"/>
              <a:t>hardware </a:t>
            </a:r>
            <a:endParaRPr/>
          </a:p>
          <a:p>
            <a:pPr indent="-228600" lvl="0" marL="228600" rtl="0" algn="l">
              <a:lnSpc>
                <a:spcPct val="90000"/>
              </a:lnSpc>
              <a:spcBef>
                <a:spcPts val="1000"/>
              </a:spcBef>
              <a:spcAft>
                <a:spcPts val="0"/>
              </a:spcAft>
              <a:buClr>
                <a:schemeClr val="dk1"/>
              </a:buClr>
              <a:buSzPts val="2800"/>
              <a:buChar char="•"/>
            </a:pPr>
            <a:r>
              <a:rPr lang="en-US">
                <a:solidFill>
                  <a:schemeClr val="dk1"/>
                </a:solidFill>
              </a:rPr>
              <a:t>Provee servicios a los </a:t>
            </a:r>
            <a:r>
              <a:rPr b="1" lang="en-US">
                <a:solidFill>
                  <a:schemeClr val="dk1"/>
                </a:solidFill>
              </a:rPr>
              <a:t>programas de aplicación</a:t>
            </a:r>
            <a:endParaRPr/>
          </a:p>
        </p:txBody>
      </p:sp>
      <p:grpSp>
        <p:nvGrpSpPr>
          <p:cNvPr id="433" name="Google Shape;433;p49"/>
          <p:cNvGrpSpPr/>
          <p:nvPr/>
        </p:nvGrpSpPr>
        <p:grpSpPr>
          <a:xfrm>
            <a:off x="2581153" y="2459633"/>
            <a:ext cx="4847742" cy="2423870"/>
            <a:chOff x="0" y="0"/>
            <a:chExt cx="4847742" cy="3231827"/>
          </a:xfrm>
        </p:grpSpPr>
        <p:sp>
          <p:nvSpPr>
            <p:cNvPr id="434" name="Google Shape;434;p49"/>
            <p:cNvSpPr/>
            <p:nvPr/>
          </p:nvSpPr>
          <p:spPr>
            <a:xfrm>
              <a:off x="0" y="0"/>
              <a:ext cx="3878194" cy="711002"/>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
            <p:cNvSpPr txBox="1"/>
            <p:nvPr/>
          </p:nvSpPr>
          <p:spPr>
            <a:xfrm>
              <a:off x="20825" y="20825"/>
              <a:ext cx="3050887"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Usuario</a:t>
              </a:r>
              <a:endParaRPr b="0" i="0" sz="3000" u="none" cap="none" strike="noStrike">
                <a:solidFill>
                  <a:schemeClr val="lt1"/>
                </a:solidFill>
                <a:latin typeface="Calibri"/>
                <a:ea typeface="Calibri"/>
                <a:cs typeface="Calibri"/>
                <a:sym typeface="Calibri"/>
              </a:endParaRPr>
            </a:p>
          </p:txBody>
        </p:sp>
        <p:sp>
          <p:nvSpPr>
            <p:cNvPr id="436" name="Google Shape;436;p49"/>
            <p:cNvSpPr/>
            <p:nvPr/>
          </p:nvSpPr>
          <p:spPr>
            <a:xfrm>
              <a:off x="324798" y="840275"/>
              <a:ext cx="3878194" cy="711002"/>
            </a:xfrm>
            <a:prstGeom prst="roundRect">
              <a:avLst>
                <a:gd fmla="val 10000"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9"/>
            <p:cNvSpPr txBox="1"/>
            <p:nvPr/>
          </p:nvSpPr>
          <p:spPr>
            <a:xfrm>
              <a:off x="345623" y="86110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Aplicación</a:t>
              </a:r>
              <a:endParaRPr b="0" i="0" sz="3000" u="none" cap="none" strike="noStrike">
                <a:solidFill>
                  <a:schemeClr val="lt1"/>
                </a:solidFill>
                <a:latin typeface="Calibri"/>
                <a:ea typeface="Calibri"/>
                <a:cs typeface="Calibri"/>
                <a:sym typeface="Calibri"/>
              </a:endParaRPr>
            </a:p>
          </p:txBody>
        </p:sp>
        <p:sp>
          <p:nvSpPr>
            <p:cNvPr id="438" name="Google Shape;438;p49"/>
            <p:cNvSpPr/>
            <p:nvPr/>
          </p:nvSpPr>
          <p:spPr>
            <a:xfrm>
              <a:off x="644749" y="1680550"/>
              <a:ext cx="3878194" cy="711002"/>
            </a:xfrm>
            <a:prstGeom prst="roundRect">
              <a:avLst>
                <a:gd fmla="val 10000" name="adj"/>
              </a:avLst>
            </a:prstGeom>
            <a:gradFill>
              <a:gsLst>
                <a:gs pos="0">
                  <a:srgbClr val="FFC647"/>
                </a:gs>
                <a:gs pos="50000">
                  <a:srgbClr val="FFC600"/>
                </a:gs>
                <a:gs pos="100000">
                  <a:srgbClr val="E3B4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665574" y="1701375"/>
              <a:ext cx="3054441"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Sistema Operativo</a:t>
              </a:r>
              <a:endParaRPr b="0" i="0" sz="3000" u="none" cap="none" strike="noStrike">
                <a:solidFill>
                  <a:schemeClr val="lt1"/>
                </a:solidFill>
                <a:latin typeface="Calibri"/>
                <a:ea typeface="Calibri"/>
                <a:cs typeface="Calibri"/>
                <a:sym typeface="Calibri"/>
              </a:endParaRPr>
            </a:p>
          </p:txBody>
        </p:sp>
        <p:sp>
          <p:nvSpPr>
            <p:cNvPr id="440" name="Google Shape;440;p49"/>
            <p:cNvSpPr/>
            <p:nvPr/>
          </p:nvSpPr>
          <p:spPr>
            <a:xfrm>
              <a:off x="969548" y="2520825"/>
              <a:ext cx="3878194" cy="711002"/>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990373" y="2541650"/>
              <a:ext cx="3049594" cy="669352"/>
            </a:xfrm>
            <a:prstGeom prst="rect">
              <a:avLst/>
            </a:prstGeom>
            <a:noFill/>
            <a:ln>
              <a:noFill/>
            </a:ln>
          </p:spPr>
          <p:txBody>
            <a:bodyPr anchorCtr="0" anchor="ctr" bIns="114300" lIns="114300" spcFirstLastPara="1" rIns="114300" wrap="square" tIns="114300">
              <a:noAutofit/>
            </a:bodyPr>
            <a:lstStyle/>
            <a:p>
              <a:pPr indent="0" lvl="0" marL="0" marR="0" rtl="0" algn="l">
                <a:lnSpc>
                  <a:spcPct val="90000"/>
                </a:lnSpc>
                <a:spcBef>
                  <a:spcPts val="0"/>
                </a:spcBef>
                <a:spcAft>
                  <a:spcPts val="0"/>
                </a:spcAft>
                <a:buNone/>
              </a:pPr>
              <a:r>
                <a:rPr b="0" i="0" lang="en-US" sz="3000" u="none" cap="none" strike="noStrike">
                  <a:solidFill>
                    <a:schemeClr val="lt1"/>
                  </a:solidFill>
                  <a:latin typeface="Calibri"/>
                  <a:ea typeface="Calibri"/>
                  <a:cs typeface="Calibri"/>
                  <a:sym typeface="Calibri"/>
                </a:rPr>
                <a:t>Hardware</a:t>
              </a:r>
              <a:endParaRPr b="0" i="0" sz="3000" u="none" cap="none" strike="noStrike">
                <a:solidFill>
                  <a:schemeClr val="lt1"/>
                </a:solidFill>
                <a:latin typeface="Calibri"/>
                <a:ea typeface="Calibri"/>
                <a:cs typeface="Calibri"/>
                <a:sym typeface="Calibri"/>
              </a:endParaRPr>
            </a:p>
          </p:txBody>
        </p:sp>
        <p:sp>
          <p:nvSpPr>
            <p:cNvPr id="442" name="Google Shape;442;p49"/>
            <p:cNvSpPr/>
            <p:nvPr/>
          </p:nvSpPr>
          <p:spPr>
            <a:xfrm>
              <a:off x="3416042" y="544563"/>
              <a:ext cx="462151" cy="462151"/>
            </a:xfrm>
            <a:prstGeom prst="downArrow">
              <a:avLst>
                <a:gd fmla="val 55000" name="adj1"/>
                <a:gd fmla="val 45000" name="adj2"/>
              </a:avLst>
            </a:prstGeom>
            <a:solidFill>
              <a:srgbClr val="F7D5CB">
                <a:alpha val="89803"/>
              </a:srgbClr>
            </a:solidFill>
            <a:ln cap="flat" cmpd="sng" w="9525">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9"/>
            <p:cNvSpPr txBox="1"/>
            <p:nvPr/>
          </p:nvSpPr>
          <p:spPr>
            <a:xfrm>
              <a:off x="3520026" y="54456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4" name="Google Shape;444;p49"/>
            <p:cNvSpPr/>
            <p:nvPr/>
          </p:nvSpPr>
          <p:spPr>
            <a:xfrm>
              <a:off x="3740841" y="1384838"/>
              <a:ext cx="462151" cy="462151"/>
            </a:xfrm>
            <a:prstGeom prst="downArrow">
              <a:avLst>
                <a:gd fmla="val 55000" name="adj1"/>
                <a:gd fmla="val 45000" name="adj2"/>
              </a:avLst>
            </a:prstGeom>
            <a:solidFill>
              <a:srgbClr val="E0E0E0">
                <a:alpha val="89803"/>
              </a:srgbClr>
            </a:solidFill>
            <a:ln cap="flat" cmpd="sng" w="9525">
              <a:solidFill>
                <a:srgbClr val="E0E0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3844825" y="1384838"/>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sp>
          <p:nvSpPr>
            <p:cNvPr id="446" name="Google Shape;446;p49"/>
            <p:cNvSpPr/>
            <p:nvPr/>
          </p:nvSpPr>
          <p:spPr>
            <a:xfrm>
              <a:off x="4060792" y="2225113"/>
              <a:ext cx="462151" cy="462151"/>
            </a:xfrm>
            <a:prstGeom prst="downArrow">
              <a:avLst>
                <a:gd fmla="val 55000" name="adj1"/>
                <a:gd fmla="val 45000" name="adj2"/>
              </a:avLst>
            </a:prstGeom>
            <a:solidFill>
              <a:srgbClr val="FFE8CA">
                <a:alpha val="89803"/>
              </a:srgbClr>
            </a:solidFill>
            <a:ln cap="flat" cmpd="sng" w="9525">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9"/>
            <p:cNvSpPr txBox="1"/>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48" name="Google Shape;448;p49"/>
          <p:cNvGrpSpPr/>
          <p:nvPr/>
        </p:nvGrpSpPr>
        <p:grpSpPr>
          <a:xfrm rot="10800000">
            <a:off x="5270336" y="2883772"/>
            <a:ext cx="462151" cy="346613"/>
            <a:chOff x="4060792" y="2225113"/>
            <a:chExt cx="462151" cy="462151"/>
          </a:xfrm>
        </p:grpSpPr>
        <p:sp>
          <p:nvSpPr>
            <p:cNvPr id="449" name="Google Shape;449;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1" name="Google Shape;451;p49"/>
          <p:cNvGrpSpPr/>
          <p:nvPr/>
        </p:nvGrpSpPr>
        <p:grpSpPr>
          <a:xfrm rot="10800000">
            <a:off x="5732489" y="3498261"/>
            <a:ext cx="462151" cy="346613"/>
            <a:chOff x="4060792" y="2225113"/>
            <a:chExt cx="462151" cy="462151"/>
          </a:xfrm>
        </p:grpSpPr>
        <p:sp>
          <p:nvSpPr>
            <p:cNvPr id="452" name="Google Shape;452;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54" name="Google Shape;454;p49"/>
          <p:cNvGrpSpPr/>
          <p:nvPr/>
        </p:nvGrpSpPr>
        <p:grpSpPr>
          <a:xfrm rot="10800000">
            <a:off x="6090656" y="4138793"/>
            <a:ext cx="462151" cy="346613"/>
            <a:chOff x="4060792" y="2225113"/>
            <a:chExt cx="462151" cy="462151"/>
          </a:xfrm>
        </p:grpSpPr>
        <p:sp>
          <p:nvSpPr>
            <p:cNvPr id="455" name="Google Shape;455;p49"/>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0"/>
          <p:cNvPicPr preferRelativeResize="0"/>
          <p:nvPr/>
        </p:nvPicPr>
        <p:blipFill rotWithShape="1">
          <a:blip r:embed="rId3">
            <a:alphaModFix/>
          </a:blip>
          <a:srcRect b="7493" l="26215" r="26144" t="60526"/>
          <a:stretch/>
        </p:blipFill>
        <p:spPr>
          <a:xfrm>
            <a:off x="1502425" y="3739856"/>
            <a:ext cx="3155774" cy="1191712"/>
          </a:xfrm>
          <a:prstGeom prst="rect">
            <a:avLst/>
          </a:prstGeom>
          <a:noFill/>
          <a:ln>
            <a:noFill/>
          </a:ln>
        </p:spPr>
      </p:pic>
      <p:sp>
        <p:nvSpPr>
          <p:cNvPr id="463" name="Google Shape;463;p5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Lenguaje de Programación</a:t>
            </a:r>
            <a:br>
              <a:rPr b="1" lang="en-US"/>
            </a:br>
            <a:r>
              <a:rPr i="1" lang="en-US" sz="2800"/>
              <a:t>A</a:t>
            </a:r>
            <a:r>
              <a:rPr i="1" lang="en-US" sz="2800"/>
              <a:t>rquitectura WEB</a:t>
            </a:r>
            <a:endParaRPr i="1" sz="2800"/>
          </a:p>
        </p:txBody>
      </p:sp>
      <p:sp>
        <p:nvSpPr>
          <p:cNvPr id="464" name="Google Shape;464;p5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5" name="Google Shape;465;p50"/>
          <p:cNvSpPr txBox="1"/>
          <p:nvPr>
            <p:ph idx="4294967295" type="body"/>
          </p:nvPr>
        </p:nvSpPr>
        <p:spPr>
          <a:xfrm>
            <a:off x="484725" y="1122075"/>
            <a:ext cx="4615800" cy="4083300"/>
          </a:xfrm>
          <a:prstGeom prst="rect">
            <a:avLst/>
          </a:prstGeom>
          <a:noFill/>
          <a:ln>
            <a:noFill/>
          </a:ln>
        </p:spPr>
        <p:txBody>
          <a:bodyPr anchorCtr="0" anchor="t" bIns="45700" lIns="91425" spcFirstLastPara="1" rIns="91425" wrap="square" tIns="45700">
            <a:noAutofit/>
          </a:bodyPr>
          <a:lstStyle/>
          <a:p>
            <a:pPr indent="-267335" lvl="0" marL="228600" rtl="0" algn="l">
              <a:lnSpc>
                <a:spcPct val="80000"/>
              </a:lnSpc>
              <a:spcBef>
                <a:spcPts val="1000"/>
              </a:spcBef>
              <a:spcAft>
                <a:spcPts val="0"/>
              </a:spcAft>
              <a:buClr>
                <a:schemeClr val="dk1"/>
              </a:buClr>
              <a:buSzPts val="3200"/>
              <a:buChar char="•"/>
            </a:pPr>
            <a:r>
              <a:rPr lang="en-US" sz="2200"/>
              <a:t>La arquitectura de un sitio web tiene 3 componentes principales: un servidor Web, una conexión de red y uno o más clientes (browsers)</a:t>
            </a:r>
            <a:endParaRPr sz="2200"/>
          </a:p>
          <a:p>
            <a:pPr indent="-267335" lvl="0" marL="228600" rtl="0" algn="l">
              <a:lnSpc>
                <a:spcPct val="80000"/>
              </a:lnSpc>
              <a:spcBef>
                <a:spcPts val="1000"/>
              </a:spcBef>
              <a:spcAft>
                <a:spcPts val="0"/>
              </a:spcAft>
              <a:buSzPts val="3200"/>
              <a:buChar char="•"/>
            </a:pPr>
            <a:r>
              <a:rPr lang="en-US" sz="2200"/>
              <a:t>El servidor Web distribuye páginas de información formateada a los clientes que las solicitan. Los requerimientos son hechos a través de una conexión de red, y para ello se usa el protocolo HTTP</a:t>
            </a:r>
            <a:endParaRPr sz="2200"/>
          </a:p>
        </p:txBody>
      </p:sp>
      <p:pic>
        <p:nvPicPr>
          <p:cNvPr id="466" name="Google Shape;466;p50"/>
          <p:cNvPicPr preferRelativeResize="0"/>
          <p:nvPr/>
        </p:nvPicPr>
        <p:blipFill>
          <a:blip r:embed="rId4">
            <a:alphaModFix/>
          </a:blip>
          <a:stretch>
            <a:fillRect/>
          </a:stretch>
        </p:blipFill>
        <p:spPr>
          <a:xfrm>
            <a:off x="5138523" y="1421875"/>
            <a:ext cx="3839725" cy="262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473" name="Google Shape;473;p5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474" name="Google Shape;474;p51"/>
          <p:cNvGrpSpPr/>
          <p:nvPr/>
        </p:nvGrpSpPr>
        <p:grpSpPr>
          <a:xfrm rot="10800000">
            <a:off x="5270336" y="2883772"/>
            <a:ext cx="462151" cy="346613"/>
            <a:chOff x="4060792" y="2225113"/>
            <a:chExt cx="462151" cy="462151"/>
          </a:xfrm>
        </p:grpSpPr>
        <p:sp>
          <p:nvSpPr>
            <p:cNvPr id="475" name="Google Shape;475;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77" name="Google Shape;477;p51"/>
          <p:cNvGrpSpPr/>
          <p:nvPr/>
        </p:nvGrpSpPr>
        <p:grpSpPr>
          <a:xfrm rot="10800000">
            <a:off x="5732489" y="3498261"/>
            <a:ext cx="462151" cy="346613"/>
            <a:chOff x="4060792" y="2225113"/>
            <a:chExt cx="462151" cy="462151"/>
          </a:xfrm>
        </p:grpSpPr>
        <p:sp>
          <p:nvSpPr>
            <p:cNvPr id="478" name="Google Shape;478;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0" name="Google Shape;480;p51"/>
          <p:cNvGrpSpPr/>
          <p:nvPr/>
        </p:nvGrpSpPr>
        <p:grpSpPr>
          <a:xfrm rot="10800000">
            <a:off x="6090656" y="4138793"/>
            <a:ext cx="462151" cy="346613"/>
            <a:chOff x="4060792" y="2225113"/>
            <a:chExt cx="462151" cy="462151"/>
          </a:xfrm>
        </p:grpSpPr>
        <p:sp>
          <p:nvSpPr>
            <p:cNvPr id="481" name="Google Shape;481;p51"/>
            <p:cNvSpPr/>
            <p:nvPr/>
          </p:nvSpPr>
          <p:spPr>
            <a:xfrm>
              <a:off x="4060792" y="2225113"/>
              <a:ext cx="462151" cy="462151"/>
            </a:xfrm>
            <a:prstGeom prst="downArrow">
              <a:avLst>
                <a:gd fmla="val 55000" name="adj1"/>
                <a:gd fmla="val 45000" name="adj2"/>
              </a:avLst>
            </a:prstGeom>
            <a:solidFill>
              <a:srgbClr val="CFDEEF">
                <a:alpha val="89803"/>
              </a:srgbClr>
            </a:solidFill>
            <a:ln cap="flat" cmpd="sng" w="9525">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1"/>
            <p:cNvSpPr/>
            <p:nvPr/>
          </p:nvSpPr>
          <p:spPr>
            <a:xfrm>
              <a:off x="4164776" y="2225113"/>
              <a:ext cx="254183" cy="34776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grpSp>
        <p:nvGrpSpPr>
          <p:cNvPr id="483" name="Google Shape;483;p51"/>
          <p:cNvGrpSpPr/>
          <p:nvPr/>
        </p:nvGrpSpPr>
        <p:grpSpPr>
          <a:xfrm>
            <a:off x="381965" y="1479660"/>
            <a:ext cx="7871205" cy="3393201"/>
            <a:chOff x="5310" y="291574"/>
            <a:chExt cx="9133447" cy="5249383"/>
          </a:xfrm>
        </p:grpSpPr>
        <p:sp>
          <p:nvSpPr>
            <p:cNvPr id="484" name="Google Shape;484;p51"/>
            <p:cNvSpPr/>
            <p:nvPr/>
          </p:nvSpPr>
          <p:spPr>
            <a:xfrm rot="5400000">
              <a:off x="886341" y="1373917"/>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51"/>
            <p:cNvSpPr/>
            <p:nvPr/>
          </p:nvSpPr>
          <p:spPr>
            <a:xfrm>
              <a:off x="5310" y="291574"/>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51"/>
            <p:cNvSpPr txBox="1"/>
            <p:nvPr/>
          </p:nvSpPr>
          <p:spPr>
            <a:xfrm>
              <a:off x="51968" y="338232"/>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DEFINICIÓN DEL PROBLEMA</a:t>
              </a:r>
              <a:endParaRPr/>
            </a:p>
          </p:txBody>
        </p:sp>
        <p:sp>
          <p:nvSpPr>
            <p:cNvPr id="487" name="Google Shape;487;p51"/>
            <p:cNvSpPr/>
            <p:nvPr/>
          </p:nvSpPr>
          <p:spPr>
            <a:xfrm>
              <a:off x="2197190" y="382713"/>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8" name="Google Shape;488;p51"/>
            <p:cNvSpPr/>
            <p:nvPr/>
          </p:nvSpPr>
          <p:spPr>
            <a:xfrm rot="5400000">
              <a:off x="2415053" y="2447388"/>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p51"/>
            <p:cNvSpPr/>
            <p:nvPr/>
          </p:nvSpPr>
          <p:spPr>
            <a:xfrm>
              <a:off x="1534021" y="1365045"/>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p51"/>
            <p:cNvSpPr txBox="1"/>
            <p:nvPr/>
          </p:nvSpPr>
          <p:spPr>
            <a:xfrm>
              <a:off x="1580679" y="1411703"/>
              <a:ext cx="2925300" cy="862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ANÁLISIS DEL PROBLEMA</a:t>
              </a:r>
              <a:endParaRPr/>
            </a:p>
          </p:txBody>
        </p:sp>
        <p:sp>
          <p:nvSpPr>
            <p:cNvPr id="491" name="Google Shape;491;p51"/>
            <p:cNvSpPr/>
            <p:nvPr/>
          </p:nvSpPr>
          <p:spPr>
            <a:xfrm>
              <a:off x="3725901" y="1456184"/>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p51"/>
            <p:cNvSpPr/>
            <p:nvPr/>
          </p:nvSpPr>
          <p:spPr>
            <a:xfrm rot="5400000">
              <a:off x="3943765" y="3520859"/>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p51"/>
            <p:cNvSpPr/>
            <p:nvPr/>
          </p:nvSpPr>
          <p:spPr>
            <a:xfrm>
              <a:off x="3062733" y="2438516"/>
              <a:ext cx="3018600" cy="955499"/>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p51"/>
            <p:cNvSpPr txBox="1"/>
            <p:nvPr/>
          </p:nvSpPr>
          <p:spPr>
            <a:xfrm>
              <a:off x="3109391" y="2485174"/>
              <a:ext cx="2925299"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DISEÑO DEL ALGORITMO</a:t>
              </a:r>
              <a:endParaRPr/>
            </a:p>
          </p:txBody>
        </p:sp>
        <p:sp>
          <p:nvSpPr>
            <p:cNvPr id="495" name="Google Shape;495;p51"/>
            <p:cNvSpPr/>
            <p:nvPr/>
          </p:nvSpPr>
          <p:spPr>
            <a:xfrm>
              <a:off x="5254612" y="2529656"/>
              <a:ext cx="993000" cy="772499"/>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6" name="Google Shape;496;p51"/>
            <p:cNvSpPr/>
            <p:nvPr/>
          </p:nvSpPr>
          <p:spPr>
            <a:xfrm rot="5400000">
              <a:off x="5472476" y="4594330"/>
              <a:ext cx="810900" cy="556500"/>
            </a:xfrm>
            <a:prstGeom prst="bentUpArrow">
              <a:avLst>
                <a:gd fmla="val 32840" name="adj1"/>
                <a:gd fmla="val 25000" name="adj2"/>
                <a:gd fmla="val 35780" name="adj3"/>
              </a:avLst>
            </a:prstGeom>
            <a:solidFill>
              <a:srgbClr val="C0CCE1"/>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7" name="Google Shape;497;p51"/>
            <p:cNvSpPr/>
            <p:nvPr/>
          </p:nvSpPr>
          <p:spPr>
            <a:xfrm>
              <a:off x="4591444" y="3511987"/>
              <a:ext cx="3018599"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8" name="Google Shape;498;p51"/>
            <p:cNvSpPr txBox="1"/>
            <p:nvPr/>
          </p:nvSpPr>
          <p:spPr>
            <a:xfrm>
              <a:off x="4638103" y="3558644"/>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CODIFICACIÓN</a:t>
              </a:r>
              <a:endParaRPr/>
            </a:p>
          </p:txBody>
        </p:sp>
        <p:sp>
          <p:nvSpPr>
            <p:cNvPr id="499" name="Google Shape;499;p51"/>
            <p:cNvSpPr/>
            <p:nvPr/>
          </p:nvSpPr>
          <p:spPr>
            <a:xfrm>
              <a:off x="6783325" y="3603126"/>
              <a:ext cx="993000" cy="772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0" name="Google Shape;500;p51"/>
            <p:cNvSpPr/>
            <p:nvPr/>
          </p:nvSpPr>
          <p:spPr>
            <a:xfrm>
              <a:off x="6120157" y="4585457"/>
              <a:ext cx="3018600" cy="955500"/>
            </a:xfrm>
            <a:prstGeom prst="roundRect">
              <a:avLst>
                <a:gd fmla="val 16670" name="adj"/>
              </a:avLst>
            </a:prstGeom>
            <a:solidFill>
              <a:srgbClr val="4F81BD"/>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01" name="Google Shape;501;p51"/>
            <p:cNvSpPr txBox="1"/>
            <p:nvPr/>
          </p:nvSpPr>
          <p:spPr>
            <a:xfrm>
              <a:off x="6166814" y="4632116"/>
              <a:ext cx="2925300" cy="86220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FFFF"/>
                </a:buClr>
                <a:buSzPts val="700"/>
                <a:buFont typeface="Calibri"/>
                <a:buNone/>
              </a:pPr>
              <a:r>
                <a:rPr b="1" i="0" lang="en-US" sz="2800" u="none" cap="none" strike="noStrike">
                  <a:solidFill>
                    <a:srgbClr val="FFFFFF"/>
                  </a:solidFill>
                  <a:latin typeface="Calibri"/>
                  <a:ea typeface="Calibri"/>
                  <a:cs typeface="Calibri"/>
                  <a:sym typeface="Calibri"/>
                </a:rPr>
                <a:t>PRUEBA Y DEPURACIÓN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Desarrollo de un Programa</a:t>
            </a:r>
            <a:endParaRPr i="1" sz="2800"/>
          </a:p>
        </p:txBody>
      </p:sp>
      <p:sp>
        <p:nvSpPr>
          <p:cNvPr id="508" name="Google Shape;508;p5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9" name="Google Shape;509;p52"/>
          <p:cNvSpPr txBox="1"/>
          <p:nvPr/>
        </p:nvSpPr>
        <p:spPr>
          <a:xfrm>
            <a:off x="358815" y="1458410"/>
            <a:ext cx="8623200" cy="3539400"/>
          </a:xfrm>
          <a:prstGeom prst="rect">
            <a:avLst/>
          </a:prstGeom>
          <a:noFill/>
          <a:ln>
            <a:noFill/>
          </a:ln>
        </p:spPr>
        <p:txBody>
          <a:bodyPr anchorCtr="0" anchor="t" bIns="45700" lIns="91425" spcFirstLastPara="1" rIns="91425" wrap="square" tIns="45700">
            <a:noAutofit/>
          </a:bodyPr>
          <a:lstStyle/>
          <a:p>
            <a:pPr indent="-178435" lvl="0" marL="228600" marR="0" rtl="0" algn="l">
              <a:lnSpc>
                <a:spcPct val="7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Definir 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Determinar la información inicial para la elaboración del mismo</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Análisis del problema</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Datos de entrada, de salida, métodos y fórmulas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Diseño del algoritmo</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Usar las herramientas de representación de algoritmos</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Codificación</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Escribir la solución del problema, en instrucciones detalladas, en un lenguaje reconocible por la computadora</a:t>
            </a:r>
            <a:endParaRPr b="0" i="0" sz="1800" u="none" cap="none" strike="noStrike">
              <a:solidFill>
                <a:schemeClr val="dk1"/>
              </a:solidFill>
              <a:latin typeface="Arial"/>
              <a:ea typeface="Arial"/>
              <a:cs typeface="Arial"/>
              <a:sym typeface="Arial"/>
            </a:endParaRPr>
          </a:p>
          <a:p>
            <a:pPr indent="-178435" lvl="0" marL="228600" marR="0" rtl="0" algn="l">
              <a:lnSpc>
                <a:spcPct val="70000"/>
              </a:lnSpc>
              <a:spcBef>
                <a:spcPts val="10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Prueba y depuración </a:t>
            </a:r>
            <a:endParaRPr sz="1800"/>
          </a:p>
          <a:p>
            <a:pPr indent="-201930" lvl="1" marL="685800" marR="0" rtl="0" algn="l">
              <a:lnSpc>
                <a:spcPct val="70000"/>
              </a:lnSpc>
              <a:spcBef>
                <a:spcPts val="5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Se toman escenarios posibles, validos o inválidos y se corre la secuencia del algoritmo  para ver si cumple con los resultados esperados</a:t>
            </a:r>
            <a:endParaRPr b="0" i="0" sz="1800" u="none" cap="none" strike="noStrike">
              <a:solidFill>
                <a:schemeClr val="dk1"/>
              </a:solidFill>
              <a:latin typeface="Arial"/>
              <a:ea typeface="Arial"/>
              <a:cs typeface="Arial"/>
              <a:sym typeface="Arial"/>
            </a:endParaRPr>
          </a:p>
          <a:p>
            <a:pPr indent="-64135" lvl="0" marL="228600" marR="0" rtl="0" algn="l">
              <a:lnSpc>
                <a:spcPct val="70000"/>
              </a:lnSpc>
              <a:spcBef>
                <a:spcPts val="1000"/>
              </a:spcBef>
              <a:spcAft>
                <a:spcPts val="0"/>
              </a:spcAft>
              <a:buClr>
                <a:schemeClr val="dk1"/>
              </a:buClr>
              <a:buSzPts val="259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idx="1" type="subTitle"/>
          </p:nvPr>
        </p:nvSpPr>
        <p:spPr>
          <a:xfrm>
            <a:off x="76200" y="39096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Herramientas</a:t>
            </a:r>
            <a:endParaRPr/>
          </a:p>
        </p:txBody>
      </p:sp>
      <p:sp>
        <p:nvSpPr>
          <p:cNvPr id="516" name="Google Shape;516;p53"/>
          <p:cNvSpPr txBox="1"/>
          <p:nvPr>
            <p:ph type="ctrTitle"/>
          </p:nvPr>
        </p:nvSpPr>
        <p:spPr>
          <a:xfrm>
            <a:off x="92375" y="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Arial"/>
              <a:buNone/>
            </a:pPr>
            <a:r>
              <a:rPr lang="en-US"/>
              <a:t>Técnicas de Programación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TypeScript</a:t>
            </a:r>
            <a:endParaRPr/>
          </a:p>
        </p:txBody>
      </p:sp>
      <p:sp>
        <p:nvSpPr>
          <p:cNvPr id="523" name="Google Shape;523;p54"/>
          <p:cNvSpPr txBox="1"/>
          <p:nvPr>
            <p:ph idx="4294967295" type="body"/>
          </p:nvPr>
        </p:nvSpPr>
        <p:spPr>
          <a:xfrm>
            <a:off x="628650" y="949850"/>
            <a:ext cx="8515200" cy="3933900"/>
          </a:xfrm>
          <a:prstGeom prst="rect">
            <a:avLst/>
          </a:prstGeom>
        </p:spPr>
        <p:txBody>
          <a:bodyPr anchorCtr="0" anchor="t" bIns="45700" lIns="91425" spcFirstLastPara="1" rIns="91425" wrap="square" tIns="45700">
            <a:noAutofit/>
          </a:bodyPr>
          <a:lstStyle/>
          <a:p>
            <a:pPr indent="-406400" lvl="0" marL="457200" rtl="0" algn="l">
              <a:lnSpc>
                <a:spcPct val="80000"/>
              </a:lnSpc>
              <a:spcBef>
                <a:spcPts val="1000"/>
              </a:spcBef>
              <a:spcAft>
                <a:spcPts val="0"/>
              </a:spcAft>
              <a:buSzPts val="2800"/>
              <a:buChar char="•"/>
            </a:pPr>
            <a:r>
              <a:rPr lang="en-US" sz="1800"/>
              <a:t>TypeScript es un lenguaje de programación basado en JavaScript, el cual nació para crear páginas web dinámicas.</a:t>
            </a:r>
            <a:endParaRPr sz="1800"/>
          </a:p>
          <a:p>
            <a:pPr indent="-406400" lvl="0" marL="457200" rtl="0" algn="l">
              <a:lnSpc>
                <a:spcPct val="80000"/>
              </a:lnSpc>
              <a:spcBef>
                <a:spcPts val="1000"/>
              </a:spcBef>
              <a:spcAft>
                <a:spcPts val="0"/>
              </a:spcAft>
              <a:buSzPts val="2800"/>
              <a:buChar char="•"/>
            </a:pPr>
            <a:r>
              <a:rPr lang="en-US" sz="1800"/>
              <a:t>Una página web dinámica es aquella que incorpora efectos como texto que aparece y desaparece, animaciones, acciones que se activan al pulsar botones y ventanas con mensajes de aviso al usuario.</a:t>
            </a:r>
            <a:endParaRPr sz="1800"/>
          </a:p>
          <a:p>
            <a:pPr indent="-406400" lvl="0" marL="457200" rtl="0" algn="l">
              <a:lnSpc>
                <a:spcPct val="80000"/>
              </a:lnSpc>
              <a:spcBef>
                <a:spcPts val="1000"/>
              </a:spcBef>
              <a:spcAft>
                <a:spcPts val="0"/>
              </a:spcAft>
              <a:buSzPts val="2800"/>
              <a:buChar char="•"/>
            </a:pPr>
            <a:r>
              <a:rPr lang="en-US" sz="1800"/>
              <a:t>JavaScript es un lenguaje de programación</a:t>
            </a:r>
            <a:r>
              <a:rPr b="1" lang="en-US" sz="1800"/>
              <a:t> interpretado</a:t>
            </a:r>
            <a:r>
              <a:rPr lang="en-US" sz="1800"/>
              <a:t>, por lo que no es necesario compilar los programas para ejecutarlos. En otras palabras, los programas escritos con JavaScript se pueden probar directamente en cualquier navegador sin necesidad de procesos intermedios.</a:t>
            </a:r>
            <a:endParaRPr sz="1800"/>
          </a:p>
          <a:p>
            <a:pPr indent="-406400" lvl="0" marL="457200" rtl="0" algn="l">
              <a:lnSpc>
                <a:spcPct val="80000"/>
              </a:lnSpc>
              <a:spcBef>
                <a:spcPts val="1000"/>
              </a:spcBef>
              <a:spcAft>
                <a:spcPts val="0"/>
              </a:spcAft>
              <a:buSzPts val="2800"/>
              <a:buChar char="•"/>
            </a:pPr>
            <a:r>
              <a:rPr lang="en-US" sz="1800"/>
              <a:t>TypeScript en cambio, requiere un proceso previo para ser utilizado, ya que realiza una comprobación de </a:t>
            </a:r>
            <a:r>
              <a:rPr b="1" lang="en-US" sz="1800"/>
              <a:t>sintaxis</a:t>
            </a:r>
            <a:r>
              <a:rPr lang="en-US" sz="1800"/>
              <a:t> del programa para asegurar su correcta ejecución.</a:t>
            </a:r>
            <a:br>
              <a:rPr lang="en-US" sz="1800"/>
            </a:br>
            <a:endParaRPr sz="1800"/>
          </a:p>
          <a:p>
            <a:pPr indent="0" lvl="0" marL="457200" rtl="0" algn="l">
              <a:spcBef>
                <a:spcPts val="1000"/>
              </a:spcBef>
              <a:spcAft>
                <a:spcPts val="0"/>
              </a:spcAft>
              <a:buNone/>
            </a:pPr>
            <a:r>
              <a:t/>
            </a:r>
            <a:endParaRPr sz="1800"/>
          </a:p>
        </p:txBody>
      </p:sp>
      <p:sp>
        <p:nvSpPr>
          <p:cNvPr id="524" name="Google Shape;524;p54"/>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628650" y="430675"/>
            <a:ext cx="7886700" cy="85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Características de TypeScript</a:t>
            </a:r>
            <a:endParaRPr/>
          </a:p>
        </p:txBody>
      </p:sp>
      <p:sp>
        <p:nvSpPr>
          <p:cNvPr id="530" name="Google Shape;530;p55"/>
          <p:cNvSpPr txBox="1"/>
          <p:nvPr>
            <p:ph idx="4294967295" type="body"/>
          </p:nvPr>
        </p:nvSpPr>
        <p:spPr>
          <a:xfrm>
            <a:off x="311700" y="1381075"/>
            <a:ext cx="8520600" cy="30075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t>T</a:t>
            </a:r>
            <a:r>
              <a:rPr lang="en-US"/>
              <a:t>ipos de datos</a:t>
            </a:r>
            <a:endParaRPr/>
          </a:p>
          <a:p>
            <a:pPr indent="-381000" lvl="1" marL="914400" rtl="0" algn="l">
              <a:spcBef>
                <a:spcPts val="0"/>
              </a:spcBef>
              <a:spcAft>
                <a:spcPts val="0"/>
              </a:spcAft>
              <a:buSzPts val="2400"/>
              <a:buChar char="•"/>
            </a:pPr>
            <a:r>
              <a:rPr lang="en-US"/>
              <a:t>Característica más importante (de ahí el nombre)</a:t>
            </a:r>
            <a:endParaRPr/>
          </a:p>
          <a:p>
            <a:pPr indent="-381000" lvl="1" marL="914400" rtl="0" algn="l">
              <a:spcBef>
                <a:spcPts val="0"/>
              </a:spcBef>
              <a:spcAft>
                <a:spcPts val="0"/>
              </a:spcAft>
              <a:buSzPts val="2400"/>
              <a:buChar char="•"/>
            </a:pPr>
            <a:r>
              <a:rPr lang="en-US"/>
              <a:t>Código más legible/entendible</a:t>
            </a:r>
            <a:endParaRPr/>
          </a:p>
          <a:p>
            <a:pPr indent="-381000" lvl="1" marL="914400" rtl="0" algn="l">
              <a:spcBef>
                <a:spcPts val="0"/>
              </a:spcBef>
              <a:spcAft>
                <a:spcPts val="0"/>
              </a:spcAft>
              <a:buSzPts val="2400"/>
              <a:buChar char="•"/>
            </a:pPr>
            <a:r>
              <a:rPr lang="en-US"/>
              <a:t>Más chequeos al momento de desarrollar → mayor seguridad</a:t>
            </a:r>
            <a:endParaRPr/>
          </a:p>
          <a:p>
            <a:pPr indent="-406400" lvl="0" marL="457200" rtl="0" algn="l">
              <a:spcBef>
                <a:spcPts val="0"/>
              </a:spcBef>
              <a:spcAft>
                <a:spcPts val="0"/>
              </a:spcAft>
              <a:buSzPts val="2800"/>
              <a:buChar char="•"/>
            </a:pPr>
            <a:r>
              <a:rPr lang="en-US"/>
              <a:t>Soporte de clases</a:t>
            </a:r>
            <a:endParaRPr/>
          </a:p>
          <a:p>
            <a:pPr indent="-381000" lvl="1" marL="914400" rtl="0" algn="l">
              <a:spcBef>
                <a:spcPts val="0"/>
              </a:spcBef>
              <a:spcAft>
                <a:spcPts val="0"/>
              </a:spcAft>
              <a:buSzPts val="2400"/>
              <a:buChar char="•"/>
            </a:pPr>
            <a:r>
              <a:rPr lang="en-US"/>
              <a:t>Programación orientada a objetos (en el próximo cuatrimestre)</a:t>
            </a:r>
            <a:endParaRPr/>
          </a:p>
          <a:p>
            <a:pPr indent="0" lvl="0" marL="0" rtl="0" algn="l">
              <a:spcBef>
                <a:spcPts val="1000"/>
              </a:spcBef>
              <a:spcAft>
                <a:spcPts val="0"/>
              </a:spcAft>
              <a:buNone/>
            </a:pPr>
            <a:r>
              <a:t/>
            </a:r>
            <a:endParaRPr/>
          </a:p>
        </p:txBody>
      </p:sp>
      <p:sp>
        <p:nvSpPr>
          <p:cNvPr id="531" name="Google Shape;531;p55"/>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197175" y="256475"/>
            <a:ext cx="89469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del intérprete/compilador</a:t>
            </a:r>
            <a:endParaRPr sz="3500"/>
          </a:p>
        </p:txBody>
      </p:sp>
      <p:sp>
        <p:nvSpPr>
          <p:cNvPr id="538" name="Google Shape;538;p56"/>
          <p:cNvSpPr txBox="1"/>
          <p:nvPr>
            <p:ph idx="12" type="sldNum"/>
          </p:nvPr>
        </p:nvSpPr>
        <p:spPr>
          <a:xfrm>
            <a:off x="8587620" y="3698677"/>
            <a:ext cx="556500" cy="205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39" name="Google Shape;539;p56"/>
          <p:cNvSpPr txBox="1"/>
          <p:nvPr/>
        </p:nvSpPr>
        <p:spPr>
          <a:xfrm>
            <a:off x="634025" y="4354050"/>
            <a:ext cx="72885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Instalamos Node.JS:</a:t>
            </a:r>
            <a:r>
              <a:rPr lang="en-US" sz="2400"/>
              <a:t> </a:t>
            </a:r>
            <a:r>
              <a:rPr lang="en-US" sz="2400" u="sng">
                <a:solidFill>
                  <a:schemeClr val="hlink"/>
                </a:solidFill>
                <a:hlinkClick r:id="rId3"/>
              </a:rPr>
              <a:t>www.nodejs.org</a:t>
            </a:r>
            <a:r>
              <a:rPr lang="en-US" sz="2400">
                <a:solidFill>
                  <a:schemeClr val="dk1"/>
                </a:solidFill>
              </a:rPr>
              <a:t> </a:t>
            </a:r>
            <a:endParaRPr sz="2400"/>
          </a:p>
        </p:txBody>
      </p:sp>
      <p:pic>
        <p:nvPicPr>
          <p:cNvPr id="540" name="Google Shape;540;p56"/>
          <p:cNvPicPr preferRelativeResize="0"/>
          <p:nvPr/>
        </p:nvPicPr>
        <p:blipFill>
          <a:blip r:embed="rId4">
            <a:alphaModFix/>
          </a:blip>
          <a:stretch>
            <a:fillRect/>
          </a:stretch>
        </p:blipFill>
        <p:spPr>
          <a:xfrm>
            <a:off x="1905000" y="1324175"/>
            <a:ext cx="4746553" cy="294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Segunda Generación</a:t>
            </a:r>
            <a:endParaRPr i="1" sz="2520"/>
          </a:p>
        </p:txBody>
      </p:sp>
      <p:sp>
        <p:nvSpPr>
          <p:cNvPr id="261" name="Google Shape;261;p30"/>
          <p:cNvSpPr txBox="1"/>
          <p:nvPr>
            <p:ph idx="4294967295" type="body"/>
          </p:nvPr>
        </p:nvSpPr>
        <p:spPr>
          <a:xfrm>
            <a:off x="628675" y="15823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 reduce su tamaño y crece el poder de procesamiento</a:t>
            </a:r>
            <a:endParaRPr/>
          </a:p>
          <a:p>
            <a:pPr indent="-228600" lvl="0" marL="228600" rtl="0" algn="l">
              <a:lnSpc>
                <a:spcPct val="90000"/>
              </a:lnSpc>
              <a:spcBef>
                <a:spcPts val="1000"/>
              </a:spcBef>
              <a:spcAft>
                <a:spcPts val="0"/>
              </a:spcAft>
              <a:buClr>
                <a:schemeClr val="dk1"/>
              </a:buClr>
              <a:buSzPts val="2800"/>
              <a:buChar char="•"/>
            </a:pPr>
            <a:r>
              <a:rPr lang="en-US"/>
              <a:t>Empieza a definirse la forma de comunicarse con la computadora (lenguaje)</a:t>
            </a:r>
            <a:endParaRPr/>
          </a:p>
          <a:p>
            <a:pPr indent="-228600" lvl="0" marL="228600" rtl="0" algn="l">
              <a:lnSpc>
                <a:spcPct val="90000"/>
              </a:lnSpc>
              <a:spcBef>
                <a:spcPts val="1000"/>
              </a:spcBef>
              <a:spcAft>
                <a:spcPts val="0"/>
              </a:spcAft>
              <a:buClr>
                <a:schemeClr val="dk1"/>
              </a:buClr>
              <a:buSzPts val="2800"/>
              <a:buChar char="•"/>
            </a:pPr>
            <a:r>
              <a:rPr lang="en-US"/>
              <a:t>Construidas con transistores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3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vs-ibm-7094.jpg" id="263" name="Google Shape;263;p30"/>
          <p:cNvPicPr preferRelativeResize="0"/>
          <p:nvPr/>
        </p:nvPicPr>
        <p:blipFill rotWithShape="1">
          <a:blip r:embed="rId3">
            <a:alphaModFix/>
          </a:blip>
          <a:srcRect b="0" l="0" r="0" t="0"/>
          <a:stretch/>
        </p:blipFill>
        <p:spPr>
          <a:xfrm>
            <a:off x="6161350" y="2892350"/>
            <a:ext cx="2909550" cy="2039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3500"/>
          </a:p>
        </p:txBody>
      </p:sp>
      <p:sp>
        <p:nvSpPr>
          <p:cNvPr id="547" name="Google Shape;547;p57"/>
          <p:cNvSpPr txBox="1"/>
          <p:nvPr>
            <p:ph idx="4294967295" type="body"/>
          </p:nvPr>
        </p:nvSpPr>
        <p:spPr>
          <a:xfrm>
            <a:off x="241550" y="852026"/>
            <a:ext cx="4251900" cy="39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Node.js</a:t>
            </a:r>
            <a:r>
              <a:rPr lang="en-US" sz="1800"/>
              <a:t> es un entorno de desarrollo en tiempo de ejecución (runtime) para correr aplicaciones </a:t>
            </a:r>
            <a:r>
              <a:rPr b="1" lang="en-US" sz="1800"/>
              <a:t>Javascript </a:t>
            </a:r>
            <a:r>
              <a:rPr lang="en-US" sz="1800"/>
              <a:t>(y también </a:t>
            </a:r>
            <a:r>
              <a:rPr b="1" lang="en-US" sz="1800"/>
              <a:t>TypeScript</a:t>
            </a:r>
            <a:r>
              <a:rPr lang="en-US" sz="1800"/>
              <a:t>)</a:t>
            </a:r>
            <a:endParaRPr sz="1800"/>
          </a:p>
          <a:p>
            <a:pPr indent="-342900" lvl="0" marL="457200" rtl="0" algn="l">
              <a:spcBef>
                <a:spcPts val="1000"/>
              </a:spcBef>
              <a:spcAft>
                <a:spcPts val="0"/>
              </a:spcAft>
              <a:buSzPts val="1800"/>
              <a:buChar char="•"/>
            </a:pPr>
            <a:r>
              <a:rPr b="1" lang="en-US" sz="1800"/>
              <a:t>npm</a:t>
            </a:r>
            <a:r>
              <a:rPr lang="en-US" sz="1800"/>
              <a:t> es el Administrador de paquetes para los módulos Node.js.</a:t>
            </a:r>
            <a:endParaRPr sz="1800"/>
          </a:p>
          <a:p>
            <a:pPr indent="0" lvl="0" marL="0" rtl="0" algn="l">
              <a:spcBef>
                <a:spcPts val="1000"/>
              </a:spcBef>
              <a:spcAft>
                <a:spcPts val="0"/>
              </a:spcAft>
              <a:buNone/>
            </a:pPr>
            <a:r>
              <a:rPr lang="en-US" sz="1800"/>
              <a:t>Abrir una consola (Símbolo del sistema o Command Prompt)</a:t>
            </a:r>
            <a:endParaRPr sz="1800"/>
          </a:p>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node --help</a:t>
            </a:r>
            <a:endParaRPr b="1" sz="1800"/>
          </a:p>
          <a:p>
            <a:pPr indent="0" lvl="0" marL="0" rtl="0" algn="l">
              <a:spcBef>
                <a:spcPts val="1000"/>
              </a:spcBef>
              <a:spcAft>
                <a:spcPts val="0"/>
              </a:spcAft>
              <a:buNone/>
            </a:pPr>
            <a:r>
              <a:rPr lang="en-US" sz="1800"/>
              <a:t>p</a:t>
            </a:r>
            <a:r>
              <a:rPr lang="en-US" sz="1800"/>
              <a:t>ara chequear la instalación de NodeJS</a:t>
            </a:r>
            <a:endParaRPr sz="1800"/>
          </a:p>
        </p:txBody>
      </p:sp>
      <p:sp>
        <p:nvSpPr>
          <p:cNvPr id="548" name="Google Shape;548;p5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49" name="Google Shape;549;p57"/>
          <p:cNvPicPr preferRelativeResize="0"/>
          <p:nvPr/>
        </p:nvPicPr>
        <p:blipFill>
          <a:blip r:embed="rId3">
            <a:alphaModFix/>
          </a:blip>
          <a:stretch>
            <a:fillRect/>
          </a:stretch>
        </p:blipFill>
        <p:spPr>
          <a:xfrm>
            <a:off x="4637125" y="591709"/>
            <a:ext cx="4251901" cy="39600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6" name="Google Shape;556;p5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57" name="Google Shape;557;p58"/>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US" sz="2000"/>
              <a:t>Instalación del paquete </a:t>
            </a:r>
            <a:r>
              <a:rPr b="1" i="1" lang="en-US" sz="2000"/>
              <a:t>“typescript”</a:t>
            </a:r>
            <a:r>
              <a:rPr lang="en-US" sz="2000"/>
              <a:t> usando el comando </a:t>
            </a:r>
            <a:r>
              <a:rPr b="1" i="1" lang="en-US" sz="2000"/>
              <a:t>“npm”</a:t>
            </a:r>
            <a:endParaRPr b="1" i="1" sz="2000"/>
          </a:p>
        </p:txBody>
      </p:sp>
      <p:sp>
        <p:nvSpPr>
          <p:cNvPr id="564" name="Google Shape;564;p59"/>
          <p:cNvSpPr txBox="1"/>
          <p:nvPr>
            <p:ph idx="4294967295" type="body"/>
          </p:nvPr>
        </p:nvSpPr>
        <p:spPr>
          <a:xfrm>
            <a:off x="241550" y="12211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ejecutar:</a:t>
            </a:r>
            <a:endParaRPr sz="1800"/>
          </a:p>
          <a:p>
            <a:pPr indent="-342900" lvl="0" marL="457200" rtl="0" algn="l">
              <a:spcBef>
                <a:spcPts val="1000"/>
              </a:spcBef>
              <a:spcAft>
                <a:spcPts val="0"/>
              </a:spcAft>
              <a:buSzPts val="1800"/>
              <a:buChar char="•"/>
            </a:pPr>
            <a:r>
              <a:rPr b="1" lang="en-US" sz="1800"/>
              <a:t>npm install -g typescript</a:t>
            </a:r>
            <a:endParaRPr/>
          </a:p>
          <a:p>
            <a:pPr indent="0" lvl="0" marL="0" rtl="0" algn="l">
              <a:lnSpc>
                <a:spcPct val="150000"/>
              </a:lnSpc>
              <a:spcBef>
                <a:spcPts val="1000"/>
              </a:spcBef>
              <a:spcAft>
                <a:spcPts val="0"/>
              </a:spcAft>
              <a:buNone/>
            </a:pPr>
            <a:r>
              <a:rPr lang="en-US" sz="1800"/>
              <a:t>Junto con el lenguaje, se instala el comando </a:t>
            </a:r>
            <a:r>
              <a:rPr b="1" i="1" lang="en-US" sz="1800"/>
              <a:t>“tsc”</a:t>
            </a:r>
            <a:r>
              <a:rPr lang="en-US" sz="1800"/>
              <a:t>. Este se encarga de hacer la traducción del lenguaje TypeScript, al lenguaje JavaScript, que es el que puede ejecutar </a:t>
            </a:r>
            <a:r>
              <a:rPr b="1" lang="en-US" sz="1800"/>
              <a:t>node.js</a:t>
            </a:r>
            <a:endParaRPr b="1" sz="1800"/>
          </a:p>
          <a:p>
            <a:pPr indent="0" lvl="0" marL="0" rtl="0" algn="l">
              <a:spcBef>
                <a:spcPts val="1000"/>
              </a:spcBef>
              <a:spcAft>
                <a:spcPts val="0"/>
              </a:spcAft>
              <a:buNone/>
            </a:pPr>
            <a:r>
              <a:t/>
            </a:r>
            <a:endParaRPr sz="1800"/>
          </a:p>
        </p:txBody>
      </p:sp>
      <p:sp>
        <p:nvSpPr>
          <p:cNvPr id="565" name="Google Shape;565;p59"/>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66" name="Google Shape;566;p59"/>
          <p:cNvPicPr preferRelativeResize="0"/>
          <p:nvPr/>
        </p:nvPicPr>
        <p:blipFill>
          <a:blip r:embed="rId3">
            <a:alphaModFix/>
          </a:blip>
          <a:stretch>
            <a:fillRect/>
          </a:stretch>
        </p:blipFill>
        <p:spPr>
          <a:xfrm>
            <a:off x="2256300" y="3027050"/>
            <a:ext cx="6559925" cy="171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NodeJS</a:t>
            </a:r>
            <a:endParaRPr sz="1000"/>
          </a:p>
          <a:p>
            <a:pPr indent="0" lvl="0" marL="0" rtl="0" algn="ctr">
              <a:spcBef>
                <a:spcPts val="0"/>
              </a:spcBef>
              <a:spcAft>
                <a:spcPts val="0"/>
              </a:spcAft>
              <a:buNone/>
            </a:pPr>
            <a:r>
              <a:rPr lang="en-US" sz="1000"/>
              <a:t>.</a:t>
            </a:r>
            <a:endParaRPr sz="1000"/>
          </a:p>
          <a:p>
            <a:pPr indent="0" lvl="0" marL="0" rtl="0" algn="ctr">
              <a:spcBef>
                <a:spcPts val="0"/>
              </a:spcBef>
              <a:spcAft>
                <a:spcPts val="0"/>
              </a:spcAft>
              <a:buNone/>
            </a:pPr>
            <a:r>
              <a:rPr lang="en-US" sz="2000"/>
              <a:t>Instalación de paquete </a:t>
            </a:r>
            <a:r>
              <a:rPr b="1" i="1" lang="en-US" sz="2000"/>
              <a:t>“readline-sync”</a:t>
            </a:r>
            <a:r>
              <a:rPr lang="en-US" sz="2000"/>
              <a:t> usando el comando </a:t>
            </a:r>
            <a:r>
              <a:rPr b="1" i="1" lang="en-US" sz="2000"/>
              <a:t>“npm”</a:t>
            </a:r>
            <a:endParaRPr b="1" i="1" sz="2000"/>
          </a:p>
        </p:txBody>
      </p:sp>
      <p:sp>
        <p:nvSpPr>
          <p:cNvPr id="573" name="Google Shape;573;p60"/>
          <p:cNvSpPr txBox="1"/>
          <p:nvPr>
            <p:ph idx="4294967295" type="body"/>
          </p:nvPr>
        </p:nvSpPr>
        <p:spPr>
          <a:xfrm>
            <a:off x="216175" y="1205888"/>
            <a:ext cx="8711700" cy="18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En el Command Prompt, vamos a nuestra carpeta </a:t>
            </a:r>
            <a:r>
              <a:rPr lang="en-US" sz="1800"/>
              <a:t>de trabajo</a:t>
            </a:r>
            <a:r>
              <a:rPr b="1" lang="en-US" sz="1800"/>
              <a:t> </a:t>
            </a:r>
            <a:r>
              <a:rPr lang="en-US" sz="1800"/>
              <a:t>y ejecutamos:</a:t>
            </a:r>
            <a:endParaRPr sz="1800"/>
          </a:p>
          <a:p>
            <a:pPr indent="-342900" lvl="0" marL="457200" rtl="0" algn="l">
              <a:spcBef>
                <a:spcPts val="1000"/>
              </a:spcBef>
              <a:spcAft>
                <a:spcPts val="0"/>
              </a:spcAft>
              <a:buSzPts val="1800"/>
              <a:buChar char="•"/>
            </a:pPr>
            <a:r>
              <a:rPr b="1" lang="en-US" sz="1800"/>
              <a:t>npm install </a:t>
            </a:r>
            <a:r>
              <a:rPr b="1" lang="en-US" sz="1800"/>
              <a:t>readline-sync</a:t>
            </a:r>
            <a:endParaRPr b="1" sz="1800"/>
          </a:p>
          <a:p>
            <a:pPr indent="0" lvl="0" marL="0" rtl="0" algn="l">
              <a:spcBef>
                <a:spcPts val="1000"/>
              </a:spcBef>
              <a:spcAft>
                <a:spcPts val="0"/>
              </a:spcAft>
              <a:buNone/>
            </a:pPr>
            <a:r>
              <a:rPr lang="en-US" sz="1800"/>
              <a:t>Este paquete “readline-sync” permite ejecutar de forma interactiva una conversación con el usuario a través de una consola</a:t>
            </a:r>
            <a:endParaRPr sz="1800"/>
          </a:p>
          <a:p>
            <a:pPr indent="0" lvl="0" marL="0" rtl="0" algn="l">
              <a:spcBef>
                <a:spcPts val="1000"/>
              </a:spcBef>
              <a:spcAft>
                <a:spcPts val="0"/>
              </a:spcAft>
              <a:buNone/>
            </a:pPr>
            <a:r>
              <a:rPr lang="en-US" sz="1800"/>
              <a:t>De esta manera se puede ingresar datos a nuestros scripts</a:t>
            </a:r>
            <a:endParaRPr sz="1800"/>
          </a:p>
        </p:txBody>
      </p:sp>
      <p:sp>
        <p:nvSpPr>
          <p:cNvPr id="574" name="Google Shape;574;p60"/>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75" name="Google Shape;575;p60"/>
          <p:cNvPicPr preferRelativeResize="0"/>
          <p:nvPr/>
        </p:nvPicPr>
        <p:blipFill>
          <a:blip r:embed="rId3">
            <a:alphaModFix/>
          </a:blip>
          <a:stretch>
            <a:fillRect/>
          </a:stretch>
        </p:blipFill>
        <p:spPr>
          <a:xfrm>
            <a:off x="3546274" y="3015200"/>
            <a:ext cx="4533301" cy="182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1"/>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500"/>
              <a:t>Instalación de editor de textos</a:t>
            </a:r>
            <a:endParaRPr sz="3500"/>
          </a:p>
        </p:txBody>
      </p:sp>
      <p:sp>
        <p:nvSpPr>
          <p:cNvPr id="582" name="Google Shape;582;p61"/>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3" name="Google Shape;583;p61"/>
          <p:cNvSpPr txBox="1"/>
          <p:nvPr/>
        </p:nvSpPr>
        <p:spPr>
          <a:xfrm>
            <a:off x="-266850" y="4441975"/>
            <a:ext cx="86493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Instalamos Visual Studio Code: </a:t>
            </a:r>
            <a:r>
              <a:rPr lang="en-US" sz="2400" u="sng">
                <a:solidFill>
                  <a:schemeClr val="hlink"/>
                </a:solidFill>
                <a:hlinkClick r:id="rId3"/>
              </a:rPr>
              <a:t>https://code.visualstudio.com/</a:t>
            </a:r>
            <a:endParaRPr sz="2400"/>
          </a:p>
        </p:txBody>
      </p:sp>
      <p:pic>
        <p:nvPicPr>
          <p:cNvPr id="584" name="Google Shape;584;p61"/>
          <p:cNvPicPr preferRelativeResize="0"/>
          <p:nvPr/>
        </p:nvPicPr>
        <p:blipFill>
          <a:blip r:embed="rId4">
            <a:alphaModFix/>
          </a:blip>
          <a:stretch>
            <a:fillRect/>
          </a:stretch>
        </p:blipFill>
        <p:spPr>
          <a:xfrm>
            <a:off x="1696875" y="1029950"/>
            <a:ext cx="5272575" cy="3211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2"/>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Editor de textos Visual Studio Code</a:t>
            </a:r>
            <a:endParaRPr sz="3600"/>
          </a:p>
        </p:txBody>
      </p:sp>
      <p:sp>
        <p:nvSpPr>
          <p:cNvPr id="591" name="Google Shape;591;p62"/>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2" name="Google Shape;592;p62"/>
          <p:cNvSpPr txBox="1"/>
          <p:nvPr/>
        </p:nvSpPr>
        <p:spPr>
          <a:xfrm>
            <a:off x="64950" y="1183219"/>
            <a:ext cx="3832800" cy="3793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800">
                <a:solidFill>
                  <a:schemeClr val="dk1"/>
                </a:solidFill>
              </a:rPr>
              <a:t>Para escribir  código se usan editores de textos. </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Un Editor de texto especial para código se llama IDE (Integrated Development Environment - Ambiente de Desarrollo Integrado)</a:t>
            </a:r>
            <a:endParaRPr sz="1800">
              <a:solidFill>
                <a:schemeClr val="dk1"/>
              </a:solidFill>
            </a:endParaRPr>
          </a:p>
          <a:p>
            <a:pPr indent="0" lvl="0" marL="0" rtl="0" algn="l">
              <a:lnSpc>
                <a:spcPct val="90000"/>
              </a:lnSpc>
              <a:spcBef>
                <a:spcPts val="1000"/>
              </a:spcBef>
              <a:spcAft>
                <a:spcPts val="0"/>
              </a:spcAft>
              <a:buNone/>
            </a:pPr>
            <a:r>
              <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VSCode es compatible con los lenguajes JavaScript y TypeScript</a:t>
            </a:r>
            <a:endParaRPr sz="1800">
              <a:solidFill>
                <a:schemeClr val="dk1"/>
              </a:solidFill>
            </a:endParaRPr>
          </a:p>
        </p:txBody>
      </p:sp>
      <p:pic>
        <p:nvPicPr>
          <p:cNvPr id="593" name="Google Shape;593;p62"/>
          <p:cNvPicPr preferRelativeResize="0"/>
          <p:nvPr/>
        </p:nvPicPr>
        <p:blipFill>
          <a:blip r:embed="rId3">
            <a:alphaModFix/>
          </a:blip>
          <a:stretch>
            <a:fillRect/>
          </a:stretch>
        </p:blipFill>
        <p:spPr>
          <a:xfrm>
            <a:off x="3732350" y="1076650"/>
            <a:ext cx="5273374" cy="3657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3"/>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0" name="Google Shape;600;p6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Nuestro Primer Programa</a:t>
            </a:r>
            <a:endParaRPr b="1"/>
          </a:p>
        </p:txBody>
      </p:sp>
      <p:sp>
        <p:nvSpPr>
          <p:cNvPr id="601" name="Google Shape;601;p63"/>
          <p:cNvSpPr txBox="1"/>
          <p:nvPr/>
        </p:nvSpPr>
        <p:spPr>
          <a:xfrm>
            <a:off x="628650" y="1245700"/>
            <a:ext cx="7886700" cy="49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800">
                <a:solidFill>
                  <a:srgbClr val="000000"/>
                </a:solidFill>
              </a:rPr>
              <a:t>Recuerden que vamos a tener una carpeta por módulo y dentro además una carpeta por clase.</a:t>
            </a:r>
            <a:br>
              <a:rPr lang="en-US" sz="2800">
                <a:solidFill>
                  <a:srgbClr val="000000"/>
                </a:solidFill>
              </a:rPr>
            </a:br>
            <a:r>
              <a:rPr lang="en-US" sz="2800">
                <a:solidFill>
                  <a:srgbClr val="000000"/>
                </a:solidFill>
              </a:rPr>
              <a:t>Entonces dentro de nuestra </a:t>
            </a:r>
            <a:r>
              <a:rPr b="1" lang="en-US" sz="2800"/>
              <a:t>carpeta general del curso </a:t>
            </a:r>
            <a:r>
              <a:rPr lang="en-US" sz="2800">
                <a:solidFill>
                  <a:srgbClr val="000000"/>
                </a:solidFill>
              </a:rPr>
              <a:t>vamos a crear una subcarpeta para </a:t>
            </a:r>
            <a:r>
              <a:rPr lang="en-US" sz="2800"/>
              <a:t>la </a:t>
            </a:r>
            <a:r>
              <a:rPr b="1" lang="en-US" sz="2800">
                <a:solidFill>
                  <a:srgbClr val="000000"/>
                </a:solidFill>
              </a:rPr>
              <a:t>primera clase</a:t>
            </a:r>
            <a:r>
              <a:rPr lang="en-US" sz="2800">
                <a:solidFill>
                  <a:srgbClr val="000000"/>
                </a:solidFill>
              </a:rPr>
              <a:t>. Por ejemplo: </a:t>
            </a:r>
            <a:endParaRPr sz="2800"/>
          </a:p>
          <a:p>
            <a:pPr indent="0" lvl="0" marL="0" rtl="0" algn="l">
              <a:lnSpc>
                <a:spcPct val="90000"/>
              </a:lnSpc>
              <a:spcBef>
                <a:spcPts val="1000"/>
              </a:spcBef>
              <a:spcAft>
                <a:spcPts val="0"/>
              </a:spcAft>
              <a:buNone/>
            </a:pPr>
            <a:r>
              <a:t/>
            </a:r>
            <a:endParaRPr sz="2800"/>
          </a:p>
          <a:p>
            <a:pPr indent="0" lvl="0" marL="0" rtl="0" algn="l">
              <a:lnSpc>
                <a:spcPct val="90000"/>
              </a:lnSpc>
              <a:spcBef>
                <a:spcPts val="1000"/>
              </a:spcBef>
              <a:spcAft>
                <a:spcPts val="0"/>
              </a:spcAft>
              <a:buNone/>
            </a:pPr>
            <a:r>
              <a:t/>
            </a:r>
            <a:endParaRPr b="1" sz="2800">
              <a:solidFill>
                <a:srgbClr val="000000"/>
              </a:solidFill>
            </a:endParaRPr>
          </a:p>
          <a:p>
            <a:pPr indent="0" lvl="0" marL="0" rtl="0" algn="l">
              <a:lnSpc>
                <a:spcPct val="90000"/>
              </a:lnSpc>
              <a:spcBef>
                <a:spcPts val="1000"/>
              </a:spcBef>
              <a:spcAft>
                <a:spcPts val="0"/>
              </a:spcAft>
              <a:buNone/>
            </a:pPr>
            <a:br>
              <a:rPr b="1" lang="en-US" sz="2800">
                <a:solidFill>
                  <a:srgbClr val="000000"/>
                </a:solidFill>
              </a:rPr>
            </a:br>
            <a:endParaRPr b="1" sz="2800">
              <a:solidFill>
                <a:srgbClr val="000000"/>
              </a:solidFill>
            </a:endParaRPr>
          </a:p>
        </p:txBody>
      </p:sp>
      <p:pic>
        <p:nvPicPr>
          <p:cNvPr id="602" name="Google Shape;602;p63"/>
          <p:cNvPicPr preferRelativeResize="0"/>
          <p:nvPr/>
        </p:nvPicPr>
        <p:blipFill rotWithShape="1">
          <a:blip r:embed="rId3">
            <a:alphaModFix/>
          </a:blip>
          <a:srcRect b="14093" l="0" r="0" t="24897"/>
          <a:stretch/>
        </p:blipFill>
        <p:spPr>
          <a:xfrm>
            <a:off x="3639225" y="3441150"/>
            <a:ext cx="4210050" cy="135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JS</a:t>
            </a:r>
            <a:endParaRPr i="1" sz="2400"/>
          </a:p>
        </p:txBody>
      </p:sp>
      <p:sp>
        <p:nvSpPr>
          <p:cNvPr id="609" name="Google Shape;609;p6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0" name="Google Shape;610;p64"/>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“holaMundo.js”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el comando:</a:t>
            </a:r>
            <a:endParaRPr sz="1400"/>
          </a:p>
          <a:p>
            <a:pPr indent="0" lvl="0" marL="0" rtl="0" algn="l">
              <a:lnSpc>
                <a:spcPct val="135714"/>
              </a:lnSpc>
              <a:spcBef>
                <a:spcPts val="0"/>
              </a:spcBef>
              <a:spcAft>
                <a:spcPts val="0"/>
              </a:spcAft>
              <a:buSzPts val="1100"/>
              <a:buNone/>
            </a:pPr>
            <a:r>
              <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estos scripts desde el path</a:t>
            </a:r>
            <a:r>
              <a:rPr lang="en-US" sz="1400"/>
              <a:t> nu </a:t>
            </a:r>
            <a:r>
              <a:rPr lang="en-US" sz="1400"/>
              <a:t>donde los almacenamos</a:t>
            </a:r>
            <a:endParaRPr sz="1400"/>
          </a:p>
          <a:p>
            <a:pPr indent="0" lvl="0" marL="0" rtl="0" algn="l">
              <a:lnSpc>
                <a:spcPct val="90000"/>
              </a:lnSpc>
              <a:spcBef>
                <a:spcPts val="0"/>
              </a:spcBef>
              <a:spcAft>
                <a:spcPts val="0"/>
              </a:spcAft>
              <a:buNone/>
            </a:pPr>
            <a:r>
              <a:t/>
            </a:r>
            <a:endParaRPr sz="1400"/>
          </a:p>
        </p:txBody>
      </p:sp>
      <p:pic>
        <p:nvPicPr>
          <p:cNvPr id="611" name="Google Shape;611;p64"/>
          <p:cNvPicPr preferRelativeResize="0"/>
          <p:nvPr/>
        </p:nvPicPr>
        <p:blipFill rotWithShape="1">
          <a:blip r:embed="rId3">
            <a:alphaModFix/>
          </a:blip>
          <a:srcRect b="4443" l="41588" r="342" t="0"/>
          <a:stretch/>
        </p:blipFill>
        <p:spPr>
          <a:xfrm>
            <a:off x="3501950" y="1687812"/>
            <a:ext cx="5881677" cy="3180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sz="3500"/>
              <a:t>Ejecutando un script en VSC</a:t>
            </a:r>
            <a:br>
              <a:rPr b="1" lang="en-US"/>
            </a:br>
            <a:r>
              <a:rPr i="1" lang="en-US" sz="2400"/>
              <a:t>Hola Mundo en TS</a:t>
            </a:r>
            <a:endParaRPr i="1" sz="2400"/>
          </a:p>
        </p:txBody>
      </p:sp>
      <p:sp>
        <p:nvSpPr>
          <p:cNvPr id="618" name="Google Shape;618;p6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9" name="Google Shape;619;p65"/>
          <p:cNvSpPr txBox="1"/>
          <p:nvPr>
            <p:ph idx="4294967295" type="body"/>
          </p:nvPr>
        </p:nvSpPr>
        <p:spPr>
          <a:xfrm>
            <a:off x="242450" y="1122075"/>
            <a:ext cx="3000000" cy="3580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0"/>
              </a:spcBef>
              <a:spcAft>
                <a:spcPts val="0"/>
              </a:spcAft>
              <a:buSzPts val="1400"/>
              <a:buChar char="•"/>
            </a:pPr>
            <a:r>
              <a:rPr b="1" lang="en-US" sz="1400"/>
              <a:t>console.log()</a:t>
            </a:r>
            <a:r>
              <a:rPr lang="en-US" sz="1400"/>
              <a:t> muestra un mensaje en la consola</a:t>
            </a:r>
            <a:endParaRPr sz="1400"/>
          </a:p>
          <a:p>
            <a:pPr indent="0" lvl="0" marL="457200" rtl="0" algn="l">
              <a:lnSpc>
                <a:spcPct val="90000"/>
              </a:lnSpc>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A3E9D"/>
                </a:solidFill>
                <a:latin typeface="Courier New"/>
                <a:ea typeface="Courier New"/>
                <a:cs typeface="Courier New"/>
                <a:sym typeface="Courier New"/>
              </a:rPr>
              <a:t>console</a:t>
            </a:r>
            <a:r>
              <a:rPr lang="en-US" sz="1400">
                <a:solidFill>
                  <a:srgbClr val="777777"/>
                </a:solidFill>
                <a:latin typeface="Courier New"/>
                <a:ea typeface="Courier New"/>
                <a:cs typeface="Courier New"/>
                <a:sym typeface="Courier New"/>
              </a:rPr>
              <a:t>.</a:t>
            </a:r>
            <a:r>
              <a:rPr b="1" lang="en-US" sz="1400">
                <a:solidFill>
                  <a:srgbClr val="AA3731"/>
                </a:solidFill>
                <a:latin typeface="Courier New"/>
                <a:ea typeface="Courier New"/>
                <a:cs typeface="Courier New"/>
                <a:sym typeface="Courier New"/>
              </a:rPr>
              <a:t>log</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r>
              <a:rPr lang="en-US" sz="1400">
                <a:solidFill>
                  <a:srgbClr val="448C27"/>
                </a:solidFill>
                <a:latin typeface="Courier New"/>
                <a:ea typeface="Courier New"/>
                <a:cs typeface="Courier New"/>
                <a:sym typeface="Courier New"/>
              </a:rPr>
              <a:t>Hola Mundo</a:t>
            </a:r>
            <a:r>
              <a:rPr lang="en-US" sz="1400">
                <a:solidFill>
                  <a:srgbClr val="777777"/>
                </a:solidFill>
                <a:latin typeface="Courier New"/>
                <a:ea typeface="Courier New"/>
                <a:cs typeface="Courier New"/>
                <a:sym typeface="Courier New"/>
              </a:rPr>
              <a:t>"</a:t>
            </a:r>
            <a:r>
              <a:rPr lang="en-US" sz="1400">
                <a:solidFill>
                  <a:srgbClr val="333333"/>
                </a:solidFill>
                <a:latin typeface="Courier New"/>
                <a:ea typeface="Courier New"/>
                <a:cs typeface="Courier New"/>
                <a:sym typeface="Courier New"/>
              </a:rPr>
              <a:t>)</a:t>
            </a:r>
            <a:r>
              <a:rPr lang="en-US" sz="1400">
                <a:solidFill>
                  <a:srgbClr val="777777"/>
                </a:solidFill>
                <a:latin typeface="Courier New"/>
                <a:ea typeface="Courier New"/>
                <a:cs typeface="Courier New"/>
                <a:sym typeface="Courier New"/>
              </a:rPr>
              <a:t>;</a:t>
            </a:r>
            <a:endParaRPr sz="1400">
              <a:solidFill>
                <a:srgbClr val="777777"/>
              </a:solidFill>
              <a:latin typeface="Courier New"/>
              <a:ea typeface="Courier New"/>
              <a:cs typeface="Courier New"/>
              <a:sym typeface="Courier New"/>
            </a:endParaRPr>
          </a:p>
          <a:p>
            <a:pPr indent="-317500" lvl="0" marL="457200" rtl="0" algn="l">
              <a:lnSpc>
                <a:spcPct val="90000"/>
              </a:lnSpc>
              <a:spcBef>
                <a:spcPts val="0"/>
              </a:spcBef>
              <a:spcAft>
                <a:spcPts val="0"/>
              </a:spcAft>
              <a:buSzPts val="1400"/>
              <a:buChar char="•"/>
            </a:pPr>
            <a:r>
              <a:rPr lang="en-US" sz="1400"/>
              <a:t>Grabar el archivo con nombre y extensión “holaMundo.ts”</a:t>
            </a:r>
            <a:endParaRPr sz="1400"/>
          </a:p>
          <a:p>
            <a:pPr indent="-317500" lvl="0" marL="457200" rtl="0" algn="l">
              <a:lnSpc>
                <a:spcPct val="90000"/>
              </a:lnSpc>
              <a:spcBef>
                <a:spcPts val="0"/>
              </a:spcBef>
              <a:spcAft>
                <a:spcPts val="0"/>
              </a:spcAft>
              <a:buSzPts val="1400"/>
              <a:buChar char="•"/>
            </a:pPr>
            <a:r>
              <a:rPr lang="en-US" sz="1400"/>
              <a:t>Abrir la solapa Terminal</a:t>
            </a:r>
            <a:endParaRPr sz="1400"/>
          </a:p>
          <a:p>
            <a:pPr indent="-317500" lvl="0" marL="457200" rtl="0" algn="l">
              <a:spcBef>
                <a:spcPts val="0"/>
              </a:spcBef>
              <a:spcAft>
                <a:spcPts val="0"/>
              </a:spcAft>
              <a:buSzPts val="1400"/>
              <a:buChar char="•"/>
            </a:pPr>
            <a:r>
              <a:rPr lang="en-US" sz="1400"/>
              <a:t>Ejecutar los comandos:</a:t>
            </a:r>
            <a:endParaRPr sz="1400"/>
          </a:p>
          <a:p>
            <a:pPr indent="0" lvl="0" marL="457200" rtl="0" algn="l">
              <a:spcBef>
                <a:spcPts val="0"/>
              </a:spcBef>
              <a:spcAft>
                <a:spcPts val="0"/>
              </a:spcAft>
              <a:buNone/>
            </a:pPr>
            <a:r>
              <a:t/>
            </a:r>
            <a:endParaRPr sz="1400"/>
          </a:p>
          <a:p>
            <a:pPr indent="0" lvl="0" marL="0" rtl="0" algn="l">
              <a:lnSpc>
                <a:spcPct val="135714"/>
              </a:lnSpc>
              <a:spcBef>
                <a:spcPts val="0"/>
              </a:spcBef>
              <a:spcAft>
                <a:spcPts val="0"/>
              </a:spcAft>
              <a:buNone/>
            </a:pPr>
            <a:r>
              <a:rPr b="1" lang="en-US" sz="1400">
                <a:solidFill>
                  <a:srgbClr val="777777"/>
                </a:solidFill>
                <a:latin typeface="Courier New"/>
                <a:ea typeface="Courier New"/>
                <a:cs typeface="Courier New"/>
                <a:sym typeface="Courier New"/>
              </a:rPr>
              <a:t>tsc holaMundo.ts (compila)</a:t>
            </a:r>
            <a:endParaRPr b="1" sz="1400">
              <a:solidFill>
                <a:srgbClr val="777777"/>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US" sz="1400">
                <a:solidFill>
                  <a:srgbClr val="777777"/>
                </a:solidFill>
                <a:latin typeface="Courier New"/>
                <a:ea typeface="Courier New"/>
                <a:cs typeface="Courier New"/>
                <a:sym typeface="Courier New"/>
              </a:rPr>
              <a:t>node holaMundo.js (corre)</a:t>
            </a:r>
            <a:endParaRPr b="1" sz="1400"/>
          </a:p>
          <a:p>
            <a:pPr indent="0" lvl="0" marL="0" rtl="0" algn="l">
              <a:spcBef>
                <a:spcPts val="0"/>
              </a:spcBef>
              <a:spcAft>
                <a:spcPts val="0"/>
              </a:spcAft>
              <a:buNone/>
            </a:pPr>
            <a:r>
              <a:t/>
            </a:r>
            <a:endParaRPr sz="1600"/>
          </a:p>
          <a:p>
            <a:pPr indent="-317500" lvl="0" marL="457200" rtl="0" algn="l">
              <a:spcBef>
                <a:spcPts val="0"/>
              </a:spcBef>
              <a:spcAft>
                <a:spcPts val="0"/>
              </a:spcAft>
              <a:buSzPts val="1400"/>
              <a:buChar char="•"/>
            </a:pPr>
            <a:r>
              <a:rPr lang="en-US" sz="1400"/>
              <a:t>Este comando permite ejecutar nuestros scripts desde el path donde los almacenamos</a:t>
            </a:r>
            <a:endParaRPr sz="1400"/>
          </a:p>
          <a:p>
            <a:pPr indent="0" lvl="0" marL="0" rtl="0" algn="l">
              <a:lnSpc>
                <a:spcPct val="90000"/>
              </a:lnSpc>
              <a:spcBef>
                <a:spcPts val="0"/>
              </a:spcBef>
              <a:spcAft>
                <a:spcPts val="0"/>
              </a:spcAft>
              <a:buNone/>
            </a:pPr>
            <a:r>
              <a:t/>
            </a:r>
            <a:endParaRPr sz="1400"/>
          </a:p>
        </p:txBody>
      </p:sp>
      <p:pic>
        <p:nvPicPr>
          <p:cNvPr id="620" name="Google Shape;620;p65"/>
          <p:cNvPicPr preferRelativeResize="0"/>
          <p:nvPr/>
        </p:nvPicPr>
        <p:blipFill rotWithShape="1">
          <a:blip r:embed="rId3">
            <a:alphaModFix/>
          </a:blip>
          <a:srcRect b="4030" l="41721" r="0" t="0"/>
          <a:stretch/>
        </p:blipFill>
        <p:spPr>
          <a:xfrm>
            <a:off x="3242450" y="1358425"/>
            <a:ext cx="5772774" cy="31240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Palabras reservadas</a:t>
            </a:r>
            <a:endParaRPr/>
          </a:p>
        </p:txBody>
      </p:sp>
      <p:sp>
        <p:nvSpPr>
          <p:cNvPr id="627" name="Google Shape;627;p66"/>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8" name="Google Shape;628;p66"/>
          <p:cNvSpPr txBox="1"/>
          <p:nvPr>
            <p:ph idx="1" type="body"/>
          </p:nvPr>
        </p:nvSpPr>
        <p:spPr>
          <a:xfrm>
            <a:off x="120875" y="1148050"/>
            <a:ext cx="8863500" cy="3735600"/>
          </a:xfrm>
          <a:prstGeom prst="rect">
            <a:avLst/>
          </a:prstGeom>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900"/>
              <a:t>En los </a:t>
            </a:r>
            <a:r>
              <a:rPr lang="en-US" sz="2900">
                <a:uFill>
                  <a:noFill/>
                </a:uFill>
                <a:hlinkClick r:id="rId3"/>
              </a:rPr>
              <a:t>lenguajes informáticos</a:t>
            </a:r>
            <a:r>
              <a:rPr lang="en-US" sz="2900"/>
              <a:t>, una palabra reservada es una palabra que tiene un significado </a:t>
            </a:r>
            <a:r>
              <a:rPr lang="en-US" sz="2900">
                <a:uFill>
                  <a:noFill/>
                </a:uFill>
                <a:hlinkClick r:id="rId4"/>
              </a:rPr>
              <a:t>gramatical</a:t>
            </a:r>
            <a:r>
              <a:rPr lang="en-US" sz="2900"/>
              <a:t> especial para ese lenguaje y no puede ser utilizada como un identificador de objetos en códigos del mismo, como pueden ser las variables.</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Tercera Generación</a:t>
            </a:r>
            <a:endParaRPr i="1" sz="2520"/>
          </a:p>
        </p:txBody>
      </p:sp>
      <p:sp>
        <p:nvSpPr>
          <p:cNvPr id="270" name="Google Shape;270;p31"/>
          <p:cNvSpPr txBox="1"/>
          <p:nvPr>
            <p:ph idx="4294967295" type="body"/>
          </p:nvPr>
        </p:nvSpPr>
        <p:spPr>
          <a:xfrm>
            <a:off x="628650" y="1148048"/>
            <a:ext cx="7886700" cy="261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Década del 70</a:t>
            </a:r>
            <a:endParaRPr/>
          </a:p>
          <a:p>
            <a:pPr indent="-228600" lvl="0" marL="228600" rtl="0" algn="l">
              <a:lnSpc>
                <a:spcPct val="90000"/>
              </a:lnSpc>
              <a:spcBef>
                <a:spcPts val="1000"/>
              </a:spcBef>
              <a:spcAft>
                <a:spcPts val="0"/>
              </a:spcAft>
              <a:buClr>
                <a:schemeClr val="dk1"/>
              </a:buClr>
              <a:buSzPts val="2800"/>
              <a:buChar char="•"/>
            </a:pPr>
            <a:r>
              <a:rPr lang="en-US"/>
              <a:t>Se manejan por medio de los lenguajes de control de los sistemas operativos</a:t>
            </a:r>
            <a:endParaRPr/>
          </a:p>
          <a:p>
            <a:pPr indent="-228600" lvl="0" marL="228600" rtl="0" algn="l">
              <a:lnSpc>
                <a:spcPct val="90000"/>
              </a:lnSpc>
              <a:spcBef>
                <a:spcPts val="1000"/>
              </a:spcBef>
              <a:spcAft>
                <a:spcPts val="0"/>
              </a:spcAft>
              <a:buClr>
                <a:schemeClr val="dk1"/>
              </a:buClr>
              <a:buSzPts val="2800"/>
              <a:buChar char="•"/>
            </a:pPr>
            <a:r>
              <a:rPr lang="en-US"/>
              <a:t>Construidas con circuitos integrados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1" name="Google Shape;271;p3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us__en_us__ibm100__system_360__360genrl__620x350.jpg" id="272" name="Google Shape;272;p31"/>
          <p:cNvPicPr preferRelativeResize="0"/>
          <p:nvPr/>
        </p:nvPicPr>
        <p:blipFill rotWithShape="1">
          <a:blip r:embed="rId3">
            <a:alphaModFix/>
          </a:blip>
          <a:srcRect b="0" l="0" r="0" t="0"/>
          <a:stretch/>
        </p:blipFill>
        <p:spPr>
          <a:xfrm>
            <a:off x="5989550" y="3399700"/>
            <a:ext cx="2898426" cy="1636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Ejercicio de clase</a:t>
            </a:r>
            <a:endParaRPr/>
          </a:p>
        </p:txBody>
      </p:sp>
      <p:sp>
        <p:nvSpPr>
          <p:cNvPr id="635" name="Google Shape;635;p67"/>
          <p:cNvSpPr txBox="1"/>
          <p:nvPr>
            <p:ph idx="12" type="sldNum"/>
          </p:nvPr>
        </p:nvSpPr>
        <p:spPr>
          <a:xfrm>
            <a:off x="8587620" y="4931569"/>
            <a:ext cx="5565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6" name="Google Shape;636;p67"/>
          <p:cNvSpPr txBox="1"/>
          <p:nvPr>
            <p:ph idx="1" type="body"/>
          </p:nvPr>
        </p:nvSpPr>
        <p:spPr>
          <a:xfrm>
            <a:off x="173875" y="1040600"/>
            <a:ext cx="8796300" cy="39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600"/>
              <a:t>C</a:t>
            </a:r>
            <a:r>
              <a:rPr lang="en-US" sz="2600"/>
              <a:t>rear un archivo nuevo que se</a:t>
            </a:r>
            <a:r>
              <a:rPr lang="en-US" sz="2600"/>
              <a:t> denomine ejercicio1.ts e imprimir por consola los pasos para:</a:t>
            </a:r>
            <a:endParaRPr sz="2600"/>
          </a:p>
          <a:p>
            <a:pPr indent="457200" lvl="0" marL="0" rtl="0" algn="l">
              <a:spcBef>
                <a:spcPts val="1000"/>
              </a:spcBef>
              <a:spcAft>
                <a:spcPts val="0"/>
              </a:spcAft>
              <a:buNone/>
            </a:pPr>
            <a:r>
              <a:rPr lang="en-US" sz="2600"/>
              <a:t>a) Cocinar una torta</a:t>
            </a:r>
            <a:endParaRPr sz="2600"/>
          </a:p>
          <a:p>
            <a:pPr indent="457200" lvl="0" marL="0" rtl="0" algn="l">
              <a:spcBef>
                <a:spcPts val="1000"/>
              </a:spcBef>
              <a:spcAft>
                <a:spcPts val="0"/>
              </a:spcAft>
              <a:buNone/>
            </a:pPr>
            <a:r>
              <a:rPr lang="en-US" sz="2600"/>
              <a:t>b) Dirigirse desde su domicilio hasta el supermercado</a:t>
            </a:r>
            <a:endParaRPr sz="2600"/>
          </a:p>
          <a:p>
            <a:pPr indent="457200" lvl="0" marL="0" rtl="0" algn="l">
              <a:spcBef>
                <a:spcPts val="1000"/>
              </a:spcBef>
              <a:spcAft>
                <a:spcPts val="0"/>
              </a:spcAft>
              <a:buNone/>
            </a:pPr>
            <a:r>
              <a:rPr lang="en-US" sz="2600"/>
              <a:t>c) Crear un posteo en facebook</a:t>
            </a:r>
            <a:endParaRPr sz="2600"/>
          </a:p>
          <a:p>
            <a:pPr indent="457200" lvl="0" marL="0" rtl="0" algn="l">
              <a:spcBef>
                <a:spcPts val="1000"/>
              </a:spcBef>
              <a:spcAft>
                <a:spcPts val="0"/>
              </a:spcAft>
              <a:buNone/>
            </a:pPr>
            <a:r>
              <a:rPr lang="en-US" sz="2600"/>
              <a:t>d) O cualquier otro procedimiento que el alumno desee</a:t>
            </a:r>
            <a:endParaRPr sz="2600"/>
          </a:p>
          <a:p>
            <a:pPr indent="0" lvl="0" marL="0" rtl="0" algn="l">
              <a:spcBef>
                <a:spcPts val="1000"/>
              </a:spcBef>
              <a:spcAft>
                <a:spcPts val="0"/>
              </a:spcAft>
              <a:buNone/>
            </a:pPr>
            <a:r>
              <a:rPr lang="en-US" sz="2600"/>
              <a:t>(</a:t>
            </a:r>
            <a:r>
              <a:rPr lang="en-US" sz="2600"/>
              <a:t>Mínimo</a:t>
            </a:r>
            <a:r>
              <a:rPr lang="en-US" sz="2600"/>
              <a:t> 10 instrucciones)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1" sz="3600"/>
          </a:p>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Cuarta Generación</a:t>
            </a:r>
            <a:endParaRPr i="1" sz="2520"/>
          </a:p>
        </p:txBody>
      </p:sp>
      <p:sp>
        <p:nvSpPr>
          <p:cNvPr id="279" name="Google Shape;279;p32"/>
          <p:cNvSpPr txBox="1"/>
          <p:nvPr>
            <p:ph idx="4294967295" type="body"/>
          </p:nvPr>
        </p:nvSpPr>
        <p:spPr>
          <a:xfrm>
            <a:off x="554425" y="1195969"/>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Aparecen los microprocesadores</a:t>
            </a:r>
            <a:endParaRPr/>
          </a:p>
          <a:p>
            <a:pPr indent="-228600" lvl="0" marL="228600" rtl="0" algn="l">
              <a:lnSpc>
                <a:spcPct val="90000"/>
              </a:lnSpc>
              <a:spcBef>
                <a:spcPts val="1000"/>
              </a:spcBef>
              <a:spcAft>
                <a:spcPts val="0"/>
              </a:spcAft>
              <a:buClr>
                <a:schemeClr val="dk1"/>
              </a:buClr>
              <a:buSzPts val="2800"/>
              <a:buChar char="•"/>
            </a:pPr>
            <a:r>
              <a:rPr lang="en-US"/>
              <a:t>Surgen las computadoras personales</a:t>
            </a:r>
            <a:endParaRPr/>
          </a:p>
          <a:p>
            <a:pPr indent="-228600" lvl="0" marL="228600" rtl="0" algn="l">
              <a:lnSpc>
                <a:spcPct val="90000"/>
              </a:lnSpc>
              <a:spcBef>
                <a:spcPts val="1000"/>
              </a:spcBef>
              <a:spcAft>
                <a:spcPts val="0"/>
              </a:spcAft>
              <a:buClr>
                <a:schemeClr val="dk1"/>
              </a:buClr>
              <a:buSzPts val="2800"/>
              <a:buChar char="•"/>
            </a:pPr>
            <a:r>
              <a:rPr lang="en-US"/>
              <a:t>Surgen los procesadores de texto, hojas de cálculo, 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0" name="Google Shape;280;p3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6e0ab512056b6ad8019b62d05b8de683.jpg" id="281" name="Google Shape;281;p32"/>
          <p:cNvPicPr preferRelativeResize="0"/>
          <p:nvPr/>
        </p:nvPicPr>
        <p:blipFill rotWithShape="1">
          <a:blip r:embed="rId3">
            <a:alphaModFix/>
          </a:blip>
          <a:srcRect b="0" l="0" r="0" t="0"/>
          <a:stretch/>
        </p:blipFill>
        <p:spPr>
          <a:xfrm>
            <a:off x="5768549" y="3029100"/>
            <a:ext cx="2856875" cy="178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3"/>
          <p:cNvPicPr preferRelativeResize="0"/>
          <p:nvPr/>
        </p:nvPicPr>
        <p:blipFill rotWithShape="1">
          <a:blip r:embed="rId3">
            <a:alphaModFix/>
          </a:blip>
          <a:srcRect b="0" l="0" r="0" t="0"/>
          <a:stretch/>
        </p:blipFill>
        <p:spPr>
          <a:xfrm>
            <a:off x="3383425" y="2640323"/>
            <a:ext cx="4157640" cy="2267213"/>
          </a:xfrm>
          <a:prstGeom prst="rect">
            <a:avLst/>
          </a:prstGeom>
          <a:noFill/>
          <a:ln>
            <a:noFill/>
          </a:ln>
        </p:spPr>
      </p:pic>
      <p:sp>
        <p:nvSpPr>
          <p:cNvPr id="288" name="Google Shape;288;p33"/>
          <p:cNvSpPr txBox="1"/>
          <p:nvPr>
            <p:ph type="title"/>
          </p:nvPr>
        </p:nvSpPr>
        <p:spPr>
          <a:xfrm>
            <a:off x="628663" y="4353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lang="en-US" sz="3600"/>
              <a:t>Breve Evolución de las Computadoras</a:t>
            </a:r>
            <a:br>
              <a:rPr b="1" lang="en-US" sz="3600"/>
            </a:br>
            <a:r>
              <a:rPr i="1" lang="en-US" sz="2520"/>
              <a:t>Quinta Generación</a:t>
            </a:r>
            <a:endParaRPr i="1" sz="2520"/>
          </a:p>
        </p:txBody>
      </p:sp>
      <p:sp>
        <p:nvSpPr>
          <p:cNvPr id="289" name="Google Shape;289;p33"/>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Procesamiento en paralelo </a:t>
            </a:r>
            <a:endParaRPr/>
          </a:p>
          <a:p>
            <a:pPr indent="-228600" lvl="0" marL="228600" rtl="0" algn="l">
              <a:lnSpc>
                <a:spcPct val="90000"/>
              </a:lnSpc>
              <a:spcBef>
                <a:spcPts val="1000"/>
              </a:spcBef>
              <a:spcAft>
                <a:spcPts val="0"/>
              </a:spcAft>
              <a:buClr>
                <a:schemeClr val="dk1"/>
              </a:buClr>
              <a:buSzPts val="2800"/>
              <a:buChar char="•"/>
            </a:pPr>
            <a:r>
              <a:rPr lang="en-US"/>
              <a:t>Manejo de lenguaje natural </a:t>
            </a:r>
            <a:endParaRPr/>
          </a:p>
          <a:p>
            <a:pPr indent="-228600" lvl="0" marL="228600" rtl="0" algn="l">
              <a:lnSpc>
                <a:spcPct val="90000"/>
              </a:lnSpc>
              <a:spcBef>
                <a:spcPts val="1000"/>
              </a:spcBef>
              <a:spcAft>
                <a:spcPts val="0"/>
              </a:spcAft>
              <a:buClr>
                <a:schemeClr val="dk1"/>
              </a:buClr>
              <a:buSzPts val="2800"/>
              <a:buChar char="•"/>
            </a:pPr>
            <a:r>
              <a:rPr lang="en-US"/>
              <a:t>Inteligencia artificial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0" name="Google Shape;290;p3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ctrTitle"/>
          </p:nvPr>
        </p:nvSpPr>
        <p:spPr>
          <a:xfrm>
            <a:off x="92400" y="120875"/>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t/>
            </a:r>
            <a:endParaRPr/>
          </a:p>
          <a:p>
            <a:pPr indent="0" lvl="0" marL="0" rtl="0" algn="ctr">
              <a:lnSpc>
                <a:spcPct val="90000"/>
              </a:lnSpc>
              <a:spcBef>
                <a:spcPts val="0"/>
              </a:spcBef>
              <a:spcAft>
                <a:spcPts val="0"/>
              </a:spcAft>
              <a:buClr>
                <a:schemeClr val="lt1"/>
              </a:buClr>
              <a:buSzPts val="4800"/>
              <a:buFont typeface="Arial"/>
              <a:buNone/>
            </a:pPr>
            <a:r>
              <a:rPr lang="en-US"/>
              <a:t>Técnicas de Programación</a:t>
            </a:r>
            <a:endParaRPr/>
          </a:p>
        </p:txBody>
      </p:sp>
      <p:sp>
        <p:nvSpPr>
          <p:cNvPr id="296" name="Google Shape;296;p3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US"/>
              <a:t>Introducción al Módulo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Objetivo</a:t>
            </a:r>
            <a:endParaRPr i="1" sz="2800"/>
          </a:p>
        </p:txBody>
      </p:sp>
      <p:sp>
        <p:nvSpPr>
          <p:cNvPr id="302" name="Google Shape;302;p35"/>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Interpretar las </a:t>
            </a:r>
            <a:r>
              <a:rPr b="1" lang="en-US" sz="2400"/>
              <a:t>especificaciones</a:t>
            </a:r>
            <a:r>
              <a:rPr lang="en-US" sz="2400"/>
              <a:t> de diseño o requisitos de las asignaciones a programar. </a:t>
            </a:r>
            <a:endParaRPr sz="2400"/>
          </a:p>
          <a:p>
            <a:pPr indent="-203200" lvl="0" marL="228600" rtl="0" algn="l">
              <a:lnSpc>
                <a:spcPct val="90000"/>
              </a:lnSpc>
              <a:spcBef>
                <a:spcPts val="1000"/>
              </a:spcBef>
              <a:spcAft>
                <a:spcPts val="0"/>
              </a:spcAft>
              <a:buClr>
                <a:schemeClr val="dk1"/>
              </a:buClr>
              <a:buSzPts val="2400"/>
              <a:buChar char="•"/>
            </a:pPr>
            <a:r>
              <a:rPr lang="en-US" sz="2400"/>
              <a:t>Comprendiendo en su contexto inmediato cuál es el </a:t>
            </a:r>
            <a:r>
              <a:rPr b="1" lang="en-US" sz="2400"/>
              <a:t>problema a resolver.</a:t>
            </a:r>
            <a:endParaRPr sz="2400"/>
          </a:p>
          <a:p>
            <a:pPr indent="-203200" lvl="0" marL="228600" rtl="0" algn="l">
              <a:lnSpc>
                <a:spcPct val="90000"/>
              </a:lnSpc>
              <a:spcBef>
                <a:spcPts val="1000"/>
              </a:spcBef>
              <a:spcAft>
                <a:spcPts val="0"/>
              </a:spcAft>
              <a:buClr>
                <a:schemeClr val="dk1"/>
              </a:buClr>
              <a:buSzPts val="2400"/>
              <a:buChar char="•"/>
            </a:pPr>
            <a:r>
              <a:rPr lang="en-US" sz="2400"/>
              <a:t>Determinar el </a:t>
            </a:r>
            <a:r>
              <a:rPr b="1" lang="en-US" sz="2400"/>
              <a:t>alcance del problema</a:t>
            </a:r>
            <a:r>
              <a:rPr lang="en-US" sz="2400"/>
              <a:t> y convalidar su interpretación a fin de identificar aspectos faltantes.</a:t>
            </a:r>
            <a:endParaRPr sz="2400"/>
          </a:p>
          <a:p>
            <a:pPr indent="-203200" lvl="0" marL="228600" rtl="0" algn="l">
              <a:lnSpc>
                <a:spcPct val="90000"/>
              </a:lnSpc>
              <a:spcBef>
                <a:spcPts val="1000"/>
              </a:spcBef>
              <a:spcAft>
                <a:spcPts val="0"/>
              </a:spcAft>
              <a:buClr>
                <a:schemeClr val="dk1"/>
              </a:buClr>
              <a:buSzPts val="2400"/>
              <a:buChar char="•"/>
            </a:pPr>
            <a:r>
              <a:rPr b="1" lang="en-US" sz="2400"/>
              <a:t>Desarrollar algoritmos</a:t>
            </a:r>
            <a:r>
              <a:rPr lang="en-US" sz="2400"/>
              <a:t> que dan soluciones a los problemas asignados o derivados de los mismos.</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3" name="Google Shape;303;p3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n-US"/>
              <a:t>Técnicas de Programación</a:t>
            </a:r>
            <a:br>
              <a:rPr b="1" lang="en-US"/>
            </a:br>
            <a:r>
              <a:rPr i="1" lang="en-US" sz="2800"/>
              <a:t>Principales Temas</a:t>
            </a:r>
            <a:endParaRPr i="1" sz="2800"/>
          </a:p>
        </p:txBody>
      </p:sp>
      <p:sp>
        <p:nvSpPr>
          <p:cNvPr id="310" name="Google Shape;310;p36"/>
          <p:cNvSpPr txBox="1"/>
          <p:nvPr>
            <p:ph idx="4294967295"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Secuencia</a:t>
            </a:r>
            <a:endParaRPr/>
          </a:p>
          <a:p>
            <a:pPr indent="-228600" lvl="0" marL="228600" rtl="0" algn="l">
              <a:lnSpc>
                <a:spcPct val="90000"/>
              </a:lnSpc>
              <a:spcBef>
                <a:spcPts val="1000"/>
              </a:spcBef>
              <a:spcAft>
                <a:spcPts val="0"/>
              </a:spcAft>
              <a:buClr>
                <a:schemeClr val="dk1"/>
              </a:buClr>
              <a:buSzPts val="2800"/>
              <a:buChar char="•"/>
            </a:pPr>
            <a:r>
              <a:rPr lang="en-US"/>
              <a:t>Condicionales</a:t>
            </a:r>
            <a:endParaRPr/>
          </a:p>
          <a:p>
            <a:pPr indent="-228600" lvl="0" marL="228600" rtl="0" algn="l">
              <a:lnSpc>
                <a:spcPct val="90000"/>
              </a:lnSpc>
              <a:spcBef>
                <a:spcPts val="1000"/>
              </a:spcBef>
              <a:spcAft>
                <a:spcPts val="0"/>
              </a:spcAft>
              <a:buClr>
                <a:schemeClr val="dk1"/>
              </a:buClr>
              <a:buSzPts val="2800"/>
              <a:buChar char="•"/>
            </a:pPr>
            <a:r>
              <a:rPr lang="en-US"/>
              <a:t>Ciclos</a:t>
            </a:r>
            <a:endParaRPr/>
          </a:p>
          <a:p>
            <a:pPr indent="-228600" lvl="0" marL="228600" rtl="0" algn="l">
              <a:lnSpc>
                <a:spcPct val="90000"/>
              </a:lnSpc>
              <a:spcBef>
                <a:spcPts val="1000"/>
              </a:spcBef>
              <a:spcAft>
                <a:spcPts val="0"/>
              </a:spcAft>
              <a:buClr>
                <a:schemeClr val="dk1"/>
              </a:buClr>
              <a:buSzPts val="2800"/>
              <a:buChar char="•"/>
            </a:pPr>
            <a:r>
              <a:rPr lang="en-US"/>
              <a:t>Métodos y parámetros</a:t>
            </a:r>
            <a:endParaRPr/>
          </a:p>
          <a:p>
            <a:pPr indent="-228600" lvl="0" marL="228600" rtl="0" algn="l">
              <a:lnSpc>
                <a:spcPct val="90000"/>
              </a:lnSpc>
              <a:spcBef>
                <a:spcPts val="1000"/>
              </a:spcBef>
              <a:spcAft>
                <a:spcPts val="0"/>
              </a:spcAft>
              <a:buClr>
                <a:schemeClr val="dk1"/>
              </a:buClr>
              <a:buSzPts val="2800"/>
              <a:buChar char="•"/>
            </a:pPr>
            <a:r>
              <a:rPr lang="en-US"/>
              <a:t>Arreglos</a:t>
            </a:r>
            <a:endParaRPr/>
          </a:p>
          <a:p>
            <a:pPr indent="-228600" lvl="0" marL="228600" rtl="0" algn="l">
              <a:lnSpc>
                <a:spcPct val="90000"/>
              </a:lnSpc>
              <a:spcBef>
                <a:spcPts val="1000"/>
              </a:spcBef>
              <a:spcAft>
                <a:spcPts val="0"/>
              </a:spcAft>
              <a:buClr>
                <a:schemeClr val="dk1"/>
              </a:buClr>
              <a:buSzPts val="2800"/>
              <a:buChar char="•"/>
            </a:pPr>
            <a:r>
              <a:rPr lang="en-US"/>
              <a:t>Matrices</a:t>
            </a:r>
            <a:endParaRPr/>
          </a:p>
          <a:p>
            <a:pPr indent="-228600" lvl="0" marL="228600" rtl="0" algn="l">
              <a:lnSpc>
                <a:spcPct val="90000"/>
              </a:lnSpc>
              <a:spcBef>
                <a:spcPts val="1000"/>
              </a:spcBef>
              <a:spcAft>
                <a:spcPts val="0"/>
              </a:spcAft>
              <a:buClr>
                <a:schemeClr val="dk1"/>
              </a:buClr>
              <a:buSzPts val="2800"/>
              <a:buChar char="•"/>
            </a:pPr>
            <a:r>
              <a:rPr lang="en-US"/>
              <a:t>Métodos de ordenamiento</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11" name="Google Shape;311;p3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2" name="Google Shape;312;p36"/>
          <p:cNvPicPr preferRelativeResize="0"/>
          <p:nvPr/>
        </p:nvPicPr>
        <p:blipFill rotWithShape="1">
          <a:blip r:embed="rId3">
            <a:alphaModFix/>
          </a:blip>
          <a:srcRect b="0" l="0" r="0" t="0"/>
          <a:stretch/>
        </p:blipFill>
        <p:spPr>
          <a:xfrm>
            <a:off x="6180880" y="2961079"/>
            <a:ext cx="2786719" cy="181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