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3705D-B29A-4612-9C9A-5407FD4116BE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81B7D-B8C7-4153-A17F-5E3E102DB0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34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26669ab7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26669ab735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126669ab735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ef3484d4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12ef3484d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5e25859c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5e25859c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d5e25859c9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d5e25859c9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d5e25859c9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d5e25859c9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d5e25859c9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d5e25859c9_2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gd5e25859c9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5e25859c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5e25859c9_2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d5e25859c9_2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5e25859c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5e25859c9_2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d5e25859c9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ef3484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2ef3484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g12ef3484d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2ef3484d4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2ef3484d4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g12ef3484d4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A9F50-9A92-D4A9-0F4F-43205E013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807BE4-07C8-ACB8-605D-26E38F45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CDDCD-4CB4-B68C-8FC5-425DA905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18709-6A61-A23E-1F41-C4F3BA4C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13AC2-542A-A840-DB69-961DFA84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955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2DCE5-2A47-EFB7-70E1-EC3AA219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74B200-F417-8937-2DA3-2E543DB42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60188-1D2A-3264-00F8-F4FEC0A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2253E-F804-1540-F86E-FE5EB86B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3D312-EE5F-446D-EDEB-7F54A9F1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602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07C104-C5B3-BEE4-9C53-EADD71465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AEC588-1BED-D8AE-7556-3BA48FE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DCEDFD-8AFF-B132-18EF-C7A65DCB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B3205-2F75-36DE-4D58-EBA6E11C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DB117-C033-1FE1-988B-03CF3221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2752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33" y="6754950"/>
            <a:ext cx="12192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11254000" y="6615100"/>
            <a:ext cx="9380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838217" y="275700"/>
            <a:ext cx="105156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11450160" y="6575425"/>
            <a:ext cx="74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6"/>
            <a:ext cx="12191933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80700" y="34600"/>
            <a:ext cx="1222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</a:rPr>
              <a:t>PFS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838200" y="1530725"/>
            <a:ext cx="105156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93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rot="10800000" flipH="1">
            <a:off x="2033" y="575"/>
            <a:ext cx="29612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733" y="53"/>
            <a:ext cx="12195700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12196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2648200" y="1997675"/>
            <a:ext cx="66456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>
            <a:spLocks noGrp="1"/>
          </p:cNvSpPr>
          <p:nvPr>
            <p:ph type="ctrTitle"/>
          </p:nvPr>
        </p:nvSpPr>
        <p:spPr>
          <a:xfrm>
            <a:off x="123167" y="0"/>
            <a:ext cx="119496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49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33" y="6754950"/>
            <a:ext cx="12192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11254000" y="6615100"/>
            <a:ext cx="9380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1450160" y="6575425"/>
            <a:ext cx="74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8217" y="275700"/>
            <a:ext cx="105156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0" y="276"/>
            <a:ext cx="12191933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80700" y="34600"/>
            <a:ext cx="1222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</a:rPr>
              <a:t>PFS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8200" y="1530725"/>
            <a:ext cx="105156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75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037F2-05AF-75E5-FE5A-EA0C9C0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C705B-2297-2541-2D98-80F85A35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F0DEB-640E-E056-71C0-B31D03CC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8A925-A68A-598B-A798-8BD86FBD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E2505E-CD72-1DDC-B93E-13E6EB45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079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CEFE-AD31-81C7-E28E-DD6A3299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6C6026-5E4C-F9A2-7A5E-88809AEF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F05B3-FFB2-E84A-FA03-D8D57890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E43D9-6B06-086B-C3B6-3E49A96F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E1B24-425B-B145-F63B-D51BC9F3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09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6A56A-AEEA-2651-58CC-7245DE59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9988F-9F85-E73E-6BC1-C2649D2F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1E40AD-C89A-364A-4AA2-6D5E91231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34F783-CD8A-9758-8C9A-47199A9F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7CDFC4-452A-FA00-0E3E-357FC251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FA0CB8-6B8F-00F0-9067-3C2002C6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5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8F8BA-2307-3A5A-C059-5E512664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1B25A-42DF-7834-CD1A-48ED15034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8ABD1-9F83-AA77-F54C-A3D56C87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E620D4-3C85-6B34-4DAF-46AB4971E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470583-D7D3-8B16-9929-376FBBB35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6969B1-2B4F-3381-966B-C2750DE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A801E6-DB12-4A55-58C9-480C6C6E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451D1D-6D1E-B23C-396F-2B399B52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77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13273-EE62-51AC-D1A0-9BFCC0A9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5DFA56-0D52-D70A-75FE-AB21906E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13650C-53CB-CC92-91E3-C09ADCA5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B2D64-8FFD-9A5D-DCC5-4B854141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5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97B02B-9EA4-96EA-14FC-1B3A9E3C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85BA76-D32D-7652-E5B4-01CBF06B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6C761D-405C-AB19-B527-7478D56E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03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8BEF2-693C-3C52-D5A6-0DAD5CF4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EF917-DE6E-C168-0B69-C083419A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21B07B-0034-DEE6-AE0B-9822832CA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66C551-5FE8-B676-993C-44762988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0916B5-B455-4D0C-3F39-039DDEB9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1E6FF3-D7BE-6660-9946-A11C3438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15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63FFA-0992-2A78-243E-1CFC592C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1ACF49-68F1-E89F-6E38-036FC8D89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06515E-F49A-480E-480E-9BFF54671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6A090E-70EE-37C8-926C-A9DD0CB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07188B-927E-BA42-1F7C-09A5FFA5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18F2C-6263-2D7E-E1DE-1C076BE0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14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EFF8CE-3330-AFC1-7F36-4EA9D1EA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194B3-9077-7C31-DC1A-8E95BC40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D1BA3-29A0-A135-C3BE-876F5FA7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5328-FFD1-4E4F-B3B5-50BB10CC6F06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68F9B-8493-4ABD-83A8-1539379D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0D73E-4104-AD9F-2853-45BCF5FD5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943A-8484-4A46-BE1A-F85F7DC921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984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2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/>
              <a:t>Tratamiento de cadenas</a:t>
            </a:r>
            <a:endParaRPr/>
          </a:p>
        </p:txBody>
      </p:sp>
      <p:sp>
        <p:nvSpPr>
          <p:cNvPr id="761" name="Google Shape;761;p82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1</a:t>
            </a:fld>
            <a:endParaRPr/>
          </a:p>
        </p:txBody>
      </p:sp>
      <p:sp>
        <p:nvSpPr>
          <p:cNvPr id="762" name="Google Shape;762;p82"/>
          <p:cNvSpPr txBox="1">
            <a:spLocks noGrp="1"/>
          </p:cNvSpPr>
          <p:nvPr>
            <p:ph type="body" idx="1"/>
          </p:nvPr>
        </p:nvSpPr>
        <p:spPr>
          <a:xfrm>
            <a:off x="2152675" y="1496100"/>
            <a:ext cx="7886700" cy="4980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Un dato de tipo texto puede ser visto como un arreglo de caracteres (letras, números, etc.) y por lo tanto se puede manejar de manera parcial.</a:t>
            </a:r>
            <a:br>
              <a:rPr lang="en-US"/>
            </a:br>
            <a:r>
              <a:rPr lang="en-US"/>
              <a:t>Ejemplo:</a:t>
            </a:r>
            <a:br>
              <a:rPr lang="en-US"/>
            </a:br>
            <a:br>
              <a:rPr lang="en-US" sz="1800"/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nombreApellido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‘Juan Perez’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inicialNombre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nombreApellido[</a:t>
            </a:r>
            <a:r>
              <a:rPr lang="en-US" sz="1400">
                <a:solidFill>
                  <a:srgbClr val="8E6B2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];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inicialApellido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nombreApellido[</a:t>
            </a:r>
            <a:r>
              <a:rPr lang="en-US" sz="1400">
                <a:solidFill>
                  <a:srgbClr val="8E6B2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];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‘Nombre y Apellido: ‘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,nombreApellido,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’ Iniciales: ‘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,inicialNombre,inicialApellido);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endParaRPr sz="1900"/>
          </a:p>
          <a:p>
            <a:pPr marL="0" indent="0">
              <a:buNone/>
            </a:pPr>
            <a:endParaRPr/>
          </a:p>
        </p:txBody>
      </p:sp>
      <p:pic>
        <p:nvPicPr>
          <p:cNvPr id="763" name="Google Shape;763;p82"/>
          <p:cNvPicPr preferRelativeResize="0"/>
          <p:nvPr/>
        </p:nvPicPr>
        <p:blipFill rotWithShape="1">
          <a:blip r:embed="rId3">
            <a:alphaModFix/>
          </a:blip>
          <a:srcRect l="59703" t="12390" b="57499"/>
          <a:stretch/>
        </p:blipFill>
        <p:spPr>
          <a:xfrm>
            <a:off x="1764850" y="4707751"/>
            <a:ext cx="8274524" cy="193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1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-US" sz="3600" b="1"/>
              <a:t>Estructuras de Datos y Métodos</a:t>
            </a:r>
            <a:br>
              <a:rPr lang="en-US" sz="3600" b="1"/>
            </a:br>
            <a:r>
              <a:rPr lang="en-US" sz="2790" i="1"/>
              <a:t>Cadenas</a:t>
            </a:r>
            <a:endParaRPr sz="2790" i="1"/>
          </a:p>
        </p:txBody>
      </p:sp>
      <p:sp>
        <p:nvSpPr>
          <p:cNvPr id="840" name="Google Shape;840;p91"/>
          <p:cNvSpPr txBox="1">
            <a:spLocks noGrp="1"/>
          </p:cNvSpPr>
          <p:nvPr>
            <p:ph type="body" idx="4294967295"/>
          </p:nvPr>
        </p:nvSpPr>
        <p:spPr>
          <a:xfrm>
            <a:off x="2152650" y="1672476"/>
            <a:ext cx="7886700" cy="4839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Solicite al usuario que ingrese un texto y retornelo convertido en un nombre de variable/función con las reglas camelCase</a:t>
            </a:r>
            <a:endParaRPr sz="2400"/>
          </a:p>
          <a:p>
            <a:pPr indent="0" algn="just">
              <a:spcBef>
                <a:spcPts val="0"/>
              </a:spcBef>
              <a:buNone/>
            </a:pPr>
            <a:endParaRPr sz="2400"/>
          </a:p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Por ejemplo, si el usuario ingresa:</a:t>
            </a:r>
            <a:br>
              <a:rPr lang="en-US" sz="2400"/>
            </a:br>
            <a:br>
              <a:rPr lang="en-US" sz="2400"/>
            </a:br>
            <a:r>
              <a:rPr lang="en-US" sz="2400" b="1" i="1"/>
              <a:t>		convertir texto segun camel case</a:t>
            </a:r>
            <a:br>
              <a:rPr lang="en-US" sz="2400"/>
            </a:br>
            <a:br>
              <a:rPr lang="en-US" sz="2400"/>
            </a:br>
            <a:r>
              <a:rPr lang="en-US" sz="2400"/>
              <a:t>el programa lo debe convertir en:</a:t>
            </a:r>
            <a:br>
              <a:rPr lang="en-US" sz="2400"/>
            </a:br>
            <a:br>
              <a:rPr lang="en-US" sz="2400"/>
            </a:br>
            <a:r>
              <a:rPr lang="en-US" sz="2400" b="1" i="1"/>
              <a:t>		convertirTextoSegunCamelCase</a:t>
            </a:r>
            <a:endParaRPr b="1" i="1"/>
          </a:p>
          <a:p>
            <a:pPr indent="0" algn="just">
              <a:buNone/>
            </a:pPr>
            <a:endParaRPr/>
          </a:p>
          <a:p>
            <a:pPr indent="-50800"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41" name="Google Shape;841;p91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2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-US" sz="3600" b="1"/>
              <a:t>Estructuras de Datos y Métodos</a:t>
            </a:r>
            <a:br>
              <a:rPr lang="en-US" sz="3600" b="1"/>
            </a:br>
            <a:r>
              <a:rPr lang="en-US" sz="2790" i="1"/>
              <a:t>Producto Escalar</a:t>
            </a:r>
            <a:endParaRPr sz="2790" i="1"/>
          </a:p>
        </p:txBody>
      </p:sp>
      <p:sp>
        <p:nvSpPr>
          <p:cNvPr id="847" name="Google Shape;847;p92"/>
          <p:cNvSpPr txBox="1">
            <a:spLocks noGrp="1"/>
          </p:cNvSpPr>
          <p:nvPr>
            <p:ph type="body" idx="4294967295"/>
          </p:nvPr>
        </p:nvSpPr>
        <p:spPr>
          <a:xfrm>
            <a:off x="2152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Cargue dos arreglos de dimensión N números          (la cantidad es ingresada por el usuario)</a:t>
            </a:r>
            <a:endParaRPr/>
          </a:p>
          <a:p>
            <a:pPr marL="342900" indent="-342900" algn="just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Calcule el producto escalar entre los dos arreglos: </a:t>
            </a:r>
            <a:endParaRPr/>
          </a:p>
          <a:p>
            <a:pPr indent="-50800"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48" name="Google Shape;848;p92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849" name="Google Shape;849;p92"/>
          <p:cNvSpPr/>
          <p:nvPr/>
        </p:nvSpPr>
        <p:spPr>
          <a:xfrm>
            <a:off x="4878382" y="5104484"/>
            <a:ext cx="2613384" cy="1322028"/>
          </a:xfrm>
          <a:prstGeom prst="clou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92"/>
          <p:cNvSpPr/>
          <p:nvPr/>
        </p:nvSpPr>
        <p:spPr>
          <a:xfrm>
            <a:off x="1612413" y="4548489"/>
            <a:ext cx="29265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		3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 = 		0, 1, 2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 =		3, 4, 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 = 	14</a:t>
            </a:r>
            <a:endParaRPr/>
          </a:p>
        </p:txBody>
      </p:sp>
      <p:sp>
        <p:nvSpPr>
          <p:cNvPr id="851" name="Google Shape;851;p92"/>
          <p:cNvSpPr/>
          <p:nvPr/>
        </p:nvSpPr>
        <p:spPr>
          <a:xfrm>
            <a:off x="5400225" y="5531223"/>
            <a:ext cx="156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0x3+1x4+2x5</a:t>
            </a:r>
            <a:endParaRPr/>
          </a:p>
        </p:txBody>
      </p:sp>
      <p:pic>
        <p:nvPicPr>
          <p:cNvPr id="852" name="Google Shape;852;p92"/>
          <p:cNvPicPr preferRelativeResize="0"/>
          <p:nvPr/>
        </p:nvPicPr>
        <p:blipFill rotWithShape="1">
          <a:blip r:embed="rId3">
            <a:alphaModFix/>
          </a:blip>
          <a:srcRect t="19799" r="-30" b="40096"/>
          <a:stretch/>
        </p:blipFill>
        <p:spPr>
          <a:xfrm>
            <a:off x="3372141" y="3399613"/>
            <a:ext cx="5382001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7937" y="4035798"/>
            <a:ext cx="2547621" cy="2540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4" name="Google Shape;854;p92"/>
          <p:cNvCxnSpPr/>
          <p:nvPr/>
        </p:nvCxnSpPr>
        <p:spPr>
          <a:xfrm flipH="1">
            <a:off x="4421489" y="5765476"/>
            <a:ext cx="465000" cy="72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3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-US" sz="3600" b="1"/>
              <a:t>Estructuras de Datos y Métodos</a:t>
            </a:r>
            <a:br>
              <a:rPr lang="en-US" sz="3600" b="1"/>
            </a:br>
            <a:r>
              <a:rPr lang="en-US" sz="2790" i="1"/>
              <a:t>Promedio Escolar</a:t>
            </a:r>
            <a:endParaRPr sz="3600" i="1"/>
          </a:p>
        </p:txBody>
      </p:sp>
      <p:sp>
        <p:nvSpPr>
          <p:cNvPr id="860" name="Google Shape;860;p93"/>
          <p:cNvSpPr txBox="1">
            <a:spLocks noGrp="1"/>
          </p:cNvSpPr>
          <p:nvPr>
            <p:ph type="body" idx="4294967295"/>
          </p:nvPr>
        </p:nvSpPr>
        <p:spPr>
          <a:xfrm>
            <a:off x="2152650" y="2160000"/>
            <a:ext cx="5742583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Desarrolle un algoritmo que permita cargar alumnos y sus notas en los tres trimestres</a:t>
            </a:r>
            <a:endParaRPr/>
          </a:p>
          <a:p>
            <a:pPr marL="342900" indent="-34290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 debe permitir obtener el promedio anual (es decir, de sus tres notas) de un alumno (ingresado por el usuario)</a:t>
            </a:r>
            <a:endParaRPr/>
          </a:p>
          <a:p>
            <a:pPr marL="342900" indent="-34290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Luego de resolverlo, pensar en aprovechar métodos y discutir cómo representar la información</a:t>
            </a:r>
            <a:endParaRPr/>
          </a:p>
        </p:txBody>
      </p:sp>
      <p:sp>
        <p:nvSpPr>
          <p:cNvPr id="861" name="Google Shape;861;p93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pic>
        <p:nvPicPr>
          <p:cNvPr id="862" name="Google Shape;862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5234" y="3088806"/>
            <a:ext cx="2395719" cy="249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6752" y="2352107"/>
            <a:ext cx="2116157" cy="238306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94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-US" sz="3600" b="1"/>
              <a:t>Estructuras de Datos y Métodos</a:t>
            </a:r>
            <a:br>
              <a:rPr lang="en-US" sz="3600" b="1"/>
            </a:br>
            <a:r>
              <a:rPr lang="en-US" sz="2790" i="1"/>
              <a:t>Cine</a:t>
            </a:r>
            <a:endParaRPr sz="3600" i="1"/>
          </a:p>
        </p:txBody>
      </p:sp>
      <p:sp>
        <p:nvSpPr>
          <p:cNvPr id="869" name="Google Shape;869;p94"/>
          <p:cNvSpPr txBox="1">
            <a:spLocks noGrp="1"/>
          </p:cNvSpPr>
          <p:nvPr>
            <p:ph type="body" idx="4294967295"/>
          </p:nvPr>
        </p:nvSpPr>
        <p:spPr>
          <a:xfrm>
            <a:off x="2152651" y="2160000"/>
            <a:ext cx="70905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Diseñar un algoritmo que recorra las butacas de una sala de cine y determine cuántas butacas desocupadas hay </a:t>
            </a:r>
            <a:endParaRPr/>
          </a:p>
          <a:p>
            <a:pPr>
              <a:buClr>
                <a:schemeClr val="dk1"/>
              </a:buClr>
              <a:buSzPts val="2800"/>
            </a:pPr>
            <a:r>
              <a:rPr lang="en-US"/>
              <a:t>Suponga que para modelar este problema, se utiliza un arreglo con valores lógicos</a:t>
            </a:r>
            <a:endParaRPr/>
          </a:p>
          <a:p>
            <a:pPr lvl="1">
              <a:buClr>
                <a:schemeClr val="dk1"/>
              </a:buClr>
              <a:buSzPts val="2400"/>
            </a:pPr>
            <a:r>
              <a:rPr lang="en-US"/>
              <a:t>La presencia de un valor verdadero (true) en el arreglo indica que la butaca está ocupada</a:t>
            </a:r>
            <a:endParaRPr/>
          </a:p>
          <a:p>
            <a:pPr lvl="1">
              <a:buClr>
                <a:schemeClr val="dk1"/>
              </a:buClr>
              <a:buSzPts val="2400"/>
            </a:pPr>
            <a:r>
              <a:rPr lang="en-US"/>
              <a:t>La presencia de un valor falso (false) en el arreglo indica que la butaca está desocupada</a:t>
            </a:r>
            <a:endParaRPr/>
          </a:p>
        </p:txBody>
      </p:sp>
      <p:sp>
        <p:nvSpPr>
          <p:cNvPr id="870" name="Google Shape;870;p94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5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-US" sz="3600" b="1"/>
              <a:t>Estructuras de Datos y Métodos</a:t>
            </a:r>
            <a:br>
              <a:rPr lang="en-US" sz="3600" b="1"/>
            </a:br>
            <a:r>
              <a:rPr lang="en-US" sz="2790" i="1"/>
              <a:t>Multiplicación</a:t>
            </a:r>
            <a:endParaRPr sz="3600"/>
          </a:p>
        </p:txBody>
      </p:sp>
      <p:sp>
        <p:nvSpPr>
          <p:cNvPr id="876" name="Google Shape;876;p95"/>
          <p:cNvSpPr txBox="1">
            <a:spLocks noGrp="1"/>
          </p:cNvSpPr>
          <p:nvPr>
            <p:ph type="body" idx="4294967295"/>
          </p:nvPr>
        </p:nvSpPr>
        <p:spPr>
          <a:xfrm>
            <a:off x="2152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000"/>
              <a:t>Implemente un método llamado “multiplicarArreglo” que recibe como parámetros tres arreglos de Enteros del mismo tamaño</a:t>
            </a:r>
            <a:endParaRPr/>
          </a:p>
          <a:p>
            <a:pPr>
              <a:buClr>
                <a:schemeClr val="dk1"/>
              </a:buClr>
              <a:buSzPts val="2000"/>
            </a:pPr>
            <a:r>
              <a:rPr lang="en-US" sz="2000"/>
              <a:t>Los dos primeros arreglos contienen los números que se quieren multiplicar</a:t>
            </a:r>
            <a:endParaRPr/>
          </a:p>
          <a:p>
            <a:pPr>
              <a:buClr>
                <a:schemeClr val="dk1"/>
              </a:buClr>
              <a:buSzPts val="2000"/>
            </a:pPr>
            <a:r>
              <a:rPr lang="en-US" sz="2000"/>
              <a:t>El tercer arreglo almacena el cálculo de la multiplicación de cada posición de los dos arreglos</a:t>
            </a:r>
            <a:endParaRPr/>
          </a:p>
          <a:p>
            <a:pPr>
              <a:buClr>
                <a:schemeClr val="dk1"/>
              </a:buClr>
              <a:buSzPts val="2000"/>
            </a:pPr>
            <a:r>
              <a:rPr lang="en-US" sz="2000"/>
              <a:t>Utilice este método para multiplicar los siguientes cuatro arreglos de tres elementos</a:t>
            </a:r>
            <a:r>
              <a:rPr lang="en-US" sz="2400"/>
              <a:t> </a:t>
            </a:r>
            <a:endParaRPr/>
          </a:p>
        </p:txBody>
      </p:sp>
      <p:sp>
        <p:nvSpPr>
          <p:cNvPr id="877" name="Google Shape;877;p95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pic>
        <p:nvPicPr>
          <p:cNvPr id="878" name="Google Shape;878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5752" y="4761324"/>
            <a:ext cx="1687033" cy="16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95"/>
          <p:cNvSpPr txBox="1"/>
          <p:nvPr/>
        </p:nvSpPr>
        <p:spPr>
          <a:xfrm>
            <a:off x="4377379" y="5863582"/>
            <a:ext cx="3437241" cy="5847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aproveche las ventajas de métodos para resolver el ejercicio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95"/>
          <p:cNvSpPr/>
          <p:nvPr/>
        </p:nvSpPr>
        <p:spPr>
          <a:xfrm>
            <a:off x="1721688" y="4893875"/>
            <a:ext cx="20139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v1: [1, 2, 3]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v2: [4, 5, 6]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v3: [2, 1, 2]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v4: [1, 2, 1]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95"/>
          <p:cNvSpPr/>
          <p:nvPr/>
        </p:nvSpPr>
        <p:spPr>
          <a:xfrm>
            <a:off x="3502984" y="5096672"/>
            <a:ext cx="5186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vResultado (v1*v2*v3*v4): [8, 20, 36]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6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-US" sz="3600" b="1"/>
              <a:t>Estructuras de Datos y Métodos</a:t>
            </a:r>
            <a:br>
              <a:rPr lang="en-US" sz="3600" b="1"/>
            </a:br>
            <a:r>
              <a:rPr lang="en-US" sz="2790" i="1"/>
              <a:t>Jardín</a:t>
            </a:r>
            <a:endParaRPr sz="3600"/>
          </a:p>
        </p:txBody>
      </p:sp>
      <p:sp>
        <p:nvSpPr>
          <p:cNvPr id="887" name="Google Shape;887;p96"/>
          <p:cNvSpPr txBox="1">
            <a:spLocks noGrp="1"/>
          </p:cNvSpPr>
          <p:nvPr>
            <p:ph type="body" idx="4294967295"/>
          </p:nvPr>
        </p:nvSpPr>
        <p:spPr>
          <a:xfrm>
            <a:off x="1555900" y="2076475"/>
            <a:ext cx="90801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960"/>
            </a:pPr>
            <a:r>
              <a:rPr lang="en-US" sz="1960"/>
              <a:t>El jardín infantil necesita un programa para poder asignar cursos a las aulas</a:t>
            </a:r>
            <a:endParaRPr/>
          </a:p>
          <a:p>
            <a:pPr>
              <a:lnSpc>
                <a:spcPct val="70000"/>
              </a:lnSpc>
              <a:buClr>
                <a:schemeClr val="dk1"/>
              </a:buClr>
              <a:buSzPts val="1960"/>
            </a:pPr>
            <a:r>
              <a:rPr lang="en-US" sz="1960"/>
              <a:t>Se cuentan con tres aulas: </a:t>
            </a:r>
            <a:r>
              <a:rPr lang="en-US" sz="1960" b="1">
                <a:solidFill>
                  <a:srgbClr val="0070C0"/>
                </a:solidFill>
              </a:rPr>
              <a:t>Azul</a:t>
            </a:r>
            <a:r>
              <a:rPr lang="en-US" sz="1960"/>
              <a:t>, </a:t>
            </a:r>
            <a:r>
              <a:rPr lang="en-US" sz="1960" b="1">
                <a:solidFill>
                  <a:srgbClr val="00B050"/>
                </a:solidFill>
              </a:rPr>
              <a:t>Verde</a:t>
            </a:r>
            <a:r>
              <a:rPr lang="en-US" sz="1960"/>
              <a:t> y </a:t>
            </a:r>
            <a:r>
              <a:rPr lang="en-US" sz="1960" b="1">
                <a:solidFill>
                  <a:srgbClr val="929000"/>
                </a:solidFill>
              </a:rPr>
              <a:t>Amarilla</a:t>
            </a:r>
            <a:endParaRPr/>
          </a:p>
          <a:p>
            <a:pPr>
              <a:lnSpc>
                <a:spcPct val="70000"/>
              </a:lnSpc>
              <a:buClr>
                <a:schemeClr val="dk1"/>
              </a:buClr>
              <a:buSzPts val="1960"/>
            </a:pPr>
            <a:r>
              <a:rPr lang="en-US" sz="1960"/>
              <a:t>Cada aula cuenta con una capacidad diferente (es decir, un número de bancos)</a:t>
            </a:r>
            <a:endParaRPr/>
          </a:p>
          <a:p>
            <a:pPr>
              <a:lnSpc>
                <a:spcPct val="70000"/>
              </a:lnSpc>
              <a:buClr>
                <a:schemeClr val="dk1"/>
              </a:buClr>
              <a:buSzPts val="1960"/>
            </a:pPr>
            <a:r>
              <a:rPr lang="en-US" sz="1960"/>
              <a:t>La aula </a:t>
            </a:r>
            <a:r>
              <a:rPr lang="en-US" sz="1960" b="1">
                <a:solidFill>
                  <a:srgbClr val="0070C0"/>
                </a:solidFill>
              </a:rPr>
              <a:t>Azul </a:t>
            </a:r>
            <a:r>
              <a:rPr lang="en-US" sz="1960"/>
              <a:t>tiene 40 bancos, la </a:t>
            </a:r>
            <a:r>
              <a:rPr lang="en-US" sz="1960" b="1">
                <a:solidFill>
                  <a:srgbClr val="00B050"/>
                </a:solidFill>
              </a:rPr>
              <a:t>Verde</a:t>
            </a:r>
            <a:r>
              <a:rPr lang="en-US" sz="1960"/>
              <a:t> 35 y la </a:t>
            </a:r>
            <a:r>
              <a:rPr lang="en-US" sz="1960" b="1">
                <a:solidFill>
                  <a:srgbClr val="929000"/>
                </a:solidFill>
              </a:rPr>
              <a:t>Amarilla </a:t>
            </a:r>
            <a:r>
              <a:rPr lang="en-US" sz="1960"/>
              <a:t>30</a:t>
            </a:r>
            <a:endParaRPr/>
          </a:p>
          <a:p>
            <a:pPr>
              <a:lnSpc>
                <a:spcPct val="70000"/>
              </a:lnSpc>
              <a:buClr>
                <a:schemeClr val="dk1"/>
              </a:buClr>
              <a:buSzPts val="1960"/>
            </a:pPr>
            <a:r>
              <a:rPr lang="en-US" sz="1960"/>
              <a:t>Dado un número de infantes ingresado por el usuario, el programa deberá determinar el aula que minimice la cantidad de bancos vacíos</a:t>
            </a:r>
            <a:endParaRPr/>
          </a:p>
          <a:p>
            <a:pPr>
              <a:lnSpc>
                <a:spcPct val="70000"/>
              </a:lnSpc>
              <a:buClr>
                <a:schemeClr val="dk1"/>
              </a:buClr>
              <a:buSzPts val="1960"/>
            </a:pPr>
            <a:r>
              <a:rPr lang="en-US" sz="1960"/>
              <a:t>La salida del algoritmo es el color que identifica al aula asignada</a:t>
            </a:r>
            <a:endParaRPr/>
          </a:p>
        </p:txBody>
      </p:sp>
      <p:sp>
        <p:nvSpPr>
          <p:cNvPr id="888" name="Google Shape;888;p96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pic>
        <p:nvPicPr>
          <p:cNvPr id="889" name="Google Shape;889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1808" y="4831401"/>
            <a:ext cx="2632368" cy="17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96"/>
          <p:cNvSpPr/>
          <p:nvPr/>
        </p:nvSpPr>
        <p:spPr>
          <a:xfrm>
            <a:off x="1640950" y="5224700"/>
            <a:ext cx="61656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si la cantidad de personas de un curso es 34, entonces el aula a asignar será la Verde. El aula Amarilla no puede ser asignada porque la cantidad de personas es menor a la cantidad de bancos disponibles. El aula Azul es descartada porque quedan más bancos inutilizados que en el aula Verde (6 versus 1).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3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/>
              <a:t>Tratamiento de cadenas</a:t>
            </a:r>
            <a:endParaRPr/>
          </a:p>
        </p:txBody>
      </p:sp>
      <p:sp>
        <p:nvSpPr>
          <p:cNvPr id="770" name="Google Shape;770;p83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2</a:t>
            </a:fld>
            <a:endParaRPr/>
          </a:p>
        </p:txBody>
      </p:sp>
      <p:sp>
        <p:nvSpPr>
          <p:cNvPr id="771" name="Google Shape;771;p83"/>
          <p:cNvSpPr txBox="1">
            <a:spLocks noGrp="1"/>
          </p:cNvSpPr>
          <p:nvPr>
            <p:ph type="body" idx="1"/>
          </p:nvPr>
        </p:nvSpPr>
        <p:spPr>
          <a:xfrm>
            <a:off x="2152650" y="1530725"/>
            <a:ext cx="8515500" cy="4980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En TS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pre-</a:t>
            </a:r>
            <a:r>
              <a:rPr lang="en-US" dirty="0" err="1"/>
              <a:t>definidas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: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- </a:t>
            </a:r>
            <a:r>
              <a:rPr lang="en-US" sz="1600" dirty="0"/>
              <a:t>length: </a:t>
            </a:r>
            <a:r>
              <a:rPr lang="en-US" sz="1600" dirty="0" err="1"/>
              <a:t>método</a:t>
            </a:r>
            <a:r>
              <a:rPr lang="en-US" sz="1600" dirty="0"/>
              <a:t> que, al </a:t>
            </a:r>
            <a:r>
              <a:rPr lang="en-US" sz="1600" dirty="0" err="1"/>
              <a:t>igual</a:t>
            </a:r>
            <a:r>
              <a:rPr lang="en-US" sz="1600" dirty="0"/>
              <a:t> que con </a:t>
            </a:r>
            <a:r>
              <a:rPr lang="en-US" sz="1600" dirty="0" err="1"/>
              <a:t>arreglos,retorna</a:t>
            </a:r>
            <a:r>
              <a:rPr lang="en-US" sz="1600" dirty="0"/>
              <a:t> la </a:t>
            </a:r>
            <a:r>
              <a:rPr lang="en-US" sz="1600" dirty="0" err="1"/>
              <a:t>longitud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cadena</a:t>
            </a:r>
            <a:r>
              <a:rPr lang="en-US" sz="1600" dirty="0"/>
              <a:t>.</a:t>
            </a:r>
            <a:endParaRPr sz="1600" dirty="0"/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cadena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”ABCDE”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cadena.</a:t>
            </a:r>
            <a:r>
              <a:rPr lang="en-US" sz="1400" b="1" dirty="0" err="1"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);  </a:t>
            </a:r>
            <a:r>
              <a:rPr lang="en-US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1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retorna</a:t>
            </a:r>
            <a:r>
              <a:rPr lang="en-US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endParaRPr sz="1400" dirty="0"/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indexOf</a:t>
            </a:r>
            <a:r>
              <a:rPr lang="en-US" sz="1600" dirty="0"/>
              <a:t>(</a:t>
            </a:r>
            <a:r>
              <a:rPr lang="en-US" sz="1600" dirty="0" err="1"/>
              <a:t>textoBuscado</a:t>
            </a:r>
            <a:r>
              <a:rPr lang="en-US" sz="1600" dirty="0"/>
              <a:t>): </a:t>
            </a:r>
            <a:r>
              <a:rPr lang="en-US" sz="1600" dirty="0" err="1"/>
              <a:t>método</a:t>
            </a:r>
            <a:r>
              <a:rPr lang="en-US" sz="1600" dirty="0"/>
              <a:t> que </a:t>
            </a:r>
            <a:r>
              <a:rPr lang="en-US" sz="1600" dirty="0" err="1"/>
              <a:t>retorna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índice</a:t>
            </a:r>
            <a:r>
              <a:rPr lang="en-US" sz="1600" dirty="0"/>
              <a:t> de (o sea la </a:t>
            </a:r>
            <a:r>
              <a:rPr lang="en-US" sz="1600" dirty="0" err="1"/>
              <a:t>posición</a:t>
            </a:r>
            <a:r>
              <a:rPr lang="en-US" sz="1600" dirty="0"/>
              <a:t> de) la primer </a:t>
            </a:r>
            <a:r>
              <a:rPr lang="en-US" sz="1600" dirty="0" err="1"/>
              <a:t>ocurrencia</a:t>
            </a:r>
            <a:r>
              <a:rPr lang="en-US" sz="1600" dirty="0"/>
              <a:t> de </a:t>
            </a:r>
            <a:r>
              <a:rPr lang="en-US" sz="1600" dirty="0" err="1"/>
              <a:t>textoBuscado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cadena</a:t>
            </a:r>
            <a:r>
              <a:rPr lang="en-US" sz="1600" dirty="0"/>
              <a:t>. (</a:t>
            </a:r>
            <a:r>
              <a:rPr lang="en-US" sz="1600" dirty="0" err="1"/>
              <a:t>retorna</a:t>
            </a:r>
            <a:r>
              <a:rPr lang="en-US" sz="1600" dirty="0"/>
              <a:t> -1 </a:t>
            </a:r>
            <a:r>
              <a:rPr lang="en-US" sz="1600" dirty="0" err="1"/>
              <a:t>si</a:t>
            </a:r>
            <a:r>
              <a:rPr lang="en-US" sz="1600" dirty="0"/>
              <a:t> no </a:t>
            </a:r>
            <a:r>
              <a:rPr lang="en-US" sz="1600" dirty="0" err="1"/>
              <a:t>está</a:t>
            </a:r>
            <a:r>
              <a:rPr lang="en-US" sz="1600" dirty="0"/>
              <a:t>, </a:t>
            </a:r>
            <a:r>
              <a:rPr lang="en-US" sz="1600" dirty="0" err="1"/>
              <a:t>admite</a:t>
            </a:r>
            <a:r>
              <a:rPr lang="en-US" sz="1600" dirty="0"/>
              <a:t> un 2do </a:t>
            </a:r>
            <a:r>
              <a:rPr lang="en-US" sz="1600" dirty="0" err="1"/>
              <a:t>parámetro</a:t>
            </a:r>
            <a:r>
              <a:rPr lang="en-US" sz="1600" dirty="0"/>
              <a:t> </a:t>
            </a:r>
            <a:r>
              <a:rPr lang="en-US" sz="1600" dirty="0" err="1"/>
              <a:t>entero</a:t>
            </a:r>
            <a:r>
              <a:rPr lang="en-US" sz="1600" dirty="0"/>
              <a:t> para </a:t>
            </a:r>
            <a:r>
              <a:rPr lang="en-US" sz="1600" dirty="0" err="1"/>
              <a:t>iniciar</a:t>
            </a:r>
            <a:r>
              <a:rPr lang="en-US" sz="1600" dirty="0"/>
              <a:t> la </a:t>
            </a:r>
            <a:r>
              <a:rPr lang="en-US" sz="1600" dirty="0" err="1"/>
              <a:t>búsqueda</a:t>
            </a:r>
            <a:r>
              <a:rPr lang="en-US" sz="1600" dirty="0"/>
              <a:t> </a:t>
            </a:r>
            <a:r>
              <a:rPr lang="en-US" sz="1600" dirty="0" err="1"/>
              <a:t>desde</a:t>
            </a:r>
            <a:r>
              <a:rPr lang="en-US" sz="1600" dirty="0"/>
              <a:t> </a:t>
            </a:r>
            <a:r>
              <a:rPr lang="en-US" sz="1600" dirty="0" err="1"/>
              <a:t>ahí</a:t>
            </a:r>
            <a:r>
              <a:rPr lang="en-US" sz="1600" dirty="0"/>
              <a:t>)</a:t>
            </a:r>
            <a:endParaRPr sz="1600" dirty="0"/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cadena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”Tengo que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muchos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cadena.</a:t>
            </a:r>
            <a:r>
              <a:rPr lang="en-US" sz="1400" b="1" dirty="0" err="1">
                <a:latin typeface="Calibri"/>
                <a:ea typeface="Calibri"/>
                <a:cs typeface="Calibri"/>
                <a:sym typeface="Calibri"/>
              </a:rPr>
              <a:t>indexOf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));  </a:t>
            </a:r>
            <a:r>
              <a:rPr lang="en-US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1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retorna</a:t>
            </a:r>
            <a:r>
              <a:rPr lang="en-US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endParaRPr sz="1400" dirty="0"/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lastIndexOf</a:t>
            </a:r>
            <a:r>
              <a:rPr lang="en-US" sz="1600" dirty="0"/>
              <a:t>(</a:t>
            </a:r>
            <a:r>
              <a:rPr lang="en-US" sz="1600" dirty="0" err="1"/>
              <a:t>textoBuscado</a:t>
            </a:r>
            <a:r>
              <a:rPr lang="en-US" sz="1600" dirty="0"/>
              <a:t>): </a:t>
            </a:r>
            <a:r>
              <a:rPr lang="en-US" sz="1600" dirty="0" err="1"/>
              <a:t>método</a:t>
            </a:r>
            <a:r>
              <a:rPr lang="en-US" sz="1600" dirty="0"/>
              <a:t> que </a:t>
            </a:r>
            <a:r>
              <a:rPr lang="en-US" sz="1600" dirty="0" err="1"/>
              <a:t>retorna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índice</a:t>
            </a:r>
            <a:r>
              <a:rPr lang="en-US" sz="1600" dirty="0"/>
              <a:t> de (o sea la </a:t>
            </a:r>
            <a:r>
              <a:rPr lang="en-US" sz="1600" dirty="0" err="1"/>
              <a:t>posición</a:t>
            </a:r>
            <a:r>
              <a:rPr lang="en-US" sz="1600" dirty="0"/>
              <a:t> de) la </a:t>
            </a:r>
            <a:r>
              <a:rPr lang="en-US" sz="1600" dirty="0" err="1"/>
              <a:t>última</a:t>
            </a:r>
            <a:r>
              <a:rPr lang="en-US" sz="1600" dirty="0"/>
              <a:t> </a:t>
            </a:r>
            <a:r>
              <a:rPr lang="en-US" sz="1600" dirty="0" err="1"/>
              <a:t>ocurrencia</a:t>
            </a:r>
            <a:r>
              <a:rPr lang="en-US" sz="1600" dirty="0"/>
              <a:t> de </a:t>
            </a:r>
            <a:r>
              <a:rPr lang="en-US" sz="1600" dirty="0" err="1"/>
              <a:t>textoBuscado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cadena</a:t>
            </a:r>
            <a:r>
              <a:rPr lang="en-US" sz="1600" dirty="0"/>
              <a:t>. (</a:t>
            </a:r>
            <a:r>
              <a:rPr lang="en-US" sz="1600" dirty="0" err="1"/>
              <a:t>retorna</a:t>
            </a:r>
            <a:r>
              <a:rPr lang="en-US" sz="1600" dirty="0"/>
              <a:t> -1 </a:t>
            </a:r>
            <a:r>
              <a:rPr lang="en-US" sz="1600" dirty="0" err="1"/>
              <a:t>si</a:t>
            </a:r>
            <a:r>
              <a:rPr lang="en-US" sz="1600" dirty="0"/>
              <a:t> no </a:t>
            </a:r>
            <a:r>
              <a:rPr lang="en-US" sz="1600" dirty="0" err="1"/>
              <a:t>está</a:t>
            </a:r>
            <a:r>
              <a:rPr lang="en-US" sz="1600" dirty="0"/>
              <a:t>, </a:t>
            </a:r>
            <a:r>
              <a:rPr lang="en-US" sz="1600" dirty="0" err="1"/>
              <a:t>admite</a:t>
            </a:r>
            <a:r>
              <a:rPr lang="en-US" sz="1600" dirty="0"/>
              <a:t> </a:t>
            </a:r>
            <a:r>
              <a:rPr lang="en-US" sz="1600" dirty="0" err="1"/>
              <a:t>también</a:t>
            </a:r>
            <a:r>
              <a:rPr lang="en-US" sz="1600" dirty="0"/>
              <a:t> un 2do </a:t>
            </a:r>
            <a:r>
              <a:rPr lang="en-US" sz="1600" dirty="0" err="1"/>
              <a:t>parámetro</a:t>
            </a:r>
            <a:r>
              <a:rPr lang="en-US" sz="1600" dirty="0"/>
              <a:t> </a:t>
            </a:r>
            <a:r>
              <a:rPr lang="en-US" sz="1600" dirty="0" err="1"/>
              <a:t>entero</a:t>
            </a:r>
            <a:r>
              <a:rPr lang="en-US" sz="1600" dirty="0"/>
              <a:t> para </a:t>
            </a:r>
            <a:r>
              <a:rPr lang="en-US" sz="1600" dirty="0" err="1"/>
              <a:t>iniciar</a:t>
            </a:r>
            <a:r>
              <a:rPr lang="en-US" sz="1600" dirty="0"/>
              <a:t> la </a:t>
            </a:r>
            <a:r>
              <a:rPr lang="en-US" sz="1600" dirty="0" err="1"/>
              <a:t>búsqueda</a:t>
            </a:r>
            <a:r>
              <a:rPr lang="en-US" sz="1600" dirty="0"/>
              <a:t> </a:t>
            </a:r>
            <a:r>
              <a:rPr lang="en-US" sz="1600" dirty="0" err="1"/>
              <a:t>desde</a:t>
            </a:r>
            <a:r>
              <a:rPr lang="en-US" sz="1600" dirty="0"/>
              <a:t> </a:t>
            </a:r>
            <a:r>
              <a:rPr lang="en-US" sz="1600" dirty="0" err="1"/>
              <a:t>ahí</a:t>
            </a:r>
            <a:r>
              <a:rPr lang="en-US" sz="1600" dirty="0"/>
              <a:t>)</a:t>
            </a:r>
            <a:endParaRPr sz="1600" dirty="0"/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cadena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”Tengo que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muchos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cadena.</a:t>
            </a:r>
            <a:r>
              <a:rPr lang="en-US" sz="1400" b="1" dirty="0" err="1">
                <a:latin typeface="Calibri"/>
                <a:ea typeface="Calibri"/>
                <a:cs typeface="Calibri"/>
                <a:sym typeface="Calibri"/>
              </a:rPr>
              <a:t>lastIndexOf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));  </a:t>
            </a:r>
            <a:r>
              <a:rPr lang="en-US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14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retorna</a:t>
            </a:r>
            <a:r>
              <a:rPr lang="en-US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26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endParaRPr sz="1400" dirty="0"/>
          </a:p>
          <a:p>
            <a:pPr marL="0" indent="0">
              <a:buNone/>
            </a:pPr>
            <a:endParaRPr sz="1400" dirty="0"/>
          </a:p>
          <a:p>
            <a:pPr marL="0" indent="0">
              <a:buSzPts val="1100"/>
              <a:buNone/>
            </a:pPr>
            <a:endParaRPr sz="1400" dirty="0"/>
          </a:p>
          <a:p>
            <a:pPr marL="0" indent="0">
              <a:buNone/>
            </a:pPr>
            <a:endParaRPr sz="1400" dirty="0"/>
          </a:p>
          <a:p>
            <a:pPr marL="0" indent="0">
              <a:buNone/>
            </a:pPr>
            <a:endParaRPr dirty="0"/>
          </a:p>
          <a:p>
            <a:pPr marL="0" indent="0">
              <a:buSzPts val="11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4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/>
              <a:t>Tratamiento de cadenas</a:t>
            </a:r>
            <a:endParaRPr/>
          </a:p>
        </p:txBody>
      </p:sp>
      <p:sp>
        <p:nvSpPr>
          <p:cNvPr id="778" name="Google Shape;778;p84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3</a:t>
            </a:fld>
            <a:endParaRPr/>
          </a:p>
        </p:txBody>
      </p:sp>
      <p:sp>
        <p:nvSpPr>
          <p:cNvPr id="779" name="Google Shape;779;p84"/>
          <p:cNvSpPr txBox="1">
            <a:spLocks noGrp="1"/>
          </p:cNvSpPr>
          <p:nvPr>
            <p:ph type="body" idx="1"/>
          </p:nvPr>
        </p:nvSpPr>
        <p:spPr>
          <a:xfrm>
            <a:off x="2152675" y="1545463"/>
            <a:ext cx="8515500" cy="4980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None/>
            </a:pPr>
            <a:r>
              <a:rPr lang="en-US" sz="1600"/>
              <a:t>- substring(inicio, final) método que retorna la porción de la cadena entre las posiciones inicio y final.</a:t>
            </a:r>
            <a:endParaRPr sz="1600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cadena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”Tengo que hacer y hacer y hacer muchos ejercicios”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(cadena.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substring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>
                <a:solidFill>
                  <a:srgbClr val="8E6B23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400">
                <a:solidFill>
                  <a:srgbClr val="8E6B23"/>
                </a:solidFill>
                <a:latin typeface="Calibri"/>
                <a:ea typeface="Calibri"/>
                <a:cs typeface="Calibri"/>
                <a:sym typeface="Calibri"/>
              </a:rPr>
              <a:t> 15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));  </a:t>
            </a:r>
            <a:r>
              <a:rPr lang="en-US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//retorna “hacer”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1600"/>
            </a:br>
            <a:r>
              <a:rPr lang="en-US" sz="1600"/>
              <a:t>- substr(inicio, largo) método que retorna la porción de la cadena de tamaño largo a partir de la posición inicio.</a:t>
            </a:r>
            <a:endParaRPr sz="1600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cadena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”Tengo que hacer y hacer y hacer muchos ejercicios”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(cadena.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substr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>
                <a:solidFill>
                  <a:srgbClr val="8E6B23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400">
                <a:solidFill>
                  <a:srgbClr val="8E6B23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));  </a:t>
            </a:r>
            <a:r>
              <a:rPr lang="en-US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//retorna “hacer y hacer y hacer”</a:t>
            </a:r>
            <a:endParaRPr sz="1600"/>
          </a:p>
          <a:p>
            <a:pPr marL="0" indent="0">
              <a:buNone/>
            </a:pPr>
            <a:r>
              <a:rPr lang="en-US" sz="1600"/>
              <a:t>- toUpperCase() método que retorna una cadena con todos sus caracteres pasados a mayúsculas.</a:t>
            </a:r>
            <a:endParaRPr sz="1600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cadena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”Tengo que hacer y hacer y hacer muchos ejercicios”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(cadena.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toUpperCase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());  </a:t>
            </a:r>
            <a:r>
              <a:rPr lang="en-US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//retorna “TENGO QUE HACER Y HACER Y HACER MUCHOS EJERCICIOS”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/>
              <a:t>- toLowerCase() método que retorna una cadena con todos sus caracteres pasados a minúsculas.</a:t>
            </a:r>
            <a:endParaRPr sz="1600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cadena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”Tengo que hacer y hacer y hacer muchos ejercicios”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(cadena.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toLowerCase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());  </a:t>
            </a:r>
            <a:r>
              <a:rPr lang="en-US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//retorna “tengo que hacer y hacer y hacer muchos ejercicios”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5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/>
              <a:t>Tratamiento de cadenas</a:t>
            </a:r>
            <a:br>
              <a:rPr lang="en-US"/>
            </a:br>
            <a:r>
              <a:rPr lang="en-US" sz="2300" i="1"/>
              <a:t>Conversión de tipos</a:t>
            </a:r>
            <a:endParaRPr sz="2300" i="1"/>
          </a:p>
        </p:txBody>
      </p:sp>
      <p:sp>
        <p:nvSpPr>
          <p:cNvPr id="786" name="Google Shape;786;p85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4</a:t>
            </a:fld>
            <a:endParaRPr/>
          </a:p>
        </p:txBody>
      </p:sp>
      <p:sp>
        <p:nvSpPr>
          <p:cNvPr id="787" name="Google Shape;787;p85"/>
          <p:cNvSpPr txBox="1">
            <a:spLocks noGrp="1"/>
          </p:cNvSpPr>
          <p:nvPr>
            <p:ph type="body" idx="1"/>
          </p:nvPr>
        </p:nvSpPr>
        <p:spPr>
          <a:xfrm>
            <a:off x="2152650" y="2058250"/>
            <a:ext cx="7886700" cy="4453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None/>
            </a:pPr>
            <a:r>
              <a:rPr lang="en-US" sz="1600"/>
              <a:t>- toString() método que (aplicado a un número) retorna una cadena que representa los caracteres de cada dígito.</a:t>
            </a:r>
            <a:endParaRPr sz="1600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numero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8E6B23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(numero.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toString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());  </a:t>
            </a:r>
            <a:r>
              <a:rPr lang="en-US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//retorna “2021”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1600"/>
            </a:br>
            <a:r>
              <a:rPr lang="en-US" sz="1600"/>
              <a:t>- parseInt() método que convierte una cadena con caracteres numéricos sin símbolo decimal en un número entero.</a:t>
            </a:r>
            <a:endParaRPr sz="1600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cadena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”2021”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parseInt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(cadena));  </a:t>
            </a:r>
            <a:r>
              <a:rPr lang="en-US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//retorna 2021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endParaRPr sz="1600"/>
          </a:p>
          <a:p>
            <a:pPr marL="0" indent="0">
              <a:buNone/>
            </a:pPr>
            <a:r>
              <a:rPr lang="en-US" sz="1600"/>
              <a:t>- parseFloat() método que convierte una cadena con caracteres numéricos con símbolo decimal en un número decimal.</a:t>
            </a:r>
            <a:endParaRPr sz="1600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cadena :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”3.14159”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parseFloat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(cadena));  </a:t>
            </a:r>
            <a:r>
              <a:rPr lang="en-US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//retorna 3.14159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endParaRPr sz="1600"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6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/>
              <a:t>Tratamiento de cadenas</a:t>
            </a:r>
            <a:endParaRPr/>
          </a:p>
        </p:txBody>
      </p:sp>
      <p:sp>
        <p:nvSpPr>
          <p:cNvPr id="794" name="Google Shape;794;p86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5</a:t>
            </a:fld>
            <a:endParaRPr/>
          </a:p>
        </p:txBody>
      </p:sp>
      <p:sp>
        <p:nvSpPr>
          <p:cNvPr id="795" name="Google Shape;795;p86"/>
          <p:cNvSpPr txBox="1">
            <a:spLocks noGrp="1"/>
          </p:cNvSpPr>
          <p:nvPr>
            <p:ph type="body" idx="1"/>
          </p:nvPr>
        </p:nvSpPr>
        <p:spPr>
          <a:xfrm>
            <a:off x="2152650" y="1530725"/>
            <a:ext cx="7886700" cy="13458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/>
              <a:t>Ejercicio: Invertir una palabra ingresada por el usuario.</a:t>
            </a:r>
            <a:endParaRPr/>
          </a:p>
        </p:txBody>
      </p:sp>
      <p:sp>
        <p:nvSpPr>
          <p:cNvPr id="796" name="Google Shape;796;p86"/>
          <p:cNvSpPr txBox="1"/>
          <p:nvPr/>
        </p:nvSpPr>
        <p:spPr>
          <a:xfrm>
            <a:off x="2152675" y="2876525"/>
            <a:ext cx="78867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4800" b="1" i="1"/>
              <a:t>ESPEJO</a:t>
            </a:r>
            <a:br>
              <a:rPr lang="en-US" sz="4800"/>
            </a:br>
            <a:br>
              <a:rPr lang="en-US" sz="4800"/>
            </a:br>
            <a:br>
              <a:rPr lang="en-US" sz="4800"/>
            </a:br>
            <a:r>
              <a:rPr lang="en-US" sz="4800" b="1" i="1"/>
              <a:t>OJEPSE</a:t>
            </a:r>
            <a:endParaRPr sz="4800" b="1" i="1"/>
          </a:p>
        </p:txBody>
      </p:sp>
      <p:cxnSp>
        <p:nvCxnSpPr>
          <p:cNvPr id="797" name="Google Shape;797;p86"/>
          <p:cNvCxnSpPr/>
          <p:nvPr/>
        </p:nvCxnSpPr>
        <p:spPr>
          <a:xfrm>
            <a:off x="6121300" y="3736900"/>
            <a:ext cx="16800" cy="1349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7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 dirty="0" err="1"/>
              <a:t>Tratamiento</a:t>
            </a:r>
            <a:r>
              <a:rPr lang="en-US" dirty="0"/>
              <a:t> de </a:t>
            </a:r>
            <a:r>
              <a:rPr lang="en-US" dirty="0" err="1"/>
              <a:t>cadenas</a:t>
            </a:r>
            <a:endParaRPr dirty="0"/>
          </a:p>
        </p:txBody>
      </p:sp>
      <p:sp>
        <p:nvSpPr>
          <p:cNvPr id="804" name="Google Shape;804;p87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6</a:t>
            </a:fld>
            <a:endParaRPr/>
          </a:p>
        </p:txBody>
      </p:sp>
      <p:sp>
        <p:nvSpPr>
          <p:cNvPr id="805" name="Google Shape;805;p87"/>
          <p:cNvSpPr txBox="1">
            <a:spLocks noGrp="1"/>
          </p:cNvSpPr>
          <p:nvPr>
            <p:ph type="body" idx="1"/>
          </p:nvPr>
        </p:nvSpPr>
        <p:spPr>
          <a:xfrm>
            <a:off x="2152650" y="1530725"/>
            <a:ext cx="7886700" cy="4980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Invertir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palabra </a:t>
            </a:r>
            <a:r>
              <a:rPr lang="en-US" dirty="0" err="1"/>
              <a:t>ingresada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.</a:t>
            </a:r>
            <a:br>
              <a:rPr lang="en-US" dirty="0"/>
            </a:br>
            <a:endParaRPr sz="2000" dirty="0"/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 as</a:t>
            </a:r>
            <a:r>
              <a:rPr lang="en-US" sz="14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rls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1400" dirty="0" err="1">
                <a:solidFill>
                  <a:srgbClr val="448C27"/>
                </a:solidFill>
                <a:latin typeface="Calibri"/>
                <a:ea typeface="Calibri"/>
                <a:cs typeface="Calibri"/>
                <a:sym typeface="Calibri"/>
              </a:rPr>
              <a:t>readline</a:t>
            </a:r>
            <a:r>
              <a:rPr lang="en-US" sz="1400" dirty="0">
                <a:solidFill>
                  <a:srgbClr val="448C27"/>
                </a:solidFill>
                <a:latin typeface="Calibri"/>
                <a:ea typeface="Calibri"/>
                <a:cs typeface="Calibri"/>
                <a:sym typeface="Calibri"/>
              </a:rPr>
              <a:t>-sync</a:t>
            </a:r>
            <a:r>
              <a:rPr lang="en-US" sz="1400" dirty="0">
                <a:solidFill>
                  <a:srgbClr val="777777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palabra : 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rls.</a:t>
            </a:r>
            <a:r>
              <a:rPr lang="en-US" sz="1400" b="1" dirty="0" err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Ingrese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la palabra a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invertir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:"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cantidadLetras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palabra.length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console.log("</a:t>
            </a:r>
            <a:r>
              <a:rPr lang="en-US" sz="1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Cargando</a:t>
            </a:r>
            <a:r>
              <a:rPr lang="en-US" sz="1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vector");</a:t>
            </a:r>
            <a:endParaRPr sz="1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1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cargarVector</a:t>
            </a:r>
            <a:r>
              <a:rPr lang="en-US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palabra</a:t>
            </a:r>
            <a:r>
              <a:rPr lang="en-US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cantidadLetras</a:t>
            </a:r>
            <a:r>
              <a:rPr lang="en-US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endParaRPr sz="14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log(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Mostrando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invertido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mostrarVectorInvertido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palabra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cantidadLetras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log(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Invierto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vector"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invertirVector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palabra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cantidadLetras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log(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Mostrando</a:t>
            </a: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vector"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mostrarVector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palabra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cantidadLetras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</p:txBody>
      </p:sp>
      <p:sp>
        <p:nvSpPr>
          <p:cNvPr id="806" name="Google Shape;806;p87"/>
          <p:cNvSpPr txBox="1"/>
          <p:nvPr/>
        </p:nvSpPr>
        <p:spPr>
          <a:xfrm>
            <a:off x="7589050" y="3796375"/>
            <a:ext cx="2657100" cy="12204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Re-usamos el algoritmo escrito para invertir un vector con una ligera modificación.</a:t>
            </a:r>
            <a:br>
              <a:rPr lang="en-US"/>
            </a:br>
            <a:r>
              <a:rPr lang="en-US"/>
              <a:t>No es necesario cargar el vector.</a:t>
            </a:r>
            <a:endParaRPr/>
          </a:p>
        </p:txBody>
      </p:sp>
      <p:cxnSp>
        <p:nvCxnSpPr>
          <p:cNvPr id="807" name="Google Shape;807;p87"/>
          <p:cNvCxnSpPr>
            <a:stCxn id="806" idx="1"/>
            <a:endCxn id="808" idx="1"/>
          </p:cNvCxnSpPr>
          <p:nvPr/>
        </p:nvCxnSpPr>
        <p:spPr>
          <a:xfrm rot="10800000">
            <a:off x="5504350" y="4247575"/>
            <a:ext cx="2084700" cy="15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87"/>
          <p:cNvSpPr/>
          <p:nvPr/>
        </p:nvSpPr>
        <p:spPr>
          <a:xfrm>
            <a:off x="5392400" y="4023475"/>
            <a:ext cx="111900" cy="447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8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/>
              <a:t>Tratamiento de cadenas</a:t>
            </a:r>
            <a:endParaRPr/>
          </a:p>
        </p:txBody>
      </p:sp>
      <p:sp>
        <p:nvSpPr>
          <p:cNvPr id="815" name="Google Shape;815;p88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7</a:t>
            </a:fld>
            <a:endParaRPr/>
          </a:p>
        </p:txBody>
      </p:sp>
      <p:sp>
        <p:nvSpPr>
          <p:cNvPr id="816" name="Google Shape;816;p88"/>
          <p:cNvSpPr txBox="1">
            <a:spLocks noGrp="1"/>
          </p:cNvSpPr>
          <p:nvPr>
            <p:ph type="body" idx="1"/>
          </p:nvPr>
        </p:nvSpPr>
        <p:spPr>
          <a:xfrm>
            <a:off x="2152650" y="1530725"/>
            <a:ext cx="7886700" cy="13458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Ejercicio: Convertir una palabra ingresada por el usuario en clave, según las reglas siguientes:</a:t>
            </a:r>
            <a:br>
              <a:rPr lang="en-US"/>
            </a:br>
            <a:endParaRPr/>
          </a:p>
        </p:txBody>
      </p:sp>
      <p:sp>
        <p:nvSpPr>
          <p:cNvPr id="817" name="Google Shape;817;p88"/>
          <p:cNvSpPr txBox="1"/>
          <p:nvPr/>
        </p:nvSpPr>
        <p:spPr>
          <a:xfrm>
            <a:off x="2152675" y="2876525"/>
            <a:ext cx="7886700" cy="2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si el caracter es una vocal reemplazar aeiou por . , ; : </a:t>
            </a:r>
            <a:r>
              <a:rPr lang="en-US" sz="2400" b="1" i="1">
                <a:solidFill>
                  <a:schemeClr val="dk1"/>
                </a:solidFill>
              </a:rPr>
              <a:t>!  </a:t>
            </a:r>
            <a:r>
              <a:rPr lang="en-US" sz="2400">
                <a:solidFill>
                  <a:schemeClr val="dk1"/>
                </a:solidFill>
              </a:rPr>
              <a:t>respectivamente.</a:t>
            </a: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90000"/>
              </a:lnSpc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si el caracter es un número o un operador matemático (</a:t>
            </a:r>
            <a:r>
              <a:rPr lang="en-US" sz="2400" b="1" i="1">
                <a:solidFill>
                  <a:schemeClr val="dk1"/>
                </a:solidFill>
              </a:rPr>
              <a:t>+ - * / </a:t>
            </a:r>
            <a:r>
              <a:rPr lang="en-US" sz="2400">
                <a:solidFill>
                  <a:schemeClr val="dk1"/>
                </a:solidFill>
              </a:rPr>
              <a:t>) queda igual.</a:t>
            </a: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90000"/>
              </a:lnSpc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si el caracter es una consonante minúscula pasar a mayúscula y viceversa.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8" name="Google Shape;818;p88"/>
          <p:cNvSpPr txBox="1"/>
          <p:nvPr/>
        </p:nvSpPr>
        <p:spPr>
          <a:xfrm>
            <a:off x="2152675" y="5488075"/>
            <a:ext cx="7886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b="1" i="1"/>
              <a:t>MarcelO3980            m.RC,Lo3980</a:t>
            </a:r>
            <a:endParaRPr sz="3600" b="1" i="1"/>
          </a:p>
        </p:txBody>
      </p:sp>
      <p:sp>
        <p:nvSpPr>
          <p:cNvPr id="819" name="Google Shape;819;p88"/>
          <p:cNvSpPr/>
          <p:nvPr/>
        </p:nvSpPr>
        <p:spPr>
          <a:xfrm>
            <a:off x="5459525" y="5701775"/>
            <a:ext cx="1319100" cy="36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9"/>
          <p:cNvSpPr txBox="1">
            <a:spLocks noGrp="1"/>
          </p:cNvSpPr>
          <p:nvPr>
            <p:ph type="title"/>
          </p:nvPr>
        </p:nvSpPr>
        <p:spPr>
          <a:xfrm>
            <a:off x="2152663" y="275700"/>
            <a:ext cx="7886700" cy="12204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/>
              <a:t>Tratamiento de cadenas</a:t>
            </a:r>
            <a:endParaRPr/>
          </a:p>
        </p:txBody>
      </p:sp>
      <p:sp>
        <p:nvSpPr>
          <p:cNvPr id="826" name="Google Shape;826;p89"/>
          <p:cNvSpPr txBox="1">
            <a:spLocks noGrp="1"/>
          </p:cNvSpPr>
          <p:nvPr>
            <p:ph type="sldNum" idx="12"/>
          </p:nvPr>
        </p:nvSpPr>
        <p:spPr>
          <a:xfrm>
            <a:off x="10111620" y="6575425"/>
            <a:ext cx="5565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8</a:t>
            </a:fld>
            <a:endParaRPr/>
          </a:p>
        </p:txBody>
      </p:sp>
      <p:sp>
        <p:nvSpPr>
          <p:cNvPr id="827" name="Google Shape;827;p89"/>
          <p:cNvSpPr txBox="1">
            <a:spLocks noGrp="1"/>
          </p:cNvSpPr>
          <p:nvPr>
            <p:ph type="body" idx="1"/>
          </p:nvPr>
        </p:nvSpPr>
        <p:spPr>
          <a:xfrm>
            <a:off x="2152650" y="1252250"/>
            <a:ext cx="7886700" cy="10353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palabra </a:t>
            </a:r>
            <a:r>
              <a:rPr lang="en-US" dirty="0" err="1"/>
              <a:t>ingresada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clave,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vistas.</a:t>
            </a:r>
            <a:br>
              <a:rPr lang="en-US" dirty="0"/>
            </a:b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rls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readline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-sync";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palabra :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rls.</a:t>
            </a:r>
            <a:r>
              <a:rPr lang="en-US" sz="1200" b="1" dirty="0" err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Indique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la palabra a </a:t>
            </a:r>
            <a:r>
              <a:rPr lang="en-US" sz="1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codificar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"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`La palabra </a:t>
            </a:r>
            <a:r>
              <a:rPr lang="en-US" sz="1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ingresada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${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palabra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} se </a:t>
            </a:r>
            <a:r>
              <a:rPr lang="en-US" sz="1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convierte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${</a:t>
            </a:r>
            <a:r>
              <a:rPr lang="en-US" sz="1200" b="1" dirty="0" err="1">
                <a:latin typeface="Calibri"/>
                <a:ea typeface="Calibri"/>
                <a:cs typeface="Calibri"/>
                <a:sym typeface="Calibri"/>
              </a:rPr>
              <a:t>convertirEnClave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palabra</a:t>
            </a: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)}`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);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SzPts val="1100"/>
              <a:buNone/>
            </a:pP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dirty="0" err="1">
                <a:latin typeface="Calibri"/>
                <a:ea typeface="Calibri"/>
                <a:cs typeface="Calibri"/>
                <a:sym typeface="Calibri"/>
              </a:rPr>
              <a:t>convertirEnClave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(palabra :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{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vocales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aeiou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";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signos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= ".,;:!"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matematicos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= "0123456789+-*/";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clave :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= "";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index = 0; index &lt;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palabra.length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; index++) {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    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matematicos.</a:t>
            </a:r>
            <a:r>
              <a:rPr lang="en-US" sz="1200" b="1" dirty="0" err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indexOf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(palabra[index]) &gt;= 0) {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        	clave += palabra[index];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    	}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{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        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vocales.</a:t>
            </a:r>
            <a:r>
              <a:rPr lang="en-US" sz="1200" b="1" dirty="0" err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indexOf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(palabra[index]) &gt;= 0) {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            		clave +=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signos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vocales.</a:t>
            </a:r>
            <a:r>
              <a:rPr lang="en-US" sz="1200" b="1" dirty="0" err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indexOf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(palabra[index])];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        	} 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{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            	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(palabra[index] == palabra[index].</a:t>
            </a:r>
            <a:r>
              <a:rPr lang="en-US" sz="1200" b="1" dirty="0" err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toUpperCase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())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	                	clave += palabra[index].</a:t>
            </a:r>
            <a:r>
              <a:rPr lang="en-US" sz="1200" b="1" dirty="0" err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toLowerCase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();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	            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	                	clave += palabra[index].</a:t>
            </a:r>
            <a:r>
              <a:rPr lang="en-US" sz="1200" b="1" dirty="0" err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toUpperCase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();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        	}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		}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00" b="1" dirty="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clave;</a:t>
            </a:r>
            <a:br>
              <a:rPr lang="en-US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8" name="Google Shape;828;p89"/>
          <p:cNvPicPr preferRelativeResize="0"/>
          <p:nvPr/>
        </p:nvPicPr>
        <p:blipFill rotWithShape="1">
          <a:blip r:embed="rId3">
            <a:alphaModFix/>
          </a:blip>
          <a:srcRect l="59949" t="57043" r="16880" b="33002"/>
          <a:stretch/>
        </p:blipFill>
        <p:spPr>
          <a:xfrm>
            <a:off x="4717551" y="5728350"/>
            <a:ext cx="5887273" cy="79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0"/>
          <p:cNvSpPr txBox="1">
            <a:spLocks noGrp="1"/>
          </p:cNvSpPr>
          <p:nvPr>
            <p:ph type="ctrTitle"/>
          </p:nvPr>
        </p:nvSpPr>
        <p:spPr>
          <a:xfrm>
            <a:off x="1616375" y="0"/>
            <a:ext cx="8962200" cy="8073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r>
              <a:rPr lang="en-US"/>
              <a:t>Técnicas de Programación</a:t>
            </a:r>
            <a:endParaRPr/>
          </a:p>
        </p:txBody>
      </p:sp>
      <p:sp>
        <p:nvSpPr>
          <p:cNvPr id="834" name="Google Shape;834;p90"/>
          <p:cNvSpPr txBox="1">
            <a:spLocks noGrp="1"/>
          </p:cNvSpPr>
          <p:nvPr>
            <p:ph type="subTitle" idx="1"/>
          </p:nvPr>
        </p:nvSpPr>
        <p:spPr>
          <a:xfrm>
            <a:off x="152400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Estructuras de Datos y Métodos (Ejercicios)</a:t>
            </a:r>
            <a:endParaRPr/>
          </a:p>
          <a:p>
            <a:pPr marL="0" indent="0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1746</Words>
  <Application>Microsoft Office PowerPoint</Application>
  <PresentationFormat>Panorámica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Tratamiento de cadenas</vt:lpstr>
      <vt:lpstr>Tratamiento de cadenas</vt:lpstr>
      <vt:lpstr>Tratamiento de cadenas</vt:lpstr>
      <vt:lpstr>Tratamiento de cadenas Conversión de tipos</vt:lpstr>
      <vt:lpstr>Tratamiento de cadenas</vt:lpstr>
      <vt:lpstr>Tratamiento de cadenas</vt:lpstr>
      <vt:lpstr>Tratamiento de cadenas</vt:lpstr>
      <vt:lpstr>Tratamiento de cadenas</vt:lpstr>
      <vt:lpstr>Técnicas de Programación</vt:lpstr>
      <vt:lpstr>Estructuras de Datos y Métodos Cadenas</vt:lpstr>
      <vt:lpstr>Estructuras de Datos y Métodos Producto Escalar</vt:lpstr>
      <vt:lpstr>Estructuras de Datos y Métodos Promedio Escolar</vt:lpstr>
      <vt:lpstr>Estructuras de Datos y Métodos Cine</vt:lpstr>
      <vt:lpstr>Estructuras de Datos y Métodos Multiplicación</vt:lpstr>
      <vt:lpstr>Estructuras de Datos y Métodos Jardín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Tratamiento de cadenas</dc:title>
  <dc:creator>Karen</dc:creator>
  <cp:lastModifiedBy>Karen</cp:lastModifiedBy>
  <cp:revision>1</cp:revision>
  <dcterms:created xsi:type="dcterms:W3CDTF">2024-05-21T13:11:04Z</dcterms:created>
  <dcterms:modified xsi:type="dcterms:W3CDTF">2024-05-21T13:12:18Z</dcterms:modified>
</cp:coreProperties>
</file>