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u1PNEutjeIlpFOrt8cCavnIvd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customschemas.google.com/relationships/presentationmetadata" Target="meta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" name="Google Shape;3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" name="Google Shape;16;p1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" name="Google Shape;17;p1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1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1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" name="Google Shape;21;p1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6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5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0" name="Google Shape;100;p25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01" name="Google Shape;101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3" name="Google Shape;103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2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7" name="Google Shape;107;p25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6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6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" name="Google Shape;114;p26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15" name="Google Shape;115;p26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26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623888" y="11763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1" type="body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27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27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7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628650" y="29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6286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4629150" y="1469139"/>
            <a:ext cx="3886200" cy="50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8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782241" y="124200"/>
            <a:ext cx="78867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629850" y="1077576"/>
            <a:ext cx="38682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629850" y="3647181"/>
            <a:ext cx="38682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4629150" y="1077576"/>
            <a:ext cx="3887400" cy="25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4629154" y="3647181"/>
            <a:ext cx="3887400" cy="29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9" name="Google Shape;139;p2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9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0"/>
          <p:cNvSpPr txBox="1"/>
          <p:nvPr>
            <p:ph type="title"/>
          </p:nvPr>
        </p:nvSpPr>
        <p:spPr>
          <a:xfrm>
            <a:off x="628650" y="900000"/>
            <a:ext cx="78867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30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1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1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629841" y="987426"/>
            <a:ext cx="29493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887391" y="987426"/>
            <a:ext cx="46293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2" name="Google Shape;152;p32"/>
          <p:cNvSpPr txBox="1"/>
          <p:nvPr>
            <p:ph idx="2" type="body"/>
          </p:nvPr>
        </p:nvSpPr>
        <p:spPr>
          <a:xfrm>
            <a:off x="629841" y="2057400"/>
            <a:ext cx="29493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3" name="Google Shape;153;p32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3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32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29841" y="1032932"/>
            <a:ext cx="2949300" cy="10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3"/>
          <p:cNvSpPr txBox="1"/>
          <p:nvPr>
            <p:ph idx="1" type="body"/>
          </p:nvPr>
        </p:nvSpPr>
        <p:spPr>
          <a:xfrm>
            <a:off x="629841" y="2057400"/>
            <a:ext cx="2949300" cy="4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33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0" name="Google Shape;160;p33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33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4"/>
          <p:cNvSpPr txBox="1"/>
          <p:nvPr>
            <p:ph type="title"/>
          </p:nvPr>
        </p:nvSpPr>
        <p:spPr>
          <a:xfrm>
            <a:off x="628650" y="200400"/>
            <a:ext cx="78867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4"/>
          <p:cNvSpPr txBox="1"/>
          <p:nvPr>
            <p:ph idx="1" type="body"/>
          </p:nvPr>
        </p:nvSpPr>
        <p:spPr>
          <a:xfrm rot="5400000">
            <a:off x="2396400" y="392250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6" name="Google Shape;166;p34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34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17"/>
          <p:cNvSpPr txBox="1"/>
          <p:nvPr/>
        </p:nvSpPr>
        <p:spPr>
          <a:xfrm flipH="1">
            <a:off x="76325" y="0"/>
            <a:ext cx="8820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 rot="5400000">
            <a:off x="4646700" y="2707050"/>
            <a:ext cx="57657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 rot="5400000">
            <a:off x="646125" y="792450"/>
            <a:ext cx="57657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1" type="ftr"/>
          </p:nvPr>
        </p:nvSpPr>
        <p:spPr>
          <a:xfrm>
            <a:off x="0" y="6575425"/>
            <a:ext cx="19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5"/>
          <p:cNvSpPr txBox="1"/>
          <p:nvPr/>
        </p:nvSpPr>
        <p:spPr>
          <a:xfrm>
            <a:off x="0" y="-82375"/>
            <a:ext cx="12261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6" name="Google Shape;176;p36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77" name="Google Shape;177;p3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8" name="Google Shape;178;p3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9" name="Google Shape;179;p3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1" name="Google Shape;181;p36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2" name="Google Shape;182;p36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6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37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87" name="Google Shape;187;p3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8" name="Google Shape;188;p3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9" name="Google Shape;189;p3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3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1" name="Google Shape;191;p37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2" name="Google Shape;192;p37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7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8"/>
          <p:cNvSpPr txBox="1"/>
          <p:nvPr/>
        </p:nvSpPr>
        <p:spPr>
          <a:xfrm>
            <a:off x="4650375" y="1114700"/>
            <a:ext cx="43194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" sz="4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4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8"/>
          <p:cNvSpPr/>
          <p:nvPr/>
        </p:nvSpPr>
        <p:spPr>
          <a:xfrm>
            <a:off x="-2825" y="0"/>
            <a:ext cx="9147000" cy="7365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3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198" name="Google Shape;198;p3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8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0" name="Google Shape;200;p3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1" name="Google Shape;201;p3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3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3" name="Google Shape;203;p3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4" name="Google Shape;204;p3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39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09" name="Google Shape;209;p39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" name="Google Shape;210;p39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1" name="Google Shape;211;p39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39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13" name="Google Shape;213;p39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4" name="Google Shape;214;p39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9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40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19" name="Google Shape;219;p4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0" name="Google Shape;220;p4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1" name="Google Shape;221;p4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4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3" name="Google Shape;223;p40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4" name="Google Shape;224;p40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40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8" name="Google Shape;228;p4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229" name="Google Shape;229;p4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0" name="Google Shape;230;p4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31" name="Google Shape;231;p4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4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3" name="Google Shape;233;p4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4" name="Google Shape;234;p4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41"/>
          <p:cNvSpPr txBox="1"/>
          <p:nvPr>
            <p:ph type="ctrTitle"/>
          </p:nvPr>
        </p:nvSpPr>
        <p:spPr>
          <a:xfrm>
            <a:off x="-1" y="0"/>
            <a:ext cx="91440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 1">
  <p:cSld name="Filmina - Conceptos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4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4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4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1" name="Google Shape;241;p4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242" name="Google Shape;242;p4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4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4" name="Google Shape;244;p4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CFP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" name="Google Shape;31;p18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32" name="Google Shape;32;p1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" name="Google Shape;33;p1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4" name="Google Shape;34;p1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1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6" name="Google Shape;36;p18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18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18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9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9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" name="Google Shape;44;p19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45" name="Google Shape;45;p1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9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20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51" name="Google Shape;51;p20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0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20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21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60" name="Google Shape;60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1" name="Google Shape;61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2" name="Google Shape;62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21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" name="Google Shape;64;p2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5" name="Google Shape;65;p21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2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2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2" name="Google Shape;72;p22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73" name="Google Shape;73;p22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2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2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/>
          <p:nvPr/>
        </p:nvSpPr>
        <p:spPr>
          <a:xfrm flipH="1" rot="10800000">
            <a:off x="1525" y="575"/>
            <a:ext cx="2220900" cy="23013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" name="Google Shape;79;p23"/>
          <p:cNvGrpSpPr/>
          <p:nvPr/>
        </p:nvGrpSpPr>
        <p:grpSpPr>
          <a:xfrm>
            <a:off x="-1300" y="52"/>
            <a:ext cx="9146775" cy="6857929"/>
            <a:chOff x="-1300" y="52"/>
            <a:chExt cx="9146775" cy="6857929"/>
          </a:xfrm>
        </p:grpSpPr>
        <p:sp>
          <p:nvSpPr>
            <p:cNvPr id="80" name="Google Shape;80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2" name="Google Shape;82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2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4" name="Google Shape;84;p2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23"/>
          <p:cNvSpPr txBox="1"/>
          <p:nvPr/>
        </p:nvSpPr>
        <p:spPr>
          <a:xfrm>
            <a:off x="1986150" y="1997675"/>
            <a:ext cx="4984200" cy="21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Programador 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" sz="6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full-stack</a:t>
            </a:r>
            <a:endParaRPr b="1" i="0" sz="60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3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" name="Google Shape;89;p24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90" name="Google Shape;90;p24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24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24"/>
          <p:cNvSpPr txBox="1"/>
          <p:nvPr/>
        </p:nvSpPr>
        <p:spPr>
          <a:xfrm>
            <a:off x="60525" y="34600"/>
            <a:ext cx="9165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CFS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4"/>
          <p:cNvSpPr/>
          <p:nvPr/>
        </p:nvSpPr>
        <p:spPr>
          <a:xfrm>
            <a:off x="-25" y="6754950"/>
            <a:ext cx="9144000" cy="1461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515375" y="6575425"/>
            <a:ext cx="628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26" Type="http://schemas.openxmlformats.org/officeDocument/2006/relationships/slideLayout" Target="../slideLayouts/slideLayout25.xml"/><Relationship Id="rId25" Type="http://schemas.openxmlformats.org/officeDocument/2006/relationships/slideLayout" Target="../slideLayouts/slideLayout24.xml"/><Relationship Id="rId28" Type="http://schemas.openxmlformats.org/officeDocument/2006/relationships/slideLayout" Target="../slideLayouts/slideLayout27.xml"/><Relationship Id="rId27" Type="http://schemas.openxmlformats.org/officeDocument/2006/relationships/slideLayout" Target="../slideLayouts/slideLayout26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 flipH="1">
            <a:off x="8440500" y="6615100"/>
            <a:ext cx="703500" cy="28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628638" y="179400"/>
            <a:ext cx="7886700" cy="13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" type="body"/>
          </p:nvPr>
        </p:nvSpPr>
        <p:spPr>
          <a:xfrm>
            <a:off x="628650" y="1362727"/>
            <a:ext cx="7886700" cy="51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9" name="Google Shape;9;p15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6754225"/>
            <a:ext cx="9143974" cy="14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587620" y="6575425"/>
            <a:ext cx="55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5"/>
          <p:cNvGrpSpPr/>
          <p:nvPr/>
        </p:nvGrpSpPr>
        <p:grpSpPr>
          <a:xfrm>
            <a:off x="0" y="275"/>
            <a:ext cx="9143950" cy="480375"/>
            <a:chOff x="0" y="275"/>
            <a:chExt cx="9143950" cy="480375"/>
          </a:xfrm>
        </p:grpSpPr>
        <p:sp>
          <p:nvSpPr>
            <p:cNvPr id="12" name="Google Shape;12;p1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gif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Prog. Orientada a Objetos</a:t>
            </a:r>
            <a:endParaRPr/>
          </a:p>
        </p:txBody>
      </p:sp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"/>
              <a:t>Palabra reservada this + Repaso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 conjunto de clases sencillas pueden formar una clase más compleja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posibilidad de que una clase se use como tipo, nos otorga la posibilidad de (por ejemplo) usar una clase como tipo de una variable interna de otra clase</a:t>
            </a:r>
            <a:endParaRPr/>
          </a:p>
        </p:txBody>
      </p:sp>
      <p:sp>
        <p:nvSpPr>
          <p:cNvPr id="337" name="Google Shape;337;p10"/>
          <p:cNvSpPr txBox="1"/>
          <p:nvPr/>
        </p:nvSpPr>
        <p:spPr>
          <a:xfrm>
            <a:off x="572871" y="4095065"/>
            <a:ext cx="486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Repaso - Composición</a:t>
            </a:r>
            <a:endParaRPr/>
          </a:p>
        </p:txBody>
      </p:sp>
      <p:sp>
        <p:nvSpPr>
          <p:cNvPr id="339" name="Google Shape;339;p10"/>
          <p:cNvSpPr/>
          <p:nvPr/>
        </p:nvSpPr>
        <p:spPr>
          <a:xfrm>
            <a:off x="1118350" y="4116300"/>
            <a:ext cx="6579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10"/>
          <p:cNvSpPr/>
          <p:nvPr/>
        </p:nvSpPr>
        <p:spPr>
          <a:xfrm>
            <a:off x="6589400" y="4357525"/>
            <a:ext cx="657900" cy="601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10"/>
          <p:cNvCxnSpPr>
            <a:stCxn id="339" idx="2"/>
            <a:endCxn id="340" idx="2"/>
          </p:cNvCxnSpPr>
          <p:nvPr/>
        </p:nvCxnSpPr>
        <p:spPr>
          <a:xfrm flipH="1" rot="-5400000">
            <a:off x="3939550" y="1980450"/>
            <a:ext cx="486600" cy="5471100"/>
          </a:xfrm>
          <a:prstGeom prst="bentConnector3">
            <a:avLst>
              <a:gd fmla="val 140547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2" name="Google Shape;342;p10"/>
          <p:cNvSpPr txBox="1"/>
          <p:nvPr/>
        </p:nvSpPr>
        <p:spPr>
          <a:xfrm>
            <a:off x="148800" y="6091825"/>
            <a:ext cx="8995200" cy="49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Una clase compleja (Recta) está compuesta por una clase más sencilla (Punto)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0"/>
          <p:cNvSpPr txBox="1"/>
          <p:nvPr/>
        </p:nvSpPr>
        <p:spPr>
          <a:xfrm>
            <a:off x="4729325" y="4116300"/>
            <a:ext cx="463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Recta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Punto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punto_b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pB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Recomendaciones Generales</a:t>
            </a:r>
            <a:endParaRPr/>
          </a:p>
        </p:txBody>
      </p:sp>
      <p:sp>
        <p:nvSpPr>
          <p:cNvPr id="349" name="Google Shape;349;p11"/>
          <p:cNvSpPr txBox="1"/>
          <p:nvPr>
            <p:ph idx="1" type="body"/>
          </p:nvPr>
        </p:nvSpPr>
        <p:spPr>
          <a:xfrm>
            <a:off x="311700" y="1536623"/>
            <a:ext cx="8667900" cy="56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Priorizar </a:t>
            </a:r>
            <a:r>
              <a:rPr i="1" lang="en"/>
              <a:t>siempre </a:t>
            </a:r>
            <a:r>
              <a:rPr lang="en"/>
              <a:t>la legibilidad del código</a:t>
            </a:r>
            <a:endParaRPr/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Usar nombres descriptivos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Si una clase tiene funcionalidades que no tienen nada que ver una con otra → </a:t>
            </a:r>
            <a:r>
              <a:rPr i="1" lang="en"/>
              <a:t>separar clases</a:t>
            </a:r>
            <a:endParaRPr i="1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Hacer </a:t>
            </a:r>
            <a:r>
              <a:rPr i="1" lang="en"/>
              <a:t>siempre </a:t>
            </a:r>
            <a:r>
              <a:rPr lang="en"/>
              <a:t>un planteo de lo que se va a implementar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Pensar </a:t>
            </a:r>
            <a:r>
              <a:rPr i="1" lang="en"/>
              <a:t>defensivamente</a:t>
            </a:r>
            <a:r>
              <a:rPr lang="en"/>
              <a:t>: chequear siempre los parámetros que llegan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Usar un archivo por clase → ‘nombreclase.ts’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Evitar en la medida de lo posible el </a:t>
            </a:r>
            <a:r>
              <a:rPr i="1" lang="en"/>
              <a:t>código duplicado</a:t>
            </a:r>
            <a:r>
              <a:rPr lang="en"/>
              <a:t> </a:t>
            </a:r>
            <a:endParaRPr/>
          </a:p>
          <a:p>
            <a:pPr indent="-381000" lvl="1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Métodos con código repetido, usar un método privado, y que ambas métodos lo invoquen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2"/>
          <p:cNvSpPr txBox="1"/>
          <p:nvPr/>
        </p:nvSpPr>
        <p:spPr>
          <a:xfrm>
            <a:off x="1357900" y="5476275"/>
            <a:ext cx="7779600" cy="15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 una gran parte de la programación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Evita pérdidas de tiempo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Más comprensión de nuestro código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5" name="Google Shape;35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2250" y="4908738"/>
            <a:ext cx="257175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rgbClr val="CC0000"/>
                </a:solidFill>
                <a:highlight>
                  <a:srgbClr val="000000"/>
                </a:highlight>
                <a:latin typeface="Montserrat"/>
                <a:ea typeface="Montserrat"/>
                <a:cs typeface="Montserrat"/>
                <a:sym typeface="Montserrat"/>
              </a:rPr>
              <a:t>Reconociendo errores</a:t>
            </a:r>
            <a:endParaRPr>
              <a:solidFill>
                <a:srgbClr val="CC0000"/>
              </a:solidFill>
              <a:highlight>
                <a:srgbClr val="000000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7" name="Google Shape;357;p12"/>
          <p:cNvPicPr preferRelativeResize="0"/>
          <p:nvPr/>
        </p:nvPicPr>
        <p:blipFill rotWithShape="1">
          <a:blip r:embed="rId4">
            <a:alphaModFix/>
          </a:blip>
          <a:srcRect b="38517" l="0" r="11316" t="0"/>
          <a:stretch/>
        </p:blipFill>
        <p:spPr>
          <a:xfrm>
            <a:off x="1512525" y="1562175"/>
            <a:ext cx="6219401" cy="285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8" name="Google Shape;358;p12"/>
          <p:cNvCxnSpPr/>
          <p:nvPr/>
        </p:nvCxnSpPr>
        <p:spPr>
          <a:xfrm rot="10800000">
            <a:off x="3462950" y="2753450"/>
            <a:ext cx="533700" cy="1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9" name="Google Shape;359;p12"/>
          <p:cNvCxnSpPr/>
          <p:nvPr/>
        </p:nvCxnSpPr>
        <p:spPr>
          <a:xfrm rot="10800000">
            <a:off x="7634025" y="3548650"/>
            <a:ext cx="261900" cy="42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12"/>
          <p:cNvCxnSpPr/>
          <p:nvPr/>
        </p:nvCxnSpPr>
        <p:spPr>
          <a:xfrm rot="10800000">
            <a:off x="4219575" y="4143050"/>
            <a:ext cx="533700" cy="116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12"/>
          <p:cNvCxnSpPr/>
          <p:nvPr/>
        </p:nvCxnSpPr>
        <p:spPr>
          <a:xfrm rot="10800000">
            <a:off x="2968250" y="3777350"/>
            <a:ext cx="58200" cy="267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62" name="Google Shape;36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1526" y="4514000"/>
            <a:ext cx="7265300" cy="9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"/>
              <a:t>Ejercicios</a:t>
            </a:r>
            <a:endParaRPr/>
          </a:p>
        </p:txBody>
      </p:sp>
      <p:sp>
        <p:nvSpPr>
          <p:cNvPr id="368" name="Google Shape;368;p13"/>
          <p:cNvSpPr txBox="1"/>
          <p:nvPr>
            <p:ph type="ctrTitle"/>
          </p:nvPr>
        </p:nvSpPr>
        <p:spPr>
          <a:xfrm>
            <a:off x="92375" y="7620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Prog. Orientada a Objetos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>
            <p:ph type="title"/>
          </p:nvPr>
        </p:nvSpPr>
        <p:spPr>
          <a:xfrm>
            <a:off x="628663" y="275700"/>
            <a:ext cx="7886700" cy="12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Ejercicios - En Clase</a:t>
            </a:r>
            <a:endParaRPr/>
          </a:p>
        </p:txBody>
      </p:sp>
      <p:sp>
        <p:nvSpPr>
          <p:cNvPr id="374" name="Google Shape;374;p14"/>
          <p:cNvSpPr txBox="1"/>
          <p:nvPr>
            <p:ph idx="1" type="body"/>
          </p:nvPr>
        </p:nvSpPr>
        <p:spPr>
          <a:xfrm>
            <a:off x="628650" y="1530725"/>
            <a:ext cx="7886700" cy="4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"/>
              <a:t>Usar los conceptos y recomendaciones vistas durante esta semana y la anterior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Armar una base de datos de libros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Hacer el planteo de las clases necesarias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Libro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Implementar la clase GestorLibros → debe soportar insertar/consultar/modificar/eliminar libros (la entrada de información por teclado)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Luego incorporar en donde se crea necesario un mecanismo para leer libros desde un archivo de texto</a:t>
            </a:r>
            <a:endParaRPr/>
          </a:p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257" name="Google Shape;257;p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Palabra reservada this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Ejemplos del uso de this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Repaso de la semana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Noción de Clase e Instancia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Encapsulamiento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Constructores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Composición Básica de Clases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Recomendaciones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Ejercicios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Palabra Reservada </a:t>
            </a:r>
            <a:r>
              <a:rPr i="1" lang="en"/>
              <a:t>this</a:t>
            </a:r>
            <a:endParaRPr i="1"/>
          </a:p>
        </p:txBody>
      </p:sp>
      <p:sp>
        <p:nvSpPr>
          <p:cNvPr id="263" name="Google Shape;263;p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Hasta el momento se vio que se usaba </a:t>
            </a:r>
            <a:r>
              <a:rPr i="1" lang="en"/>
              <a:t>solamente</a:t>
            </a:r>
            <a:r>
              <a:rPr lang="en"/>
              <a:t> para diferenciar una variable cualquiera, de una interna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Puede usarse también para llamar métodos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Es una variable que almacena una instancia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variables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Guarda métodos</a:t>
            </a:r>
            <a:endParaRPr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"/>
              <a:t>Es la forma que usa TypeScript (y otros lenguajes) para acceder al código de la instancia que está </a:t>
            </a:r>
            <a:r>
              <a:rPr i="1" lang="en"/>
              <a:t>dentro </a:t>
            </a:r>
            <a:r>
              <a:rPr lang="en"/>
              <a:t>de la clase</a:t>
            </a:r>
            <a:endParaRPr/>
          </a:p>
          <a:p>
            <a:pPr indent="-3810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El código que está por fuera de la clase, se llama con la variable que concretamente definimos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"/>
          <p:cNvSpPr txBox="1"/>
          <p:nvPr/>
        </p:nvSpPr>
        <p:spPr>
          <a:xfrm>
            <a:off x="311700" y="135687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public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AF00DB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Ejemplos de Uso</a:t>
            </a:r>
            <a:endParaRPr/>
          </a:p>
        </p:txBody>
      </p:sp>
      <p:sp>
        <p:nvSpPr>
          <p:cNvPr id="270" name="Google Shape;270;p4"/>
          <p:cNvSpPr/>
          <p:nvPr/>
        </p:nvSpPr>
        <p:spPr>
          <a:xfrm>
            <a:off x="1634188" y="1673118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"/>
          <p:cNvSpPr/>
          <p:nvPr/>
        </p:nvSpPr>
        <p:spPr>
          <a:xfrm>
            <a:off x="910575" y="3156550"/>
            <a:ext cx="16452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"/>
          <p:cNvSpPr txBox="1"/>
          <p:nvPr/>
        </p:nvSpPr>
        <p:spPr>
          <a:xfrm>
            <a:off x="3351750" y="1613871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Hace referencia a una variable interna de la clase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4"/>
          <p:cNvSpPr txBox="1"/>
          <p:nvPr/>
        </p:nvSpPr>
        <p:spPr>
          <a:xfrm>
            <a:off x="3309100" y="3097300"/>
            <a:ext cx="4499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Hace referencia a un método de la clase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4" name="Google Shape;274;p4"/>
          <p:cNvCxnSpPr>
            <a:stCxn id="270" idx="3"/>
            <a:endCxn id="272" idx="1"/>
          </p:cNvCxnSpPr>
          <p:nvPr/>
        </p:nvCxnSpPr>
        <p:spPr>
          <a:xfrm>
            <a:off x="2650588" y="1806318"/>
            <a:ext cx="7011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5" name="Google Shape;275;p4"/>
          <p:cNvCxnSpPr>
            <a:stCxn id="271" idx="3"/>
            <a:endCxn id="273" idx="1"/>
          </p:cNvCxnSpPr>
          <p:nvPr/>
        </p:nvCxnSpPr>
        <p:spPr>
          <a:xfrm>
            <a:off x="2555775" y="3289750"/>
            <a:ext cx="753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76" name="Google Shape;2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401972"/>
            <a:ext cx="7490376" cy="11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"/>
          <p:cNvSpPr/>
          <p:nvPr/>
        </p:nvSpPr>
        <p:spPr>
          <a:xfrm>
            <a:off x="311700" y="5574142"/>
            <a:ext cx="5421300" cy="711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4"/>
          <p:cNvSpPr/>
          <p:nvPr/>
        </p:nvSpPr>
        <p:spPr>
          <a:xfrm>
            <a:off x="311700" y="6285740"/>
            <a:ext cx="1016400" cy="26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4"/>
          <p:cNvSpPr txBox="1"/>
          <p:nvPr/>
        </p:nvSpPr>
        <p:spPr>
          <a:xfrm>
            <a:off x="6122300" y="5628300"/>
            <a:ext cx="2877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Imprimir ‘this’ sería imprimir el estado de la instancia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0" name="Google Shape;280;p4"/>
          <p:cNvCxnSpPr>
            <a:stCxn id="277" idx="3"/>
            <a:endCxn id="279" idx="1"/>
          </p:cNvCxnSpPr>
          <p:nvPr/>
        </p:nvCxnSpPr>
        <p:spPr>
          <a:xfrm>
            <a:off x="5733000" y="5929942"/>
            <a:ext cx="3894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4"/>
          <p:cNvSpPr txBox="1"/>
          <p:nvPr/>
        </p:nvSpPr>
        <p:spPr>
          <a:xfrm>
            <a:off x="3911950" y="6343750"/>
            <a:ext cx="481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El retorno del método ‘b’ es el retorno del método ‘a’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p4"/>
          <p:cNvCxnSpPr>
            <a:stCxn id="278" idx="3"/>
            <a:endCxn id="281" idx="1"/>
          </p:cNvCxnSpPr>
          <p:nvPr/>
        </p:nvCxnSpPr>
        <p:spPr>
          <a:xfrm>
            <a:off x="1328100" y="6418940"/>
            <a:ext cx="2583900" cy="117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3" name="Google Shape;283;p4"/>
          <p:cNvSpPr txBox="1"/>
          <p:nvPr/>
        </p:nvSpPr>
        <p:spPr>
          <a:xfrm>
            <a:off x="311700" y="3892350"/>
            <a:ext cx="6542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1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1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1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1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Televisor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1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"Samsung"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1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1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1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primerTelevisor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1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i="0" lang="en" sz="1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i="0" sz="11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"/>
          <p:cNvSpPr txBox="1"/>
          <p:nvPr>
            <p:ph type="ctrTitle"/>
          </p:nvPr>
        </p:nvSpPr>
        <p:spPr>
          <a:xfrm>
            <a:off x="92375" y="0"/>
            <a:ext cx="89622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Curso CFP</a:t>
            </a:r>
            <a:endParaRPr/>
          </a:p>
        </p:txBody>
      </p:sp>
      <p:sp>
        <p:nvSpPr>
          <p:cNvPr id="289" name="Google Shape;289;p5"/>
          <p:cNvSpPr txBox="1"/>
          <p:nvPr>
            <p:ph idx="1" type="subTitle"/>
          </p:nvPr>
        </p:nvSpPr>
        <p:spPr>
          <a:xfrm>
            <a:off x="0" y="5416114"/>
            <a:ext cx="9147000" cy="5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rPr lang="en"/>
              <a:t>Repaso de la Semana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"/>
          <p:cNvSpPr txBox="1"/>
          <p:nvPr/>
        </p:nvSpPr>
        <p:spPr>
          <a:xfrm>
            <a:off x="913050" y="3714625"/>
            <a:ext cx="7317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decodificador_a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4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" sz="14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decodificador_b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400" u="none" cap="none" strike="noStrike">
                <a:solidFill>
                  <a:srgbClr val="795E26"/>
                </a:solidFill>
                <a:latin typeface="Courier New"/>
                <a:ea typeface="Courier New"/>
                <a:cs typeface="Courier New"/>
                <a:sym typeface="Courier New"/>
              </a:rPr>
              <a:t>prenderApagar</a:t>
            </a: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Repaso - Clase e Instancia</a:t>
            </a:r>
            <a:endParaRPr/>
          </a:p>
        </p:txBody>
      </p:sp>
      <p:sp>
        <p:nvSpPr>
          <p:cNvPr id="296" name="Google Shape;296;p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Una clase modela una entidad que agrupa variables y métodos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Puede pensarse como una plantilla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Una instancia es un objeto que sale de esa plantilla</a:t>
            </a:r>
            <a:endParaRPr/>
          </a:p>
        </p:txBody>
      </p:sp>
      <p:sp>
        <p:nvSpPr>
          <p:cNvPr id="297" name="Google Shape;297;p6"/>
          <p:cNvSpPr/>
          <p:nvPr/>
        </p:nvSpPr>
        <p:spPr>
          <a:xfrm>
            <a:off x="5278103" y="373436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5278103" y="4602694"/>
            <a:ext cx="1860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1236762" y="3761222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1246629" y="4622425"/>
            <a:ext cx="20886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6"/>
          <p:cNvSpPr txBox="1"/>
          <p:nvPr/>
        </p:nvSpPr>
        <p:spPr>
          <a:xfrm>
            <a:off x="1286100" y="5864825"/>
            <a:ext cx="6795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 tienen dos instancias de la misma clase (Decodificador)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2" name="Google Shape;302;p6"/>
          <p:cNvCxnSpPr>
            <a:stCxn id="298" idx="3"/>
            <a:endCxn id="301" idx="3"/>
          </p:cNvCxnSpPr>
          <p:nvPr/>
        </p:nvCxnSpPr>
        <p:spPr>
          <a:xfrm>
            <a:off x="7138703" y="4780894"/>
            <a:ext cx="942900" cy="12765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6"/>
          <p:cNvCxnSpPr>
            <a:stCxn id="297" idx="3"/>
            <a:endCxn id="301" idx="3"/>
          </p:cNvCxnSpPr>
          <p:nvPr/>
        </p:nvCxnSpPr>
        <p:spPr>
          <a:xfrm>
            <a:off x="7138703" y="3912564"/>
            <a:ext cx="942900" cy="2144700"/>
          </a:xfrm>
          <a:prstGeom prst="curvedConnector3">
            <a:avLst>
              <a:gd fmla="val 125265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6"/>
          <p:cNvCxnSpPr>
            <a:stCxn id="299" idx="1"/>
            <a:endCxn id="301" idx="1"/>
          </p:cNvCxnSpPr>
          <p:nvPr/>
        </p:nvCxnSpPr>
        <p:spPr>
          <a:xfrm>
            <a:off x="1236762" y="3939422"/>
            <a:ext cx="49200" cy="2118000"/>
          </a:xfrm>
          <a:prstGeom prst="curvedConnector3">
            <a:avLst>
              <a:gd fmla="val -483994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5" name="Google Shape;305;p6"/>
          <p:cNvCxnSpPr>
            <a:stCxn id="300" idx="1"/>
            <a:endCxn id="301" idx="1"/>
          </p:cNvCxnSpPr>
          <p:nvPr/>
        </p:nvCxnSpPr>
        <p:spPr>
          <a:xfrm>
            <a:off x="1246629" y="4800625"/>
            <a:ext cx="39600" cy="1256700"/>
          </a:xfrm>
          <a:prstGeom prst="curvedConnector3">
            <a:avLst>
              <a:gd fmla="val -601323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Repaso - Abstracción</a:t>
            </a:r>
            <a:endParaRPr/>
          </a:p>
        </p:txBody>
      </p:sp>
      <p:sp>
        <p:nvSpPr>
          <p:cNvPr id="311" name="Google Shape;311;p7"/>
          <p:cNvSpPr txBox="1"/>
          <p:nvPr>
            <p:ph idx="1" type="body"/>
          </p:nvPr>
        </p:nvSpPr>
        <p:spPr>
          <a:xfrm>
            <a:off x="311700" y="13842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implementar una clase, se tiene que tener en cuenta la forma en que queremos que sea utilizada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La idea siempre es proveer una determinada funcionalidad que no requiera conocer la forma en que está implementada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clase que haga operaciones con matrices, no debería ser necesario saber cómo se hace cada operación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En caso de tener una calculadora, hay funciones que no necesitamos saber internamente cómo se hacen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El concepto a seguir es ahorrar tiempo usando cosas que ya están hechas, en vez de reinventar la rueda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Repaso - Encapsulamiento</a:t>
            </a:r>
            <a:endParaRPr/>
          </a:p>
        </p:txBody>
      </p:sp>
      <p:sp>
        <p:nvSpPr>
          <p:cNvPr id="317" name="Google Shape;317;p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Relacionado con la abstracción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Los métodos de las clases pueden guardar estados en variables internas de la clase, por lo que se puede evitar que desde afuera se usen a través del modificador </a:t>
            </a:r>
            <a:r>
              <a:rPr i="1" lang="en"/>
              <a:t>‘private’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No hay que mostrar cosas que no son necesarias que se sepan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La idea es que el usuario de la clase, esté el menor tiempo posible para entender lo que hace</a:t>
            </a:r>
            <a:endParaRPr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"/>
              <a:t>Si una persona quiere hacer una multiplicación de matrices, no le interesa saber cómo está hecha → solo quiere llamar al método que le haga el trabajo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Al momento de instanciar una clase, se llama a un método especial que se llama </a:t>
            </a:r>
            <a:r>
              <a:rPr i="1" lang="en"/>
              <a:t>constructor</a:t>
            </a:r>
            <a:endParaRPr i="1"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Se encarga de inicializar el estado interno de una instancia</a:t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"/>
              <a:t>También puede utilizarse para asignar valores por defecto</a:t>
            </a:r>
            <a:endParaRPr/>
          </a:p>
        </p:txBody>
      </p:sp>
      <p:sp>
        <p:nvSpPr>
          <p:cNvPr id="323" name="Google Shape;323;p9"/>
          <p:cNvSpPr txBox="1"/>
          <p:nvPr/>
        </p:nvSpPr>
        <p:spPr>
          <a:xfrm>
            <a:off x="311700" y="3988475"/>
            <a:ext cx="61416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?: </a:t>
            </a:r>
            <a:r>
              <a:rPr b="1" i="0" lang="en" sz="1200" u="none" cap="none" strike="noStrike">
                <a:solidFill>
                  <a:srgbClr val="267F99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marca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decodificador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9"/>
          <p:cNvSpPr txBox="1"/>
          <p:nvPr/>
        </p:nvSpPr>
        <p:spPr>
          <a:xfrm>
            <a:off x="311700" y="5296175"/>
            <a:ext cx="3687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constructor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canalActual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i="0" lang="en" sz="12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i="0" lang="en" sz="1200" u="none" cap="none" strike="noStrike">
                <a:solidFill>
                  <a:srgbClr val="001080"/>
                </a:solidFill>
                <a:latin typeface="Courier New"/>
                <a:ea typeface="Courier New"/>
                <a:cs typeface="Courier New"/>
                <a:sym typeface="Courier New"/>
              </a:rPr>
              <a:t>volumenActual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i="0" lang="en" sz="1200" u="none" cap="none" strike="noStrike">
                <a:solidFill>
                  <a:srgbClr val="09885A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/>
              <a:t>Repaso - Constructores</a:t>
            </a:r>
            <a:endParaRPr/>
          </a:p>
        </p:txBody>
      </p:sp>
      <p:sp>
        <p:nvSpPr>
          <p:cNvPr id="326" name="Google Shape;326;p9"/>
          <p:cNvSpPr/>
          <p:nvPr/>
        </p:nvSpPr>
        <p:spPr>
          <a:xfrm>
            <a:off x="1994375" y="3996400"/>
            <a:ext cx="42891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9"/>
          <p:cNvSpPr/>
          <p:nvPr/>
        </p:nvSpPr>
        <p:spPr>
          <a:xfrm>
            <a:off x="1984507" y="5310285"/>
            <a:ext cx="322200" cy="35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9"/>
          <p:cNvSpPr txBox="1"/>
          <p:nvPr/>
        </p:nvSpPr>
        <p:spPr>
          <a:xfrm>
            <a:off x="5627850" y="4399875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 usando una configuración por parámetro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9"/>
          <p:cNvSpPr txBox="1"/>
          <p:nvPr/>
        </p:nvSpPr>
        <p:spPr>
          <a:xfrm>
            <a:off x="5627850" y="5502138"/>
            <a:ext cx="3154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Constructor usando una configuración por defecto</a:t>
            </a:r>
            <a:endParaRPr b="1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0" name="Google Shape;330;p9"/>
          <p:cNvCxnSpPr>
            <a:stCxn id="326" idx="2"/>
            <a:endCxn id="328" idx="1"/>
          </p:cNvCxnSpPr>
          <p:nvPr/>
        </p:nvCxnSpPr>
        <p:spPr>
          <a:xfrm flipH="1" rot="-5400000">
            <a:off x="4606175" y="3885550"/>
            <a:ext cx="554400" cy="1488900"/>
          </a:xfrm>
          <a:prstGeom prst="bentConnector2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1" name="Google Shape;331;p9"/>
          <p:cNvCxnSpPr>
            <a:stCxn id="327" idx="3"/>
            <a:endCxn id="329" idx="1"/>
          </p:cNvCxnSpPr>
          <p:nvPr/>
        </p:nvCxnSpPr>
        <p:spPr>
          <a:xfrm>
            <a:off x="2306707" y="5488485"/>
            <a:ext cx="3321000" cy="521100"/>
          </a:xfrm>
          <a:prstGeom prst="bentConnector3">
            <a:avLst>
              <a:gd fmla="val 50002" name="adj1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