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9" r:id="rId2"/>
    <p:sldId id="260" r:id="rId3"/>
    <p:sldId id="261" r:id="rId4"/>
    <p:sldId id="262" r:id="rId5"/>
    <p:sldId id="296" r:id="rId6"/>
    <p:sldId id="303" r:id="rId7"/>
    <p:sldId id="267" r:id="rId8"/>
    <p:sldId id="263" r:id="rId9"/>
    <p:sldId id="295" r:id="rId10"/>
    <p:sldId id="271" r:id="rId11"/>
    <p:sldId id="269" r:id="rId12"/>
    <p:sldId id="264" r:id="rId13"/>
    <p:sldId id="297" r:id="rId14"/>
    <p:sldId id="278" r:id="rId15"/>
    <p:sldId id="299" r:id="rId16"/>
    <p:sldId id="283" r:id="rId17"/>
    <p:sldId id="300" r:id="rId18"/>
    <p:sldId id="298" r:id="rId19"/>
    <p:sldId id="281" r:id="rId20"/>
    <p:sldId id="270" r:id="rId21"/>
    <p:sldId id="301" r:id="rId22"/>
    <p:sldId id="266"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2C0"/>
    <a:srgbClr val="04497D"/>
    <a:srgbClr val="10FBFE"/>
    <a:srgbClr val="F0E42E"/>
    <a:srgbClr val="6A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5" d="100"/>
          <a:sy n="85" d="100"/>
        </p:scale>
        <p:origin x="1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18333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jp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26448;&#26009;&#22235;&#65289;A16-&#35199;&#21271;&#24037;&#19994;&#22823;&#23398;-Npuers&#38431;-&#39564;&#35777;&#30721;&#35782;&#21035;(&#28010;&#28526;&#38598;&#22242;)&#35270;&#39057;&#28436;&#31034;.mp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image" Target="../media/image7.jpe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6.xml"/><Relationship Id="rId16" Type="http://schemas.openxmlformats.org/officeDocument/2006/relationships/image" Target="../media/image20.jpg"/><Relationship Id="rId1" Type="http://schemas.openxmlformats.org/officeDocument/2006/relationships/slideLayout" Target="../slideLayouts/slideLayout1.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eg"/><Relationship Id="rId15" Type="http://schemas.openxmlformats.org/officeDocument/2006/relationships/image" Target="../media/image19.jpg"/><Relationship Id="rId10" Type="http://schemas.openxmlformats.org/officeDocument/2006/relationships/image" Target="../media/image14.jpg"/><Relationship Id="rId4" Type="http://schemas.openxmlformats.org/officeDocument/2006/relationships/image" Target="../media/image8.jpeg"/><Relationship Id="rId9" Type="http://schemas.openxmlformats.org/officeDocument/2006/relationships/image" Target="../media/image13.jpg"/><Relationship Id="rId14" Type="http://schemas.openxmlformats.org/officeDocument/2006/relationships/image" Target="../media/image1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image" Target="../media/image7.jpe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jpg"/><Relationship Id="rId11" Type="http://schemas.openxmlformats.org/officeDocument/2006/relationships/image" Target="../media/image15.jpg"/><Relationship Id="rId5" Type="http://schemas.openxmlformats.org/officeDocument/2006/relationships/image" Target="../media/image9.jpeg"/><Relationship Id="rId15" Type="http://schemas.openxmlformats.org/officeDocument/2006/relationships/image" Target="../media/image20.jpg"/><Relationship Id="rId10" Type="http://schemas.openxmlformats.org/officeDocument/2006/relationships/image" Target="../media/image14.jpg"/><Relationship Id="rId4" Type="http://schemas.openxmlformats.org/officeDocument/2006/relationships/image" Target="../media/image8.jpeg"/><Relationship Id="rId9" Type="http://schemas.openxmlformats.org/officeDocument/2006/relationships/image" Target="../media/image13.jpg"/><Relationship Id="rId1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6377940" y="2663190"/>
            <a:ext cx="4798060" cy="922020"/>
          </a:xfrm>
          <a:prstGeom prst="rect">
            <a:avLst/>
          </a:prstGeom>
          <a:noFill/>
          <a:effectLst/>
        </p:spPr>
        <p:txBody>
          <a:bodyPr wrap="square" rtlCol="0">
            <a:spAutoFit/>
          </a:bodyPr>
          <a:lstStyle/>
          <a:p>
            <a:pPr algn="r"/>
            <a:r>
              <a:rPr lang="zh-CN" altLang="en-US" sz="5400">
                <a:solidFill>
                  <a:srgbClr val="6AE7FF"/>
                </a:solidFill>
                <a:effectLst/>
                <a:latin typeface="微软雅黑" panose="020B0503020204020204" charset="-122"/>
                <a:ea typeface="微软雅黑" panose="020B0503020204020204" charset="-122"/>
              </a:rPr>
              <a:t>验证码识别</a:t>
            </a: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a:solidFill>
                  <a:srgbClr val="6AE7FF"/>
                </a:solidFill>
                <a:effectLst/>
                <a:latin typeface="微软雅黑" panose="020B0503020204020204" charset="-122"/>
                <a:ea typeface="微软雅黑" panose="020B0503020204020204" charset="-122"/>
              </a:rPr>
              <a:t>A16</a:t>
            </a:r>
          </a:p>
        </p:txBody>
      </p:sp>
      <p:sp>
        <p:nvSpPr>
          <p:cNvPr id="8" name="文本框 7"/>
          <p:cNvSpPr txBox="1"/>
          <p:nvPr/>
        </p:nvSpPr>
        <p:spPr>
          <a:xfrm>
            <a:off x="6468110" y="3737610"/>
            <a:ext cx="4707890" cy="398780"/>
          </a:xfrm>
          <a:prstGeom prst="rect">
            <a:avLst/>
          </a:prstGeom>
          <a:noFill/>
        </p:spPr>
        <p:txBody>
          <a:bodyPr wrap="square" rtlCol="0">
            <a:spAutoFit/>
          </a:bodyPr>
          <a:lstStyle/>
          <a:p>
            <a:pPr algn="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项目简介</a:t>
            </a:r>
          </a:p>
        </p:txBody>
      </p:sp>
      <p:sp>
        <p:nvSpPr>
          <p:cNvPr id="3" name="文本框 2"/>
          <p:cNvSpPr txBox="1"/>
          <p:nvPr/>
        </p:nvSpPr>
        <p:spPr>
          <a:xfrm>
            <a:off x="9355455" y="4599305"/>
            <a:ext cx="1820545" cy="368300"/>
          </a:xfrm>
          <a:prstGeom prst="rect">
            <a:avLst/>
          </a:prstGeom>
          <a:noFill/>
        </p:spPr>
        <p:txBody>
          <a:bodyPr wrap="square" rtlCol="0">
            <a:spAutoFit/>
          </a:bodyPr>
          <a:lstStyle/>
          <a:p>
            <a:pPr algn="r"/>
            <a:r>
              <a:rPr lang="zh-CN" altLang="en-US" dirty="0">
                <a:solidFill>
                  <a:schemeClr val="bg1"/>
                </a:solidFill>
                <a:latin typeface="微软雅黑" panose="020B0503020204020204" charset="-122"/>
                <a:ea typeface="微软雅黑" panose="020B0503020204020204" charset="-122"/>
              </a:rPr>
              <a:t>团队：</a:t>
            </a:r>
            <a:r>
              <a:rPr lang="en-US" altLang="zh-CN" dirty="0">
                <a:solidFill>
                  <a:schemeClr val="bg1"/>
                </a:solidFill>
                <a:latin typeface="微软雅黑" panose="020B0503020204020204" charset="-122"/>
                <a:ea typeface="微软雅黑" panose="020B0503020204020204" charset="-122"/>
              </a:rPr>
              <a:t>Npuers</a:t>
            </a:r>
          </a:p>
        </p:txBody>
      </p:sp>
      <p:sp>
        <p:nvSpPr>
          <p:cNvPr id="9" name="文本框 8">
            <a:extLst>
              <a:ext uri="{FF2B5EF4-FFF2-40B4-BE49-F238E27FC236}">
                <a16:creationId xmlns:a16="http://schemas.microsoft.com/office/drawing/2014/main" id="{936D4AE8-F834-4D86-92E9-7C27F9CAC062}"/>
              </a:ext>
            </a:extLst>
          </p:cNvPr>
          <p:cNvSpPr txBox="1"/>
          <p:nvPr/>
        </p:nvSpPr>
        <p:spPr>
          <a:xfrm>
            <a:off x="6377940" y="2676466"/>
            <a:ext cx="4798060" cy="922020"/>
          </a:xfrm>
          <a:prstGeom prst="rect">
            <a:avLst/>
          </a:prstGeom>
          <a:noFill/>
          <a:effectLst/>
        </p:spPr>
        <p:txBody>
          <a:bodyPr wrap="square" rtlCol="0">
            <a:spAutoFit/>
          </a:bodyPr>
          <a:lstStyle/>
          <a:p>
            <a:pPr algn="r"/>
            <a:r>
              <a:rPr lang="zh-CN" altLang="en-US" sz="5400" dirty="0">
                <a:solidFill>
                  <a:srgbClr val="6AE7FF"/>
                </a:solidFill>
                <a:effectLst/>
                <a:latin typeface="微软雅黑" panose="020B0503020204020204" charset="-122"/>
                <a:ea typeface="微软雅黑" panose="020B0503020204020204" charset="-122"/>
              </a:rPr>
              <a:t>验证码识别</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40716" y="565196"/>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解决方案 </a:t>
            </a:r>
            <a:r>
              <a:rPr lang="en-US" altLang="zh-CN" sz="2000" b="1"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sym typeface="+mn-ea"/>
              </a:rPr>
              <a:t>可行性分析</a:t>
            </a:r>
          </a:p>
        </p:txBody>
      </p:sp>
      <p:sp>
        <p:nvSpPr>
          <p:cNvPr id="14" name="Arc 17"/>
          <p:cNvSpPr/>
          <p:nvPr/>
        </p:nvSpPr>
        <p:spPr>
          <a:xfrm>
            <a:off x="3362175" y="1927389"/>
            <a:ext cx="7054033" cy="2432576"/>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15" name="Arc 18"/>
          <p:cNvSpPr/>
          <p:nvPr/>
        </p:nvSpPr>
        <p:spPr>
          <a:xfrm flipH="1">
            <a:off x="1616764" y="1913479"/>
            <a:ext cx="7129669" cy="2432576"/>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16" name="Arc 19"/>
          <p:cNvSpPr/>
          <p:nvPr/>
        </p:nvSpPr>
        <p:spPr>
          <a:xfrm flipH="1">
            <a:off x="6096000" y="2614366"/>
            <a:ext cx="45719" cy="1065286"/>
          </a:xfrm>
          <a:prstGeom prst="arc">
            <a:avLst>
              <a:gd name="adj1" fmla="val 16200000"/>
              <a:gd name="adj2" fmla="val 163183"/>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lumMod val="85000"/>
                </a:schemeClr>
              </a:solidFill>
            </a:endParaRPr>
          </a:p>
        </p:txBody>
      </p:sp>
      <p:sp>
        <p:nvSpPr>
          <p:cNvPr id="8" name="Oval 4"/>
          <p:cNvSpPr/>
          <p:nvPr/>
        </p:nvSpPr>
        <p:spPr>
          <a:xfrm flipH="1">
            <a:off x="9849389" y="3155390"/>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9" name="Oval 5"/>
          <p:cNvSpPr/>
          <p:nvPr/>
        </p:nvSpPr>
        <p:spPr>
          <a:xfrm flipH="1">
            <a:off x="5556160" y="3155390"/>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0" name="Oval 6"/>
          <p:cNvSpPr/>
          <p:nvPr/>
        </p:nvSpPr>
        <p:spPr>
          <a:xfrm flipH="1">
            <a:off x="1120746" y="3155390"/>
            <a:ext cx="1095375" cy="110172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grpSp>
        <p:nvGrpSpPr>
          <p:cNvPr id="57" name="组合 56"/>
          <p:cNvGrpSpPr/>
          <p:nvPr/>
        </p:nvGrpSpPr>
        <p:grpSpPr>
          <a:xfrm>
            <a:off x="5298289" y="1062050"/>
            <a:ext cx="1574165" cy="1583055"/>
            <a:chOff x="8362" y="2386"/>
            <a:chExt cx="2479" cy="2493"/>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22" name="Text Box 10"/>
            <p:cNvSpPr txBox="1">
              <a:spLocks noChangeArrowheads="1"/>
            </p:cNvSpPr>
            <p:nvPr/>
          </p:nvSpPr>
          <p:spPr bwMode="auto">
            <a:xfrm flipH="1">
              <a:off x="8593" y="3115"/>
              <a:ext cx="2014" cy="1235"/>
            </a:xfrm>
            <a:prstGeom prst="rect">
              <a:avLst/>
            </a:prstGeom>
            <a:noFill/>
            <a:ln w="9525">
              <a:noFill/>
              <a:miter lim="800000"/>
            </a:ln>
          </p:spPr>
          <p:txBody>
            <a:bodyPr wrap="square" lIns="45720" tIns="22860" rIns="45720" bIns="22860">
              <a:spAutoFit/>
            </a:bodyPr>
            <a:lstStyle/>
            <a:p>
              <a:pPr algn="ctr" defTabSz="1087755"/>
              <a:r>
                <a:rPr lang="zh-CN" altLang="en-US" sz="2400" b="1" dirty="0">
                  <a:solidFill>
                    <a:schemeClr val="bg1"/>
                  </a:solidFill>
                  <a:latin typeface="微软雅黑" panose="020B0503020204020204" charset="-122"/>
                  <a:ea typeface="微软雅黑" panose="020B0503020204020204" charset="-122"/>
                  <a:cs typeface="Open Sans" pitchFamily="34" charset="0"/>
                </a:rPr>
                <a:t>可行性分析</a:t>
              </a:r>
            </a:p>
          </p:txBody>
        </p:sp>
      </p:grpSp>
      <p:sp>
        <p:nvSpPr>
          <p:cNvPr id="53" name="矩形 52"/>
          <p:cNvSpPr/>
          <p:nvPr/>
        </p:nvSpPr>
        <p:spPr>
          <a:xfrm>
            <a:off x="624162" y="4199870"/>
            <a:ext cx="2319731" cy="2250616"/>
          </a:xfrm>
          <a:prstGeom prst="rect">
            <a:avLst/>
          </a:prstGeom>
        </p:spPr>
        <p:txBody>
          <a:bodyPr wrap="square">
            <a:spAutoFit/>
          </a:bodyPr>
          <a:lstStyle/>
          <a:p>
            <a:pPr>
              <a:lnSpc>
                <a:spcPct val="150000"/>
              </a:lnSpc>
            </a:pPr>
            <a:r>
              <a:rPr lang="zh-CN" altLang="en-US" sz="1600" dirty="0">
                <a:solidFill>
                  <a:schemeClr val="bg1"/>
                </a:solidFill>
                <a:latin typeface="宋体" panose="02010600030101010101" pitchFamily="2" charset="-122"/>
                <a:cs typeface="+mn-ea"/>
                <a:sym typeface="+mn-lt"/>
              </a:rPr>
              <a:t>短学校提供文献检索资源，且神经网络模型在配置</a:t>
            </a:r>
            <a:r>
              <a:rPr lang="en-US" altLang="zh-CN" sz="1600" dirty="0">
                <a:solidFill>
                  <a:schemeClr val="bg1"/>
                </a:solidFill>
                <a:latin typeface="宋体" panose="02010600030101010101" pitchFamily="2" charset="-122"/>
                <a:cs typeface="+mn-ea"/>
                <a:sym typeface="+mn-lt"/>
              </a:rPr>
              <a:t>GPU</a:t>
            </a:r>
            <a:r>
              <a:rPr lang="zh-CN" altLang="en-US" sz="1600" dirty="0">
                <a:solidFill>
                  <a:schemeClr val="bg1"/>
                </a:solidFill>
                <a:latin typeface="宋体" panose="02010600030101010101" pitchFamily="2" charset="-122"/>
                <a:cs typeface="+mn-ea"/>
                <a:sym typeface="+mn-lt"/>
              </a:rPr>
              <a:t>的普通</a:t>
            </a:r>
            <a:r>
              <a:rPr lang="en-US" altLang="zh-CN" sz="1600" dirty="0">
                <a:solidFill>
                  <a:schemeClr val="bg1"/>
                </a:solidFill>
                <a:latin typeface="宋体" panose="02010600030101010101" pitchFamily="2" charset="-122"/>
                <a:cs typeface="+mn-ea"/>
                <a:sym typeface="+mn-lt"/>
              </a:rPr>
              <a:t>PC</a:t>
            </a:r>
            <a:r>
              <a:rPr lang="zh-CN" altLang="en-US" sz="1600" dirty="0">
                <a:solidFill>
                  <a:schemeClr val="bg1"/>
                </a:solidFill>
                <a:latin typeface="宋体" panose="02010600030101010101" pitchFamily="2" charset="-122"/>
                <a:cs typeface="+mn-ea"/>
                <a:sym typeface="+mn-lt"/>
              </a:rPr>
              <a:t>上即可在较时间内完成训练。无需额外费用支出，具有很高的经济可行性。</a:t>
            </a:r>
            <a:endParaRPr lang="en-US" altLang="zh-CN" sz="1600" dirty="0">
              <a:solidFill>
                <a:schemeClr val="bg1"/>
              </a:solidFill>
              <a:latin typeface="宋体" panose="02010600030101010101" pitchFamily="2" charset="-122"/>
              <a:cs typeface="+mn-ea"/>
              <a:sym typeface="+mn-lt"/>
            </a:endParaRPr>
          </a:p>
        </p:txBody>
      </p:sp>
      <p:sp>
        <p:nvSpPr>
          <p:cNvPr id="54" name="矩形 53"/>
          <p:cNvSpPr/>
          <p:nvPr/>
        </p:nvSpPr>
        <p:spPr>
          <a:xfrm>
            <a:off x="4895788" y="4214529"/>
            <a:ext cx="2609728" cy="2250616"/>
          </a:xfrm>
          <a:prstGeom prst="rect">
            <a:avLst/>
          </a:prstGeom>
        </p:spPr>
        <p:txBody>
          <a:bodyPr wrap="square">
            <a:spAutoFit/>
          </a:bodyPr>
          <a:lstStyle/>
          <a:p>
            <a:pP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团队具备利用图像处理技术可以去除验证码中绝大部分背景干扰技术，具备利用</a:t>
            </a:r>
            <a:r>
              <a:rPr lang="en-US" altLang="zh-CN" sz="1600" dirty="0">
                <a:solidFill>
                  <a:schemeClr val="bg1"/>
                </a:solidFill>
                <a:latin typeface="宋体" panose="02010600030101010101" pitchFamily="2" charset="-122"/>
                <a:ea typeface="宋体" panose="02010600030101010101" pitchFamily="2" charset="-122"/>
                <a:cs typeface="+mn-ea"/>
                <a:sym typeface="+mn-lt"/>
              </a:rPr>
              <a:t>CNN</a:t>
            </a:r>
            <a:r>
              <a:rPr lang="zh-CN" altLang="en-US" sz="1600" dirty="0">
                <a:solidFill>
                  <a:schemeClr val="bg1"/>
                </a:solidFill>
                <a:latin typeface="宋体" panose="02010600030101010101" pitchFamily="2" charset="-122"/>
                <a:ea typeface="宋体" panose="02010600030101010101" pitchFamily="2" charset="-122"/>
                <a:cs typeface="+mn-ea"/>
                <a:sym typeface="+mn-lt"/>
              </a:rPr>
              <a:t>可以提取验证码深层次抽象特征，实现验证码的精确识别的技术。</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55" name="矩形 54"/>
          <p:cNvSpPr/>
          <p:nvPr/>
        </p:nvSpPr>
        <p:spPr>
          <a:xfrm>
            <a:off x="9410656" y="4257115"/>
            <a:ext cx="2077001" cy="2250616"/>
          </a:xfrm>
          <a:prstGeom prst="rect">
            <a:avLst/>
          </a:prstGeom>
        </p:spPr>
        <p:txBody>
          <a:bodyPr wrap="square">
            <a:spAutoFit/>
          </a:bodyPr>
          <a:lstStyle/>
          <a:p>
            <a:pPr>
              <a:lnSpc>
                <a:spcPct val="150000"/>
              </a:lnSpc>
            </a:pPr>
            <a:r>
              <a:rPr sz="1600" dirty="0" err="1">
                <a:solidFill>
                  <a:schemeClr val="bg1"/>
                </a:solidFill>
                <a:latin typeface="宋体" panose="02010600030101010101" pitchFamily="2" charset="-122"/>
                <a:ea typeface="宋体" panose="02010600030101010101" pitchFamily="2" charset="-122"/>
                <a:cs typeface="+mn-ea"/>
                <a:sym typeface="+mn-lt"/>
              </a:rPr>
              <a:t>应用于信息攻防领域</a:t>
            </a:r>
            <a:r>
              <a:rPr sz="1600" dirty="0">
                <a:solidFill>
                  <a:schemeClr val="bg1"/>
                </a:solidFill>
                <a:latin typeface="宋体" panose="02010600030101010101" pitchFamily="2" charset="-122"/>
                <a:ea typeface="宋体" panose="02010600030101010101" pitchFamily="2" charset="-122"/>
                <a:cs typeface="+mn-ea"/>
                <a:sym typeface="+mn-lt"/>
              </a:rPr>
              <a:t>，</a:t>
            </a:r>
            <a:r>
              <a:rPr lang="zh-CN" altLang="en-US" sz="1600" dirty="0">
                <a:solidFill>
                  <a:schemeClr val="bg1"/>
                </a:solidFill>
                <a:latin typeface="宋体" panose="02010600030101010101" pitchFamily="2" charset="-122"/>
                <a:ea typeface="宋体" panose="02010600030101010101" pitchFamily="2" charset="-122"/>
                <a:cs typeface="+mn-ea"/>
                <a:sym typeface="+mn-lt"/>
              </a:rPr>
              <a:t>为验证码设计提供参考信息，</a:t>
            </a:r>
            <a:r>
              <a:rPr sz="1600" dirty="0" err="1">
                <a:solidFill>
                  <a:schemeClr val="bg1"/>
                </a:solidFill>
                <a:latin typeface="宋体" panose="02010600030101010101" pitchFamily="2" charset="-122"/>
                <a:ea typeface="宋体" panose="02010600030101010101" pitchFamily="2" charset="-122"/>
                <a:cs typeface="+mn-ea"/>
                <a:sym typeface="+mn-lt"/>
              </a:rPr>
              <a:t>提高</a:t>
            </a:r>
            <a:r>
              <a:rPr lang="zh-CN" altLang="en-US" sz="1600" dirty="0">
                <a:solidFill>
                  <a:schemeClr val="bg1"/>
                </a:solidFill>
                <a:latin typeface="宋体" panose="02010600030101010101" pitchFamily="2" charset="-122"/>
                <a:ea typeface="宋体" panose="02010600030101010101" pitchFamily="2" charset="-122"/>
                <a:cs typeface="+mn-ea"/>
                <a:sym typeface="+mn-lt"/>
              </a:rPr>
              <a:t>验证码的破解难度，保障了互联网中许多平台的安全性。</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文本框 6"/>
          <p:cNvSpPr txBox="1"/>
          <p:nvPr/>
        </p:nvSpPr>
        <p:spPr>
          <a:xfrm>
            <a:off x="1198482" y="3366975"/>
            <a:ext cx="917575" cy="645160"/>
          </a:xfrm>
          <a:prstGeom prst="rect">
            <a:avLst/>
          </a:prstGeom>
          <a:noFill/>
        </p:spPr>
        <p:txBody>
          <a:bodyPr wrap="square" rtlCol="0">
            <a:spAutoFit/>
          </a:bodyPr>
          <a:lstStyle/>
          <a:p>
            <a:pPr algn="ctr"/>
            <a:r>
              <a:rPr lang="zh-CN" altLang="en-US" dirty="0">
                <a:solidFill>
                  <a:schemeClr val="bg1"/>
                </a:solidFill>
              </a:rPr>
              <a:t>经济</a:t>
            </a:r>
          </a:p>
          <a:p>
            <a:pPr algn="ctr"/>
            <a:r>
              <a:rPr lang="zh-CN" altLang="en-US" dirty="0">
                <a:solidFill>
                  <a:schemeClr val="bg1"/>
                </a:solidFill>
              </a:rPr>
              <a:t>可行性</a:t>
            </a:r>
          </a:p>
        </p:txBody>
      </p:sp>
      <p:sp>
        <p:nvSpPr>
          <p:cNvPr id="50" name="文本框 49"/>
          <p:cNvSpPr txBox="1"/>
          <p:nvPr/>
        </p:nvSpPr>
        <p:spPr>
          <a:xfrm>
            <a:off x="5646571" y="3383672"/>
            <a:ext cx="932180" cy="645160"/>
          </a:xfrm>
          <a:prstGeom prst="rect">
            <a:avLst/>
          </a:prstGeom>
          <a:noFill/>
        </p:spPr>
        <p:txBody>
          <a:bodyPr wrap="square" rtlCol="0">
            <a:spAutoFit/>
          </a:bodyPr>
          <a:lstStyle/>
          <a:p>
            <a:pPr algn="ctr"/>
            <a:r>
              <a:rPr lang="zh-CN" altLang="en-US" dirty="0">
                <a:solidFill>
                  <a:schemeClr val="bg1"/>
                </a:solidFill>
              </a:rPr>
              <a:t>技术</a:t>
            </a:r>
          </a:p>
          <a:p>
            <a:pPr algn="ctr"/>
            <a:r>
              <a:rPr lang="zh-CN" altLang="en-US" dirty="0">
                <a:solidFill>
                  <a:schemeClr val="bg1"/>
                </a:solidFill>
              </a:rPr>
              <a:t>可行性</a:t>
            </a:r>
          </a:p>
        </p:txBody>
      </p:sp>
      <p:sp>
        <p:nvSpPr>
          <p:cNvPr id="56" name="文本框 55"/>
          <p:cNvSpPr txBox="1"/>
          <p:nvPr/>
        </p:nvSpPr>
        <p:spPr>
          <a:xfrm>
            <a:off x="9905986" y="3399022"/>
            <a:ext cx="946785" cy="645160"/>
          </a:xfrm>
          <a:prstGeom prst="rect">
            <a:avLst/>
          </a:prstGeom>
          <a:noFill/>
        </p:spPr>
        <p:txBody>
          <a:bodyPr wrap="square" rtlCol="0">
            <a:spAutoFit/>
          </a:bodyPr>
          <a:lstStyle/>
          <a:p>
            <a:pPr algn="ctr"/>
            <a:r>
              <a:rPr lang="zh-CN" altLang="en-US" dirty="0">
                <a:solidFill>
                  <a:schemeClr val="bg1"/>
                </a:solidFill>
              </a:rPr>
              <a:t>社会</a:t>
            </a:r>
          </a:p>
          <a:p>
            <a:pPr algn="ctr"/>
            <a:r>
              <a:rPr lang="zh-CN" altLang="en-US" dirty="0">
                <a:solidFill>
                  <a:schemeClr val="bg1"/>
                </a:solidFill>
              </a:rPr>
              <a:t>可行性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 fill="hold"/>
                                        <p:tgtEl>
                                          <p:spTgt spid="57"/>
                                        </p:tgtEl>
                                        <p:attrNameLst>
                                          <p:attrName>ppt_w</p:attrName>
                                        </p:attrNameLst>
                                      </p:cBhvr>
                                      <p:tavLst>
                                        <p:tav tm="0">
                                          <p:val>
                                            <p:fltVal val="0"/>
                                          </p:val>
                                        </p:tav>
                                        <p:tav tm="100000">
                                          <p:val>
                                            <p:strVal val="#ppt_w"/>
                                          </p:val>
                                        </p:tav>
                                      </p:tavLst>
                                    </p:anim>
                                    <p:anim calcmode="lin" valueType="num">
                                      <p:cBhvr>
                                        <p:cTn id="8" dur="100" fill="hold"/>
                                        <p:tgtEl>
                                          <p:spTgt spid="57"/>
                                        </p:tgtEl>
                                        <p:attrNameLst>
                                          <p:attrName>ppt_h</p:attrName>
                                        </p:attrNameLst>
                                      </p:cBhvr>
                                      <p:tavLst>
                                        <p:tav tm="0">
                                          <p:val>
                                            <p:fltVal val="0"/>
                                          </p:val>
                                        </p:tav>
                                        <p:tav tm="100000">
                                          <p:val>
                                            <p:strVal val="#ppt_h"/>
                                          </p:val>
                                        </p:tav>
                                      </p:tavLst>
                                    </p:anim>
                                    <p:animEffect transition="in" filter="fade">
                                      <p:cBhvr>
                                        <p:cTn id="9" dur="100"/>
                                        <p:tgtEl>
                                          <p:spTgt spid="57"/>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100"/>
                                        <p:tgtEl>
                                          <p:spTgt spid="15"/>
                                        </p:tgtEl>
                                      </p:cBhvr>
                                    </p:animEffect>
                                  </p:childTnLst>
                                </p:cTn>
                              </p:par>
                            </p:childTnLst>
                          </p:cTn>
                        </p:par>
                        <p:par>
                          <p:cTn id="13" fill="hold">
                            <p:stCondLst>
                              <p:cond delay="100"/>
                            </p:stCondLst>
                            <p:childTnLst>
                              <p:par>
                                <p:cTn id="14" presetID="12" presetClass="entr" presetSubtype="4"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100"/>
                                        <p:tgtEl>
                                          <p:spTgt spid="53"/>
                                        </p:tgtEl>
                                        <p:attrNameLst>
                                          <p:attrName>ppt_y</p:attrName>
                                        </p:attrNameLst>
                                      </p:cBhvr>
                                      <p:tavLst>
                                        <p:tav tm="0">
                                          <p:val>
                                            <p:strVal val="#ppt_y+#ppt_h*1.125000"/>
                                          </p:val>
                                        </p:tav>
                                        <p:tav tm="100000">
                                          <p:val>
                                            <p:strVal val="#ppt_y"/>
                                          </p:val>
                                        </p:tav>
                                      </p:tavLst>
                                    </p:anim>
                                    <p:animEffect transition="in" filter="wipe(up)">
                                      <p:cBhvr>
                                        <p:cTn id="17" dur="1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100"/>
                                        <p:tgtEl>
                                          <p:spTgt spid="1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100"/>
                                        <p:tgtEl>
                                          <p:spTgt spid="54"/>
                                        </p:tgtEl>
                                        <p:attrNameLst>
                                          <p:attrName>ppt_y</p:attrName>
                                        </p:attrNameLst>
                                      </p:cBhvr>
                                      <p:tavLst>
                                        <p:tav tm="0">
                                          <p:val>
                                            <p:strVal val="#ppt_y+#ppt_h*1.125000"/>
                                          </p:val>
                                        </p:tav>
                                        <p:tav tm="100000">
                                          <p:val>
                                            <p:strVal val="#ppt_y"/>
                                          </p:val>
                                        </p:tav>
                                      </p:tavLst>
                                    </p:anim>
                                    <p:animEffect transition="in" filter="wipe(up)">
                                      <p:cBhvr>
                                        <p:cTn id="24" dur="100"/>
                                        <p:tgtEl>
                                          <p:spTgt spid="5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100"/>
                                        <p:tgtEl>
                                          <p:spTgt spid="14"/>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100"/>
                                        <p:tgtEl>
                                          <p:spTgt spid="55"/>
                                        </p:tgtEl>
                                        <p:attrNameLst>
                                          <p:attrName>ppt_y</p:attrName>
                                        </p:attrNameLst>
                                      </p:cBhvr>
                                      <p:tavLst>
                                        <p:tav tm="0">
                                          <p:val>
                                            <p:strVal val="#ppt_y+#ppt_h*1.125000"/>
                                          </p:val>
                                        </p:tav>
                                        <p:tav tm="100000">
                                          <p:val>
                                            <p:strVal val="#ppt_y"/>
                                          </p:val>
                                        </p:tav>
                                      </p:tavLst>
                                    </p:anim>
                                    <p:animEffect transition="in" filter="wipe(up)">
                                      <p:cBhvr>
                                        <p:cTn id="31" dur="1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dirty="0">
                <a:solidFill>
                  <a:srgbClr val="10FBFE"/>
                </a:solidFill>
                <a:latin typeface="微软雅黑" panose="020B0503020204020204" charset="-122"/>
                <a:ea typeface="微软雅黑" panose="020B0503020204020204" charset="-122"/>
              </a:rPr>
              <a:t>解决方案 </a:t>
            </a:r>
            <a:r>
              <a:rPr lang="en-US" altLang="zh-CN" sz="2000"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sym typeface="+mn-ea"/>
              </a:rPr>
              <a:t>工作任务分解</a:t>
            </a:r>
          </a:p>
        </p:txBody>
      </p:sp>
      <p:grpSp>
        <p:nvGrpSpPr>
          <p:cNvPr id="50" name="组合 49">
            <a:extLst>
              <a:ext uri="{FF2B5EF4-FFF2-40B4-BE49-F238E27FC236}">
                <a16:creationId xmlns:a16="http://schemas.microsoft.com/office/drawing/2014/main" id="{03B89A21-BF28-478D-97D6-C27D24CB3763}"/>
              </a:ext>
            </a:extLst>
          </p:cNvPr>
          <p:cNvGrpSpPr/>
          <p:nvPr/>
        </p:nvGrpSpPr>
        <p:grpSpPr>
          <a:xfrm>
            <a:off x="1373082" y="2277829"/>
            <a:ext cx="1865118" cy="1971760"/>
            <a:chOff x="925444" y="799753"/>
            <a:chExt cx="2139941" cy="2189897"/>
          </a:xfrm>
        </p:grpSpPr>
        <p:sp>
          <p:nvSpPr>
            <p:cNvPr id="51" name="任意多边形 20">
              <a:extLst>
                <a:ext uri="{FF2B5EF4-FFF2-40B4-BE49-F238E27FC236}">
                  <a16:creationId xmlns:a16="http://schemas.microsoft.com/office/drawing/2014/main" id="{9CDA5EA7-96A9-45B3-B0FE-9B37CC522E99}"/>
                </a:ext>
              </a:extLst>
            </p:cNvPr>
            <p:cNvSpPr/>
            <p:nvPr/>
          </p:nvSpPr>
          <p:spPr>
            <a:xfrm>
              <a:off x="1758599" y="1490141"/>
              <a:ext cx="1306786" cy="1499509"/>
            </a:xfrm>
            <a:custGeom>
              <a:avLst/>
              <a:gdLst>
                <a:gd name="connsiteX0" fmla="*/ 0 w 927100"/>
                <a:gd name="connsiteY0" fmla="*/ 279400 h 863600"/>
                <a:gd name="connsiteX1" fmla="*/ 215900 w 927100"/>
                <a:gd name="connsiteY1" fmla="*/ 0 h 863600"/>
                <a:gd name="connsiteX2" fmla="*/ 927100 w 927100"/>
                <a:gd name="connsiteY2" fmla="*/ 863600 h 863600"/>
              </a:gdLst>
              <a:ahLst/>
              <a:cxnLst>
                <a:cxn ang="0">
                  <a:pos x="connsiteX0" y="connsiteY0"/>
                </a:cxn>
                <a:cxn ang="0">
                  <a:pos x="connsiteX1" y="connsiteY1"/>
                </a:cxn>
                <a:cxn ang="0">
                  <a:pos x="connsiteX2" y="connsiteY2"/>
                </a:cxn>
              </a:cxnLst>
              <a:rect l="l" t="t" r="r" b="b"/>
              <a:pathLst>
                <a:path w="927100" h="863600">
                  <a:moveTo>
                    <a:pt x="0" y="279400"/>
                  </a:moveTo>
                  <a:lnTo>
                    <a:pt x="215900" y="0"/>
                  </a:lnTo>
                  <a:lnTo>
                    <a:pt x="927100" y="8636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2" name="矩形 21">
              <a:extLst>
                <a:ext uri="{FF2B5EF4-FFF2-40B4-BE49-F238E27FC236}">
                  <a16:creationId xmlns:a16="http://schemas.microsoft.com/office/drawing/2014/main" id="{8859A8AC-9594-40A5-8FD7-42540191560C}"/>
                </a:ext>
              </a:extLst>
            </p:cNvPr>
            <p:cNvSpPr/>
            <p:nvPr/>
          </p:nvSpPr>
          <p:spPr>
            <a:xfrm>
              <a:off x="925444" y="799753"/>
              <a:ext cx="1900903" cy="502890"/>
            </a:xfrm>
            <a:prstGeom prst="rect">
              <a:avLst/>
            </a:prstGeom>
            <a:noFill/>
            <a:ln w="9525">
              <a:noFill/>
            </a:ln>
          </p:spPr>
          <p:txBody>
            <a:bodyPr wrap="none" anchor="t">
              <a:spAutoFit/>
            </a:bodyPr>
            <a:lstStyle/>
            <a:p>
              <a:r>
                <a:rPr lang="zh-CN" altLang="en-US" sz="2000" b="1" baseline="-3000" dirty="0">
                  <a:solidFill>
                    <a:schemeClr val="bg1"/>
                  </a:solidFill>
                  <a:latin typeface="微软雅黑" panose="020B0503020204020204" pitchFamily="34" charset="-122"/>
                  <a:ea typeface="微软雅黑" panose="020B0503020204020204" pitchFamily="34" charset="-122"/>
                </a:rPr>
                <a:t>选题、资料收集、确定</a:t>
              </a:r>
              <a:endParaRPr lang="en-US" altLang="zh-CN" sz="2000" b="1" baseline="-3000" dirty="0">
                <a:solidFill>
                  <a:schemeClr val="bg1"/>
                </a:solidFill>
                <a:latin typeface="微软雅黑" panose="020B0503020204020204" pitchFamily="34" charset="-122"/>
                <a:ea typeface="微软雅黑" panose="020B0503020204020204" pitchFamily="34" charset="-122"/>
              </a:endParaRPr>
            </a:p>
            <a:p>
              <a:r>
                <a:rPr lang="zh-CN" altLang="en-US" sz="2000" b="1" baseline="-3000" dirty="0">
                  <a:solidFill>
                    <a:schemeClr val="bg1"/>
                  </a:solidFill>
                  <a:latin typeface="微软雅黑" panose="020B0503020204020204" pitchFamily="34" charset="-122"/>
                  <a:ea typeface="微软雅黑" panose="020B0503020204020204" pitchFamily="34" charset="-122"/>
                </a:rPr>
                <a:t>开发工具和框架</a:t>
              </a:r>
            </a:p>
          </p:txBody>
        </p:sp>
      </p:grpSp>
      <p:grpSp>
        <p:nvGrpSpPr>
          <p:cNvPr id="53" name="组合 52">
            <a:extLst>
              <a:ext uri="{FF2B5EF4-FFF2-40B4-BE49-F238E27FC236}">
                <a16:creationId xmlns:a16="http://schemas.microsoft.com/office/drawing/2014/main" id="{4910E179-3773-4754-986D-8253ECCCE9C6}"/>
              </a:ext>
            </a:extLst>
          </p:cNvPr>
          <p:cNvGrpSpPr/>
          <p:nvPr/>
        </p:nvGrpSpPr>
        <p:grpSpPr>
          <a:xfrm>
            <a:off x="5090426" y="1916440"/>
            <a:ext cx="3515341" cy="2649045"/>
            <a:chOff x="3707362" y="517442"/>
            <a:chExt cx="2941064" cy="2554398"/>
          </a:xfrm>
        </p:grpSpPr>
        <p:sp>
          <p:nvSpPr>
            <p:cNvPr id="54" name="任意多边形 23">
              <a:extLst>
                <a:ext uri="{FF2B5EF4-FFF2-40B4-BE49-F238E27FC236}">
                  <a16:creationId xmlns:a16="http://schemas.microsoft.com/office/drawing/2014/main" id="{EDD75A20-40C0-4B1C-BB5C-867482688128}"/>
                </a:ext>
              </a:extLst>
            </p:cNvPr>
            <p:cNvSpPr/>
            <p:nvPr/>
          </p:nvSpPr>
          <p:spPr>
            <a:xfrm>
              <a:off x="4790326" y="1017848"/>
              <a:ext cx="1858100" cy="2053992"/>
            </a:xfrm>
            <a:custGeom>
              <a:avLst/>
              <a:gdLst>
                <a:gd name="connsiteX0" fmla="*/ 152400 w 889000"/>
                <a:gd name="connsiteY0" fmla="*/ 1016000 h 1016000"/>
                <a:gd name="connsiteX1" fmla="*/ 0 w 889000"/>
                <a:gd name="connsiteY1" fmla="*/ 0 h 1016000"/>
                <a:gd name="connsiteX2" fmla="*/ 889000 w 889000"/>
                <a:gd name="connsiteY2" fmla="*/ 292100 h 1016000"/>
                <a:gd name="connsiteX0-1" fmla="*/ 317500 w 1054100"/>
                <a:gd name="connsiteY0-2" fmla="*/ 1422400 h 1422400"/>
                <a:gd name="connsiteX1-3" fmla="*/ 0 w 1054100"/>
                <a:gd name="connsiteY1-4" fmla="*/ 0 h 1422400"/>
                <a:gd name="connsiteX2-5" fmla="*/ 1054100 w 1054100"/>
                <a:gd name="connsiteY2-6" fmla="*/ 698500 h 1422400"/>
              </a:gdLst>
              <a:ahLst/>
              <a:cxnLst>
                <a:cxn ang="0">
                  <a:pos x="connsiteX0-1" y="connsiteY0-2"/>
                </a:cxn>
                <a:cxn ang="0">
                  <a:pos x="connsiteX1-3" y="connsiteY1-4"/>
                </a:cxn>
                <a:cxn ang="0">
                  <a:pos x="connsiteX2-5" y="connsiteY2-6"/>
                </a:cxn>
              </a:cxnLst>
              <a:rect l="l" t="t" r="r" b="b"/>
              <a:pathLst>
                <a:path w="1054100" h="1422400">
                  <a:moveTo>
                    <a:pt x="317500" y="1422400"/>
                  </a:moveTo>
                  <a:lnTo>
                    <a:pt x="0" y="0"/>
                  </a:lnTo>
                  <a:lnTo>
                    <a:pt x="1054100" y="6985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5" name="矩形 24">
              <a:extLst>
                <a:ext uri="{FF2B5EF4-FFF2-40B4-BE49-F238E27FC236}">
                  <a16:creationId xmlns:a16="http://schemas.microsoft.com/office/drawing/2014/main" id="{513F3F9B-65F4-4E27-9380-97408D616151}"/>
                </a:ext>
              </a:extLst>
            </p:cNvPr>
            <p:cNvSpPr/>
            <p:nvPr/>
          </p:nvSpPr>
          <p:spPr>
            <a:xfrm>
              <a:off x="3707362" y="517442"/>
              <a:ext cx="2020982" cy="533089"/>
            </a:xfrm>
            <a:prstGeom prst="rect">
              <a:avLst/>
            </a:prstGeom>
            <a:noFill/>
            <a:ln w="9525">
              <a:noFill/>
            </a:ln>
          </p:spPr>
          <p:txBody>
            <a:bodyPr wrap="none" anchor="t">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图像处理和神经网络</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算法实现、模型训练即优化</a:t>
              </a:r>
            </a:p>
          </p:txBody>
        </p:sp>
      </p:grpSp>
      <p:sp>
        <p:nvSpPr>
          <p:cNvPr id="56" name="任意多边形 25">
            <a:extLst>
              <a:ext uri="{FF2B5EF4-FFF2-40B4-BE49-F238E27FC236}">
                <a16:creationId xmlns:a16="http://schemas.microsoft.com/office/drawing/2014/main" id="{3F516CC9-B1EF-4923-83FC-02B10F726F2B}"/>
              </a:ext>
            </a:extLst>
          </p:cNvPr>
          <p:cNvSpPr/>
          <p:nvPr/>
        </p:nvSpPr>
        <p:spPr>
          <a:xfrm>
            <a:off x="595086" y="3221990"/>
            <a:ext cx="10363200" cy="1765300"/>
          </a:xfrm>
          <a:custGeom>
            <a:avLst/>
            <a:gdLst>
              <a:gd name="connsiteX0" fmla="*/ 0 w 7941502"/>
              <a:gd name="connsiteY0" fmla="*/ 1252603 h 1766170"/>
              <a:gd name="connsiteX1" fmla="*/ 0 w 7941502"/>
              <a:gd name="connsiteY1" fmla="*/ 1252603 h 1766170"/>
              <a:gd name="connsiteX2" fmla="*/ 1077239 w 7941502"/>
              <a:gd name="connsiteY2" fmla="*/ 313151 h 1766170"/>
              <a:gd name="connsiteX3" fmla="*/ 1979113 w 7941502"/>
              <a:gd name="connsiteY3" fmla="*/ 951978 h 1766170"/>
              <a:gd name="connsiteX4" fmla="*/ 2780779 w 7941502"/>
              <a:gd name="connsiteY4" fmla="*/ 162838 h 1766170"/>
              <a:gd name="connsiteX5" fmla="*/ 3306872 w 7941502"/>
              <a:gd name="connsiteY5" fmla="*/ 676405 h 1766170"/>
              <a:gd name="connsiteX6" fmla="*/ 4885151 w 7941502"/>
              <a:gd name="connsiteY6" fmla="*/ 1202498 h 1766170"/>
              <a:gd name="connsiteX7" fmla="*/ 5586609 w 7941502"/>
              <a:gd name="connsiteY7" fmla="*/ 488515 h 1766170"/>
              <a:gd name="connsiteX8" fmla="*/ 6263014 w 7941502"/>
              <a:gd name="connsiteY8" fmla="*/ 300624 h 1766170"/>
              <a:gd name="connsiteX9" fmla="*/ 6601217 w 7941502"/>
              <a:gd name="connsiteY9" fmla="*/ 1766170 h 1766170"/>
              <a:gd name="connsiteX10" fmla="*/ 7177414 w 7941502"/>
              <a:gd name="connsiteY10" fmla="*/ 0 h 1766170"/>
              <a:gd name="connsiteX11" fmla="*/ 7941502 w 7941502"/>
              <a:gd name="connsiteY11" fmla="*/ 701457 h 176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41502" h="1766170">
                <a:moveTo>
                  <a:pt x="0" y="1252603"/>
                </a:moveTo>
                <a:lnTo>
                  <a:pt x="0" y="1252603"/>
                </a:lnTo>
                <a:lnTo>
                  <a:pt x="1077239" y="313151"/>
                </a:lnTo>
                <a:lnTo>
                  <a:pt x="1979113" y="951978"/>
                </a:lnTo>
                <a:lnTo>
                  <a:pt x="2780779" y="162838"/>
                </a:lnTo>
                <a:lnTo>
                  <a:pt x="3306872" y="676405"/>
                </a:lnTo>
                <a:lnTo>
                  <a:pt x="4885151" y="1202498"/>
                </a:lnTo>
                <a:lnTo>
                  <a:pt x="5586609" y="488515"/>
                </a:lnTo>
                <a:lnTo>
                  <a:pt x="6263014" y="300624"/>
                </a:lnTo>
                <a:lnTo>
                  <a:pt x="6601217" y="1766170"/>
                </a:lnTo>
                <a:lnTo>
                  <a:pt x="7177414" y="0"/>
                </a:lnTo>
                <a:lnTo>
                  <a:pt x="7941502" y="701457"/>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57" name="组合 56">
            <a:extLst>
              <a:ext uri="{FF2B5EF4-FFF2-40B4-BE49-F238E27FC236}">
                <a16:creationId xmlns:a16="http://schemas.microsoft.com/office/drawing/2014/main" id="{96C65EBB-FCB3-463B-A46F-274985FB6648}"/>
              </a:ext>
            </a:extLst>
          </p:cNvPr>
          <p:cNvGrpSpPr/>
          <p:nvPr/>
        </p:nvGrpSpPr>
        <p:grpSpPr>
          <a:xfrm>
            <a:off x="3385744" y="3464323"/>
            <a:ext cx="2565113" cy="1936581"/>
            <a:chOff x="2473526" y="2425699"/>
            <a:chExt cx="2567290" cy="1938252"/>
          </a:xfrm>
        </p:grpSpPr>
        <p:sp>
          <p:nvSpPr>
            <p:cNvPr id="58" name="任意多边形 27">
              <a:extLst>
                <a:ext uri="{FF2B5EF4-FFF2-40B4-BE49-F238E27FC236}">
                  <a16:creationId xmlns:a16="http://schemas.microsoft.com/office/drawing/2014/main" id="{4E0E4AF8-F3B7-47E0-832B-DD84F7A391B3}"/>
                </a:ext>
              </a:extLst>
            </p:cNvPr>
            <p:cNvSpPr/>
            <p:nvPr/>
          </p:nvSpPr>
          <p:spPr>
            <a:xfrm>
              <a:off x="3301316" y="2425699"/>
              <a:ext cx="46076" cy="1374373"/>
            </a:xfrm>
            <a:custGeom>
              <a:avLst/>
              <a:gdLst>
                <a:gd name="connsiteX0" fmla="*/ 0 w 0"/>
                <a:gd name="connsiteY0" fmla="*/ 0 h 1193800"/>
                <a:gd name="connsiteX1" fmla="*/ 0 w 0"/>
                <a:gd name="connsiteY1" fmla="*/ 1193800 h 1193800"/>
              </a:gdLst>
              <a:ahLst/>
              <a:cxnLst>
                <a:cxn ang="0">
                  <a:pos x="connsiteX0" y="connsiteY0"/>
                </a:cxn>
                <a:cxn ang="0">
                  <a:pos x="connsiteX1" y="connsiteY1"/>
                </a:cxn>
              </a:cxnLst>
              <a:rect l="l" t="t" r="r" b="b"/>
              <a:pathLst>
                <a:path h="1193800">
                  <a:moveTo>
                    <a:pt x="0" y="0"/>
                  </a:moveTo>
                  <a:lnTo>
                    <a:pt x="0" y="1193800"/>
                  </a:lnTo>
                </a:path>
              </a:pathLst>
            </a:cu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9" name="矩形 58">
              <a:extLst>
                <a:ext uri="{FF2B5EF4-FFF2-40B4-BE49-F238E27FC236}">
                  <a16:creationId xmlns:a16="http://schemas.microsoft.com/office/drawing/2014/main" id="{8D629073-96F7-4384-8667-7CE402877F6D}"/>
                </a:ext>
              </a:extLst>
            </p:cNvPr>
            <p:cNvSpPr/>
            <p:nvPr/>
          </p:nvSpPr>
          <p:spPr>
            <a:xfrm>
              <a:off x="2473526" y="3855682"/>
              <a:ext cx="2567290" cy="50826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350" b="1" dirty="0">
                  <a:solidFill>
                    <a:schemeClr val="bg1"/>
                  </a:solidFill>
                  <a:latin typeface="微软雅黑" panose="020B0503020204020204" pitchFamily="34" charset="-122"/>
                  <a:ea typeface="微软雅黑" panose="020B0503020204020204" pitchFamily="34" charset="-122"/>
                  <a:cs typeface="+mn-cs"/>
                </a:rPr>
                <a:t>学习基于</a:t>
              </a:r>
              <a:r>
                <a:rPr lang="en-US" altLang="zh-CN" sz="1350" b="1" dirty="0" err="1">
                  <a:solidFill>
                    <a:schemeClr val="bg1"/>
                  </a:solidFill>
                  <a:latin typeface="微软雅黑" panose="020B0503020204020204" pitchFamily="34" charset="-122"/>
                  <a:ea typeface="微软雅黑" panose="020B0503020204020204" pitchFamily="34" charset="-122"/>
                  <a:cs typeface="+mn-cs"/>
                </a:rPr>
                <a:t>Tensorflow</a:t>
              </a:r>
              <a:r>
                <a:rPr lang="zh-CN" altLang="en-US" sz="1350" b="1" dirty="0">
                  <a:solidFill>
                    <a:schemeClr val="bg1"/>
                  </a:solidFill>
                  <a:latin typeface="微软雅黑" panose="020B0503020204020204" pitchFamily="34" charset="-122"/>
                  <a:ea typeface="微软雅黑" panose="020B0503020204020204" pitchFamily="34" charset="-122"/>
                  <a:cs typeface="+mn-cs"/>
                </a:rPr>
                <a:t>深度学习</a:t>
              </a:r>
              <a:endParaRPr lang="en-US" altLang="zh-CN" sz="1350" b="1" dirty="0">
                <a:solidFill>
                  <a:schemeClr val="bg1"/>
                </a:solidFill>
                <a:latin typeface="微软雅黑" panose="020B0503020204020204" pitchFamily="34" charset="-122"/>
                <a:ea typeface="微软雅黑" panose="020B0503020204020204"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r>
                <a:rPr lang="zh-CN" altLang="en-US" sz="1350" b="1" dirty="0">
                  <a:solidFill>
                    <a:schemeClr val="bg1"/>
                  </a:solidFill>
                  <a:latin typeface="微软雅黑" panose="020B0503020204020204" pitchFamily="34" charset="-122"/>
                  <a:ea typeface="微软雅黑" panose="020B0503020204020204" pitchFamily="34" charset="-122"/>
                  <a:cs typeface="+mn-cs"/>
                </a:rPr>
                <a:t>教程、以及网络课程</a:t>
              </a: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0" name="组合 59">
            <a:extLst>
              <a:ext uri="{FF2B5EF4-FFF2-40B4-BE49-F238E27FC236}">
                <a16:creationId xmlns:a16="http://schemas.microsoft.com/office/drawing/2014/main" id="{157D4D59-6625-49B8-ACEA-013B7A588D70}"/>
              </a:ext>
            </a:extLst>
          </p:cNvPr>
          <p:cNvGrpSpPr/>
          <p:nvPr/>
        </p:nvGrpSpPr>
        <p:grpSpPr>
          <a:xfrm>
            <a:off x="1713056" y="3455724"/>
            <a:ext cx="684803" cy="514266"/>
            <a:chOff x="1266729" y="2071701"/>
            <a:chExt cx="683843" cy="515585"/>
          </a:xfrm>
        </p:grpSpPr>
        <p:sp>
          <p:nvSpPr>
            <p:cNvPr id="61" name="椭圆 60">
              <a:extLst>
                <a:ext uri="{FF2B5EF4-FFF2-40B4-BE49-F238E27FC236}">
                  <a16:creationId xmlns:a16="http://schemas.microsoft.com/office/drawing/2014/main" id="{CBC9B59D-5AE7-40D2-ADFD-C803AED1C8AA}"/>
                </a:ext>
              </a:extLst>
            </p:cNvPr>
            <p:cNvSpPr/>
            <p:nvPr/>
          </p:nvSpPr>
          <p:spPr>
            <a:xfrm>
              <a:off x="1499764" y="2071701"/>
              <a:ext cx="163284" cy="162340"/>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rgbClr val="10FBFE"/>
                </a:solidFill>
                <a:effectLst/>
                <a:uLnTx/>
                <a:uFillTx/>
                <a:latin typeface="微软雅黑" panose="020B0503020204020204" pitchFamily="34" charset="-122"/>
                <a:ea typeface="微软雅黑" panose="020B0503020204020204" pitchFamily="34" charset="-122"/>
                <a:cs typeface="+mn-cs"/>
              </a:endParaRPr>
            </a:p>
          </p:txBody>
        </p:sp>
        <p:sp>
          <p:nvSpPr>
            <p:cNvPr id="62" name="矩形 61">
              <a:extLst>
                <a:ext uri="{FF2B5EF4-FFF2-40B4-BE49-F238E27FC236}">
                  <a16:creationId xmlns:a16="http://schemas.microsoft.com/office/drawing/2014/main" id="{9432EF73-EC5B-4D3D-9212-9B5FD4C181AB}"/>
                </a:ext>
              </a:extLst>
            </p:cNvPr>
            <p:cNvSpPr/>
            <p:nvPr/>
          </p:nvSpPr>
          <p:spPr>
            <a:xfrm>
              <a:off x="1266729" y="2332719"/>
              <a:ext cx="683843" cy="254567"/>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201801</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63" name="组合 62">
            <a:extLst>
              <a:ext uri="{FF2B5EF4-FFF2-40B4-BE49-F238E27FC236}">
                <a16:creationId xmlns:a16="http://schemas.microsoft.com/office/drawing/2014/main" id="{E45037CF-7468-4BEF-A95E-E0C861EBD1A3}"/>
              </a:ext>
            </a:extLst>
          </p:cNvPr>
          <p:cNvGrpSpPr/>
          <p:nvPr/>
        </p:nvGrpSpPr>
        <p:grpSpPr>
          <a:xfrm>
            <a:off x="2803957" y="4113131"/>
            <a:ext cx="889987" cy="452354"/>
            <a:chOff x="2113346" y="3064841"/>
            <a:chExt cx="890793" cy="452884"/>
          </a:xfrm>
        </p:grpSpPr>
        <p:sp>
          <p:nvSpPr>
            <p:cNvPr id="64" name="椭圆 63">
              <a:extLst>
                <a:ext uri="{FF2B5EF4-FFF2-40B4-BE49-F238E27FC236}">
                  <a16:creationId xmlns:a16="http://schemas.microsoft.com/office/drawing/2014/main" id="{27DE10CB-7535-4B94-A8B5-3F1B22459AAB}"/>
                </a:ext>
              </a:extLst>
            </p:cNvPr>
            <p:cNvSpPr/>
            <p:nvPr/>
          </p:nvSpPr>
          <p:spPr>
            <a:xfrm>
              <a:off x="2407299" y="3064841"/>
              <a:ext cx="162072" cy="16211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5" name="矩形 64">
              <a:extLst>
                <a:ext uri="{FF2B5EF4-FFF2-40B4-BE49-F238E27FC236}">
                  <a16:creationId xmlns:a16="http://schemas.microsoft.com/office/drawing/2014/main" id="{F8F08250-76C9-4AFB-A3AA-9BC15F0313F0}"/>
                </a:ext>
              </a:extLst>
            </p:cNvPr>
            <p:cNvSpPr/>
            <p:nvPr/>
          </p:nvSpPr>
          <p:spPr>
            <a:xfrm>
              <a:off x="2113346" y="3263511"/>
              <a:ext cx="890793" cy="254214"/>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201802.01</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66" name="组合 65">
            <a:extLst>
              <a:ext uri="{FF2B5EF4-FFF2-40B4-BE49-F238E27FC236}">
                <a16:creationId xmlns:a16="http://schemas.microsoft.com/office/drawing/2014/main" id="{09F08469-0828-42AA-8DC3-4424455EF819}"/>
              </a:ext>
            </a:extLst>
          </p:cNvPr>
          <p:cNvGrpSpPr/>
          <p:nvPr/>
        </p:nvGrpSpPr>
        <p:grpSpPr>
          <a:xfrm>
            <a:off x="3889687" y="3103562"/>
            <a:ext cx="851515" cy="415925"/>
            <a:chOff x="2979182" y="2064744"/>
            <a:chExt cx="852285" cy="416176"/>
          </a:xfrm>
        </p:grpSpPr>
        <p:sp>
          <p:nvSpPr>
            <p:cNvPr id="67" name="椭圆 66">
              <a:extLst>
                <a:ext uri="{FF2B5EF4-FFF2-40B4-BE49-F238E27FC236}">
                  <a16:creationId xmlns:a16="http://schemas.microsoft.com/office/drawing/2014/main" id="{6FC09DD8-B722-485B-8764-88FD4AE150DF}"/>
                </a:ext>
              </a:extLst>
            </p:cNvPr>
            <p:cNvSpPr/>
            <p:nvPr/>
          </p:nvSpPr>
          <p:spPr>
            <a:xfrm>
              <a:off x="3222289" y="2317309"/>
              <a:ext cx="163660" cy="163611"/>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8" name="矩形 67">
              <a:extLst>
                <a:ext uri="{FF2B5EF4-FFF2-40B4-BE49-F238E27FC236}">
                  <a16:creationId xmlns:a16="http://schemas.microsoft.com/office/drawing/2014/main" id="{0108032C-BFF1-41F7-952A-EE2BF3DCC253}"/>
                </a:ext>
              </a:extLst>
            </p:cNvPr>
            <p:cNvSpPr/>
            <p:nvPr/>
          </p:nvSpPr>
          <p:spPr>
            <a:xfrm>
              <a:off x="2979182" y="2064744"/>
              <a:ext cx="852285" cy="254069"/>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20180202</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69" name="组合 68">
            <a:extLst>
              <a:ext uri="{FF2B5EF4-FFF2-40B4-BE49-F238E27FC236}">
                <a16:creationId xmlns:a16="http://schemas.microsoft.com/office/drawing/2014/main" id="{3FDF88CE-64BB-4F87-ADBE-1699D94B2D38}"/>
              </a:ext>
            </a:extLst>
          </p:cNvPr>
          <p:cNvGrpSpPr/>
          <p:nvPr/>
        </p:nvGrpSpPr>
        <p:grpSpPr>
          <a:xfrm>
            <a:off x="4904521" y="3817212"/>
            <a:ext cx="395869" cy="253916"/>
            <a:chOff x="3717829" y="2733933"/>
            <a:chExt cx="395279" cy="253964"/>
          </a:xfrm>
        </p:grpSpPr>
        <p:sp>
          <p:nvSpPr>
            <p:cNvPr id="70" name="椭圆 69">
              <a:extLst>
                <a:ext uri="{FF2B5EF4-FFF2-40B4-BE49-F238E27FC236}">
                  <a16:creationId xmlns:a16="http://schemas.microsoft.com/office/drawing/2014/main" id="{712F1581-4E84-4727-896A-D22295618B9A}"/>
                </a:ext>
              </a:extLst>
            </p:cNvPr>
            <p:cNvSpPr/>
            <p:nvPr/>
          </p:nvSpPr>
          <p:spPr>
            <a:xfrm>
              <a:off x="3717829" y="2791094"/>
              <a:ext cx="163269" cy="161956"/>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 name="矩形 70">
              <a:extLst>
                <a:ext uri="{FF2B5EF4-FFF2-40B4-BE49-F238E27FC236}">
                  <a16:creationId xmlns:a16="http://schemas.microsoft.com/office/drawing/2014/main" id="{B4EA3709-14C5-4EC3-A2E3-782E00A51649}"/>
                </a:ext>
              </a:extLst>
            </p:cNvPr>
            <p:cNvSpPr/>
            <p:nvPr/>
          </p:nvSpPr>
          <p:spPr>
            <a:xfrm>
              <a:off x="3928652" y="2733933"/>
              <a:ext cx="184456" cy="253964"/>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72" name="组合 71">
            <a:extLst>
              <a:ext uri="{FF2B5EF4-FFF2-40B4-BE49-F238E27FC236}">
                <a16:creationId xmlns:a16="http://schemas.microsoft.com/office/drawing/2014/main" id="{E9AB9642-6CE4-4947-91C5-59B4459CA415}"/>
              </a:ext>
            </a:extLst>
          </p:cNvPr>
          <p:cNvGrpSpPr/>
          <p:nvPr/>
        </p:nvGrpSpPr>
        <p:grpSpPr>
          <a:xfrm>
            <a:off x="6773594" y="4349627"/>
            <a:ext cx="891591" cy="431716"/>
            <a:chOff x="5133702" y="3346781"/>
            <a:chExt cx="892828" cy="430917"/>
          </a:xfrm>
        </p:grpSpPr>
        <p:sp>
          <p:nvSpPr>
            <p:cNvPr id="73" name="椭圆 42">
              <a:extLst>
                <a:ext uri="{FF2B5EF4-FFF2-40B4-BE49-F238E27FC236}">
                  <a16:creationId xmlns:a16="http://schemas.microsoft.com/office/drawing/2014/main" id="{36C7D098-FAA8-4A4F-A89F-B3D554267249}"/>
                </a:ext>
              </a:extLst>
            </p:cNvPr>
            <p:cNvSpPr/>
            <p:nvPr/>
          </p:nvSpPr>
          <p:spPr>
            <a:xfrm>
              <a:off x="5310409" y="3346781"/>
              <a:ext cx="162839" cy="162839"/>
            </a:xfrm>
            <a:prstGeom prst="ellipse">
              <a:avLst/>
            </a:prstGeom>
            <a:solidFill>
              <a:schemeClr val="bg1">
                <a:alpha val="79999"/>
              </a:schemeClr>
            </a:solidFill>
            <a:ln w="9525">
              <a:noFill/>
            </a:ln>
          </p:spPr>
          <p:txBody>
            <a:bodyPr lIns="68544" tIns="34272" rIns="68544" bIns="34272" anchor="t"/>
            <a:lstStyle/>
            <a:p>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74000940-0164-47AD-BD74-1C914295E185}"/>
                </a:ext>
              </a:extLst>
            </p:cNvPr>
            <p:cNvSpPr/>
            <p:nvPr/>
          </p:nvSpPr>
          <p:spPr>
            <a:xfrm>
              <a:off x="5133702" y="3524252"/>
              <a:ext cx="892828" cy="253446"/>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20180301 </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370EC658-9A74-4EF0-B443-047FB0762AEE}"/>
              </a:ext>
            </a:extLst>
          </p:cNvPr>
          <p:cNvGrpSpPr/>
          <p:nvPr/>
        </p:nvGrpSpPr>
        <p:grpSpPr>
          <a:xfrm>
            <a:off x="8448971" y="3221831"/>
            <a:ext cx="851515" cy="414338"/>
            <a:chOff x="6441129" y="2188789"/>
            <a:chExt cx="852285" cy="414051"/>
          </a:xfrm>
        </p:grpSpPr>
        <p:sp>
          <p:nvSpPr>
            <p:cNvPr id="79" name="椭圆 78">
              <a:extLst>
                <a:ext uri="{FF2B5EF4-FFF2-40B4-BE49-F238E27FC236}">
                  <a16:creationId xmlns:a16="http://schemas.microsoft.com/office/drawing/2014/main" id="{19453881-CD7A-49BC-B03B-7AD2CFC12BB8}"/>
                </a:ext>
              </a:extLst>
            </p:cNvPr>
            <p:cNvSpPr/>
            <p:nvPr/>
          </p:nvSpPr>
          <p:spPr>
            <a:xfrm>
              <a:off x="6682647" y="2439440"/>
              <a:ext cx="162072" cy="163400"/>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0" name="矩形 79">
              <a:extLst>
                <a:ext uri="{FF2B5EF4-FFF2-40B4-BE49-F238E27FC236}">
                  <a16:creationId xmlns:a16="http://schemas.microsoft.com/office/drawing/2014/main" id="{7F3F7A27-B813-4E68-B5A0-725A9D086F3A}"/>
                </a:ext>
              </a:extLst>
            </p:cNvPr>
            <p:cNvSpPr/>
            <p:nvPr/>
          </p:nvSpPr>
          <p:spPr>
            <a:xfrm>
              <a:off x="6441129" y="2188789"/>
              <a:ext cx="852285" cy="25374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20180402</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81" name="组合 80">
            <a:extLst>
              <a:ext uri="{FF2B5EF4-FFF2-40B4-BE49-F238E27FC236}">
                <a16:creationId xmlns:a16="http://schemas.microsoft.com/office/drawing/2014/main" id="{5FF1BF55-7867-4BF7-9CA5-02B61744A8E4}"/>
              </a:ext>
            </a:extLst>
          </p:cNvPr>
          <p:cNvGrpSpPr/>
          <p:nvPr/>
        </p:nvGrpSpPr>
        <p:grpSpPr>
          <a:xfrm>
            <a:off x="8874728" y="4881128"/>
            <a:ext cx="851515" cy="449179"/>
            <a:chOff x="6822054" y="3872561"/>
            <a:chExt cx="852286" cy="450482"/>
          </a:xfrm>
        </p:grpSpPr>
        <p:sp>
          <p:nvSpPr>
            <p:cNvPr id="82" name="椭圆 81">
              <a:extLst>
                <a:ext uri="{FF2B5EF4-FFF2-40B4-BE49-F238E27FC236}">
                  <a16:creationId xmlns:a16="http://schemas.microsoft.com/office/drawing/2014/main" id="{3BAC0E1A-BDC1-40F3-8D93-F81DBDB56C52}"/>
                </a:ext>
              </a:extLst>
            </p:cNvPr>
            <p:cNvSpPr/>
            <p:nvPr/>
          </p:nvSpPr>
          <p:spPr>
            <a:xfrm>
              <a:off x="7055627" y="3872561"/>
              <a:ext cx="162072" cy="16239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3" name="矩形 82">
              <a:extLst>
                <a:ext uri="{FF2B5EF4-FFF2-40B4-BE49-F238E27FC236}">
                  <a16:creationId xmlns:a16="http://schemas.microsoft.com/office/drawing/2014/main" id="{D6F54EA5-1D7D-4005-8E86-87B0088E7026}"/>
                </a:ext>
              </a:extLst>
            </p:cNvPr>
            <p:cNvSpPr/>
            <p:nvPr/>
          </p:nvSpPr>
          <p:spPr>
            <a:xfrm>
              <a:off x="6822054" y="4068390"/>
              <a:ext cx="852286" cy="254653"/>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20180403</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84" name="组合 83">
            <a:extLst>
              <a:ext uri="{FF2B5EF4-FFF2-40B4-BE49-F238E27FC236}">
                <a16:creationId xmlns:a16="http://schemas.microsoft.com/office/drawing/2014/main" id="{EFCE77BE-0EA8-4E55-805A-F586BA89FA32}"/>
              </a:ext>
            </a:extLst>
          </p:cNvPr>
          <p:cNvGrpSpPr/>
          <p:nvPr/>
        </p:nvGrpSpPr>
        <p:grpSpPr>
          <a:xfrm>
            <a:off x="9904580" y="3062764"/>
            <a:ext cx="1037253" cy="255588"/>
            <a:chOff x="7626889" y="2058017"/>
            <a:chExt cx="1038022" cy="255263"/>
          </a:xfrm>
        </p:grpSpPr>
        <p:sp>
          <p:nvSpPr>
            <p:cNvPr id="85" name="椭圆 84">
              <a:extLst>
                <a:ext uri="{FF2B5EF4-FFF2-40B4-BE49-F238E27FC236}">
                  <a16:creationId xmlns:a16="http://schemas.microsoft.com/office/drawing/2014/main" id="{9AF9367C-A1AD-4277-B88A-34E037AB30D9}"/>
                </a:ext>
              </a:extLst>
            </p:cNvPr>
            <p:cNvSpPr/>
            <p:nvPr/>
          </p:nvSpPr>
          <p:spPr>
            <a:xfrm>
              <a:off x="7626889" y="2149975"/>
              <a:ext cx="162045" cy="16330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6" name="矩形 85">
              <a:extLst>
                <a:ext uri="{FF2B5EF4-FFF2-40B4-BE49-F238E27FC236}">
                  <a16:creationId xmlns:a16="http://schemas.microsoft.com/office/drawing/2014/main" id="{9D0E687B-F739-4AB1-AED2-C3AD4ADFBC8E}"/>
                </a:ext>
              </a:extLst>
            </p:cNvPr>
            <p:cNvSpPr/>
            <p:nvPr/>
          </p:nvSpPr>
          <p:spPr>
            <a:xfrm>
              <a:off x="7812765" y="2058017"/>
              <a:ext cx="852146" cy="253593"/>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20180413</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87" name="组合 86">
            <a:extLst>
              <a:ext uri="{FF2B5EF4-FFF2-40B4-BE49-F238E27FC236}">
                <a16:creationId xmlns:a16="http://schemas.microsoft.com/office/drawing/2014/main" id="{F4AD5A4B-A4E2-4092-A2C2-61BA14045FCF}"/>
              </a:ext>
            </a:extLst>
          </p:cNvPr>
          <p:cNvGrpSpPr/>
          <p:nvPr/>
        </p:nvGrpSpPr>
        <p:grpSpPr>
          <a:xfrm>
            <a:off x="9689534" y="3342142"/>
            <a:ext cx="1353256" cy="1682582"/>
            <a:chOff x="7416713" y="2092528"/>
            <a:chExt cx="1352648" cy="1682074"/>
          </a:xfrm>
        </p:grpSpPr>
        <p:cxnSp>
          <p:nvCxnSpPr>
            <p:cNvPr id="88" name="直接连接符 87">
              <a:extLst>
                <a:ext uri="{FF2B5EF4-FFF2-40B4-BE49-F238E27FC236}">
                  <a16:creationId xmlns:a16="http://schemas.microsoft.com/office/drawing/2014/main" id="{A56DD753-6F02-4CB4-94A2-73C574DC85E5}"/>
                </a:ext>
              </a:extLst>
            </p:cNvPr>
            <p:cNvCxnSpPr/>
            <p:nvPr/>
          </p:nvCxnSpPr>
          <p:spPr>
            <a:xfrm>
              <a:off x="7745177" y="2092528"/>
              <a:ext cx="230085" cy="1115676"/>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FEF54604-9FD0-4AB0-B280-FF3E798BCF78}"/>
                </a:ext>
              </a:extLst>
            </p:cNvPr>
            <p:cNvSpPr/>
            <p:nvPr/>
          </p:nvSpPr>
          <p:spPr>
            <a:xfrm>
              <a:off x="7416713" y="3266924"/>
              <a:ext cx="1352648" cy="50767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撰写技术文档</a:t>
              </a:r>
              <a:endParaRPr kumimoji="0" lang="en-US" altLang="zh-CN"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制作视频、</a:t>
              </a:r>
              <a:r>
                <a:rPr kumimoji="0" lang="en-US" altLang="zh-CN"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ppt</a:t>
              </a: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pic>
        <p:nvPicPr>
          <p:cNvPr id="90" name="图片 59">
            <a:extLst>
              <a:ext uri="{FF2B5EF4-FFF2-40B4-BE49-F238E27FC236}">
                <a16:creationId xmlns:a16="http://schemas.microsoft.com/office/drawing/2014/main" id="{50AF9A67-F9BE-4C3F-BDC9-CF8504A5FE7B}"/>
              </a:ext>
            </a:extLst>
          </p:cNvPr>
          <p:cNvPicPr>
            <a:picLocks noChangeAspect="1"/>
          </p:cNvPicPr>
          <p:nvPr/>
        </p:nvPicPr>
        <p:blipFill>
          <a:blip r:embed="rId3"/>
          <a:stretch>
            <a:fillRect/>
          </a:stretch>
        </p:blipFill>
        <p:spPr>
          <a:xfrm>
            <a:off x="960755" y="1497013"/>
            <a:ext cx="331788" cy="414337"/>
          </a:xfrm>
          <a:prstGeom prst="rect">
            <a:avLst/>
          </a:prstGeom>
          <a:noFill/>
          <a:ln w="9525">
            <a:noFill/>
          </a:ln>
        </p:spPr>
      </p:pic>
      <p:sp>
        <p:nvSpPr>
          <p:cNvPr id="91" name="文本框 90">
            <a:extLst>
              <a:ext uri="{FF2B5EF4-FFF2-40B4-BE49-F238E27FC236}">
                <a16:creationId xmlns:a16="http://schemas.microsoft.com/office/drawing/2014/main" id="{ECAFB64E-C928-48B4-A75B-4E4A1DCB4639}"/>
              </a:ext>
            </a:extLst>
          </p:cNvPr>
          <p:cNvSpPr txBox="1"/>
          <p:nvPr/>
        </p:nvSpPr>
        <p:spPr>
          <a:xfrm>
            <a:off x="1060768" y="1584325"/>
            <a:ext cx="1760538" cy="339725"/>
          </a:xfrm>
          <a:prstGeom prst="rect">
            <a:avLst/>
          </a:prstGeom>
          <a:noFill/>
        </p:spPr>
        <p:txBody>
          <a:bodyPr>
            <a:spAutoFit/>
          </a:bodyPr>
          <a:lstStyle/>
          <a:p>
            <a:pPr marR="0" defTabSz="685800" rtl="0" fontAlgn="auto">
              <a:spcBef>
                <a:spcPts val="0"/>
              </a:spcBef>
              <a:spcAft>
                <a:spcPts val="0"/>
              </a:spcAft>
              <a:buClrTx/>
              <a:buSzTx/>
              <a:buFontTx/>
              <a:defRPr/>
            </a:pPr>
            <a:r>
              <a:rPr kumimoji="0" lang="zh-CN" altLang="en-US" sz="1600" b="1" kern="1200" cap="none" spc="0" normalizeH="0" baseline="0" noProof="0" dirty="0">
                <a:solidFill>
                  <a:schemeClr val="bg1">
                    <a:lumMod val="95000"/>
                  </a:schemeClr>
                </a:solidFill>
                <a:latin typeface="微软雅黑" panose="020B0503020204020204" pitchFamily="34" charset="-122"/>
                <a:ea typeface="微软雅黑" panose="020B0503020204020204" pitchFamily="34" charset="-122"/>
                <a:cs typeface="+mn-cs"/>
              </a:rPr>
              <a:t>研究步骤</a:t>
            </a:r>
          </a:p>
        </p:txBody>
      </p:sp>
      <p:grpSp>
        <p:nvGrpSpPr>
          <p:cNvPr id="99" name="组合 98">
            <a:extLst>
              <a:ext uri="{FF2B5EF4-FFF2-40B4-BE49-F238E27FC236}">
                <a16:creationId xmlns:a16="http://schemas.microsoft.com/office/drawing/2014/main" id="{A6745DDB-59CE-4A38-BE92-2ED0DA5E4142}"/>
              </a:ext>
            </a:extLst>
          </p:cNvPr>
          <p:cNvGrpSpPr/>
          <p:nvPr/>
        </p:nvGrpSpPr>
        <p:grpSpPr>
          <a:xfrm>
            <a:off x="8946625" y="1923493"/>
            <a:ext cx="1915909" cy="2960946"/>
            <a:chOff x="6906949" y="-1102823"/>
            <a:chExt cx="1915046" cy="2992715"/>
          </a:xfrm>
        </p:grpSpPr>
        <p:cxnSp>
          <p:nvCxnSpPr>
            <p:cNvPr id="100" name="直接连接符 99">
              <a:extLst>
                <a:ext uri="{FF2B5EF4-FFF2-40B4-BE49-F238E27FC236}">
                  <a16:creationId xmlns:a16="http://schemas.microsoft.com/office/drawing/2014/main" id="{6F1ECC91-2090-4C3D-BB5B-FB526D3A894F}"/>
                </a:ext>
              </a:extLst>
            </p:cNvPr>
            <p:cNvCxnSpPr>
              <a:cxnSpLocks/>
            </p:cNvCxnSpPr>
            <p:nvPr/>
          </p:nvCxnSpPr>
          <p:spPr>
            <a:xfrm flipH="1">
              <a:off x="7190786" y="-845535"/>
              <a:ext cx="279189" cy="2735427"/>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1CCE0541-1293-4E5B-8E0A-AC55B689328B}"/>
                </a:ext>
              </a:extLst>
            </p:cNvPr>
            <p:cNvSpPr/>
            <p:nvPr/>
          </p:nvSpPr>
          <p:spPr>
            <a:xfrm>
              <a:off x="6906949" y="-1102823"/>
              <a:ext cx="1915046" cy="30330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代码整理，增加可读性</a:t>
              </a:r>
            </a:p>
          </p:txBody>
        </p:sp>
      </p:grpSp>
      <p:grpSp>
        <p:nvGrpSpPr>
          <p:cNvPr id="104" name="组合 103">
            <a:extLst>
              <a:ext uri="{FF2B5EF4-FFF2-40B4-BE49-F238E27FC236}">
                <a16:creationId xmlns:a16="http://schemas.microsoft.com/office/drawing/2014/main" id="{2B0F1027-1C29-4002-8942-E153451CDC6B}"/>
              </a:ext>
            </a:extLst>
          </p:cNvPr>
          <p:cNvGrpSpPr/>
          <p:nvPr/>
        </p:nvGrpSpPr>
        <p:grpSpPr>
          <a:xfrm>
            <a:off x="7031362" y="3716074"/>
            <a:ext cx="1569660" cy="2057820"/>
            <a:chOff x="5884844" y="1735"/>
            <a:chExt cx="1568953" cy="2079899"/>
          </a:xfrm>
        </p:grpSpPr>
        <p:cxnSp>
          <p:nvCxnSpPr>
            <p:cNvPr id="105" name="直接连接符 104">
              <a:extLst>
                <a:ext uri="{FF2B5EF4-FFF2-40B4-BE49-F238E27FC236}">
                  <a16:creationId xmlns:a16="http://schemas.microsoft.com/office/drawing/2014/main" id="{E6CF3D0E-AD48-44AE-B819-0C68CD5CFE93}"/>
                </a:ext>
              </a:extLst>
            </p:cNvPr>
            <p:cNvCxnSpPr>
              <a:cxnSpLocks/>
            </p:cNvCxnSpPr>
            <p:nvPr/>
          </p:nvCxnSpPr>
          <p:spPr>
            <a:xfrm flipH="1">
              <a:off x="6712144" y="1735"/>
              <a:ext cx="98451" cy="1793069"/>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DB767A7C-86D2-4AE8-B2CD-724A65707B20}"/>
                </a:ext>
              </a:extLst>
            </p:cNvPr>
            <p:cNvSpPr/>
            <p:nvPr/>
          </p:nvSpPr>
          <p:spPr>
            <a:xfrm>
              <a:off x="5884844" y="1778332"/>
              <a:ext cx="1568953" cy="30330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撰写中期总结报告</a:t>
              </a:r>
            </a:p>
          </p:txBody>
        </p:sp>
      </p:grpSp>
      <p:grpSp>
        <p:nvGrpSpPr>
          <p:cNvPr id="110" name="组合 109">
            <a:extLst>
              <a:ext uri="{FF2B5EF4-FFF2-40B4-BE49-F238E27FC236}">
                <a16:creationId xmlns:a16="http://schemas.microsoft.com/office/drawing/2014/main" id="{EC4CB689-B717-487F-AF19-C6D1C3AC7453}"/>
              </a:ext>
            </a:extLst>
          </p:cNvPr>
          <p:cNvGrpSpPr/>
          <p:nvPr/>
        </p:nvGrpSpPr>
        <p:grpSpPr>
          <a:xfrm>
            <a:off x="7258346" y="3373057"/>
            <a:ext cx="851515" cy="400281"/>
            <a:chOff x="7008159" y="1913508"/>
            <a:chExt cx="852146" cy="399772"/>
          </a:xfrm>
        </p:grpSpPr>
        <p:sp>
          <p:nvSpPr>
            <p:cNvPr id="111" name="椭圆 110">
              <a:extLst>
                <a:ext uri="{FF2B5EF4-FFF2-40B4-BE49-F238E27FC236}">
                  <a16:creationId xmlns:a16="http://schemas.microsoft.com/office/drawing/2014/main" id="{3E1CAB4E-DBD9-4A31-8D33-96D613E604EA}"/>
                </a:ext>
              </a:extLst>
            </p:cNvPr>
            <p:cNvSpPr/>
            <p:nvPr/>
          </p:nvSpPr>
          <p:spPr>
            <a:xfrm>
              <a:off x="7626889" y="2149975"/>
              <a:ext cx="162045" cy="16330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2" name="矩形 111">
              <a:extLst>
                <a:ext uri="{FF2B5EF4-FFF2-40B4-BE49-F238E27FC236}">
                  <a16:creationId xmlns:a16="http://schemas.microsoft.com/office/drawing/2014/main" id="{B7C113FC-369E-4534-889E-E3AE148FEA9A}"/>
                </a:ext>
              </a:extLst>
            </p:cNvPr>
            <p:cNvSpPr/>
            <p:nvPr/>
          </p:nvSpPr>
          <p:spPr>
            <a:xfrm>
              <a:off x="7008159" y="1913508"/>
              <a:ext cx="852146" cy="253593"/>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20180310</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113" name="组合 112">
            <a:extLst>
              <a:ext uri="{FF2B5EF4-FFF2-40B4-BE49-F238E27FC236}">
                <a16:creationId xmlns:a16="http://schemas.microsoft.com/office/drawing/2014/main" id="{B7046360-96A4-46FF-A145-D9C6F47506B2}"/>
              </a:ext>
            </a:extLst>
          </p:cNvPr>
          <p:cNvGrpSpPr/>
          <p:nvPr/>
        </p:nvGrpSpPr>
        <p:grpSpPr>
          <a:xfrm>
            <a:off x="10573038" y="3846348"/>
            <a:ext cx="851515" cy="437940"/>
            <a:chOff x="7301424" y="2149975"/>
            <a:chExt cx="852146" cy="437383"/>
          </a:xfrm>
        </p:grpSpPr>
        <p:sp>
          <p:nvSpPr>
            <p:cNvPr id="114" name="椭圆 113">
              <a:extLst>
                <a:ext uri="{FF2B5EF4-FFF2-40B4-BE49-F238E27FC236}">
                  <a16:creationId xmlns:a16="http://schemas.microsoft.com/office/drawing/2014/main" id="{661D9A24-D7C3-45AF-9917-CF1AA3223892}"/>
                </a:ext>
              </a:extLst>
            </p:cNvPr>
            <p:cNvSpPr/>
            <p:nvPr/>
          </p:nvSpPr>
          <p:spPr>
            <a:xfrm>
              <a:off x="7626889" y="2149975"/>
              <a:ext cx="162045" cy="163305"/>
            </a:xfrm>
            <a:prstGeom prst="ellipse">
              <a:avLst/>
            </a:prstGeom>
            <a:solidFill>
              <a:schemeClr val="bg1">
                <a:alpha val="80000"/>
              </a:schemeClr>
            </a:solidFill>
            <a:ln>
              <a:noFill/>
            </a:ln>
          </p:spPr>
          <p:txBody>
            <a:bodyPr lIns="68544" tIns="34272" rIns="68544" bIns="34272"/>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5" name="矩形 114">
              <a:extLst>
                <a:ext uri="{FF2B5EF4-FFF2-40B4-BE49-F238E27FC236}">
                  <a16:creationId xmlns:a16="http://schemas.microsoft.com/office/drawing/2014/main" id="{7BC0B0D7-D6EC-458F-94F1-CE506E7D16BF}"/>
                </a:ext>
              </a:extLst>
            </p:cNvPr>
            <p:cNvSpPr/>
            <p:nvPr/>
          </p:nvSpPr>
          <p:spPr>
            <a:xfrm>
              <a:off x="7301424" y="2333765"/>
              <a:ext cx="852146" cy="253593"/>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20180418</a:t>
              </a:r>
              <a:endParaRPr kumimoji="0" lang="zh-CN" altLang="en-US" sz="105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grpSp>
      <p:grpSp>
        <p:nvGrpSpPr>
          <p:cNvPr id="116" name="组合 115">
            <a:extLst>
              <a:ext uri="{FF2B5EF4-FFF2-40B4-BE49-F238E27FC236}">
                <a16:creationId xmlns:a16="http://schemas.microsoft.com/office/drawing/2014/main" id="{40DDF078-3C05-47A7-95C8-7C0AFC5B091E}"/>
              </a:ext>
            </a:extLst>
          </p:cNvPr>
          <p:cNvGrpSpPr/>
          <p:nvPr/>
        </p:nvGrpSpPr>
        <p:grpSpPr>
          <a:xfrm>
            <a:off x="11016574" y="2411680"/>
            <a:ext cx="1360140" cy="1416996"/>
            <a:chOff x="7904217" y="1756739"/>
            <a:chExt cx="955095" cy="1404974"/>
          </a:xfrm>
        </p:grpSpPr>
        <p:cxnSp>
          <p:nvCxnSpPr>
            <p:cNvPr id="117" name="直接连接符 116">
              <a:extLst>
                <a:ext uri="{FF2B5EF4-FFF2-40B4-BE49-F238E27FC236}">
                  <a16:creationId xmlns:a16="http://schemas.microsoft.com/office/drawing/2014/main" id="{E6EAFEB7-9958-47D3-A13B-EE2173DC028B}"/>
                </a:ext>
              </a:extLst>
            </p:cNvPr>
            <p:cNvCxnSpPr>
              <a:cxnSpLocks/>
            </p:cNvCxnSpPr>
            <p:nvPr/>
          </p:nvCxnSpPr>
          <p:spPr>
            <a:xfrm flipH="1">
              <a:off x="7904217" y="2006727"/>
              <a:ext cx="315958" cy="1154986"/>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CC47BF83-6115-4694-A9F3-655E8F8A99BB}"/>
                </a:ext>
              </a:extLst>
            </p:cNvPr>
            <p:cNvSpPr/>
            <p:nvPr/>
          </p:nvSpPr>
          <p:spPr>
            <a:xfrm>
              <a:off x="7982543" y="1756739"/>
              <a:ext cx="876769" cy="299991"/>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提交项目</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00"/>
                                        <p:tgtEl>
                                          <p:spTgt spid="56"/>
                                        </p:tgtEl>
                                      </p:cBhvr>
                                    </p:animEffect>
                                  </p:childTnLst>
                                </p:cTn>
                              </p:par>
                              <p:par>
                                <p:cTn id="8" presetID="23" presetClass="entr" presetSubtype="36" fill="hold" nodeType="withEffect">
                                  <p:stCondLst>
                                    <p:cond delay="300"/>
                                  </p:stCondLst>
                                  <p:childTnLst>
                                    <p:set>
                                      <p:cBhvr>
                                        <p:cTn id="9" dur="1" fill="hold">
                                          <p:stCondLst>
                                            <p:cond delay="0"/>
                                          </p:stCondLst>
                                        </p:cTn>
                                        <p:tgtEl>
                                          <p:spTgt spid="60"/>
                                        </p:tgtEl>
                                        <p:attrNameLst>
                                          <p:attrName>style.visibility</p:attrName>
                                        </p:attrNameLst>
                                      </p:cBhvr>
                                      <p:to>
                                        <p:strVal val="visible"/>
                                      </p:to>
                                    </p:set>
                                    <p:anim calcmode="lin" valueType="num">
                                      <p:cBhvr>
                                        <p:cTn id="10" dur="100" fill="hold"/>
                                        <p:tgtEl>
                                          <p:spTgt spid="60"/>
                                        </p:tgtEl>
                                        <p:attrNameLst>
                                          <p:attrName>ppt_w</p:attrName>
                                        </p:attrNameLst>
                                      </p:cBhvr>
                                      <p:tavLst>
                                        <p:tav tm="0">
                                          <p:val>
                                            <p:strVal val="(6*min(max(#ppt_w*#ppt_h,.3),1)-7.4)/-.7*#ppt_w"/>
                                          </p:val>
                                        </p:tav>
                                        <p:tav tm="100000">
                                          <p:val>
                                            <p:strVal val="#ppt_w"/>
                                          </p:val>
                                        </p:tav>
                                      </p:tavLst>
                                    </p:anim>
                                    <p:anim calcmode="lin" valueType="num">
                                      <p:cBhvr>
                                        <p:cTn id="11" dur="100" fill="hold"/>
                                        <p:tgtEl>
                                          <p:spTgt spid="60"/>
                                        </p:tgtEl>
                                        <p:attrNameLst>
                                          <p:attrName>ppt_h</p:attrName>
                                        </p:attrNameLst>
                                      </p:cBhvr>
                                      <p:tavLst>
                                        <p:tav tm="0">
                                          <p:val>
                                            <p:strVal val="(6*min(max(#ppt_w*#ppt_h,.3),1)-7.4)/-.7*#ppt_h"/>
                                          </p:val>
                                        </p:tav>
                                        <p:tav tm="100000">
                                          <p:val>
                                            <p:strVal val="#ppt_h"/>
                                          </p:val>
                                        </p:tav>
                                      </p:tavLst>
                                    </p:anim>
                                    <p:anim calcmode="lin" valueType="num">
                                      <p:cBhvr>
                                        <p:cTn id="12" dur="100" fill="hold"/>
                                        <p:tgtEl>
                                          <p:spTgt spid="60"/>
                                        </p:tgtEl>
                                        <p:attrNameLst>
                                          <p:attrName>ppt_x</p:attrName>
                                        </p:attrNameLst>
                                      </p:cBhvr>
                                      <p:tavLst>
                                        <p:tav tm="0">
                                          <p:val>
                                            <p:fltVal val="0.5"/>
                                          </p:val>
                                        </p:tav>
                                        <p:tav tm="100000">
                                          <p:val>
                                            <p:strVal val="#ppt_x"/>
                                          </p:val>
                                        </p:tav>
                                      </p:tavLst>
                                    </p:anim>
                                    <p:anim calcmode="lin" valueType="num">
                                      <p:cBhvr>
                                        <p:cTn id="13" dur="100" fill="hold"/>
                                        <p:tgtEl>
                                          <p:spTgt spid="60"/>
                                        </p:tgtEl>
                                        <p:attrNameLst>
                                          <p:attrName>ppt_y</p:attrName>
                                        </p:attrNameLst>
                                      </p:cBhvr>
                                      <p:tavLst>
                                        <p:tav tm="0">
                                          <p:val>
                                            <p:strVal val="1+(6*min(max(#ppt_w*#ppt_h,.3),1)-7.4)/-.7*#ppt_h/2"/>
                                          </p:val>
                                        </p:tav>
                                        <p:tav tm="100000">
                                          <p:val>
                                            <p:strVal val="#ppt_y"/>
                                          </p:val>
                                        </p:tav>
                                      </p:tavLst>
                                    </p:anim>
                                  </p:childTnLst>
                                </p:cTn>
                              </p:par>
                              <p:par>
                                <p:cTn id="14" presetID="23" presetClass="entr" presetSubtype="36" fill="hold" nodeType="withEffect">
                                  <p:stCondLst>
                                    <p:cond delay="500"/>
                                  </p:stCondLst>
                                  <p:childTnLst>
                                    <p:set>
                                      <p:cBhvr>
                                        <p:cTn id="15" dur="1" fill="hold">
                                          <p:stCondLst>
                                            <p:cond delay="0"/>
                                          </p:stCondLst>
                                        </p:cTn>
                                        <p:tgtEl>
                                          <p:spTgt spid="63"/>
                                        </p:tgtEl>
                                        <p:attrNameLst>
                                          <p:attrName>style.visibility</p:attrName>
                                        </p:attrNameLst>
                                      </p:cBhvr>
                                      <p:to>
                                        <p:strVal val="visible"/>
                                      </p:to>
                                    </p:set>
                                    <p:anim calcmode="lin" valueType="num">
                                      <p:cBhvr>
                                        <p:cTn id="16" dur="100" fill="hold"/>
                                        <p:tgtEl>
                                          <p:spTgt spid="63"/>
                                        </p:tgtEl>
                                        <p:attrNameLst>
                                          <p:attrName>ppt_w</p:attrName>
                                        </p:attrNameLst>
                                      </p:cBhvr>
                                      <p:tavLst>
                                        <p:tav tm="0">
                                          <p:val>
                                            <p:strVal val="(6*min(max(#ppt_w*#ppt_h,.3),1)-7.4)/-.7*#ppt_w"/>
                                          </p:val>
                                        </p:tav>
                                        <p:tav tm="100000">
                                          <p:val>
                                            <p:strVal val="#ppt_w"/>
                                          </p:val>
                                        </p:tav>
                                      </p:tavLst>
                                    </p:anim>
                                    <p:anim calcmode="lin" valueType="num">
                                      <p:cBhvr>
                                        <p:cTn id="17" dur="100" fill="hold"/>
                                        <p:tgtEl>
                                          <p:spTgt spid="63"/>
                                        </p:tgtEl>
                                        <p:attrNameLst>
                                          <p:attrName>ppt_h</p:attrName>
                                        </p:attrNameLst>
                                      </p:cBhvr>
                                      <p:tavLst>
                                        <p:tav tm="0">
                                          <p:val>
                                            <p:strVal val="(6*min(max(#ppt_w*#ppt_h,.3),1)-7.4)/-.7*#ppt_h"/>
                                          </p:val>
                                        </p:tav>
                                        <p:tav tm="100000">
                                          <p:val>
                                            <p:strVal val="#ppt_h"/>
                                          </p:val>
                                        </p:tav>
                                      </p:tavLst>
                                    </p:anim>
                                    <p:anim calcmode="lin" valueType="num">
                                      <p:cBhvr>
                                        <p:cTn id="18" dur="100" fill="hold"/>
                                        <p:tgtEl>
                                          <p:spTgt spid="63"/>
                                        </p:tgtEl>
                                        <p:attrNameLst>
                                          <p:attrName>ppt_x</p:attrName>
                                        </p:attrNameLst>
                                      </p:cBhvr>
                                      <p:tavLst>
                                        <p:tav tm="0">
                                          <p:val>
                                            <p:fltVal val="0.5"/>
                                          </p:val>
                                        </p:tav>
                                        <p:tav tm="100000">
                                          <p:val>
                                            <p:strVal val="#ppt_x"/>
                                          </p:val>
                                        </p:tav>
                                      </p:tavLst>
                                    </p:anim>
                                    <p:anim calcmode="lin" valueType="num">
                                      <p:cBhvr>
                                        <p:cTn id="19" dur="100" fill="hold"/>
                                        <p:tgtEl>
                                          <p:spTgt spid="63"/>
                                        </p:tgtEl>
                                        <p:attrNameLst>
                                          <p:attrName>ppt_y</p:attrName>
                                        </p:attrNameLst>
                                      </p:cBhvr>
                                      <p:tavLst>
                                        <p:tav tm="0">
                                          <p:val>
                                            <p:strVal val="1+(6*min(max(#ppt_w*#ppt_h,.3),1)-7.4)/-.7*#ppt_h/2"/>
                                          </p:val>
                                        </p:tav>
                                        <p:tav tm="100000">
                                          <p:val>
                                            <p:strVal val="#ppt_y"/>
                                          </p:val>
                                        </p:tav>
                                      </p:tavLst>
                                    </p:anim>
                                  </p:childTnLst>
                                </p:cTn>
                              </p:par>
                              <p:par>
                                <p:cTn id="20" presetID="23" presetClass="entr" presetSubtype="36" fill="hold" nodeType="withEffect">
                                  <p:stCondLst>
                                    <p:cond delay="800"/>
                                  </p:stCondLst>
                                  <p:childTnLst>
                                    <p:set>
                                      <p:cBhvr>
                                        <p:cTn id="21" dur="1" fill="hold">
                                          <p:stCondLst>
                                            <p:cond delay="0"/>
                                          </p:stCondLst>
                                        </p:cTn>
                                        <p:tgtEl>
                                          <p:spTgt spid="69"/>
                                        </p:tgtEl>
                                        <p:attrNameLst>
                                          <p:attrName>style.visibility</p:attrName>
                                        </p:attrNameLst>
                                      </p:cBhvr>
                                      <p:to>
                                        <p:strVal val="visible"/>
                                      </p:to>
                                    </p:set>
                                    <p:anim calcmode="lin" valueType="num">
                                      <p:cBhvr>
                                        <p:cTn id="22" dur="100" fill="hold"/>
                                        <p:tgtEl>
                                          <p:spTgt spid="69"/>
                                        </p:tgtEl>
                                        <p:attrNameLst>
                                          <p:attrName>ppt_w</p:attrName>
                                        </p:attrNameLst>
                                      </p:cBhvr>
                                      <p:tavLst>
                                        <p:tav tm="0">
                                          <p:val>
                                            <p:strVal val="(6*min(max(#ppt_w*#ppt_h,.3),1)-7.4)/-.7*#ppt_w"/>
                                          </p:val>
                                        </p:tav>
                                        <p:tav tm="100000">
                                          <p:val>
                                            <p:strVal val="#ppt_w"/>
                                          </p:val>
                                        </p:tav>
                                      </p:tavLst>
                                    </p:anim>
                                    <p:anim calcmode="lin" valueType="num">
                                      <p:cBhvr>
                                        <p:cTn id="23" dur="100" fill="hold"/>
                                        <p:tgtEl>
                                          <p:spTgt spid="69"/>
                                        </p:tgtEl>
                                        <p:attrNameLst>
                                          <p:attrName>ppt_h</p:attrName>
                                        </p:attrNameLst>
                                      </p:cBhvr>
                                      <p:tavLst>
                                        <p:tav tm="0">
                                          <p:val>
                                            <p:strVal val="(6*min(max(#ppt_w*#ppt_h,.3),1)-7.4)/-.7*#ppt_h"/>
                                          </p:val>
                                        </p:tav>
                                        <p:tav tm="100000">
                                          <p:val>
                                            <p:strVal val="#ppt_h"/>
                                          </p:val>
                                        </p:tav>
                                      </p:tavLst>
                                    </p:anim>
                                    <p:anim calcmode="lin" valueType="num">
                                      <p:cBhvr>
                                        <p:cTn id="24" dur="100" fill="hold"/>
                                        <p:tgtEl>
                                          <p:spTgt spid="69"/>
                                        </p:tgtEl>
                                        <p:attrNameLst>
                                          <p:attrName>ppt_x</p:attrName>
                                        </p:attrNameLst>
                                      </p:cBhvr>
                                      <p:tavLst>
                                        <p:tav tm="0">
                                          <p:val>
                                            <p:fltVal val="0.5"/>
                                          </p:val>
                                        </p:tav>
                                        <p:tav tm="100000">
                                          <p:val>
                                            <p:strVal val="#ppt_x"/>
                                          </p:val>
                                        </p:tav>
                                      </p:tavLst>
                                    </p:anim>
                                    <p:anim calcmode="lin" valueType="num">
                                      <p:cBhvr>
                                        <p:cTn id="25" dur="100" fill="hold"/>
                                        <p:tgtEl>
                                          <p:spTgt spid="69"/>
                                        </p:tgtEl>
                                        <p:attrNameLst>
                                          <p:attrName>ppt_y</p:attrName>
                                        </p:attrNameLst>
                                      </p:cBhvr>
                                      <p:tavLst>
                                        <p:tav tm="0">
                                          <p:val>
                                            <p:strVal val="1+(6*min(max(#ppt_w*#ppt_h,.3),1)-7.4)/-.7*#ppt_h/2"/>
                                          </p:val>
                                        </p:tav>
                                        <p:tav tm="100000">
                                          <p:val>
                                            <p:strVal val="#ppt_y"/>
                                          </p:val>
                                        </p:tav>
                                      </p:tavLst>
                                    </p:anim>
                                  </p:childTnLst>
                                </p:cTn>
                              </p:par>
                              <p:par>
                                <p:cTn id="26" presetID="23" presetClass="entr" presetSubtype="36" fill="hold" nodeType="withEffect">
                                  <p:stCondLst>
                                    <p:cond delay="600"/>
                                  </p:stCondLst>
                                  <p:childTnLst>
                                    <p:set>
                                      <p:cBhvr>
                                        <p:cTn id="27" dur="1" fill="hold">
                                          <p:stCondLst>
                                            <p:cond delay="0"/>
                                          </p:stCondLst>
                                        </p:cTn>
                                        <p:tgtEl>
                                          <p:spTgt spid="72"/>
                                        </p:tgtEl>
                                        <p:attrNameLst>
                                          <p:attrName>style.visibility</p:attrName>
                                        </p:attrNameLst>
                                      </p:cBhvr>
                                      <p:to>
                                        <p:strVal val="visible"/>
                                      </p:to>
                                    </p:set>
                                    <p:anim calcmode="lin" valueType="num">
                                      <p:cBhvr>
                                        <p:cTn id="28" dur="100" fill="hold"/>
                                        <p:tgtEl>
                                          <p:spTgt spid="72"/>
                                        </p:tgtEl>
                                        <p:attrNameLst>
                                          <p:attrName>ppt_w</p:attrName>
                                        </p:attrNameLst>
                                      </p:cBhvr>
                                      <p:tavLst>
                                        <p:tav tm="0">
                                          <p:val>
                                            <p:strVal val="(6*min(max(#ppt_w*#ppt_h,.3),1)-7.4)/-.7*#ppt_w"/>
                                          </p:val>
                                        </p:tav>
                                        <p:tav tm="100000">
                                          <p:val>
                                            <p:strVal val="#ppt_w"/>
                                          </p:val>
                                        </p:tav>
                                      </p:tavLst>
                                    </p:anim>
                                    <p:anim calcmode="lin" valueType="num">
                                      <p:cBhvr>
                                        <p:cTn id="29" dur="100" fill="hold"/>
                                        <p:tgtEl>
                                          <p:spTgt spid="72"/>
                                        </p:tgtEl>
                                        <p:attrNameLst>
                                          <p:attrName>ppt_h</p:attrName>
                                        </p:attrNameLst>
                                      </p:cBhvr>
                                      <p:tavLst>
                                        <p:tav tm="0">
                                          <p:val>
                                            <p:strVal val="(6*min(max(#ppt_w*#ppt_h,.3),1)-7.4)/-.7*#ppt_h"/>
                                          </p:val>
                                        </p:tav>
                                        <p:tav tm="100000">
                                          <p:val>
                                            <p:strVal val="#ppt_h"/>
                                          </p:val>
                                        </p:tav>
                                      </p:tavLst>
                                    </p:anim>
                                    <p:anim calcmode="lin" valueType="num">
                                      <p:cBhvr>
                                        <p:cTn id="30" dur="100" fill="hold"/>
                                        <p:tgtEl>
                                          <p:spTgt spid="72"/>
                                        </p:tgtEl>
                                        <p:attrNameLst>
                                          <p:attrName>ppt_x</p:attrName>
                                        </p:attrNameLst>
                                      </p:cBhvr>
                                      <p:tavLst>
                                        <p:tav tm="0">
                                          <p:val>
                                            <p:fltVal val="0.5"/>
                                          </p:val>
                                        </p:tav>
                                        <p:tav tm="100000">
                                          <p:val>
                                            <p:strVal val="#ppt_x"/>
                                          </p:val>
                                        </p:tav>
                                      </p:tavLst>
                                    </p:anim>
                                    <p:anim calcmode="lin" valueType="num">
                                      <p:cBhvr>
                                        <p:cTn id="31" dur="100" fill="hold"/>
                                        <p:tgtEl>
                                          <p:spTgt spid="72"/>
                                        </p:tgtEl>
                                        <p:attrNameLst>
                                          <p:attrName>ppt_y</p:attrName>
                                        </p:attrNameLst>
                                      </p:cBhvr>
                                      <p:tavLst>
                                        <p:tav tm="0">
                                          <p:val>
                                            <p:strVal val="1+(6*min(max(#ppt_w*#ppt_h,.3),1)-7.4)/-.7*#ppt_h/2"/>
                                          </p:val>
                                        </p:tav>
                                        <p:tav tm="100000">
                                          <p:val>
                                            <p:strVal val="#ppt_y"/>
                                          </p:val>
                                        </p:tav>
                                      </p:tavLst>
                                    </p:anim>
                                  </p:childTnLst>
                                </p:cTn>
                              </p:par>
                              <p:par>
                                <p:cTn id="32" presetID="23" presetClass="entr" presetSubtype="36" fill="hold" nodeType="withEffect">
                                  <p:stCondLst>
                                    <p:cond delay="1000"/>
                                  </p:stCondLst>
                                  <p:childTnLst>
                                    <p:set>
                                      <p:cBhvr>
                                        <p:cTn id="33" dur="1" fill="hold">
                                          <p:stCondLst>
                                            <p:cond delay="0"/>
                                          </p:stCondLst>
                                        </p:cTn>
                                        <p:tgtEl>
                                          <p:spTgt spid="78"/>
                                        </p:tgtEl>
                                        <p:attrNameLst>
                                          <p:attrName>style.visibility</p:attrName>
                                        </p:attrNameLst>
                                      </p:cBhvr>
                                      <p:to>
                                        <p:strVal val="visible"/>
                                      </p:to>
                                    </p:set>
                                    <p:anim calcmode="lin" valueType="num">
                                      <p:cBhvr>
                                        <p:cTn id="34" dur="100" fill="hold"/>
                                        <p:tgtEl>
                                          <p:spTgt spid="78"/>
                                        </p:tgtEl>
                                        <p:attrNameLst>
                                          <p:attrName>ppt_w</p:attrName>
                                        </p:attrNameLst>
                                      </p:cBhvr>
                                      <p:tavLst>
                                        <p:tav tm="0">
                                          <p:val>
                                            <p:strVal val="(6*min(max(#ppt_w*#ppt_h,.3),1)-7.4)/-.7*#ppt_w"/>
                                          </p:val>
                                        </p:tav>
                                        <p:tav tm="100000">
                                          <p:val>
                                            <p:strVal val="#ppt_w"/>
                                          </p:val>
                                        </p:tav>
                                      </p:tavLst>
                                    </p:anim>
                                    <p:anim calcmode="lin" valueType="num">
                                      <p:cBhvr>
                                        <p:cTn id="35" dur="100" fill="hold"/>
                                        <p:tgtEl>
                                          <p:spTgt spid="78"/>
                                        </p:tgtEl>
                                        <p:attrNameLst>
                                          <p:attrName>ppt_h</p:attrName>
                                        </p:attrNameLst>
                                      </p:cBhvr>
                                      <p:tavLst>
                                        <p:tav tm="0">
                                          <p:val>
                                            <p:strVal val="(6*min(max(#ppt_w*#ppt_h,.3),1)-7.4)/-.7*#ppt_h"/>
                                          </p:val>
                                        </p:tav>
                                        <p:tav tm="100000">
                                          <p:val>
                                            <p:strVal val="#ppt_h"/>
                                          </p:val>
                                        </p:tav>
                                      </p:tavLst>
                                    </p:anim>
                                    <p:anim calcmode="lin" valueType="num">
                                      <p:cBhvr>
                                        <p:cTn id="36" dur="100" fill="hold"/>
                                        <p:tgtEl>
                                          <p:spTgt spid="78"/>
                                        </p:tgtEl>
                                        <p:attrNameLst>
                                          <p:attrName>ppt_x</p:attrName>
                                        </p:attrNameLst>
                                      </p:cBhvr>
                                      <p:tavLst>
                                        <p:tav tm="0">
                                          <p:val>
                                            <p:fltVal val="0.5"/>
                                          </p:val>
                                        </p:tav>
                                        <p:tav tm="100000">
                                          <p:val>
                                            <p:strVal val="#ppt_x"/>
                                          </p:val>
                                        </p:tav>
                                      </p:tavLst>
                                    </p:anim>
                                    <p:anim calcmode="lin" valueType="num">
                                      <p:cBhvr>
                                        <p:cTn id="37" dur="100" fill="hold"/>
                                        <p:tgtEl>
                                          <p:spTgt spid="78"/>
                                        </p:tgtEl>
                                        <p:attrNameLst>
                                          <p:attrName>ppt_y</p:attrName>
                                        </p:attrNameLst>
                                      </p:cBhvr>
                                      <p:tavLst>
                                        <p:tav tm="0">
                                          <p:val>
                                            <p:strVal val="1+(6*min(max(#ppt_w*#ppt_h,.3),1)-7.4)/-.7*#ppt_h/2"/>
                                          </p:val>
                                        </p:tav>
                                        <p:tav tm="100000">
                                          <p:val>
                                            <p:strVal val="#ppt_y"/>
                                          </p:val>
                                        </p:tav>
                                      </p:tavLst>
                                    </p:anim>
                                  </p:childTnLst>
                                </p:cTn>
                              </p:par>
                              <p:par>
                                <p:cTn id="38" presetID="23" presetClass="entr" presetSubtype="36" fill="hold" nodeType="withEffect">
                                  <p:stCondLst>
                                    <p:cond delay="700"/>
                                  </p:stCondLst>
                                  <p:childTnLst>
                                    <p:set>
                                      <p:cBhvr>
                                        <p:cTn id="39" dur="1" fill="hold">
                                          <p:stCondLst>
                                            <p:cond delay="0"/>
                                          </p:stCondLst>
                                        </p:cTn>
                                        <p:tgtEl>
                                          <p:spTgt spid="81"/>
                                        </p:tgtEl>
                                        <p:attrNameLst>
                                          <p:attrName>style.visibility</p:attrName>
                                        </p:attrNameLst>
                                      </p:cBhvr>
                                      <p:to>
                                        <p:strVal val="visible"/>
                                      </p:to>
                                    </p:set>
                                    <p:anim calcmode="lin" valueType="num">
                                      <p:cBhvr>
                                        <p:cTn id="40" dur="100" fill="hold"/>
                                        <p:tgtEl>
                                          <p:spTgt spid="81"/>
                                        </p:tgtEl>
                                        <p:attrNameLst>
                                          <p:attrName>ppt_w</p:attrName>
                                        </p:attrNameLst>
                                      </p:cBhvr>
                                      <p:tavLst>
                                        <p:tav tm="0">
                                          <p:val>
                                            <p:strVal val="(6*min(max(#ppt_w*#ppt_h,.3),1)-7.4)/-.7*#ppt_w"/>
                                          </p:val>
                                        </p:tav>
                                        <p:tav tm="100000">
                                          <p:val>
                                            <p:strVal val="#ppt_w"/>
                                          </p:val>
                                        </p:tav>
                                      </p:tavLst>
                                    </p:anim>
                                    <p:anim calcmode="lin" valueType="num">
                                      <p:cBhvr>
                                        <p:cTn id="41" dur="100" fill="hold"/>
                                        <p:tgtEl>
                                          <p:spTgt spid="81"/>
                                        </p:tgtEl>
                                        <p:attrNameLst>
                                          <p:attrName>ppt_h</p:attrName>
                                        </p:attrNameLst>
                                      </p:cBhvr>
                                      <p:tavLst>
                                        <p:tav tm="0">
                                          <p:val>
                                            <p:strVal val="(6*min(max(#ppt_w*#ppt_h,.3),1)-7.4)/-.7*#ppt_h"/>
                                          </p:val>
                                        </p:tav>
                                        <p:tav tm="100000">
                                          <p:val>
                                            <p:strVal val="#ppt_h"/>
                                          </p:val>
                                        </p:tav>
                                      </p:tavLst>
                                    </p:anim>
                                    <p:anim calcmode="lin" valueType="num">
                                      <p:cBhvr>
                                        <p:cTn id="42" dur="100" fill="hold"/>
                                        <p:tgtEl>
                                          <p:spTgt spid="81"/>
                                        </p:tgtEl>
                                        <p:attrNameLst>
                                          <p:attrName>ppt_x</p:attrName>
                                        </p:attrNameLst>
                                      </p:cBhvr>
                                      <p:tavLst>
                                        <p:tav tm="0">
                                          <p:val>
                                            <p:fltVal val="0.5"/>
                                          </p:val>
                                        </p:tav>
                                        <p:tav tm="100000">
                                          <p:val>
                                            <p:strVal val="#ppt_x"/>
                                          </p:val>
                                        </p:tav>
                                      </p:tavLst>
                                    </p:anim>
                                    <p:anim calcmode="lin" valueType="num">
                                      <p:cBhvr>
                                        <p:cTn id="43" dur="100" fill="hold"/>
                                        <p:tgtEl>
                                          <p:spTgt spid="81"/>
                                        </p:tgtEl>
                                        <p:attrNameLst>
                                          <p:attrName>ppt_y</p:attrName>
                                        </p:attrNameLst>
                                      </p:cBhvr>
                                      <p:tavLst>
                                        <p:tav tm="0">
                                          <p:val>
                                            <p:strVal val="1+(6*min(max(#ppt_w*#ppt_h,.3),1)-7.4)/-.7*#ppt_h/2"/>
                                          </p:val>
                                        </p:tav>
                                        <p:tav tm="100000">
                                          <p:val>
                                            <p:strVal val="#ppt_y"/>
                                          </p:val>
                                        </p:tav>
                                      </p:tavLst>
                                    </p:anim>
                                  </p:childTnLst>
                                </p:cTn>
                              </p:par>
                              <p:par>
                                <p:cTn id="44" presetID="23" presetClass="entr" presetSubtype="36" fill="hold" nodeType="withEffect">
                                  <p:stCondLst>
                                    <p:cond delay="1000"/>
                                  </p:stCondLst>
                                  <p:childTnLst>
                                    <p:set>
                                      <p:cBhvr>
                                        <p:cTn id="45" dur="1" fill="hold">
                                          <p:stCondLst>
                                            <p:cond delay="0"/>
                                          </p:stCondLst>
                                        </p:cTn>
                                        <p:tgtEl>
                                          <p:spTgt spid="84"/>
                                        </p:tgtEl>
                                        <p:attrNameLst>
                                          <p:attrName>style.visibility</p:attrName>
                                        </p:attrNameLst>
                                      </p:cBhvr>
                                      <p:to>
                                        <p:strVal val="visible"/>
                                      </p:to>
                                    </p:set>
                                    <p:anim calcmode="lin" valueType="num">
                                      <p:cBhvr>
                                        <p:cTn id="46" dur="100" fill="hold"/>
                                        <p:tgtEl>
                                          <p:spTgt spid="84"/>
                                        </p:tgtEl>
                                        <p:attrNameLst>
                                          <p:attrName>ppt_w</p:attrName>
                                        </p:attrNameLst>
                                      </p:cBhvr>
                                      <p:tavLst>
                                        <p:tav tm="0">
                                          <p:val>
                                            <p:strVal val="(6*min(max(#ppt_w*#ppt_h,.3),1)-7.4)/-.7*#ppt_w"/>
                                          </p:val>
                                        </p:tav>
                                        <p:tav tm="100000">
                                          <p:val>
                                            <p:strVal val="#ppt_w"/>
                                          </p:val>
                                        </p:tav>
                                      </p:tavLst>
                                    </p:anim>
                                    <p:anim calcmode="lin" valueType="num">
                                      <p:cBhvr>
                                        <p:cTn id="47" dur="100" fill="hold"/>
                                        <p:tgtEl>
                                          <p:spTgt spid="84"/>
                                        </p:tgtEl>
                                        <p:attrNameLst>
                                          <p:attrName>ppt_h</p:attrName>
                                        </p:attrNameLst>
                                      </p:cBhvr>
                                      <p:tavLst>
                                        <p:tav tm="0">
                                          <p:val>
                                            <p:strVal val="(6*min(max(#ppt_w*#ppt_h,.3),1)-7.4)/-.7*#ppt_h"/>
                                          </p:val>
                                        </p:tav>
                                        <p:tav tm="100000">
                                          <p:val>
                                            <p:strVal val="#ppt_h"/>
                                          </p:val>
                                        </p:tav>
                                      </p:tavLst>
                                    </p:anim>
                                    <p:anim calcmode="lin" valueType="num">
                                      <p:cBhvr>
                                        <p:cTn id="48" dur="100" fill="hold"/>
                                        <p:tgtEl>
                                          <p:spTgt spid="84"/>
                                        </p:tgtEl>
                                        <p:attrNameLst>
                                          <p:attrName>ppt_x</p:attrName>
                                        </p:attrNameLst>
                                      </p:cBhvr>
                                      <p:tavLst>
                                        <p:tav tm="0">
                                          <p:val>
                                            <p:fltVal val="0.5"/>
                                          </p:val>
                                        </p:tav>
                                        <p:tav tm="100000">
                                          <p:val>
                                            <p:strVal val="#ppt_x"/>
                                          </p:val>
                                        </p:tav>
                                      </p:tavLst>
                                    </p:anim>
                                    <p:anim calcmode="lin" valueType="num">
                                      <p:cBhvr>
                                        <p:cTn id="49" dur="100" fill="hold"/>
                                        <p:tgtEl>
                                          <p:spTgt spid="84"/>
                                        </p:tgtEl>
                                        <p:attrNameLst>
                                          <p:attrName>ppt_y</p:attrName>
                                        </p:attrNameLst>
                                      </p:cBhvr>
                                      <p:tavLst>
                                        <p:tav tm="0">
                                          <p:val>
                                            <p:strVal val="1+(6*min(max(#ppt_w*#ppt_h,.3),1)-7.4)/-.7*#ppt_h/2"/>
                                          </p:val>
                                        </p:tav>
                                        <p:tav tm="100000">
                                          <p:val>
                                            <p:strVal val="#ppt_y"/>
                                          </p:val>
                                        </p:tav>
                                      </p:tavLst>
                                    </p:anim>
                                  </p:childTnLst>
                                </p:cTn>
                              </p:par>
                              <p:par>
                                <p:cTn id="50" presetID="23" presetClass="entr" presetSubtype="36" fill="hold" nodeType="withEffect">
                                  <p:stCondLst>
                                    <p:cond delay="800"/>
                                  </p:stCondLst>
                                  <p:childTnLst>
                                    <p:set>
                                      <p:cBhvr>
                                        <p:cTn id="51" dur="1" fill="hold">
                                          <p:stCondLst>
                                            <p:cond delay="0"/>
                                          </p:stCondLst>
                                        </p:cTn>
                                        <p:tgtEl>
                                          <p:spTgt spid="66"/>
                                        </p:tgtEl>
                                        <p:attrNameLst>
                                          <p:attrName>style.visibility</p:attrName>
                                        </p:attrNameLst>
                                      </p:cBhvr>
                                      <p:to>
                                        <p:strVal val="visible"/>
                                      </p:to>
                                    </p:set>
                                    <p:anim calcmode="lin" valueType="num">
                                      <p:cBhvr>
                                        <p:cTn id="52" dur="100" fill="hold"/>
                                        <p:tgtEl>
                                          <p:spTgt spid="66"/>
                                        </p:tgtEl>
                                        <p:attrNameLst>
                                          <p:attrName>ppt_w</p:attrName>
                                        </p:attrNameLst>
                                      </p:cBhvr>
                                      <p:tavLst>
                                        <p:tav tm="0">
                                          <p:val>
                                            <p:strVal val="(6*min(max(#ppt_w*#ppt_h,.3),1)-7.4)/-.7*#ppt_w"/>
                                          </p:val>
                                        </p:tav>
                                        <p:tav tm="100000">
                                          <p:val>
                                            <p:strVal val="#ppt_w"/>
                                          </p:val>
                                        </p:tav>
                                      </p:tavLst>
                                    </p:anim>
                                    <p:anim calcmode="lin" valueType="num">
                                      <p:cBhvr>
                                        <p:cTn id="53" dur="100" fill="hold"/>
                                        <p:tgtEl>
                                          <p:spTgt spid="66"/>
                                        </p:tgtEl>
                                        <p:attrNameLst>
                                          <p:attrName>ppt_h</p:attrName>
                                        </p:attrNameLst>
                                      </p:cBhvr>
                                      <p:tavLst>
                                        <p:tav tm="0">
                                          <p:val>
                                            <p:strVal val="(6*min(max(#ppt_w*#ppt_h,.3),1)-7.4)/-.7*#ppt_h"/>
                                          </p:val>
                                        </p:tav>
                                        <p:tav tm="100000">
                                          <p:val>
                                            <p:strVal val="#ppt_h"/>
                                          </p:val>
                                        </p:tav>
                                      </p:tavLst>
                                    </p:anim>
                                    <p:anim calcmode="lin" valueType="num">
                                      <p:cBhvr>
                                        <p:cTn id="54" dur="100" fill="hold"/>
                                        <p:tgtEl>
                                          <p:spTgt spid="66"/>
                                        </p:tgtEl>
                                        <p:attrNameLst>
                                          <p:attrName>ppt_x</p:attrName>
                                        </p:attrNameLst>
                                      </p:cBhvr>
                                      <p:tavLst>
                                        <p:tav tm="0">
                                          <p:val>
                                            <p:fltVal val="0.5"/>
                                          </p:val>
                                        </p:tav>
                                        <p:tav tm="100000">
                                          <p:val>
                                            <p:strVal val="#ppt_x"/>
                                          </p:val>
                                        </p:tav>
                                      </p:tavLst>
                                    </p:anim>
                                    <p:anim calcmode="lin" valueType="num">
                                      <p:cBhvr>
                                        <p:cTn id="55" dur="100" fill="hold"/>
                                        <p:tgtEl>
                                          <p:spTgt spid="66"/>
                                        </p:tgtEl>
                                        <p:attrNameLst>
                                          <p:attrName>ppt_y</p:attrName>
                                        </p:attrNameLst>
                                      </p:cBhvr>
                                      <p:tavLst>
                                        <p:tav tm="0">
                                          <p:val>
                                            <p:strVal val="1+(6*min(max(#ppt_w*#ppt_h,.3),1)-7.4)/-.7*#ppt_h/2"/>
                                          </p:val>
                                        </p:tav>
                                        <p:tav tm="100000">
                                          <p:val>
                                            <p:strVal val="#ppt_y"/>
                                          </p:val>
                                        </p:tav>
                                      </p:tavLst>
                                    </p:anim>
                                  </p:childTnLst>
                                </p:cTn>
                              </p:par>
                              <p:par>
                                <p:cTn id="56" presetID="22" presetClass="entr" presetSubtype="4" fill="hold" nodeType="withEffect">
                                  <p:stCondLst>
                                    <p:cond delay="15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100"/>
                                        <p:tgtEl>
                                          <p:spTgt spid="50"/>
                                        </p:tgtEl>
                                      </p:cBhvr>
                                    </p:animEffect>
                                  </p:childTnLst>
                                </p:cTn>
                              </p:par>
                              <p:par>
                                <p:cTn id="59" presetID="22" presetClass="entr" presetSubtype="1" fill="hold" nodeType="withEffect">
                                  <p:stCondLst>
                                    <p:cond delay="150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100"/>
                                        <p:tgtEl>
                                          <p:spTgt spid="57"/>
                                        </p:tgtEl>
                                      </p:cBhvr>
                                    </p:animEffect>
                                  </p:childTnLst>
                                </p:cTn>
                              </p:par>
                              <p:par>
                                <p:cTn id="62" presetID="22" presetClass="entr" presetSubtype="4" fill="hold" nodeType="withEffect">
                                  <p:stCondLst>
                                    <p:cond delay="1500"/>
                                  </p:stCondLst>
                                  <p:childTnLst>
                                    <p:set>
                                      <p:cBhvr>
                                        <p:cTn id="63" dur="1" fill="hold">
                                          <p:stCondLst>
                                            <p:cond delay="0"/>
                                          </p:stCondLst>
                                        </p:cTn>
                                        <p:tgtEl>
                                          <p:spTgt spid="53"/>
                                        </p:tgtEl>
                                        <p:attrNameLst>
                                          <p:attrName>style.visibility</p:attrName>
                                        </p:attrNameLst>
                                      </p:cBhvr>
                                      <p:to>
                                        <p:strVal val="visible"/>
                                      </p:to>
                                    </p:set>
                                    <p:animEffect transition="in" filter="wipe(down)">
                                      <p:cBhvr>
                                        <p:cTn id="64" dur="100"/>
                                        <p:tgtEl>
                                          <p:spTgt spid="53"/>
                                        </p:tgtEl>
                                      </p:cBhvr>
                                    </p:animEffect>
                                  </p:childTnLst>
                                </p:cTn>
                              </p:par>
                              <p:par>
                                <p:cTn id="65" presetID="22" presetClass="entr" presetSubtype="1" fill="hold" nodeType="withEffect">
                                  <p:stCondLst>
                                    <p:cond delay="1500"/>
                                  </p:stCondLst>
                                  <p:childTnLst>
                                    <p:set>
                                      <p:cBhvr>
                                        <p:cTn id="66" dur="1" fill="hold">
                                          <p:stCondLst>
                                            <p:cond delay="0"/>
                                          </p:stCondLst>
                                        </p:cTn>
                                        <p:tgtEl>
                                          <p:spTgt spid="87"/>
                                        </p:tgtEl>
                                        <p:attrNameLst>
                                          <p:attrName>style.visibility</p:attrName>
                                        </p:attrNameLst>
                                      </p:cBhvr>
                                      <p:to>
                                        <p:strVal val="visible"/>
                                      </p:to>
                                    </p:set>
                                    <p:animEffect transition="in" filter="wipe(up)">
                                      <p:cBhvr>
                                        <p:cTn id="67" dur="100"/>
                                        <p:tgtEl>
                                          <p:spTgt spid="87"/>
                                        </p:tgtEl>
                                      </p:cBhvr>
                                    </p:animEffect>
                                  </p:childTnLst>
                                </p:cTn>
                              </p:par>
                              <p:par>
                                <p:cTn id="68" presetID="22" presetClass="entr" presetSubtype="1" fill="hold" nodeType="withEffect">
                                  <p:stCondLst>
                                    <p:cond delay="1500"/>
                                  </p:stCondLst>
                                  <p:childTnLst>
                                    <p:set>
                                      <p:cBhvr>
                                        <p:cTn id="69" dur="1" fill="hold">
                                          <p:stCondLst>
                                            <p:cond delay="0"/>
                                          </p:stCondLst>
                                        </p:cTn>
                                        <p:tgtEl>
                                          <p:spTgt spid="99"/>
                                        </p:tgtEl>
                                        <p:attrNameLst>
                                          <p:attrName>style.visibility</p:attrName>
                                        </p:attrNameLst>
                                      </p:cBhvr>
                                      <p:to>
                                        <p:strVal val="visible"/>
                                      </p:to>
                                    </p:set>
                                    <p:animEffect transition="in" filter="wipe(up)">
                                      <p:cBhvr>
                                        <p:cTn id="70" dur="100"/>
                                        <p:tgtEl>
                                          <p:spTgt spid="99"/>
                                        </p:tgtEl>
                                      </p:cBhvr>
                                    </p:animEffect>
                                  </p:childTnLst>
                                </p:cTn>
                              </p:par>
                              <p:par>
                                <p:cTn id="71" presetID="22" presetClass="entr" presetSubtype="1" fill="hold" nodeType="withEffect">
                                  <p:stCondLst>
                                    <p:cond delay="1500"/>
                                  </p:stCondLst>
                                  <p:childTnLst>
                                    <p:set>
                                      <p:cBhvr>
                                        <p:cTn id="72" dur="1" fill="hold">
                                          <p:stCondLst>
                                            <p:cond delay="0"/>
                                          </p:stCondLst>
                                        </p:cTn>
                                        <p:tgtEl>
                                          <p:spTgt spid="104"/>
                                        </p:tgtEl>
                                        <p:attrNameLst>
                                          <p:attrName>style.visibility</p:attrName>
                                        </p:attrNameLst>
                                      </p:cBhvr>
                                      <p:to>
                                        <p:strVal val="visible"/>
                                      </p:to>
                                    </p:set>
                                    <p:animEffect transition="in" filter="wipe(up)">
                                      <p:cBhvr>
                                        <p:cTn id="73" dur="100"/>
                                        <p:tgtEl>
                                          <p:spTgt spid="104"/>
                                        </p:tgtEl>
                                      </p:cBhvr>
                                    </p:animEffect>
                                  </p:childTnLst>
                                </p:cTn>
                              </p:par>
                              <p:par>
                                <p:cTn id="74" presetID="23" presetClass="entr" presetSubtype="36" fill="hold" nodeType="withEffect">
                                  <p:stCondLst>
                                    <p:cond delay="1000"/>
                                  </p:stCondLst>
                                  <p:childTnLst>
                                    <p:set>
                                      <p:cBhvr>
                                        <p:cTn id="75" dur="1" fill="hold">
                                          <p:stCondLst>
                                            <p:cond delay="0"/>
                                          </p:stCondLst>
                                        </p:cTn>
                                        <p:tgtEl>
                                          <p:spTgt spid="110"/>
                                        </p:tgtEl>
                                        <p:attrNameLst>
                                          <p:attrName>style.visibility</p:attrName>
                                        </p:attrNameLst>
                                      </p:cBhvr>
                                      <p:to>
                                        <p:strVal val="visible"/>
                                      </p:to>
                                    </p:set>
                                    <p:anim calcmode="lin" valueType="num">
                                      <p:cBhvr>
                                        <p:cTn id="76" dur="100" fill="hold"/>
                                        <p:tgtEl>
                                          <p:spTgt spid="110"/>
                                        </p:tgtEl>
                                        <p:attrNameLst>
                                          <p:attrName>ppt_w</p:attrName>
                                        </p:attrNameLst>
                                      </p:cBhvr>
                                      <p:tavLst>
                                        <p:tav tm="0">
                                          <p:val>
                                            <p:strVal val="(6*min(max(#ppt_w*#ppt_h,.3),1)-7.4)/-.7*#ppt_w"/>
                                          </p:val>
                                        </p:tav>
                                        <p:tav tm="100000">
                                          <p:val>
                                            <p:strVal val="#ppt_w"/>
                                          </p:val>
                                        </p:tav>
                                      </p:tavLst>
                                    </p:anim>
                                    <p:anim calcmode="lin" valueType="num">
                                      <p:cBhvr>
                                        <p:cTn id="77" dur="100" fill="hold"/>
                                        <p:tgtEl>
                                          <p:spTgt spid="110"/>
                                        </p:tgtEl>
                                        <p:attrNameLst>
                                          <p:attrName>ppt_h</p:attrName>
                                        </p:attrNameLst>
                                      </p:cBhvr>
                                      <p:tavLst>
                                        <p:tav tm="0">
                                          <p:val>
                                            <p:strVal val="(6*min(max(#ppt_w*#ppt_h,.3),1)-7.4)/-.7*#ppt_h"/>
                                          </p:val>
                                        </p:tav>
                                        <p:tav tm="100000">
                                          <p:val>
                                            <p:strVal val="#ppt_h"/>
                                          </p:val>
                                        </p:tav>
                                      </p:tavLst>
                                    </p:anim>
                                    <p:anim calcmode="lin" valueType="num">
                                      <p:cBhvr>
                                        <p:cTn id="78" dur="100" fill="hold"/>
                                        <p:tgtEl>
                                          <p:spTgt spid="110"/>
                                        </p:tgtEl>
                                        <p:attrNameLst>
                                          <p:attrName>ppt_x</p:attrName>
                                        </p:attrNameLst>
                                      </p:cBhvr>
                                      <p:tavLst>
                                        <p:tav tm="0">
                                          <p:val>
                                            <p:fltVal val="0.5"/>
                                          </p:val>
                                        </p:tav>
                                        <p:tav tm="100000">
                                          <p:val>
                                            <p:strVal val="#ppt_x"/>
                                          </p:val>
                                        </p:tav>
                                      </p:tavLst>
                                    </p:anim>
                                    <p:anim calcmode="lin" valueType="num">
                                      <p:cBhvr>
                                        <p:cTn id="79" dur="100" fill="hold"/>
                                        <p:tgtEl>
                                          <p:spTgt spid="110"/>
                                        </p:tgtEl>
                                        <p:attrNameLst>
                                          <p:attrName>ppt_y</p:attrName>
                                        </p:attrNameLst>
                                      </p:cBhvr>
                                      <p:tavLst>
                                        <p:tav tm="0">
                                          <p:val>
                                            <p:strVal val="1+(6*min(max(#ppt_w*#ppt_h,.3),1)-7.4)/-.7*#ppt_h/2"/>
                                          </p:val>
                                        </p:tav>
                                        <p:tav tm="100000">
                                          <p:val>
                                            <p:strVal val="#ppt_y"/>
                                          </p:val>
                                        </p:tav>
                                      </p:tavLst>
                                    </p:anim>
                                  </p:childTnLst>
                                </p:cTn>
                              </p:par>
                              <p:par>
                                <p:cTn id="80" presetID="23" presetClass="entr" presetSubtype="36" fill="hold" nodeType="withEffect">
                                  <p:stCondLst>
                                    <p:cond delay="1000"/>
                                  </p:stCondLst>
                                  <p:childTnLst>
                                    <p:set>
                                      <p:cBhvr>
                                        <p:cTn id="81" dur="1" fill="hold">
                                          <p:stCondLst>
                                            <p:cond delay="0"/>
                                          </p:stCondLst>
                                        </p:cTn>
                                        <p:tgtEl>
                                          <p:spTgt spid="113"/>
                                        </p:tgtEl>
                                        <p:attrNameLst>
                                          <p:attrName>style.visibility</p:attrName>
                                        </p:attrNameLst>
                                      </p:cBhvr>
                                      <p:to>
                                        <p:strVal val="visible"/>
                                      </p:to>
                                    </p:set>
                                    <p:anim calcmode="lin" valueType="num">
                                      <p:cBhvr>
                                        <p:cTn id="82" dur="100" fill="hold"/>
                                        <p:tgtEl>
                                          <p:spTgt spid="113"/>
                                        </p:tgtEl>
                                        <p:attrNameLst>
                                          <p:attrName>ppt_w</p:attrName>
                                        </p:attrNameLst>
                                      </p:cBhvr>
                                      <p:tavLst>
                                        <p:tav tm="0">
                                          <p:val>
                                            <p:strVal val="(6*min(max(#ppt_w*#ppt_h,.3),1)-7.4)/-.7*#ppt_w"/>
                                          </p:val>
                                        </p:tav>
                                        <p:tav tm="100000">
                                          <p:val>
                                            <p:strVal val="#ppt_w"/>
                                          </p:val>
                                        </p:tav>
                                      </p:tavLst>
                                    </p:anim>
                                    <p:anim calcmode="lin" valueType="num">
                                      <p:cBhvr>
                                        <p:cTn id="83" dur="100" fill="hold"/>
                                        <p:tgtEl>
                                          <p:spTgt spid="113"/>
                                        </p:tgtEl>
                                        <p:attrNameLst>
                                          <p:attrName>ppt_h</p:attrName>
                                        </p:attrNameLst>
                                      </p:cBhvr>
                                      <p:tavLst>
                                        <p:tav tm="0">
                                          <p:val>
                                            <p:strVal val="(6*min(max(#ppt_w*#ppt_h,.3),1)-7.4)/-.7*#ppt_h"/>
                                          </p:val>
                                        </p:tav>
                                        <p:tav tm="100000">
                                          <p:val>
                                            <p:strVal val="#ppt_h"/>
                                          </p:val>
                                        </p:tav>
                                      </p:tavLst>
                                    </p:anim>
                                    <p:anim calcmode="lin" valueType="num">
                                      <p:cBhvr>
                                        <p:cTn id="84" dur="100" fill="hold"/>
                                        <p:tgtEl>
                                          <p:spTgt spid="113"/>
                                        </p:tgtEl>
                                        <p:attrNameLst>
                                          <p:attrName>ppt_x</p:attrName>
                                        </p:attrNameLst>
                                      </p:cBhvr>
                                      <p:tavLst>
                                        <p:tav tm="0">
                                          <p:val>
                                            <p:fltVal val="0.5"/>
                                          </p:val>
                                        </p:tav>
                                        <p:tav tm="100000">
                                          <p:val>
                                            <p:strVal val="#ppt_x"/>
                                          </p:val>
                                        </p:tav>
                                      </p:tavLst>
                                    </p:anim>
                                    <p:anim calcmode="lin" valueType="num">
                                      <p:cBhvr>
                                        <p:cTn id="85" dur="100" fill="hold"/>
                                        <p:tgtEl>
                                          <p:spTgt spid="113"/>
                                        </p:tgtEl>
                                        <p:attrNameLst>
                                          <p:attrName>ppt_y</p:attrName>
                                        </p:attrNameLst>
                                      </p:cBhvr>
                                      <p:tavLst>
                                        <p:tav tm="0">
                                          <p:val>
                                            <p:strVal val="1+(6*min(max(#ppt_w*#ppt_h,.3),1)-7.4)/-.7*#ppt_h/2"/>
                                          </p:val>
                                        </p:tav>
                                        <p:tav tm="100000">
                                          <p:val>
                                            <p:strVal val="#ppt_y"/>
                                          </p:val>
                                        </p:tav>
                                      </p:tavLst>
                                    </p:anim>
                                  </p:childTnLst>
                                </p:cTn>
                              </p:par>
                              <p:par>
                                <p:cTn id="86" presetID="22" presetClass="entr" presetSubtype="1" fill="hold" nodeType="withEffect">
                                  <p:stCondLst>
                                    <p:cond delay="1500"/>
                                  </p:stCondLst>
                                  <p:childTnLst>
                                    <p:set>
                                      <p:cBhvr>
                                        <p:cTn id="87" dur="1" fill="hold">
                                          <p:stCondLst>
                                            <p:cond delay="0"/>
                                          </p:stCondLst>
                                        </p:cTn>
                                        <p:tgtEl>
                                          <p:spTgt spid="116"/>
                                        </p:tgtEl>
                                        <p:attrNameLst>
                                          <p:attrName>style.visibility</p:attrName>
                                        </p:attrNameLst>
                                      </p:cBhvr>
                                      <p:to>
                                        <p:strVal val="visible"/>
                                      </p:to>
                                    </p:set>
                                    <p:animEffect transition="in" filter="wipe(up)">
                                      <p:cBhvr>
                                        <p:cTn id="88" dur="1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p>
        </p:txBody>
      </p:sp>
      <p:sp>
        <p:nvSpPr>
          <p:cNvPr id="4" name="文本框 3"/>
          <p:cNvSpPr txBox="1"/>
          <p:nvPr/>
        </p:nvSpPr>
        <p:spPr>
          <a:xfrm>
            <a:off x="4620895" y="2552065"/>
            <a:ext cx="3735705" cy="645160"/>
          </a:xfrm>
          <a:prstGeom prst="rect">
            <a:avLst/>
          </a:prstGeom>
          <a:noFill/>
        </p:spPr>
        <p:txBody>
          <a:bodyPr wrap="square" rtlCol="0">
            <a:spAutoFit/>
          </a:bodyPr>
          <a:lstStyle/>
          <a:p>
            <a:pPr algn="l"/>
            <a:r>
              <a:rPr lang="zh-CN" altLang="en-US" sz="3600">
                <a:solidFill>
                  <a:srgbClr val="10FBFE"/>
                </a:solidFill>
                <a:latin typeface="微软雅黑" panose="020B0503020204020204" charset="-122"/>
                <a:ea typeface="微软雅黑" panose="020B0503020204020204" charset="-122"/>
              </a:rPr>
              <a:t>技术详解</a:t>
            </a:r>
          </a:p>
        </p:txBody>
      </p:sp>
      <p:sp>
        <p:nvSpPr>
          <p:cNvPr id="359" name="矩形 358"/>
          <p:cNvSpPr/>
          <p:nvPr/>
        </p:nvSpPr>
        <p:spPr>
          <a:xfrm>
            <a:off x="4620895" y="3197225"/>
            <a:ext cx="5001260" cy="1422954"/>
          </a:xfrm>
          <a:prstGeom prst="rect">
            <a:avLst/>
          </a:prstGeom>
        </p:spPr>
        <p:txBody>
          <a:bodyPr wrap="square">
            <a:spAutoFit/>
          </a:bodyPr>
          <a:lstStyle/>
          <a:p>
            <a:pPr algn="l">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a.</a:t>
            </a:r>
            <a:r>
              <a:rPr lang="zh-CN" altLang="en-US" sz="2000" spc="300" dirty="0">
                <a:solidFill>
                  <a:srgbClr val="10FBFE"/>
                </a:solidFill>
                <a:latin typeface="微软雅黑" panose="020B0503020204020204" charset="-122"/>
                <a:ea typeface="微软雅黑" panose="020B0503020204020204" charset="-122"/>
                <a:cs typeface="+mn-ea"/>
                <a:sym typeface="+mn-lt"/>
              </a:rPr>
              <a:t>技术路线</a:t>
            </a:r>
          </a:p>
          <a:p>
            <a:pPr algn="l">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b.</a:t>
            </a:r>
            <a:r>
              <a:rPr lang="zh-CN" altLang="en-US" sz="2000" spc="300" dirty="0">
                <a:solidFill>
                  <a:srgbClr val="10FBFE"/>
                </a:solidFill>
                <a:latin typeface="微软雅黑" panose="020B0503020204020204" charset="-122"/>
                <a:ea typeface="微软雅黑" panose="020B0503020204020204" charset="-122"/>
                <a:cs typeface="+mn-ea"/>
                <a:sym typeface="+mn-lt"/>
              </a:rPr>
              <a:t>技术实现方案</a:t>
            </a:r>
            <a:endParaRPr lang="en-US" altLang="zh-CN" sz="2000" spc="3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c.</a:t>
            </a:r>
            <a:r>
              <a:rPr lang="zh-CN" altLang="en-US" sz="2000" spc="300" dirty="0">
                <a:solidFill>
                  <a:srgbClr val="10FBFE"/>
                </a:solidFill>
                <a:latin typeface="微软雅黑" panose="020B0503020204020204" charset="-122"/>
                <a:ea typeface="微软雅黑" panose="020B0503020204020204" charset="-122"/>
                <a:cs typeface="+mn-ea"/>
                <a:sym typeface="+mn-lt"/>
              </a:rPr>
              <a:t>参考文献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50"/>
                                        <p:tgtEl>
                                          <p:spTgt spid="6"/>
                                        </p:tgtEl>
                                      </p:cBhvr>
                                    </p:animEffect>
                                  </p:childTnLst>
                                </p:cTn>
                              </p:par>
                            </p:childTnLst>
                          </p:cTn>
                        </p:par>
                        <p:par>
                          <p:cTn id="11" fill="hold">
                            <p:stCondLst>
                              <p:cond delay="250"/>
                            </p:stCondLst>
                            <p:childTnLst>
                              <p:par>
                                <p:cTn id="12" presetID="42" presetClass="entr" presetSubtype="0" fill="hold" grpId="0" nodeType="afterEffect">
                                  <p:stCondLst>
                                    <p:cond delay="0"/>
                                  </p:stCondLst>
                                  <p:childTnLst>
                                    <p:set>
                                      <p:cBhvr>
                                        <p:cTn id="13" dur="1" fill="hold">
                                          <p:stCondLst>
                                            <p:cond delay="0"/>
                                          </p:stCondLst>
                                        </p:cTn>
                                        <p:tgtEl>
                                          <p:spTgt spid="359"/>
                                        </p:tgtEl>
                                        <p:attrNameLst>
                                          <p:attrName>style.visibility</p:attrName>
                                        </p:attrNameLst>
                                      </p:cBhvr>
                                      <p:to>
                                        <p:strVal val="visible"/>
                                      </p:to>
                                    </p:set>
                                    <p:animEffect transition="in" filter="fade">
                                      <p:cBhvr>
                                        <p:cTn id="14" dur="250"/>
                                        <p:tgtEl>
                                          <p:spTgt spid="359"/>
                                        </p:tgtEl>
                                      </p:cBhvr>
                                    </p:animEffect>
                                    <p:anim calcmode="lin" valueType="num">
                                      <p:cBhvr>
                                        <p:cTn id="15" dur="250" fill="hold"/>
                                        <p:tgtEl>
                                          <p:spTgt spid="359"/>
                                        </p:tgtEl>
                                        <p:attrNameLst>
                                          <p:attrName>ppt_x</p:attrName>
                                        </p:attrNameLst>
                                      </p:cBhvr>
                                      <p:tavLst>
                                        <p:tav tm="0">
                                          <p:val>
                                            <p:strVal val="#ppt_x"/>
                                          </p:val>
                                        </p:tav>
                                        <p:tav tm="100000">
                                          <p:val>
                                            <p:strVal val="#ppt_x"/>
                                          </p:val>
                                        </p:tav>
                                      </p:tavLst>
                                    </p:anim>
                                    <p:anim calcmode="lin" valueType="num">
                                      <p:cBhvr>
                                        <p:cTn id="16" dur="25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rPr>
              <a:t>技术路线</a:t>
            </a:r>
            <a:endParaRPr lang="zh-CN" altLang="en-US" sz="2000"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4265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381581" y="2792748"/>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sp>
        <p:nvSpPr>
          <p:cNvPr id="14" name="矩形 13"/>
          <p:cNvSpPr/>
          <p:nvPr/>
        </p:nvSpPr>
        <p:spPr>
          <a:xfrm>
            <a:off x="918293" y="4880610"/>
            <a:ext cx="2242185" cy="460375"/>
          </a:xfrm>
          <a:prstGeom prst="rect">
            <a:avLst/>
          </a:prstGeom>
        </p:spPr>
        <p:txBody>
          <a:bodyPr wrap="square">
            <a:spAutoFit/>
          </a:bodyPr>
          <a:lstStyle/>
          <a:p>
            <a:pPr algn="r"/>
            <a:r>
              <a:rPr lang="zh-CN" altLang="en-US" sz="2400" b="1" dirty="0">
                <a:solidFill>
                  <a:srgbClr val="10FBFE"/>
                </a:solidFill>
                <a:latin typeface="微软雅黑" panose="020B0503020204020204" charset="-122"/>
                <a:ea typeface="微软雅黑" panose="020B0503020204020204" charset="-122"/>
              </a:rPr>
              <a:t>图像处理</a:t>
            </a:r>
          </a:p>
        </p:txBody>
      </p:sp>
      <p:sp>
        <p:nvSpPr>
          <p:cNvPr id="17" name="矩形 16"/>
          <p:cNvSpPr/>
          <p:nvPr/>
        </p:nvSpPr>
        <p:spPr>
          <a:xfrm>
            <a:off x="3323590" y="1988820"/>
            <a:ext cx="2242185" cy="460375"/>
          </a:xfrm>
          <a:prstGeom prst="rect">
            <a:avLst/>
          </a:prstGeom>
        </p:spPr>
        <p:txBody>
          <a:bodyPr wrap="square">
            <a:spAutoFit/>
          </a:bodyPr>
          <a:lstStyle/>
          <a:p>
            <a:pPr algn="r">
              <a:lnSpc>
                <a:spcPct val="100000"/>
              </a:lnSpc>
            </a:pPr>
            <a:r>
              <a:rPr lang="zh-CN" altLang="en-US" sz="2400" b="1" dirty="0">
                <a:solidFill>
                  <a:srgbClr val="10FBFE"/>
                </a:solidFill>
                <a:latin typeface="微软雅黑" panose="020B0503020204020204" charset="-122"/>
                <a:ea typeface="微软雅黑" panose="020B0503020204020204" charset="-122"/>
                <a:sym typeface="+mn-ea"/>
              </a:rPr>
              <a:t>神经网络</a:t>
            </a:r>
            <a:endParaRPr lang="zh-CN" altLang="en-US" sz="2400" b="1" dirty="0">
              <a:solidFill>
                <a:schemeClr val="tx1">
                  <a:lumMod val="65000"/>
                  <a:lumOff val="35000"/>
                </a:schemeClr>
              </a:solidFill>
            </a:endParaRPr>
          </a:p>
        </p:txBody>
      </p:sp>
      <p:sp>
        <p:nvSpPr>
          <p:cNvPr id="20" name="矩形 19"/>
          <p:cNvSpPr/>
          <p:nvPr/>
        </p:nvSpPr>
        <p:spPr>
          <a:xfrm>
            <a:off x="6633210" y="4880610"/>
            <a:ext cx="2242185" cy="460375"/>
          </a:xfrm>
          <a:prstGeom prst="rect">
            <a:avLst/>
          </a:prstGeom>
        </p:spPr>
        <p:txBody>
          <a:bodyPr wrap="square">
            <a:spAutoFit/>
          </a:bodyPr>
          <a:lstStyle/>
          <a:p>
            <a:pPr algn="l">
              <a:lnSpc>
                <a:spcPct val="100000"/>
              </a:lnSpc>
            </a:pPr>
            <a:r>
              <a:rPr lang="zh-CN" altLang="en-US" sz="2400" b="1" dirty="0">
                <a:solidFill>
                  <a:srgbClr val="10FBFE"/>
                </a:solidFill>
                <a:latin typeface="微软雅黑" panose="020B0503020204020204" charset="-122"/>
                <a:ea typeface="微软雅黑" panose="020B0503020204020204" charset="-122"/>
                <a:sym typeface="+mn-ea"/>
              </a:rPr>
              <a:t>模型优化</a:t>
            </a:r>
            <a:endParaRPr lang="zh-CN" altLang="en-US" sz="2400" b="1" dirty="0">
              <a:solidFill>
                <a:schemeClr val="tx1">
                  <a:lumMod val="65000"/>
                  <a:lumOff val="35000"/>
                </a:schemeClr>
              </a:solidFill>
            </a:endParaRPr>
          </a:p>
        </p:txBody>
      </p:sp>
      <p:sp>
        <p:nvSpPr>
          <p:cNvPr id="23" name="矩形 22"/>
          <p:cNvSpPr/>
          <p:nvPr/>
        </p:nvSpPr>
        <p:spPr>
          <a:xfrm>
            <a:off x="8363585" y="2094865"/>
            <a:ext cx="2242185" cy="460375"/>
          </a:xfrm>
          <a:prstGeom prst="rect">
            <a:avLst/>
          </a:prstGeom>
        </p:spPr>
        <p:txBody>
          <a:bodyPr wrap="square">
            <a:spAutoFit/>
          </a:bodyPr>
          <a:lstStyle/>
          <a:p>
            <a:pPr algn="r">
              <a:lnSpc>
                <a:spcPct val="100000"/>
              </a:lnSpc>
            </a:pPr>
            <a:r>
              <a:rPr lang="zh-CN" altLang="en-US" sz="2400" b="1">
                <a:solidFill>
                  <a:srgbClr val="10FBFE"/>
                </a:solidFill>
                <a:latin typeface="微软雅黑" panose="020B0503020204020204" charset="-122"/>
                <a:ea typeface="微软雅黑" panose="020B0503020204020204" charset="-122"/>
                <a:sym typeface="+mn-ea"/>
              </a:rPr>
              <a:t>实践验证</a:t>
            </a:r>
            <a:endParaRPr lang="zh-CN" altLang="en-US" sz="2400" b="1" dirty="0">
              <a:solidFill>
                <a:schemeClr val="tx1">
                  <a:lumMod val="65000"/>
                  <a:lumOff val="3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par>
                          <p:cTn id="8" fill="hold">
                            <p:stCondLst>
                              <p:cond delay="250"/>
                            </p:stCondLst>
                            <p:childTnLst>
                              <p:par>
                                <p:cTn id="9" presetID="23" presetClass="entr" presetSubtype="36"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100" fill="hold"/>
                                        <p:tgtEl>
                                          <p:spTgt spid="33"/>
                                        </p:tgtEl>
                                        <p:attrNameLst>
                                          <p:attrName>ppt_w</p:attrName>
                                        </p:attrNameLst>
                                      </p:cBhvr>
                                      <p:tavLst>
                                        <p:tav tm="0">
                                          <p:val>
                                            <p:strVal val="(6*min(max(#ppt_w*#ppt_h,.3),1)-7.4)/-.7*#ppt_w"/>
                                          </p:val>
                                        </p:tav>
                                        <p:tav tm="100000">
                                          <p:val>
                                            <p:strVal val="#ppt_w"/>
                                          </p:val>
                                        </p:tav>
                                      </p:tavLst>
                                    </p:anim>
                                    <p:anim calcmode="lin" valueType="num">
                                      <p:cBhvr>
                                        <p:cTn id="12" dur="100" fill="hold"/>
                                        <p:tgtEl>
                                          <p:spTgt spid="33"/>
                                        </p:tgtEl>
                                        <p:attrNameLst>
                                          <p:attrName>ppt_h</p:attrName>
                                        </p:attrNameLst>
                                      </p:cBhvr>
                                      <p:tavLst>
                                        <p:tav tm="0">
                                          <p:val>
                                            <p:strVal val="(6*min(max(#ppt_w*#ppt_h,.3),1)-7.4)/-.7*#ppt_h"/>
                                          </p:val>
                                        </p:tav>
                                        <p:tav tm="100000">
                                          <p:val>
                                            <p:strVal val="#ppt_h"/>
                                          </p:val>
                                        </p:tav>
                                      </p:tavLst>
                                    </p:anim>
                                    <p:anim calcmode="lin" valueType="num">
                                      <p:cBhvr>
                                        <p:cTn id="13" dur="100" fill="hold"/>
                                        <p:tgtEl>
                                          <p:spTgt spid="33"/>
                                        </p:tgtEl>
                                        <p:attrNameLst>
                                          <p:attrName>ppt_x</p:attrName>
                                        </p:attrNameLst>
                                      </p:cBhvr>
                                      <p:tavLst>
                                        <p:tav tm="0">
                                          <p:val>
                                            <p:fltVal val="0.5"/>
                                          </p:val>
                                        </p:tav>
                                        <p:tav tm="100000">
                                          <p:val>
                                            <p:strVal val="#ppt_x"/>
                                          </p:val>
                                        </p:tav>
                                      </p:tavLst>
                                    </p:anim>
                                    <p:anim calcmode="lin" valueType="num">
                                      <p:cBhvr>
                                        <p:cTn id="14" dur="1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350"/>
                            </p:stCondLst>
                            <p:childTnLst>
                              <p:par>
                                <p:cTn id="16" presetID="53" presetClass="entr" presetSubtype="16"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250" fill="hold"/>
                                        <p:tgtEl>
                                          <p:spTgt spid="14"/>
                                        </p:tgtEl>
                                        <p:attrNameLst>
                                          <p:attrName>ppt_w</p:attrName>
                                        </p:attrNameLst>
                                      </p:cBhvr>
                                      <p:tavLst>
                                        <p:tav tm="0">
                                          <p:val>
                                            <p:fltVal val="0"/>
                                          </p:val>
                                        </p:tav>
                                        <p:tav tm="100000">
                                          <p:val>
                                            <p:strVal val="#ppt_w"/>
                                          </p:val>
                                        </p:tav>
                                      </p:tavLst>
                                    </p:anim>
                                    <p:anim calcmode="lin" valueType="num">
                                      <p:cBhvr>
                                        <p:cTn id="19" dur="250" fill="hold"/>
                                        <p:tgtEl>
                                          <p:spTgt spid="14"/>
                                        </p:tgtEl>
                                        <p:attrNameLst>
                                          <p:attrName>ppt_h</p:attrName>
                                        </p:attrNameLst>
                                      </p:cBhvr>
                                      <p:tavLst>
                                        <p:tav tm="0">
                                          <p:val>
                                            <p:fltVal val="0"/>
                                          </p:val>
                                        </p:tav>
                                        <p:tav tm="100000">
                                          <p:val>
                                            <p:strVal val="#ppt_h"/>
                                          </p:val>
                                        </p:tav>
                                      </p:tavLst>
                                    </p:anim>
                                    <p:animEffect transition="in" filter="fade">
                                      <p:cBhvr>
                                        <p:cTn id="20" dur="250"/>
                                        <p:tgtEl>
                                          <p:spTgt spid="14"/>
                                        </p:tgtEl>
                                      </p:cBhvr>
                                    </p:animEffect>
                                  </p:childTnLst>
                                </p:cTn>
                              </p:par>
                              <p:par>
                                <p:cTn id="21" presetID="23" presetClass="entr" presetSubtype="36" fill="hold"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00" fill="hold"/>
                                        <p:tgtEl>
                                          <p:spTgt spid="35"/>
                                        </p:tgtEl>
                                        <p:attrNameLst>
                                          <p:attrName>ppt_w</p:attrName>
                                        </p:attrNameLst>
                                      </p:cBhvr>
                                      <p:tavLst>
                                        <p:tav tm="0">
                                          <p:val>
                                            <p:strVal val="(6*min(max(#ppt_w*#ppt_h,.3),1)-7.4)/-.7*#ppt_w"/>
                                          </p:val>
                                        </p:tav>
                                        <p:tav tm="100000">
                                          <p:val>
                                            <p:strVal val="#ppt_w"/>
                                          </p:val>
                                        </p:tav>
                                      </p:tavLst>
                                    </p:anim>
                                    <p:anim calcmode="lin" valueType="num">
                                      <p:cBhvr>
                                        <p:cTn id="24" dur="100" fill="hold"/>
                                        <p:tgtEl>
                                          <p:spTgt spid="35"/>
                                        </p:tgtEl>
                                        <p:attrNameLst>
                                          <p:attrName>ppt_h</p:attrName>
                                        </p:attrNameLst>
                                      </p:cBhvr>
                                      <p:tavLst>
                                        <p:tav tm="0">
                                          <p:val>
                                            <p:strVal val="(6*min(max(#ppt_w*#ppt_h,.3),1)-7.4)/-.7*#ppt_h"/>
                                          </p:val>
                                        </p:tav>
                                        <p:tav tm="100000">
                                          <p:val>
                                            <p:strVal val="#ppt_h"/>
                                          </p:val>
                                        </p:tav>
                                      </p:tavLst>
                                    </p:anim>
                                    <p:anim calcmode="lin" valueType="num">
                                      <p:cBhvr>
                                        <p:cTn id="25" dur="100" fill="hold"/>
                                        <p:tgtEl>
                                          <p:spTgt spid="35"/>
                                        </p:tgtEl>
                                        <p:attrNameLst>
                                          <p:attrName>ppt_x</p:attrName>
                                        </p:attrNameLst>
                                      </p:cBhvr>
                                      <p:tavLst>
                                        <p:tav tm="0">
                                          <p:val>
                                            <p:fltVal val="0.5"/>
                                          </p:val>
                                        </p:tav>
                                        <p:tav tm="100000">
                                          <p:val>
                                            <p:strVal val="#ppt_x"/>
                                          </p:val>
                                        </p:tav>
                                      </p:tavLst>
                                    </p:anim>
                                    <p:anim calcmode="lin" valueType="num">
                                      <p:cBhvr>
                                        <p:cTn id="26" dur="1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700"/>
                            </p:stCondLst>
                            <p:childTnLst>
                              <p:par>
                                <p:cTn id="28" presetID="53" presetClass="entr" presetSubtype="16" fill="hold" grpId="1"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250" fill="hold"/>
                                        <p:tgtEl>
                                          <p:spTgt spid="17"/>
                                        </p:tgtEl>
                                        <p:attrNameLst>
                                          <p:attrName>ppt_w</p:attrName>
                                        </p:attrNameLst>
                                      </p:cBhvr>
                                      <p:tavLst>
                                        <p:tav tm="0">
                                          <p:val>
                                            <p:fltVal val="0"/>
                                          </p:val>
                                        </p:tav>
                                        <p:tav tm="100000">
                                          <p:val>
                                            <p:strVal val="#ppt_w"/>
                                          </p:val>
                                        </p:tav>
                                      </p:tavLst>
                                    </p:anim>
                                    <p:anim calcmode="lin" valueType="num">
                                      <p:cBhvr>
                                        <p:cTn id="31" dur="250" fill="hold"/>
                                        <p:tgtEl>
                                          <p:spTgt spid="17"/>
                                        </p:tgtEl>
                                        <p:attrNameLst>
                                          <p:attrName>ppt_h</p:attrName>
                                        </p:attrNameLst>
                                      </p:cBhvr>
                                      <p:tavLst>
                                        <p:tav tm="0">
                                          <p:val>
                                            <p:fltVal val="0"/>
                                          </p:val>
                                        </p:tav>
                                        <p:tav tm="100000">
                                          <p:val>
                                            <p:strVal val="#ppt_h"/>
                                          </p:val>
                                        </p:tav>
                                      </p:tavLst>
                                    </p:anim>
                                    <p:animEffect transition="in" filter="fade">
                                      <p:cBhvr>
                                        <p:cTn id="32" dur="250"/>
                                        <p:tgtEl>
                                          <p:spTgt spid="17"/>
                                        </p:tgtEl>
                                      </p:cBhvr>
                                    </p:animEffect>
                                  </p:childTnLst>
                                </p:cTn>
                              </p:par>
                              <p:par>
                                <p:cTn id="33" presetID="23" presetClass="entr" presetSubtype="36" fill="hold" nodeType="withEffect">
                                  <p:stCondLst>
                                    <p:cond delay="25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 fill="hold"/>
                                        <p:tgtEl>
                                          <p:spTgt spid="34"/>
                                        </p:tgtEl>
                                        <p:attrNameLst>
                                          <p:attrName>ppt_w</p:attrName>
                                        </p:attrNameLst>
                                      </p:cBhvr>
                                      <p:tavLst>
                                        <p:tav tm="0">
                                          <p:val>
                                            <p:strVal val="(6*min(max(#ppt_w*#ppt_h,.3),1)-7.4)/-.7*#ppt_w"/>
                                          </p:val>
                                        </p:tav>
                                        <p:tav tm="100000">
                                          <p:val>
                                            <p:strVal val="#ppt_w"/>
                                          </p:val>
                                        </p:tav>
                                      </p:tavLst>
                                    </p:anim>
                                    <p:anim calcmode="lin" valueType="num">
                                      <p:cBhvr>
                                        <p:cTn id="36" dur="100" fill="hold"/>
                                        <p:tgtEl>
                                          <p:spTgt spid="34"/>
                                        </p:tgtEl>
                                        <p:attrNameLst>
                                          <p:attrName>ppt_h</p:attrName>
                                        </p:attrNameLst>
                                      </p:cBhvr>
                                      <p:tavLst>
                                        <p:tav tm="0">
                                          <p:val>
                                            <p:strVal val="(6*min(max(#ppt_w*#ppt_h,.3),1)-7.4)/-.7*#ppt_h"/>
                                          </p:val>
                                        </p:tav>
                                        <p:tav tm="100000">
                                          <p:val>
                                            <p:strVal val="#ppt_h"/>
                                          </p:val>
                                        </p:tav>
                                      </p:tavLst>
                                    </p:anim>
                                    <p:anim calcmode="lin" valueType="num">
                                      <p:cBhvr>
                                        <p:cTn id="37" dur="100" fill="hold"/>
                                        <p:tgtEl>
                                          <p:spTgt spid="34"/>
                                        </p:tgtEl>
                                        <p:attrNameLst>
                                          <p:attrName>ppt_x</p:attrName>
                                        </p:attrNameLst>
                                      </p:cBhvr>
                                      <p:tavLst>
                                        <p:tav tm="0">
                                          <p:val>
                                            <p:fltVal val="0.5"/>
                                          </p:val>
                                        </p:tav>
                                        <p:tav tm="100000">
                                          <p:val>
                                            <p:strVal val="#ppt_x"/>
                                          </p:val>
                                        </p:tav>
                                      </p:tavLst>
                                    </p:anim>
                                    <p:anim calcmode="lin" valueType="num">
                                      <p:cBhvr>
                                        <p:cTn id="38" dur="1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1050"/>
                            </p:stCondLst>
                            <p:childTnLst>
                              <p:par>
                                <p:cTn id="40" presetID="53" presetClass="entr" presetSubtype="16" fill="hold" grpId="1"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250" fill="hold"/>
                                        <p:tgtEl>
                                          <p:spTgt spid="20"/>
                                        </p:tgtEl>
                                        <p:attrNameLst>
                                          <p:attrName>ppt_w</p:attrName>
                                        </p:attrNameLst>
                                      </p:cBhvr>
                                      <p:tavLst>
                                        <p:tav tm="0">
                                          <p:val>
                                            <p:fltVal val="0"/>
                                          </p:val>
                                        </p:tav>
                                        <p:tav tm="100000">
                                          <p:val>
                                            <p:strVal val="#ppt_w"/>
                                          </p:val>
                                        </p:tav>
                                      </p:tavLst>
                                    </p:anim>
                                    <p:anim calcmode="lin" valueType="num">
                                      <p:cBhvr>
                                        <p:cTn id="43" dur="250" fill="hold"/>
                                        <p:tgtEl>
                                          <p:spTgt spid="20"/>
                                        </p:tgtEl>
                                        <p:attrNameLst>
                                          <p:attrName>ppt_h</p:attrName>
                                        </p:attrNameLst>
                                      </p:cBhvr>
                                      <p:tavLst>
                                        <p:tav tm="0">
                                          <p:val>
                                            <p:fltVal val="0"/>
                                          </p:val>
                                        </p:tav>
                                        <p:tav tm="100000">
                                          <p:val>
                                            <p:strVal val="#ppt_h"/>
                                          </p:val>
                                        </p:tav>
                                      </p:tavLst>
                                    </p:anim>
                                    <p:animEffect transition="in" filter="fade">
                                      <p:cBhvr>
                                        <p:cTn id="44" dur="250"/>
                                        <p:tgtEl>
                                          <p:spTgt spid="20"/>
                                        </p:tgtEl>
                                      </p:cBhvr>
                                    </p:animEffect>
                                  </p:childTnLst>
                                </p:cTn>
                              </p:par>
                              <p:par>
                                <p:cTn id="45" presetID="23" presetClass="entr" presetSubtype="36" fill="hold" nodeType="withEffect">
                                  <p:stCondLst>
                                    <p:cond delay="25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 fill="hold"/>
                                        <p:tgtEl>
                                          <p:spTgt spid="36"/>
                                        </p:tgtEl>
                                        <p:attrNameLst>
                                          <p:attrName>ppt_w</p:attrName>
                                        </p:attrNameLst>
                                      </p:cBhvr>
                                      <p:tavLst>
                                        <p:tav tm="0">
                                          <p:val>
                                            <p:strVal val="(6*min(max(#ppt_w*#ppt_h,.3),1)-7.4)/-.7*#ppt_w"/>
                                          </p:val>
                                        </p:tav>
                                        <p:tav tm="100000">
                                          <p:val>
                                            <p:strVal val="#ppt_w"/>
                                          </p:val>
                                        </p:tav>
                                      </p:tavLst>
                                    </p:anim>
                                    <p:anim calcmode="lin" valueType="num">
                                      <p:cBhvr>
                                        <p:cTn id="48" dur="100" fill="hold"/>
                                        <p:tgtEl>
                                          <p:spTgt spid="36"/>
                                        </p:tgtEl>
                                        <p:attrNameLst>
                                          <p:attrName>ppt_h</p:attrName>
                                        </p:attrNameLst>
                                      </p:cBhvr>
                                      <p:tavLst>
                                        <p:tav tm="0">
                                          <p:val>
                                            <p:strVal val="(6*min(max(#ppt_w*#ppt_h,.3),1)-7.4)/-.7*#ppt_h"/>
                                          </p:val>
                                        </p:tav>
                                        <p:tav tm="100000">
                                          <p:val>
                                            <p:strVal val="#ppt_h"/>
                                          </p:val>
                                        </p:tav>
                                      </p:tavLst>
                                    </p:anim>
                                    <p:anim calcmode="lin" valueType="num">
                                      <p:cBhvr>
                                        <p:cTn id="49" dur="100" fill="hold"/>
                                        <p:tgtEl>
                                          <p:spTgt spid="36"/>
                                        </p:tgtEl>
                                        <p:attrNameLst>
                                          <p:attrName>ppt_x</p:attrName>
                                        </p:attrNameLst>
                                      </p:cBhvr>
                                      <p:tavLst>
                                        <p:tav tm="0">
                                          <p:val>
                                            <p:fltVal val="0.5"/>
                                          </p:val>
                                        </p:tav>
                                        <p:tav tm="100000">
                                          <p:val>
                                            <p:strVal val="#ppt_x"/>
                                          </p:val>
                                        </p:tav>
                                      </p:tavLst>
                                    </p:anim>
                                    <p:anim calcmode="lin" valueType="num">
                                      <p:cBhvr>
                                        <p:cTn id="50" dur="1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51" fill="hold">
                            <p:stCondLst>
                              <p:cond delay="1400"/>
                            </p:stCondLst>
                            <p:childTnLst>
                              <p:par>
                                <p:cTn id="52" presetID="53" presetClass="entr" presetSubtype="16" fill="hold" grpId="1"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250" fill="hold"/>
                                        <p:tgtEl>
                                          <p:spTgt spid="23"/>
                                        </p:tgtEl>
                                        <p:attrNameLst>
                                          <p:attrName>ppt_w</p:attrName>
                                        </p:attrNameLst>
                                      </p:cBhvr>
                                      <p:tavLst>
                                        <p:tav tm="0">
                                          <p:val>
                                            <p:fltVal val="0"/>
                                          </p:val>
                                        </p:tav>
                                        <p:tav tm="100000">
                                          <p:val>
                                            <p:strVal val="#ppt_w"/>
                                          </p:val>
                                        </p:tav>
                                      </p:tavLst>
                                    </p:anim>
                                    <p:anim calcmode="lin" valueType="num">
                                      <p:cBhvr>
                                        <p:cTn id="55" dur="250" fill="hold"/>
                                        <p:tgtEl>
                                          <p:spTgt spid="23"/>
                                        </p:tgtEl>
                                        <p:attrNameLst>
                                          <p:attrName>ppt_h</p:attrName>
                                        </p:attrNameLst>
                                      </p:cBhvr>
                                      <p:tavLst>
                                        <p:tav tm="0">
                                          <p:val>
                                            <p:fltVal val="0"/>
                                          </p:val>
                                        </p:tav>
                                        <p:tav tm="100000">
                                          <p:val>
                                            <p:strVal val="#ppt_h"/>
                                          </p:val>
                                        </p:tav>
                                      </p:tavLst>
                                    </p:anim>
                                    <p:animEffect transition="in" filter="fade">
                                      <p:cBhvr>
                                        <p:cTn id="5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4" grpId="0"/>
      <p:bldP spid="17" grpId="0"/>
      <p:bldP spid="17" grpId="1"/>
      <p:bldP spid="20" grpId="0"/>
      <p:bldP spid="20" grpId="1"/>
      <p:bldP spid="23" grpId="0"/>
      <p:bldP spid="2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a:t>
            </a:r>
            <a:r>
              <a:rPr lang="zh-CN" altLang="en-US" sz="1600" dirty="0">
                <a:solidFill>
                  <a:srgbClr val="10FBFE"/>
                </a:solidFill>
                <a:latin typeface="微软雅黑" panose="020B0503020204020204" charset="-122"/>
                <a:ea typeface="微软雅黑" panose="020B0503020204020204" charset="-122"/>
                <a:sym typeface="+mn-ea"/>
              </a:rPr>
              <a:t>图像处理    </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882320" y="3293693"/>
            <a:ext cx="3102463" cy="116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2000" dirty="0">
                <a:solidFill>
                  <a:srgbClr val="10FBFE"/>
                </a:solidFill>
                <a:latin typeface="微软雅黑" panose="020B0503020204020204" charset="-122"/>
                <a:ea typeface="微软雅黑" panose="020B0503020204020204" charset="-122"/>
                <a:cs typeface="+mn-ea"/>
                <a:sym typeface="+mn-lt"/>
              </a:rPr>
              <a:t>灰度化、二值化</a:t>
            </a:r>
            <a:endParaRPr lang="en-US" altLang="zh-CN" sz="2000" dirty="0">
              <a:solidFill>
                <a:srgbClr val="10FBFE"/>
              </a:solidFill>
              <a:latin typeface="微软雅黑" panose="020B0503020204020204" charset="-122"/>
              <a:ea typeface="微软雅黑" panose="020B0503020204020204" charset="-122"/>
              <a:cs typeface="+mn-ea"/>
              <a:sym typeface="+mn-lt"/>
            </a:endParaRPr>
          </a:p>
          <a:p>
            <a:pPr algn="ctr" eaLnBrk="1" hangingPunct="1">
              <a:lnSpc>
                <a:spcPct val="150000"/>
              </a:lnSpc>
            </a:pPr>
            <a:r>
              <a:rPr lang="zh-CN" sz="1400" dirty="0">
                <a:solidFill>
                  <a:schemeClr val="bg1"/>
                </a:solidFill>
                <a:latin typeface="微软雅黑" panose="020B0503020204020204" charset="-122"/>
                <a:ea typeface="微软雅黑" panose="020B0503020204020204" charset="-122"/>
                <a:cs typeface="+mn-ea"/>
                <a:sym typeface="+mn-lt"/>
              </a:rPr>
              <a:t>灰度化：</a:t>
            </a:r>
            <a:r>
              <a:rPr lang="en-US" altLang="zh-CN" sz="1400" dirty="0">
                <a:solidFill>
                  <a:schemeClr val="bg1"/>
                </a:solidFill>
                <a:latin typeface="微软雅黑" panose="020B0503020204020204" charset="-122"/>
                <a:ea typeface="微软雅黑" panose="020B0503020204020204" charset="-122"/>
                <a:cs typeface="+mn-ea"/>
              </a:rPr>
              <a:t>Y=0.3R+0.59G+0.11</a:t>
            </a:r>
          </a:p>
          <a:p>
            <a:pPr algn="ctr" eaLnBrk="1" hangingPunct="1">
              <a:lnSpc>
                <a:spcPct val="150000"/>
              </a:lnSpc>
            </a:pPr>
            <a:r>
              <a:rPr lang="zh-CN" altLang="en-US" sz="1400" dirty="0">
                <a:solidFill>
                  <a:schemeClr val="bg1"/>
                </a:solidFill>
                <a:latin typeface="微软雅黑" panose="020B0503020204020204" charset="-122"/>
                <a:ea typeface="微软雅黑" panose="020B0503020204020204" charset="-122"/>
                <a:cs typeface="+mn-ea"/>
                <a:sym typeface="+mn-lt"/>
              </a:rPr>
              <a:t>阈值二值化：灰度值只有</a:t>
            </a:r>
            <a:r>
              <a:rPr lang="en-US" altLang="zh-CN" sz="1400" dirty="0">
                <a:solidFill>
                  <a:schemeClr val="bg1"/>
                </a:solidFill>
                <a:latin typeface="微软雅黑" panose="020B0503020204020204" charset="-122"/>
                <a:ea typeface="微软雅黑" panose="020B0503020204020204" charset="-122"/>
                <a:cs typeface="+mn-ea"/>
                <a:sym typeface="+mn-lt"/>
              </a:rPr>
              <a:t>0</a:t>
            </a:r>
            <a:r>
              <a:rPr lang="zh-CN" altLang="en-US" sz="1400" dirty="0">
                <a:solidFill>
                  <a:schemeClr val="bg1"/>
                </a:solidFill>
                <a:latin typeface="微软雅黑" panose="020B0503020204020204" charset="-122"/>
                <a:ea typeface="微软雅黑" panose="020B0503020204020204" charset="-122"/>
                <a:cs typeface="+mn-ea"/>
                <a:sym typeface="+mn-lt"/>
              </a:rPr>
              <a:t>、</a:t>
            </a:r>
            <a:r>
              <a:rPr lang="en-US" altLang="zh-CN" sz="1400" dirty="0">
                <a:solidFill>
                  <a:schemeClr val="bg1"/>
                </a:solidFill>
                <a:latin typeface="微软雅黑" panose="020B0503020204020204" charset="-122"/>
                <a:ea typeface="微软雅黑" panose="020B0503020204020204" charset="-122"/>
                <a:cs typeface="+mn-ea"/>
                <a:sym typeface="+mn-lt"/>
              </a:rPr>
              <a:t>255</a:t>
            </a:r>
            <a:endParaRPr lang="zh-CN" altLang="en-US" sz="1400" dirty="0">
              <a:solidFill>
                <a:schemeClr val="bg1"/>
              </a:solidFill>
              <a:latin typeface="微软雅黑" panose="020B0503020204020204" charset="-122"/>
              <a:ea typeface="微软雅黑" panose="020B0503020204020204" charset="-122"/>
              <a:cs typeface="+mn-ea"/>
              <a:sym typeface="+mn-lt"/>
            </a:endParaRPr>
          </a:p>
        </p:txBody>
      </p:sp>
      <p:sp>
        <p:nvSpPr>
          <p:cNvPr id="62" name="文本框 1"/>
          <p:cNvSpPr txBox="1">
            <a:spLocks noChangeArrowheads="1"/>
          </p:cNvSpPr>
          <p:nvPr/>
        </p:nvSpPr>
        <p:spPr bwMode="auto">
          <a:xfrm>
            <a:off x="3729910" y="3304460"/>
            <a:ext cx="2566987" cy="116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2000" dirty="0">
                <a:solidFill>
                  <a:srgbClr val="10FBFE"/>
                </a:solidFill>
                <a:latin typeface="微软雅黑" panose="020B0503020204020204" charset="-122"/>
                <a:ea typeface="微软雅黑" panose="020B0503020204020204" charset="-122"/>
                <a:cs typeface="+mn-ea"/>
                <a:sym typeface="+mn-lt"/>
              </a:rPr>
              <a:t>初步去噪</a:t>
            </a:r>
          </a:p>
          <a:p>
            <a:pPr algn="ctr" eaLnBrk="1" hangingPunct="1">
              <a:lnSpc>
                <a:spcPct val="150000"/>
              </a:lnSpc>
            </a:pPr>
            <a:r>
              <a:rPr lang="zh-CN" altLang="en-US" sz="1400" dirty="0">
                <a:solidFill>
                  <a:schemeClr val="bg1"/>
                </a:solidFill>
                <a:latin typeface="微软雅黑" panose="020B0503020204020204" charset="-122"/>
                <a:ea typeface="微软雅黑" panose="020B0503020204020204" charset="-122"/>
                <a:cs typeface="+mn-ea"/>
                <a:sym typeface="+mn-lt"/>
              </a:rPr>
              <a:t>判断领域去除孤立</a:t>
            </a:r>
            <a:r>
              <a:rPr lang="zh-CN" sz="1400" dirty="0">
                <a:solidFill>
                  <a:schemeClr val="bg1"/>
                </a:solidFill>
                <a:latin typeface="微软雅黑" panose="020B0503020204020204" charset="-122"/>
                <a:ea typeface="微软雅黑" panose="020B0503020204020204" charset="-122"/>
                <a:cs typeface="+mn-ea"/>
                <a:sym typeface="+mn-lt"/>
              </a:rPr>
              <a:t>噪点</a:t>
            </a:r>
            <a:endParaRPr lang="en-US" altLang="zh-CN" sz="1400" dirty="0">
              <a:solidFill>
                <a:schemeClr val="bg1"/>
              </a:solidFill>
              <a:latin typeface="微软雅黑" panose="020B0503020204020204" charset="-122"/>
              <a:ea typeface="微软雅黑" panose="020B0503020204020204" charset="-122"/>
              <a:cs typeface="+mn-ea"/>
              <a:sym typeface="+mn-lt"/>
            </a:endParaRPr>
          </a:p>
          <a:p>
            <a:pPr algn="ctr" eaLnBrk="1" hangingPunct="1">
              <a:lnSpc>
                <a:spcPct val="150000"/>
              </a:lnSpc>
            </a:pPr>
            <a:r>
              <a:rPr lang="zh-CN" altLang="en-US" sz="1400" dirty="0">
                <a:solidFill>
                  <a:schemeClr val="bg1"/>
                </a:solidFill>
                <a:latin typeface="微软雅黑" panose="020B0503020204020204" charset="-122"/>
                <a:ea typeface="微软雅黑" panose="020B0503020204020204" charset="-122"/>
                <a:cs typeface="+mn-ea"/>
                <a:sym typeface="+mn-lt"/>
              </a:rPr>
              <a:t>垂直、水平投影去干扰线</a:t>
            </a:r>
            <a:endParaRPr lang="zh-CN" sz="1400" dirty="0">
              <a:solidFill>
                <a:schemeClr val="bg1"/>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93157" y="3287367"/>
            <a:ext cx="2252345" cy="160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2000" dirty="0">
                <a:solidFill>
                  <a:srgbClr val="10FBFE"/>
                </a:solidFill>
                <a:latin typeface="微软雅黑" panose="020B0503020204020204" charset="-122"/>
                <a:ea typeface="微软雅黑" panose="020B0503020204020204" charset="-122"/>
                <a:cs typeface="+mn-ea"/>
                <a:sym typeface="+mn-lt"/>
              </a:rPr>
              <a:t>滤波去噪</a:t>
            </a:r>
            <a:endParaRPr lang="en-US" altLang="zh-CN" sz="2000" dirty="0">
              <a:solidFill>
                <a:srgbClr val="10FBFE"/>
              </a:solidFill>
              <a:latin typeface="微软雅黑" panose="020B0503020204020204" charset="-122"/>
              <a:ea typeface="微软雅黑" panose="020B0503020204020204" charset="-122"/>
              <a:cs typeface="+mn-ea"/>
              <a:sym typeface="+mn-lt"/>
            </a:endParaRPr>
          </a:p>
          <a:p>
            <a:pPr algn="ctr">
              <a:lnSpc>
                <a:spcPct val="150000"/>
              </a:lnSpc>
            </a:pPr>
            <a:r>
              <a:rPr lang="zh-CN" altLang="en-US" sz="1400" dirty="0">
                <a:solidFill>
                  <a:schemeClr val="bg1"/>
                </a:solidFill>
                <a:latin typeface="微软雅黑" panose="020B0503020204020204" charset="-122"/>
                <a:ea typeface="微软雅黑" panose="020B0503020204020204" charset="-122"/>
                <a:cs typeface="+mn-ea"/>
                <a:sym typeface="+mn-lt"/>
              </a:rPr>
              <a:t>中值滤波</a:t>
            </a:r>
          </a:p>
          <a:p>
            <a:pPr algn="ctr" eaLnBrk="1" hangingPunct="1">
              <a:lnSpc>
                <a:spcPct val="150000"/>
              </a:lnSpc>
            </a:pPr>
            <a:r>
              <a:rPr lang="zh-CN" sz="1400" dirty="0">
                <a:solidFill>
                  <a:schemeClr val="bg1"/>
                </a:solidFill>
                <a:latin typeface="微软雅黑" panose="020B0503020204020204" charset="-122"/>
                <a:ea typeface="微软雅黑" panose="020B0503020204020204" charset="-122"/>
                <a:cs typeface="+mn-ea"/>
                <a:sym typeface="+mn-lt"/>
              </a:rPr>
              <a:t>抑制目标图像的噪声</a:t>
            </a:r>
          </a:p>
          <a:p>
            <a:pPr algn="ctr" eaLnBrk="1" hangingPunct="1">
              <a:lnSpc>
                <a:spcPct val="150000"/>
              </a:lnSpc>
            </a:pPr>
            <a:endParaRPr lang="zh-CN" altLang="en-US" sz="20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09012" y="3286539"/>
            <a:ext cx="2252345" cy="14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2000" dirty="0">
                <a:solidFill>
                  <a:srgbClr val="10FBFE"/>
                </a:solidFill>
                <a:latin typeface="微软雅黑" panose="020B0503020204020204" charset="-122"/>
                <a:ea typeface="微软雅黑" panose="020B0503020204020204" charset="-122"/>
                <a:cs typeface="+mn-ea"/>
                <a:sym typeface="+mn-lt"/>
              </a:rPr>
              <a:t>字符分割</a:t>
            </a:r>
          </a:p>
          <a:p>
            <a:pPr algn="ctr">
              <a:lnSpc>
                <a:spcPct val="150000"/>
              </a:lnSpc>
            </a:pPr>
            <a:r>
              <a:rPr lang="zh-CN" altLang="en-US" sz="1400" dirty="0">
                <a:solidFill>
                  <a:schemeClr val="bg1"/>
                </a:solidFill>
                <a:latin typeface="微软雅黑" panose="020B0503020204020204" charset="-122"/>
                <a:ea typeface="微软雅黑" panose="020B0503020204020204" charset="-122"/>
                <a:cs typeface="+mn-ea"/>
                <a:sym typeface="+mn-lt"/>
              </a:rPr>
              <a:t>将</a:t>
            </a:r>
            <a:r>
              <a:rPr lang="zh-CN" sz="1400" dirty="0">
                <a:solidFill>
                  <a:schemeClr val="bg1"/>
                </a:solidFill>
                <a:latin typeface="微软雅黑" panose="020B0503020204020204" charset="-122"/>
                <a:ea typeface="微软雅黑" panose="020B0503020204020204" charset="-122"/>
                <a:cs typeface="+mn-ea"/>
                <a:sym typeface="+mn-lt"/>
              </a:rPr>
              <a:t>图片垂直投影，</a:t>
            </a:r>
            <a:r>
              <a:rPr lang="zh-CN" altLang="en-US" sz="1400" dirty="0">
                <a:solidFill>
                  <a:schemeClr val="bg1"/>
                </a:solidFill>
                <a:latin typeface="微软雅黑" panose="020B0503020204020204" charset="-122"/>
                <a:ea typeface="微软雅黑" panose="020B0503020204020204" charset="-122"/>
                <a:cs typeface="+mn-ea"/>
                <a:sym typeface="+mn-lt"/>
              </a:rPr>
              <a:t>根据灰度值为</a:t>
            </a:r>
            <a:r>
              <a:rPr lang="en-US" altLang="zh-CN" sz="1400" dirty="0">
                <a:solidFill>
                  <a:schemeClr val="bg1"/>
                </a:solidFill>
                <a:latin typeface="微软雅黑" panose="020B0503020204020204" charset="-122"/>
                <a:ea typeface="微软雅黑" panose="020B0503020204020204" charset="-122"/>
                <a:cs typeface="+mn-ea"/>
                <a:sym typeface="+mn-lt"/>
              </a:rPr>
              <a:t>0</a:t>
            </a:r>
            <a:r>
              <a:rPr lang="zh-CN" altLang="en-US" sz="1400" dirty="0">
                <a:solidFill>
                  <a:schemeClr val="bg1"/>
                </a:solidFill>
                <a:latin typeface="微软雅黑" panose="020B0503020204020204" charset="-122"/>
                <a:ea typeface="微软雅黑" panose="020B0503020204020204" charset="-122"/>
                <a:cs typeface="+mn-ea"/>
                <a:sym typeface="+mn-lt"/>
              </a:rPr>
              <a:t>像素点直方图的分布进行图像分割</a:t>
            </a:r>
            <a:endParaRPr lang="zh-CN" sz="1400" dirty="0">
              <a:solidFill>
                <a:schemeClr val="bg1"/>
              </a:solidFill>
              <a:latin typeface="微软雅黑" panose="020B0503020204020204" charset="-122"/>
              <a:ea typeface="微软雅黑" panose="020B0503020204020204" charset="-122"/>
              <a:cs typeface="+mn-ea"/>
            </a:endParaRPr>
          </a:p>
        </p:txBody>
      </p:sp>
      <p:pic>
        <p:nvPicPr>
          <p:cNvPr id="23" name="图片 22">
            <a:extLst>
              <a:ext uri="{FF2B5EF4-FFF2-40B4-BE49-F238E27FC236}">
                <a16:creationId xmlns:a16="http://schemas.microsoft.com/office/drawing/2014/main" id="{9DAC1006-3834-40A0-8723-EE39A041F8D4}"/>
              </a:ext>
            </a:extLst>
          </p:cNvPr>
          <p:cNvPicPr/>
          <p:nvPr/>
        </p:nvPicPr>
        <p:blipFill>
          <a:blip r:embed="rId3"/>
          <a:stretch>
            <a:fillRect/>
          </a:stretch>
        </p:blipFill>
        <p:spPr>
          <a:xfrm>
            <a:off x="1282380" y="1295649"/>
            <a:ext cx="2270125" cy="675640"/>
          </a:xfrm>
          <a:prstGeom prst="rect">
            <a:avLst/>
          </a:prstGeom>
          <a:ln>
            <a:noFill/>
          </a:ln>
          <a:effectLst>
            <a:outerShdw blurRad="190500" algn="tl" rotWithShape="0">
              <a:srgbClr val="000000">
                <a:alpha val="70000"/>
              </a:srgbClr>
            </a:outerShdw>
          </a:effectLst>
        </p:spPr>
      </p:pic>
      <p:pic>
        <p:nvPicPr>
          <p:cNvPr id="29" name="图片 28">
            <a:extLst>
              <a:ext uri="{FF2B5EF4-FFF2-40B4-BE49-F238E27FC236}">
                <a16:creationId xmlns:a16="http://schemas.microsoft.com/office/drawing/2014/main" id="{FFC3C702-C3AD-43C5-A81F-D767F368A25E}"/>
              </a:ext>
            </a:extLst>
          </p:cNvPr>
          <p:cNvPicPr/>
          <p:nvPr/>
        </p:nvPicPr>
        <p:blipFill>
          <a:blip r:embed="rId4"/>
          <a:stretch>
            <a:fillRect/>
          </a:stretch>
        </p:blipFill>
        <p:spPr>
          <a:xfrm>
            <a:off x="1282381" y="5763056"/>
            <a:ext cx="2273935" cy="683260"/>
          </a:xfrm>
          <a:prstGeom prst="rect">
            <a:avLst/>
          </a:prstGeom>
        </p:spPr>
      </p:pic>
      <p:pic>
        <p:nvPicPr>
          <p:cNvPr id="32" name="图片 31">
            <a:extLst>
              <a:ext uri="{FF2B5EF4-FFF2-40B4-BE49-F238E27FC236}">
                <a16:creationId xmlns:a16="http://schemas.microsoft.com/office/drawing/2014/main" id="{249F2507-F2BC-4F1C-B4A7-A9C22F71D2C9}"/>
              </a:ext>
            </a:extLst>
          </p:cNvPr>
          <p:cNvPicPr/>
          <p:nvPr/>
        </p:nvPicPr>
        <p:blipFill>
          <a:blip r:embed="rId5"/>
          <a:stretch>
            <a:fillRect/>
          </a:stretch>
        </p:blipFill>
        <p:spPr>
          <a:xfrm>
            <a:off x="6313486" y="4974772"/>
            <a:ext cx="2252345" cy="686297"/>
          </a:xfrm>
          <a:prstGeom prst="rect">
            <a:avLst/>
          </a:prstGeom>
        </p:spPr>
      </p:pic>
      <p:pic>
        <p:nvPicPr>
          <p:cNvPr id="7" name="图片 6">
            <a:extLst>
              <a:ext uri="{FF2B5EF4-FFF2-40B4-BE49-F238E27FC236}">
                <a16:creationId xmlns:a16="http://schemas.microsoft.com/office/drawing/2014/main" id="{6652F817-19A0-4B46-83CA-5F42FBD0BB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0391" y="5904637"/>
            <a:ext cx="591458" cy="591458"/>
          </a:xfrm>
          <a:prstGeom prst="rect">
            <a:avLst/>
          </a:prstGeom>
        </p:spPr>
      </p:pic>
      <p:pic>
        <p:nvPicPr>
          <p:cNvPr id="9" name="图片 8">
            <a:extLst>
              <a:ext uri="{FF2B5EF4-FFF2-40B4-BE49-F238E27FC236}">
                <a16:creationId xmlns:a16="http://schemas.microsoft.com/office/drawing/2014/main" id="{AEDB1B16-18A1-4CB6-8F8D-62A471462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6800" y="5904637"/>
            <a:ext cx="591458" cy="591458"/>
          </a:xfrm>
          <a:prstGeom prst="rect">
            <a:avLst/>
          </a:prstGeom>
        </p:spPr>
      </p:pic>
      <p:pic>
        <p:nvPicPr>
          <p:cNvPr id="11" name="图片 10">
            <a:extLst>
              <a:ext uri="{FF2B5EF4-FFF2-40B4-BE49-F238E27FC236}">
                <a16:creationId xmlns:a16="http://schemas.microsoft.com/office/drawing/2014/main" id="{695AB51D-9E77-48A3-AED5-E3B2F03071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7777" y="5904637"/>
            <a:ext cx="591458" cy="591458"/>
          </a:xfrm>
          <a:prstGeom prst="rect">
            <a:avLst/>
          </a:prstGeom>
        </p:spPr>
      </p:pic>
      <p:pic>
        <p:nvPicPr>
          <p:cNvPr id="13" name="图片 12">
            <a:extLst>
              <a:ext uri="{FF2B5EF4-FFF2-40B4-BE49-F238E27FC236}">
                <a16:creationId xmlns:a16="http://schemas.microsoft.com/office/drawing/2014/main" id="{533DAB73-1B10-4C49-A653-E7BB975694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29084" y="5904637"/>
            <a:ext cx="591458" cy="591458"/>
          </a:xfrm>
          <a:prstGeom prst="rect">
            <a:avLst/>
          </a:prstGeom>
        </p:spPr>
      </p:pic>
      <p:sp>
        <p:nvSpPr>
          <p:cNvPr id="10" name="文本框 9">
            <a:extLst>
              <a:ext uri="{FF2B5EF4-FFF2-40B4-BE49-F238E27FC236}">
                <a16:creationId xmlns:a16="http://schemas.microsoft.com/office/drawing/2014/main" id="{7D6A13FE-3DB9-4E32-B5A7-1DC5DCF47EDC}"/>
              </a:ext>
            </a:extLst>
          </p:cNvPr>
          <p:cNvSpPr txBox="1"/>
          <p:nvPr/>
        </p:nvSpPr>
        <p:spPr>
          <a:xfrm>
            <a:off x="878161" y="1296816"/>
            <a:ext cx="1594761" cy="646331"/>
          </a:xfrm>
          <a:prstGeom prst="rect">
            <a:avLst/>
          </a:prstGeom>
          <a:noFill/>
        </p:spPr>
        <p:txBody>
          <a:bodyPr wrap="square" rtlCol="0">
            <a:spAutoFit/>
          </a:bodyPr>
          <a:lstStyle/>
          <a:p>
            <a:r>
              <a:rPr lang="zh-CN" altLang="en-US" b="1" dirty="0">
                <a:solidFill>
                  <a:schemeClr val="bg1"/>
                </a:solidFill>
              </a:rPr>
              <a:t>原</a:t>
            </a:r>
            <a:endParaRPr lang="en-US" altLang="zh-CN" b="1" dirty="0">
              <a:solidFill>
                <a:schemeClr val="bg1"/>
              </a:solidFill>
            </a:endParaRPr>
          </a:p>
          <a:p>
            <a:r>
              <a:rPr lang="zh-CN" altLang="en-US" b="1" dirty="0">
                <a:solidFill>
                  <a:schemeClr val="bg1"/>
                </a:solidFill>
              </a:rPr>
              <a:t>图</a:t>
            </a:r>
          </a:p>
        </p:txBody>
      </p:sp>
      <p:pic>
        <p:nvPicPr>
          <p:cNvPr id="36" name="图片 35">
            <a:extLst>
              <a:ext uri="{FF2B5EF4-FFF2-40B4-BE49-F238E27FC236}">
                <a16:creationId xmlns:a16="http://schemas.microsoft.com/office/drawing/2014/main" id="{83F047F8-D222-4E78-BEE3-72B6D6DED551}"/>
              </a:ext>
            </a:extLst>
          </p:cNvPr>
          <p:cNvPicPr>
            <a:picLocks noChangeAspect="1"/>
          </p:cNvPicPr>
          <p:nvPr/>
        </p:nvPicPr>
        <p:blipFill>
          <a:blip r:embed="rId9"/>
          <a:stretch>
            <a:fillRect/>
          </a:stretch>
        </p:blipFill>
        <p:spPr>
          <a:xfrm rot="5400000">
            <a:off x="9538371" y="4182434"/>
            <a:ext cx="706755" cy="2289887"/>
          </a:xfrm>
          <a:prstGeom prst="rect">
            <a:avLst/>
          </a:prstGeom>
        </p:spPr>
      </p:pic>
      <p:pic>
        <p:nvPicPr>
          <p:cNvPr id="37" name="图片 36">
            <a:extLst>
              <a:ext uri="{FF2B5EF4-FFF2-40B4-BE49-F238E27FC236}">
                <a16:creationId xmlns:a16="http://schemas.microsoft.com/office/drawing/2014/main" id="{20C516C2-A3B9-4617-B200-8A15FFABF626}"/>
              </a:ext>
            </a:extLst>
          </p:cNvPr>
          <p:cNvPicPr/>
          <p:nvPr/>
        </p:nvPicPr>
        <p:blipFill>
          <a:blip r:embed="rId4"/>
          <a:stretch>
            <a:fillRect/>
          </a:stretch>
        </p:blipFill>
        <p:spPr>
          <a:xfrm>
            <a:off x="1282379" y="4980826"/>
            <a:ext cx="2270125" cy="680243"/>
          </a:xfrm>
          <a:prstGeom prst="rect">
            <a:avLst/>
          </a:prstGeom>
        </p:spPr>
      </p:pic>
      <p:pic>
        <p:nvPicPr>
          <p:cNvPr id="38" name="图片 37">
            <a:extLst>
              <a:ext uri="{FF2B5EF4-FFF2-40B4-BE49-F238E27FC236}">
                <a16:creationId xmlns:a16="http://schemas.microsoft.com/office/drawing/2014/main" id="{6454041D-9AB9-40C4-96BF-B173006CA522}"/>
              </a:ext>
            </a:extLst>
          </p:cNvPr>
          <p:cNvPicPr/>
          <p:nvPr/>
        </p:nvPicPr>
        <p:blipFill>
          <a:blip r:embed="rId10"/>
          <a:stretch>
            <a:fillRect/>
          </a:stretch>
        </p:blipFill>
        <p:spPr>
          <a:xfrm>
            <a:off x="3857307" y="4966666"/>
            <a:ext cx="2259330" cy="687070"/>
          </a:xfrm>
          <a:prstGeom prst="rect">
            <a:avLst/>
          </a:prstGeom>
        </p:spPr>
      </p:pic>
      <p:pic>
        <p:nvPicPr>
          <p:cNvPr id="39" name="图片 38">
            <a:extLst>
              <a:ext uri="{FF2B5EF4-FFF2-40B4-BE49-F238E27FC236}">
                <a16:creationId xmlns:a16="http://schemas.microsoft.com/office/drawing/2014/main" id="{A2C390C4-28C6-41DC-B809-16EC96E30397}"/>
              </a:ext>
            </a:extLst>
          </p:cNvPr>
          <p:cNvPicPr/>
          <p:nvPr/>
        </p:nvPicPr>
        <p:blipFill>
          <a:blip r:embed="rId5"/>
          <a:stretch>
            <a:fillRect/>
          </a:stretch>
        </p:blipFill>
        <p:spPr>
          <a:xfrm>
            <a:off x="3871244" y="5760833"/>
            <a:ext cx="2274062" cy="6937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250" fill="hold"/>
                                        <p:tgtEl>
                                          <p:spTgt spid="37"/>
                                        </p:tgtEl>
                                        <p:attrNameLst>
                                          <p:attrName>ppt_x</p:attrName>
                                        </p:attrNameLst>
                                      </p:cBhvr>
                                      <p:tavLst>
                                        <p:tav tm="0">
                                          <p:val>
                                            <p:strVal val="#ppt_x"/>
                                          </p:val>
                                        </p:tav>
                                        <p:tav tm="100000">
                                          <p:val>
                                            <p:strVal val="#ppt_x"/>
                                          </p:val>
                                        </p:tav>
                                      </p:tavLst>
                                    </p:anim>
                                    <p:anim calcmode="lin" valueType="num">
                                      <p:cBhvr additive="base">
                                        <p:cTn id="8" dur="25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250" fill="hold"/>
                                        <p:tgtEl>
                                          <p:spTgt spid="29"/>
                                        </p:tgtEl>
                                        <p:attrNameLst>
                                          <p:attrName>ppt_x</p:attrName>
                                        </p:attrNameLst>
                                      </p:cBhvr>
                                      <p:tavLst>
                                        <p:tav tm="0">
                                          <p:val>
                                            <p:strVal val="#ppt_x"/>
                                          </p:val>
                                        </p:tav>
                                        <p:tav tm="100000">
                                          <p:val>
                                            <p:strVal val="#ppt_x"/>
                                          </p:val>
                                        </p:tav>
                                      </p:tavLst>
                                    </p:anim>
                                    <p:anim calcmode="lin" valueType="num">
                                      <p:cBhvr additive="base">
                                        <p:cTn id="12" dur="25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250" fill="hold"/>
                                        <p:tgtEl>
                                          <p:spTgt spid="38"/>
                                        </p:tgtEl>
                                        <p:attrNameLst>
                                          <p:attrName>ppt_x</p:attrName>
                                        </p:attrNameLst>
                                      </p:cBhvr>
                                      <p:tavLst>
                                        <p:tav tm="0">
                                          <p:val>
                                            <p:strVal val="#ppt_x"/>
                                          </p:val>
                                        </p:tav>
                                        <p:tav tm="100000">
                                          <p:val>
                                            <p:strVal val="#ppt_x"/>
                                          </p:val>
                                        </p:tav>
                                      </p:tavLst>
                                    </p:anim>
                                    <p:anim calcmode="lin" valueType="num">
                                      <p:cBhvr additive="base">
                                        <p:cTn id="18" dur="250" fill="hold"/>
                                        <p:tgtEl>
                                          <p:spTgt spid="3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250" fill="hold"/>
                                        <p:tgtEl>
                                          <p:spTgt spid="39"/>
                                        </p:tgtEl>
                                        <p:attrNameLst>
                                          <p:attrName>ppt_x</p:attrName>
                                        </p:attrNameLst>
                                      </p:cBhvr>
                                      <p:tavLst>
                                        <p:tav tm="0">
                                          <p:val>
                                            <p:strVal val="#ppt_x"/>
                                          </p:val>
                                        </p:tav>
                                        <p:tav tm="100000">
                                          <p:val>
                                            <p:strVal val="#ppt_x"/>
                                          </p:val>
                                        </p:tav>
                                      </p:tavLst>
                                    </p:anim>
                                    <p:anim calcmode="lin" valueType="num">
                                      <p:cBhvr additive="base">
                                        <p:cTn id="22"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250" fill="hold"/>
                                        <p:tgtEl>
                                          <p:spTgt spid="32"/>
                                        </p:tgtEl>
                                        <p:attrNameLst>
                                          <p:attrName>ppt_x</p:attrName>
                                        </p:attrNameLst>
                                      </p:cBhvr>
                                      <p:tavLst>
                                        <p:tav tm="0">
                                          <p:val>
                                            <p:strVal val="#ppt_x"/>
                                          </p:val>
                                        </p:tav>
                                        <p:tav tm="100000">
                                          <p:val>
                                            <p:strVal val="#ppt_x"/>
                                          </p:val>
                                        </p:tav>
                                      </p:tavLst>
                                    </p:anim>
                                    <p:anim calcmode="lin" valueType="num">
                                      <p:cBhvr additive="base">
                                        <p:cTn id="28" dur="25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250" fill="hold"/>
                                        <p:tgtEl>
                                          <p:spTgt spid="36"/>
                                        </p:tgtEl>
                                        <p:attrNameLst>
                                          <p:attrName>ppt_x</p:attrName>
                                        </p:attrNameLst>
                                      </p:cBhvr>
                                      <p:tavLst>
                                        <p:tav tm="0">
                                          <p:val>
                                            <p:strVal val="#ppt_x"/>
                                          </p:val>
                                        </p:tav>
                                        <p:tav tm="100000">
                                          <p:val>
                                            <p:strVal val="#ppt_x"/>
                                          </p:val>
                                        </p:tav>
                                      </p:tavLst>
                                    </p:anim>
                                    <p:anim calcmode="lin" valueType="num">
                                      <p:cBhvr additive="base">
                                        <p:cTn id="34" dur="25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250" fill="hold"/>
                                        <p:tgtEl>
                                          <p:spTgt spid="9"/>
                                        </p:tgtEl>
                                        <p:attrNameLst>
                                          <p:attrName>ppt_x</p:attrName>
                                        </p:attrNameLst>
                                      </p:cBhvr>
                                      <p:tavLst>
                                        <p:tav tm="0">
                                          <p:val>
                                            <p:strVal val="#ppt_x"/>
                                          </p:val>
                                        </p:tav>
                                        <p:tav tm="100000">
                                          <p:val>
                                            <p:strVal val="#ppt_x"/>
                                          </p:val>
                                        </p:tav>
                                      </p:tavLst>
                                    </p:anim>
                                    <p:anim calcmode="lin" valueType="num">
                                      <p:cBhvr additive="base">
                                        <p:cTn id="38" dur="25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250" fill="hold"/>
                                        <p:tgtEl>
                                          <p:spTgt spid="11"/>
                                        </p:tgtEl>
                                        <p:attrNameLst>
                                          <p:attrName>ppt_x</p:attrName>
                                        </p:attrNameLst>
                                      </p:cBhvr>
                                      <p:tavLst>
                                        <p:tav tm="0">
                                          <p:val>
                                            <p:strVal val="#ppt_x"/>
                                          </p:val>
                                        </p:tav>
                                        <p:tav tm="100000">
                                          <p:val>
                                            <p:strVal val="#ppt_x"/>
                                          </p:val>
                                        </p:tav>
                                      </p:tavLst>
                                    </p:anim>
                                    <p:anim calcmode="lin" valueType="num">
                                      <p:cBhvr additive="base">
                                        <p:cTn id="42" dur="25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250" fill="hold"/>
                                        <p:tgtEl>
                                          <p:spTgt spid="13"/>
                                        </p:tgtEl>
                                        <p:attrNameLst>
                                          <p:attrName>ppt_x</p:attrName>
                                        </p:attrNameLst>
                                      </p:cBhvr>
                                      <p:tavLst>
                                        <p:tav tm="0">
                                          <p:val>
                                            <p:strVal val="#ppt_x"/>
                                          </p:val>
                                        </p:tav>
                                        <p:tav tm="100000">
                                          <p:val>
                                            <p:strVal val="#ppt_x"/>
                                          </p:val>
                                        </p:tav>
                                      </p:tavLst>
                                    </p:anim>
                                    <p:anim calcmode="lin" valueType="num">
                                      <p:cBhvr additive="base">
                                        <p:cTn id="46" dur="25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250" fill="hold"/>
                                        <p:tgtEl>
                                          <p:spTgt spid="7"/>
                                        </p:tgtEl>
                                        <p:attrNameLst>
                                          <p:attrName>ppt_x</p:attrName>
                                        </p:attrNameLst>
                                      </p:cBhvr>
                                      <p:tavLst>
                                        <p:tav tm="0">
                                          <p:val>
                                            <p:strVal val="#ppt_x"/>
                                          </p:val>
                                        </p:tav>
                                        <p:tav tm="100000">
                                          <p:val>
                                            <p:strVal val="#ppt_x"/>
                                          </p:val>
                                        </p:tav>
                                      </p:tavLst>
                                    </p:anim>
                                    <p:anim calcmode="lin" valueType="num">
                                      <p:cBhvr additive="base">
                                        <p:cTn id="50"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4317524-60A4-4976-AC3E-7644C6C09121}"/>
              </a:ext>
            </a:extLst>
          </p:cNvPr>
          <p:cNvSpPr/>
          <p:nvPr/>
        </p:nvSpPr>
        <p:spPr bwMode="auto">
          <a:xfrm>
            <a:off x="4163561" y="2493963"/>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chemeClr val="bg1"/>
            </a:solid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Freeform 3">
            <a:extLst>
              <a:ext uri="{FF2B5EF4-FFF2-40B4-BE49-F238E27FC236}">
                <a16:creationId xmlns:a16="http://schemas.microsoft.com/office/drawing/2014/main" id="{891B255C-1A43-44D7-9B54-67B7814B42CE}"/>
              </a:ext>
            </a:extLst>
          </p:cNvPr>
          <p:cNvSpPr/>
          <p:nvPr/>
        </p:nvSpPr>
        <p:spPr bwMode="auto">
          <a:xfrm>
            <a:off x="4163561" y="3724275"/>
            <a:ext cx="7261225" cy="104775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chemeClr val="bg1"/>
            </a:solid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Freeform 4">
            <a:extLst>
              <a:ext uri="{FF2B5EF4-FFF2-40B4-BE49-F238E27FC236}">
                <a16:creationId xmlns:a16="http://schemas.microsoft.com/office/drawing/2014/main" id="{1A042165-2201-4686-91E6-4E7F8CF5AD55}"/>
              </a:ext>
            </a:extLst>
          </p:cNvPr>
          <p:cNvSpPr/>
          <p:nvPr/>
        </p:nvSpPr>
        <p:spPr bwMode="auto">
          <a:xfrm>
            <a:off x="4163561" y="1226331"/>
            <a:ext cx="6164264" cy="1246994"/>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 name="Freeform 5">
            <a:extLst>
              <a:ext uri="{FF2B5EF4-FFF2-40B4-BE49-F238E27FC236}">
                <a16:creationId xmlns:a16="http://schemas.microsoft.com/office/drawing/2014/main" id="{CBCC422A-7566-4C11-8589-A983203B1B8C}"/>
              </a:ext>
            </a:extLst>
          </p:cNvPr>
          <p:cNvSpPr/>
          <p:nvPr/>
        </p:nvSpPr>
        <p:spPr bwMode="auto">
          <a:xfrm>
            <a:off x="4196788" y="4772025"/>
            <a:ext cx="6131038" cy="1244299"/>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Rectangle 10">
            <a:extLst>
              <a:ext uri="{FF2B5EF4-FFF2-40B4-BE49-F238E27FC236}">
                <a16:creationId xmlns:a16="http://schemas.microsoft.com/office/drawing/2014/main" id="{491BCC2C-96E7-4022-9911-7347B19E8832}"/>
              </a:ext>
            </a:extLst>
          </p:cNvPr>
          <p:cNvSpPr>
            <a:spLocks noChangeArrowheads="1"/>
          </p:cNvSpPr>
          <p:nvPr/>
        </p:nvSpPr>
        <p:spPr bwMode="auto">
          <a:xfrm>
            <a:off x="9949204" y="2791037"/>
            <a:ext cx="1154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卷积层</a:t>
            </a:r>
            <a:endParaRPr kumimoji="0" 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Rectangle 11">
            <a:extLst>
              <a:ext uri="{FF2B5EF4-FFF2-40B4-BE49-F238E27FC236}">
                <a16:creationId xmlns:a16="http://schemas.microsoft.com/office/drawing/2014/main" id="{574A4E5D-8A4D-4ECF-B173-402062DACDDF}"/>
              </a:ext>
            </a:extLst>
          </p:cNvPr>
          <p:cNvSpPr>
            <a:spLocks noChangeArrowheads="1"/>
          </p:cNvSpPr>
          <p:nvPr/>
        </p:nvSpPr>
        <p:spPr bwMode="auto">
          <a:xfrm>
            <a:off x="9957141" y="3856444"/>
            <a:ext cx="1154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池化层</a:t>
            </a:r>
            <a:endParaRPr kumimoji="0" 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Text Box 65">
            <a:extLst>
              <a:ext uri="{FF2B5EF4-FFF2-40B4-BE49-F238E27FC236}">
                <a16:creationId xmlns:a16="http://schemas.microsoft.com/office/drawing/2014/main" id="{E3FEDDF3-041C-48FF-85CB-5586A82856CE}"/>
              </a:ext>
            </a:extLst>
          </p:cNvPr>
          <p:cNvSpPr txBox="1"/>
          <p:nvPr/>
        </p:nvSpPr>
        <p:spPr>
          <a:xfrm>
            <a:off x="4100060" y="1304133"/>
            <a:ext cx="5062537" cy="1396921"/>
          </a:xfrm>
          <a:prstGeom prst="rect">
            <a:avLst/>
          </a:prstGeom>
          <a:noFill/>
          <a:ln w="9525">
            <a:noFill/>
          </a:ln>
        </p:spPr>
        <p:txBody>
          <a:bodyPr wrap="square" anchor="t">
            <a:spAutoFit/>
          </a:bodyPr>
          <a:lstStyle/>
          <a:p>
            <a:pP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rPr>
              <a:t>卷积层（</a:t>
            </a:r>
            <a:r>
              <a:rPr lang="en-US" altLang="zh-CN" sz="2400" b="1" dirty="0">
                <a:solidFill>
                  <a:schemeClr val="bg1"/>
                </a:solidFill>
                <a:latin typeface="微软雅黑" panose="020B0503020204020204" pitchFamily="34" charset="-122"/>
                <a:ea typeface="微软雅黑" panose="020B0503020204020204" pitchFamily="34" charset="-122"/>
              </a:rPr>
              <a:t>conv</a:t>
            </a:r>
            <a:r>
              <a:rPr lang="zh-CN" altLang="en-US" sz="2400" b="1" dirty="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利用卷积核（</a:t>
            </a:r>
            <a:r>
              <a:rPr lang="en-US" altLang="zh-CN" sz="1600" dirty="0" err="1">
                <a:solidFill>
                  <a:schemeClr val="bg1"/>
                </a:solidFill>
                <a:latin typeface="微软雅黑" panose="020B0503020204020204" pitchFamily="34" charset="-122"/>
                <a:ea typeface="微软雅黑" panose="020B0503020204020204" pitchFamily="34" charset="-122"/>
              </a:rPr>
              <a:t>fliter</a:t>
            </a:r>
            <a:r>
              <a:rPr lang="zh-CN" altLang="en-US" sz="1600" dirty="0">
                <a:solidFill>
                  <a:schemeClr val="bg1"/>
                </a:solidFill>
                <a:latin typeface="微软雅黑" panose="020B0503020204020204" pitchFamily="34" charset="-122"/>
                <a:ea typeface="微软雅黑" panose="020B0503020204020204" pitchFamily="34" charset="-122"/>
              </a:rPr>
              <a:t>）对图像进行特征提取，将卷积核的权重与图像的灰度值进行点乘，求和再通过激活函数，等到图像的深层次特征。</a:t>
            </a:r>
            <a:endParaRPr lang="zh-CN" altLang="en-US" sz="12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 Box 65">
            <a:extLst>
              <a:ext uri="{FF2B5EF4-FFF2-40B4-BE49-F238E27FC236}">
                <a16:creationId xmlns:a16="http://schemas.microsoft.com/office/drawing/2014/main" id="{997779C9-1CC8-453A-B831-126AB4EFE74A}"/>
              </a:ext>
            </a:extLst>
          </p:cNvPr>
          <p:cNvSpPr txBox="1"/>
          <p:nvPr/>
        </p:nvSpPr>
        <p:spPr>
          <a:xfrm>
            <a:off x="4100060" y="3892820"/>
            <a:ext cx="5130799" cy="1101455"/>
          </a:xfrm>
          <a:prstGeom prst="rect">
            <a:avLst/>
          </a:prstGeom>
          <a:noFill/>
          <a:ln w="9525">
            <a:noFill/>
          </a:ln>
        </p:spPr>
        <p:txBody>
          <a:bodyPr wrap="square" anchor="t">
            <a:spAutoFit/>
          </a:bodyPr>
          <a:lstStyle/>
          <a:p>
            <a:pP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rPr>
              <a:t>池化层（</a:t>
            </a:r>
            <a:r>
              <a:rPr lang="en-US" altLang="zh-CN" sz="2400" b="1" dirty="0">
                <a:solidFill>
                  <a:schemeClr val="bg1"/>
                </a:solidFill>
                <a:latin typeface="微软雅黑" panose="020B0503020204020204" pitchFamily="34" charset="-122"/>
                <a:ea typeface="微软雅黑" panose="020B0503020204020204" pitchFamily="34" charset="-122"/>
              </a:rPr>
              <a:t>conv</a:t>
            </a:r>
            <a:r>
              <a:rPr lang="zh-CN" altLang="en-US" sz="2400" b="1" dirty="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在保证图像特征不丢失的前提下，缩小图片的尺寸，减少整个网络的参数，提高模型的训练速度。</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 name="Freeform 103">
            <a:extLst>
              <a:ext uri="{FF2B5EF4-FFF2-40B4-BE49-F238E27FC236}">
                <a16:creationId xmlns:a16="http://schemas.microsoft.com/office/drawing/2014/main" id="{1260F3E5-A77A-463C-A3A5-C33CD8F07ADC}"/>
              </a:ext>
            </a:extLst>
          </p:cNvPr>
          <p:cNvSpPr>
            <a:spLocks noEditPoints="1" noChangeArrowheads="1"/>
          </p:cNvSpPr>
          <p:nvPr/>
        </p:nvSpPr>
        <p:spPr bwMode="auto">
          <a:xfrm>
            <a:off x="10061123" y="3143250"/>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1" name="Freeform 33">
            <a:extLst>
              <a:ext uri="{FF2B5EF4-FFF2-40B4-BE49-F238E27FC236}">
                <a16:creationId xmlns:a16="http://schemas.microsoft.com/office/drawing/2014/main" id="{5781E7F1-006F-4AE9-8BEE-79D0268AA84B}"/>
              </a:ext>
            </a:extLst>
          </p:cNvPr>
          <p:cNvSpPr>
            <a:spLocks noEditPoints="1" noChangeArrowheads="1"/>
          </p:cNvSpPr>
          <p:nvPr/>
        </p:nvSpPr>
        <p:spPr bwMode="auto">
          <a:xfrm>
            <a:off x="10121448" y="4283075"/>
            <a:ext cx="412750" cy="266700"/>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
              <a:gd name="T85" fmla="*/ 0 h 61"/>
              <a:gd name="T86" fmla="*/ 94 w 94"/>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5" name="组合 14">
            <a:extLst>
              <a:ext uri="{FF2B5EF4-FFF2-40B4-BE49-F238E27FC236}">
                <a16:creationId xmlns:a16="http://schemas.microsoft.com/office/drawing/2014/main" id="{CD645858-152B-4323-9B30-0B7A143BFC10}"/>
              </a:ext>
            </a:extLst>
          </p:cNvPr>
          <p:cNvGrpSpPr/>
          <p:nvPr/>
        </p:nvGrpSpPr>
        <p:grpSpPr>
          <a:xfrm>
            <a:off x="354330" y="377190"/>
            <a:ext cx="606425" cy="606425"/>
            <a:chOff x="2089" y="2413"/>
            <a:chExt cx="1152" cy="1152"/>
          </a:xfrm>
        </p:grpSpPr>
        <p:sp>
          <p:nvSpPr>
            <p:cNvPr id="16" name="椭圆 15">
              <a:extLst>
                <a:ext uri="{FF2B5EF4-FFF2-40B4-BE49-F238E27FC236}">
                  <a16:creationId xmlns:a16="http://schemas.microsoft.com/office/drawing/2014/main" id="{8C0CDBB5-DAFD-41AB-B577-DD0EF46F37D7}"/>
                </a:ext>
              </a:extLst>
            </p:cNvPr>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728D348-E37D-4EC9-A748-77299E0F5FBF}"/>
                </a:ext>
              </a:extLst>
            </p:cNvPr>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18" name="文本框 17">
            <a:extLst>
              <a:ext uri="{FF2B5EF4-FFF2-40B4-BE49-F238E27FC236}">
                <a16:creationId xmlns:a16="http://schemas.microsoft.com/office/drawing/2014/main" id="{C3C7D5E7-0E03-4E4E-8416-E30EC61381A5}"/>
              </a:ext>
            </a:extLst>
          </p:cNvPr>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a:t>
            </a:r>
            <a:r>
              <a:rPr lang="zh-CN" altLang="en-US" sz="1600" dirty="0">
                <a:solidFill>
                  <a:srgbClr val="10FBFE"/>
                </a:solidFill>
                <a:latin typeface="微软雅黑" panose="020B0503020204020204" charset="-122"/>
                <a:ea typeface="微软雅黑" panose="020B0503020204020204" charset="-122"/>
                <a:sym typeface="+mn-ea"/>
              </a:rPr>
              <a:t>卷积神经网络</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19" name="图片 18">
            <a:extLst>
              <a:ext uri="{FF2B5EF4-FFF2-40B4-BE49-F238E27FC236}">
                <a16:creationId xmlns:a16="http://schemas.microsoft.com/office/drawing/2014/main" id="{BCA47090-8AF9-4FEF-82A4-880512AF3504}"/>
              </a:ext>
            </a:extLst>
          </p:cNvPr>
          <p:cNvPicPr>
            <a:picLocks noChangeAspect="1"/>
          </p:cNvPicPr>
          <p:nvPr/>
        </p:nvPicPr>
        <p:blipFill>
          <a:blip r:embed="rId2"/>
          <a:stretch>
            <a:fillRect/>
          </a:stretch>
        </p:blipFill>
        <p:spPr>
          <a:xfrm>
            <a:off x="239944" y="1226331"/>
            <a:ext cx="3484765" cy="2275694"/>
          </a:xfrm>
          <a:prstGeom prst="rect">
            <a:avLst/>
          </a:prstGeom>
        </p:spPr>
      </p:pic>
      <p:pic>
        <p:nvPicPr>
          <p:cNvPr id="20" name="图片 19">
            <a:extLst>
              <a:ext uri="{FF2B5EF4-FFF2-40B4-BE49-F238E27FC236}">
                <a16:creationId xmlns:a16="http://schemas.microsoft.com/office/drawing/2014/main" id="{07FFB1FF-2E70-4773-BC90-088ED7B535E0}"/>
              </a:ext>
            </a:extLst>
          </p:cNvPr>
          <p:cNvPicPr>
            <a:picLocks noChangeAspect="1"/>
          </p:cNvPicPr>
          <p:nvPr/>
        </p:nvPicPr>
        <p:blipFill>
          <a:blip r:embed="rId3"/>
          <a:stretch>
            <a:fillRect/>
          </a:stretch>
        </p:blipFill>
        <p:spPr>
          <a:xfrm>
            <a:off x="239944" y="3724275"/>
            <a:ext cx="3484765" cy="2292050"/>
          </a:xfrm>
          <a:prstGeom prst="rect">
            <a:avLst/>
          </a:prstGeom>
        </p:spPr>
      </p:pic>
    </p:spTree>
    <p:extLst>
      <p:ext uri="{BB962C8B-B14F-4D97-AF65-F5344CB8AC3E}">
        <p14:creationId xmlns:p14="http://schemas.microsoft.com/office/powerpoint/2010/main" val="3422321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par>
                                <p:cTn id="12" presetID="2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250" fill="hold"/>
                                        <p:tgtEl>
                                          <p:spTgt spid="6"/>
                                        </p:tgtEl>
                                        <p:attrNameLst>
                                          <p:attrName>ppt_w</p:attrName>
                                        </p:attrNameLst>
                                      </p:cBhvr>
                                      <p:tavLst>
                                        <p:tav tm="0">
                                          <p:val>
                                            <p:fltVal val="0"/>
                                          </p:val>
                                        </p:tav>
                                        <p:tav tm="100000">
                                          <p:val>
                                            <p:strVal val="#ppt_w"/>
                                          </p:val>
                                        </p:tav>
                                      </p:tavLst>
                                    </p:anim>
                                    <p:anim calcmode="lin" valueType="num">
                                      <p:cBhvr>
                                        <p:cTn id="15" dur="250" fill="hold"/>
                                        <p:tgtEl>
                                          <p:spTgt spid="6"/>
                                        </p:tgtEl>
                                        <p:attrNameLst>
                                          <p:attrName>ppt_h</p:attrName>
                                        </p:attrNameLst>
                                      </p:cBhvr>
                                      <p:tavLst>
                                        <p:tav tm="0">
                                          <p:val>
                                            <p:fltVal val="0"/>
                                          </p:val>
                                        </p:tav>
                                        <p:tav tm="100000">
                                          <p:val>
                                            <p:strVal val="#ppt_h"/>
                                          </p:val>
                                        </p:tav>
                                      </p:tavLst>
                                    </p:anim>
                                  </p:childTnLst>
                                </p:cTn>
                              </p:par>
                              <p:par>
                                <p:cTn id="16" presetID="22" presetClass="entr" presetSubtype="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250"/>
                                        <p:tgtEl>
                                          <p:spTgt spid="2"/>
                                        </p:tgtEl>
                                      </p:cBhvr>
                                    </p:animEffect>
                                  </p:childTnLst>
                                </p:cTn>
                              </p:par>
                              <p:par>
                                <p:cTn id="19" presetID="22" presetClass="entr" presetSubtype="2"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250"/>
                                        <p:tgtEl>
                                          <p:spTgt spid="4"/>
                                        </p:tgtEl>
                                      </p:cBhvr>
                                    </p:animEffect>
                                  </p:childTnLst>
                                </p:cTn>
                              </p:par>
                              <p:par>
                                <p:cTn id="22" presetID="22" presetClass="entr" presetSubtype="2"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right)">
                                      <p:cBhvr>
                                        <p:cTn id="24" dur="250"/>
                                        <p:tgtEl>
                                          <p:spTgt spid="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250" fill="hold"/>
                                        <p:tgtEl>
                                          <p:spTgt spid="8"/>
                                        </p:tgtEl>
                                        <p:attrNameLst>
                                          <p:attrName>ppt_w</p:attrName>
                                        </p:attrNameLst>
                                      </p:cBhvr>
                                      <p:tavLst>
                                        <p:tav tm="0">
                                          <p:val>
                                            <p:fltVal val="0"/>
                                          </p:val>
                                        </p:tav>
                                        <p:tav tm="100000">
                                          <p:val>
                                            <p:strVal val="#ppt_w"/>
                                          </p:val>
                                        </p:tav>
                                      </p:tavLst>
                                    </p:anim>
                                    <p:anim calcmode="lin" valueType="num">
                                      <p:cBhvr>
                                        <p:cTn id="28" dur="250" fill="hold"/>
                                        <p:tgtEl>
                                          <p:spTgt spid="8"/>
                                        </p:tgtEl>
                                        <p:attrNameLst>
                                          <p:attrName>ppt_h</p:attrName>
                                        </p:attrNameLst>
                                      </p:cBhvr>
                                      <p:tavLst>
                                        <p:tav tm="0">
                                          <p:val>
                                            <p:fltVal val="0"/>
                                          </p:val>
                                        </p:tav>
                                        <p:tav tm="100000">
                                          <p:val>
                                            <p:strVal val="#ppt_h"/>
                                          </p:val>
                                        </p:tav>
                                      </p:tavLst>
                                    </p:anim>
                                    <p:animEffect transition="in" filter="fade">
                                      <p:cBhvr>
                                        <p:cTn id="29" dur="250"/>
                                        <p:tgtEl>
                                          <p:spTgt spid="8"/>
                                        </p:tgtEl>
                                      </p:cBhvr>
                                    </p:animEffect>
                                  </p:childTnLst>
                                </p:cTn>
                              </p:par>
                              <p:par>
                                <p:cTn id="30" presetID="2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250" fill="hold"/>
                                        <p:tgtEl>
                                          <p:spTgt spid="7"/>
                                        </p:tgtEl>
                                        <p:attrNameLst>
                                          <p:attrName>ppt_w</p:attrName>
                                        </p:attrNameLst>
                                      </p:cBhvr>
                                      <p:tavLst>
                                        <p:tav tm="0">
                                          <p:val>
                                            <p:fltVal val="0"/>
                                          </p:val>
                                        </p:tav>
                                        <p:tav tm="100000">
                                          <p:val>
                                            <p:strVal val="#ppt_w"/>
                                          </p:val>
                                        </p:tav>
                                      </p:tavLst>
                                    </p:anim>
                                    <p:anim calcmode="lin" valueType="num">
                                      <p:cBhvr>
                                        <p:cTn id="33" dur="250" fill="hold"/>
                                        <p:tgtEl>
                                          <p:spTgt spid="7"/>
                                        </p:tgtEl>
                                        <p:attrNameLst>
                                          <p:attrName>ppt_h</p:attrName>
                                        </p:attrNameLst>
                                      </p:cBhvr>
                                      <p:tavLst>
                                        <p:tav tm="0">
                                          <p:val>
                                            <p:fltVal val="0"/>
                                          </p:val>
                                        </p:tav>
                                        <p:tav tm="100000">
                                          <p:val>
                                            <p:strVal val="#ppt_h"/>
                                          </p:val>
                                        </p:tav>
                                      </p:tavLst>
                                    </p:anim>
                                  </p:childTnLst>
                                </p:cTn>
                              </p:par>
                              <p:par>
                                <p:cTn id="34" presetID="22" presetClass="entr" presetSubtype="2"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250"/>
                                        <p:tgtEl>
                                          <p:spTgt spid="5"/>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250" fill="hold"/>
                                        <p:tgtEl>
                                          <p:spTgt spid="9"/>
                                        </p:tgtEl>
                                        <p:attrNameLst>
                                          <p:attrName>ppt_w</p:attrName>
                                        </p:attrNameLst>
                                      </p:cBhvr>
                                      <p:tavLst>
                                        <p:tav tm="0">
                                          <p:val>
                                            <p:fltVal val="0"/>
                                          </p:val>
                                        </p:tav>
                                        <p:tav tm="100000">
                                          <p:val>
                                            <p:strVal val="#ppt_w"/>
                                          </p:val>
                                        </p:tav>
                                      </p:tavLst>
                                    </p:anim>
                                    <p:anim calcmode="lin" valueType="num">
                                      <p:cBhvr>
                                        <p:cTn id="40" dur="250" fill="hold"/>
                                        <p:tgtEl>
                                          <p:spTgt spid="9"/>
                                        </p:tgtEl>
                                        <p:attrNameLst>
                                          <p:attrName>ppt_h</p:attrName>
                                        </p:attrNameLst>
                                      </p:cBhvr>
                                      <p:tavLst>
                                        <p:tav tm="0">
                                          <p:val>
                                            <p:fltVal val="0"/>
                                          </p:val>
                                        </p:tav>
                                        <p:tav tm="100000">
                                          <p:val>
                                            <p:strVal val="#ppt_h"/>
                                          </p:val>
                                        </p:tav>
                                      </p:tavLst>
                                    </p:anim>
                                    <p:animEffect transition="in" filter="fade">
                                      <p:cBhvr>
                                        <p:cTn id="41" dur="250"/>
                                        <p:tgtEl>
                                          <p:spTgt spid="9"/>
                                        </p:tgtEl>
                                      </p:cBhvr>
                                    </p:animEffect>
                                  </p:childTnLst>
                                </p:cTn>
                              </p:par>
                              <p:par>
                                <p:cTn id="42" presetID="2" presetClass="entr" presetSubtype="8"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250" fill="hold"/>
                                        <p:tgtEl>
                                          <p:spTgt spid="19"/>
                                        </p:tgtEl>
                                        <p:attrNameLst>
                                          <p:attrName>ppt_x</p:attrName>
                                        </p:attrNameLst>
                                      </p:cBhvr>
                                      <p:tavLst>
                                        <p:tav tm="0">
                                          <p:val>
                                            <p:strVal val="0-#ppt_w/2"/>
                                          </p:val>
                                        </p:tav>
                                        <p:tav tm="100000">
                                          <p:val>
                                            <p:strVal val="#ppt_x"/>
                                          </p:val>
                                        </p:tav>
                                      </p:tavLst>
                                    </p:anim>
                                    <p:anim calcmode="lin" valueType="num">
                                      <p:cBhvr additive="base">
                                        <p:cTn id="45" dur="25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250" fill="hold"/>
                                        <p:tgtEl>
                                          <p:spTgt spid="20"/>
                                        </p:tgtEl>
                                        <p:attrNameLst>
                                          <p:attrName>ppt_x</p:attrName>
                                        </p:attrNameLst>
                                      </p:cBhvr>
                                      <p:tavLst>
                                        <p:tav tm="0">
                                          <p:val>
                                            <p:strVal val="0-#ppt_w/2"/>
                                          </p:val>
                                        </p:tav>
                                        <p:tav tm="100000">
                                          <p:val>
                                            <p:strVal val="#ppt_x"/>
                                          </p:val>
                                        </p:tav>
                                      </p:tavLst>
                                    </p:anim>
                                    <p:anim calcmode="lin" valueType="num">
                                      <p:cBhvr additive="base">
                                        <p:cTn id="49" dur="2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a:t>
            </a:r>
            <a:r>
              <a:rPr lang="zh-CN" altLang="en-US" sz="1600" dirty="0">
                <a:solidFill>
                  <a:srgbClr val="10FBFE"/>
                </a:solidFill>
                <a:latin typeface="微软雅黑" panose="020B0503020204020204" charset="-122"/>
                <a:ea typeface="微软雅黑" panose="020B0503020204020204" charset="-122"/>
                <a:sym typeface="+mn-ea"/>
              </a:rPr>
              <a:t>卷积神经网络</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39" name="椭圆 34">
            <a:extLst>
              <a:ext uri="{FF2B5EF4-FFF2-40B4-BE49-F238E27FC236}">
                <a16:creationId xmlns:a16="http://schemas.microsoft.com/office/drawing/2014/main" id="{A5A6DCA6-6DF9-42EC-94E8-EA7A951BD141}"/>
              </a:ext>
            </a:extLst>
          </p:cNvPr>
          <p:cNvSpPr/>
          <p:nvPr/>
        </p:nvSpPr>
        <p:spPr>
          <a:xfrm rot="5400000" flipV="1">
            <a:off x="9076042" y="4147757"/>
            <a:ext cx="1561649" cy="182987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627A3319-DB06-4785-8D88-635707A780E9}"/>
              </a:ext>
            </a:extLst>
          </p:cNvPr>
          <p:cNvGrpSpPr/>
          <p:nvPr/>
        </p:nvGrpSpPr>
        <p:grpSpPr>
          <a:xfrm rot="5400000">
            <a:off x="1036170" y="1773351"/>
            <a:ext cx="1538502" cy="1846203"/>
            <a:chOff x="4020870" y="2194485"/>
            <a:chExt cx="1102258" cy="1432090"/>
          </a:xfrm>
          <a:effectLst>
            <a:outerShdw blurRad="444500" dist="254000" dir="8100000" algn="tr" rotWithShape="0">
              <a:prstClr val="black">
                <a:alpha val="50000"/>
              </a:prstClr>
            </a:outerShdw>
          </a:effectLst>
        </p:grpSpPr>
        <p:sp>
          <p:nvSpPr>
            <p:cNvPr id="41" name="等腰三角形 43">
              <a:extLst>
                <a:ext uri="{FF2B5EF4-FFF2-40B4-BE49-F238E27FC236}">
                  <a16:creationId xmlns:a16="http://schemas.microsoft.com/office/drawing/2014/main" id="{4475733A-79B8-40C8-8E07-6F713ED2B30B}"/>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等腰三角形 42">
              <a:extLst>
                <a:ext uri="{FF2B5EF4-FFF2-40B4-BE49-F238E27FC236}">
                  <a16:creationId xmlns:a16="http://schemas.microsoft.com/office/drawing/2014/main" id="{7FACE7FA-9CC7-40CF-96B2-EC3CDFB355D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166F78E0-8AB3-4766-84F8-72510CB1AA92}"/>
              </a:ext>
            </a:extLst>
          </p:cNvPr>
          <p:cNvGrpSpPr/>
          <p:nvPr/>
        </p:nvGrpSpPr>
        <p:grpSpPr>
          <a:xfrm>
            <a:off x="2728523" y="1901371"/>
            <a:ext cx="6663226" cy="1643743"/>
            <a:chOff x="4304043" y="1286668"/>
            <a:chExt cx="3837944" cy="2757793"/>
          </a:xfrm>
          <a:effectLst>
            <a:outerShdw blurRad="381000" dist="254000" dir="8100000" algn="tr" rotWithShape="0">
              <a:prstClr val="black">
                <a:alpha val="40000"/>
              </a:prstClr>
            </a:outerShdw>
          </a:effectLst>
        </p:grpSpPr>
        <p:sp>
          <p:nvSpPr>
            <p:cNvPr id="45" name="圆角矩形 22">
              <a:extLst>
                <a:ext uri="{FF2B5EF4-FFF2-40B4-BE49-F238E27FC236}">
                  <a16:creationId xmlns:a16="http://schemas.microsoft.com/office/drawing/2014/main" id="{A1D6047D-152E-4A50-89B1-7B9E740AD4E2}"/>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28">
              <a:extLst>
                <a:ext uri="{FF2B5EF4-FFF2-40B4-BE49-F238E27FC236}">
                  <a16:creationId xmlns:a16="http://schemas.microsoft.com/office/drawing/2014/main" id="{636133FB-0A84-4CFC-8B2B-FEEB1ACE35BF}"/>
                </a:ext>
              </a:extLst>
            </p:cNvPr>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rPr>
                <a:t>五个赛题均可定义为分类问题，分类</a:t>
              </a:r>
              <a:r>
                <a:rPr lang="zh-CN" altLang="en-US" dirty="0">
                  <a:solidFill>
                    <a:schemeClr val="tx1"/>
                  </a:solidFill>
                </a:rPr>
                <a:t>问题所采用的的</a:t>
              </a:r>
              <a:r>
                <a:rPr lang="zh-CN" altLang="zh-CN" dirty="0">
                  <a:solidFill>
                    <a:schemeClr val="tx1"/>
                  </a:solidFill>
                </a:rPr>
                <a:t>损失函数为交叉熵损失函数</a:t>
              </a:r>
              <a:r>
                <a:rPr lang="zh-CN" altLang="en-US" dirty="0">
                  <a:solidFill>
                    <a:schemeClr val="tx1"/>
                  </a:solidFill>
                </a:rPr>
                <a:t>，其具体公式如下：</a:t>
              </a:r>
              <a:endParaRPr lang="en-US" altLang="zh-CN" dirty="0">
                <a:solidFill>
                  <a:schemeClr val="tx1"/>
                </a:solidFill>
              </a:endParaRPr>
            </a:p>
            <a:p>
              <a:pPr algn="ctr"/>
              <a:endParaRPr lang="zh-CN" altLang="en-US" b="1" dirty="0">
                <a:solidFill>
                  <a:schemeClr val="tx1"/>
                </a:solidFill>
              </a:endParaRPr>
            </a:p>
          </p:txBody>
        </p:sp>
      </p:grpSp>
      <p:grpSp>
        <p:nvGrpSpPr>
          <p:cNvPr id="47" name="组合 46">
            <a:extLst>
              <a:ext uri="{FF2B5EF4-FFF2-40B4-BE49-F238E27FC236}">
                <a16:creationId xmlns:a16="http://schemas.microsoft.com/office/drawing/2014/main" id="{5C2900DB-CAEB-463C-B31C-CBD3EF3C3B7F}"/>
              </a:ext>
            </a:extLst>
          </p:cNvPr>
          <p:cNvGrpSpPr/>
          <p:nvPr/>
        </p:nvGrpSpPr>
        <p:grpSpPr>
          <a:xfrm>
            <a:off x="2144877" y="4189096"/>
            <a:ext cx="6663226" cy="1643743"/>
            <a:chOff x="4304043" y="1286668"/>
            <a:chExt cx="3837944" cy="2757793"/>
          </a:xfrm>
          <a:effectLst>
            <a:outerShdw blurRad="381000" dist="254000" dir="8100000" algn="tr" rotWithShape="0">
              <a:prstClr val="black">
                <a:alpha val="40000"/>
              </a:prstClr>
            </a:outerShdw>
          </a:effectLst>
        </p:grpSpPr>
        <p:sp>
          <p:nvSpPr>
            <p:cNvPr id="48" name="圆角矩形 30">
              <a:extLst>
                <a:ext uri="{FF2B5EF4-FFF2-40B4-BE49-F238E27FC236}">
                  <a16:creationId xmlns:a16="http://schemas.microsoft.com/office/drawing/2014/main" id="{D403C229-5891-4610-9BC3-A20149B1F0E7}"/>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31">
              <a:extLst>
                <a:ext uri="{FF2B5EF4-FFF2-40B4-BE49-F238E27FC236}">
                  <a16:creationId xmlns:a16="http://schemas.microsoft.com/office/drawing/2014/main" id="{A9964E31-5E27-4FED-8873-DC54F7E9EC84}"/>
                </a:ext>
              </a:extLst>
            </p:cNvPr>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将赛题提供的数据集分为三个部分：训练集，验证集，测试集（比例为</a:t>
              </a:r>
              <a:r>
                <a:rPr lang="en-US" altLang="zh-CN" dirty="0"/>
                <a:t>8</a:t>
              </a:r>
              <a:r>
                <a:rPr lang="zh-CN" altLang="zh-CN" dirty="0"/>
                <a:t>：</a:t>
              </a:r>
              <a:r>
                <a:rPr lang="en-US" altLang="zh-CN" dirty="0"/>
                <a:t>1</a:t>
              </a:r>
              <a:r>
                <a:rPr lang="zh-CN" altLang="zh-CN" dirty="0"/>
                <a:t>：</a:t>
              </a:r>
              <a:r>
                <a:rPr lang="en-US" altLang="zh-CN" dirty="0"/>
                <a:t>1</a:t>
              </a:r>
              <a:r>
                <a:rPr lang="zh-CN" altLang="zh-CN" dirty="0"/>
                <a:t>）</a:t>
              </a:r>
              <a:r>
                <a:rPr lang="zh-CN" altLang="en-US" dirty="0"/>
                <a:t>，采用不同的顺序对数据集重复进行划分，训练与测试。反复进行进行交叉验证。</a:t>
              </a:r>
            </a:p>
          </p:txBody>
        </p:sp>
      </p:grpSp>
      <p:sp>
        <p:nvSpPr>
          <p:cNvPr id="50" name="TextBox 24">
            <a:extLst>
              <a:ext uri="{FF2B5EF4-FFF2-40B4-BE49-F238E27FC236}">
                <a16:creationId xmlns:a16="http://schemas.microsoft.com/office/drawing/2014/main" id="{2C33E07C-4446-46C1-A28E-28D98E4B435C}"/>
              </a:ext>
            </a:extLst>
          </p:cNvPr>
          <p:cNvSpPr>
            <a:spLocks noChangeArrowheads="1"/>
          </p:cNvSpPr>
          <p:nvPr/>
        </p:nvSpPr>
        <p:spPr bwMode="auto">
          <a:xfrm>
            <a:off x="1060723" y="2397413"/>
            <a:ext cx="10841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400" b="1" dirty="0">
                <a:latin typeface="微软雅黑" panose="020B0503020204020204" pitchFamily="34" charset="-122"/>
                <a:ea typeface="微软雅黑" panose="020B0503020204020204" pitchFamily="34" charset="-122"/>
              </a:rPr>
              <a:t>损失函数</a:t>
            </a:r>
          </a:p>
        </p:txBody>
      </p:sp>
      <p:sp>
        <p:nvSpPr>
          <p:cNvPr id="51" name="TextBox 31">
            <a:extLst>
              <a:ext uri="{FF2B5EF4-FFF2-40B4-BE49-F238E27FC236}">
                <a16:creationId xmlns:a16="http://schemas.microsoft.com/office/drawing/2014/main" id="{461FAD0C-F100-4216-BCD5-59DE9EE1AC44}"/>
              </a:ext>
            </a:extLst>
          </p:cNvPr>
          <p:cNvSpPr>
            <a:spLocks noChangeArrowheads="1"/>
          </p:cNvSpPr>
          <p:nvPr/>
        </p:nvSpPr>
        <p:spPr bwMode="auto">
          <a:xfrm>
            <a:off x="9442843" y="4707790"/>
            <a:ext cx="10841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交叉验证</a:t>
            </a:r>
          </a:p>
        </p:txBody>
      </p:sp>
      <p:graphicFrame>
        <p:nvGraphicFramePr>
          <p:cNvPr id="5" name="对象 4">
            <a:extLst>
              <a:ext uri="{FF2B5EF4-FFF2-40B4-BE49-F238E27FC236}">
                <a16:creationId xmlns:a16="http://schemas.microsoft.com/office/drawing/2014/main" id="{C32F2958-C09A-43B7-88B5-5805E74732D0}"/>
              </a:ext>
            </a:extLst>
          </p:cNvPr>
          <p:cNvGraphicFramePr>
            <a:graphicFrameLocks noChangeAspect="1"/>
          </p:cNvGraphicFramePr>
          <p:nvPr>
            <p:extLst>
              <p:ext uri="{D42A27DB-BD31-4B8C-83A1-F6EECF244321}">
                <p14:modId xmlns:p14="http://schemas.microsoft.com/office/powerpoint/2010/main" val="2323481958"/>
              </p:ext>
            </p:extLst>
          </p:nvPr>
        </p:nvGraphicFramePr>
        <p:xfrm>
          <a:off x="2759538" y="2800649"/>
          <a:ext cx="6588510" cy="670856"/>
        </p:xfrm>
        <a:graphic>
          <a:graphicData uri="http://schemas.openxmlformats.org/presentationml/2006/ole">
            <mc:AlternateContent xmlns:mc="http://schemas.openxmlformats.org/markup-compatibility/2006">
              <mc:Choice xmlns:v="urn:schemas-microsoft-com:vml" Requires="v">
                <p:oleObj spid="_x0000_s1029" name="Equation" r:id="rId4" imgW="4368600" imgH="444240" progId="Equation.DSMT4">
                  <p:embed/>
                </p:oleObj>
              </mc:Choice>
              <mc:Fallback>
                <p:oleObj name="Equation" r:id="rId4" imgW="4368600" imgH="444240" progId="Equation.DSMT4">
                  <p:embed/>
                  <p:pic>
                    <p:nvPicPr>
                      <p:cNvPr id="0" name=""/>
                      <p:cNvPicPr/>
                      <p:nvPr/>
                    </p:nvPicPr>
                    <p:blipFill>
                      <a:blip r:embed="rId5"/>
                      <a:stretch>
                        <a:fillRect/>
                      </a:stretch>
                    </p:blipFill>
                    <p:spPr>
                      <a:xfrm>
                        <a:off x="2759538" y="2800649"/>
                        <a:ext cx="6588510" cy="670856"/>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14:bounceEnd="40000">
                                          <p:cBhvr additive="base">
                                            <p:cTn id="7" dur="25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8" dur="25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20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2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25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450"/>
                                </p:stCondLst>
                                <p:childTnLst>
                                  <p:par>
                                    <p:cTn id="14" presetID="53" presetClass="entr" presetSubtype="16"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p:cTn id="16" dur="250" fill="hold"/>
                                            <p:tgtEl>
                                              <p:spTgt spid="44"/>
                                            </p:tgtEl>
                                            <p:attrNameLst>
                                              <p:attrName>ppt_w</p:attrName>
                                            </p:attrNameLst>
                                          </p:cBhvr>
                                          <p:tavLst>
                                            <p:tav tm="0">
                                              <p:val>
                                                <p:fltVal val="0"/>
                                              </p:val>
                                            </p:tav>
                                            <p:tav tm="100000">
                                              <p:val>
                                                <p:strVal val="#ppt_w"/>
                                              </p:val>
                                            </p:tav>
                                          </p:tavLst>
                                        </p:anim>
                                        <p:anim calcmode="lin" valueType="num">
                                          <p:cBhvr>
                                            <p:cTn id="17" dur="250" fill="hold"/>
                                            <p:tgtEl>
                                              <p:spTgt spid="44"/>
                                            </p:tgtEl>
                                            <p:attrNameLst>
                                              <p:attrName>ppt_h</p:attrName>
                                            </p:attrNameLst>
                                          </p:cBhvr>
                                          <p:tavLst>
                                            <p:tav tm="0">
                                              <p:val>
                                                <p:fltVal val="0"/>
                                              </p:val>
                                            </p:tav>
                                            <p:tav tm="100000">
                                              <p:val>
                                                <p:strVal val="#ppt_h"/>
                                              </p:val>
                                            </p:tav>
                                          </p:tavLst>
                                        </p:anim>
                                        <p:animEffect transition="in" filter="fade">
                                          <p:cBhvr>
                                            <p:cTn id="18" dur="250"/>
                                            <p:tgtEl>
                                              <p:spTgt spid="44"/>
                                            </p:tgtEl>
                                          </p:cBhvr>
                                        </p:animEffect>
                                      </p:childTnLst>
                                    </p:cTn>
                                  </p:par>
                                </p:childTnLst>
                              </p:cTn>
                            </p:par>
                            <p:par>
                              <p:cTn id="19" fill="hold">
                                <p:stCondLst>
                                  <p:cond delay="700"/>
                                </p:stCondLst>
                                <p:childTnLst>
                                  <p:par>
                                    <p:cTn id="20" presetID="53" presetClass="entr" presetSubtype="16"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250" fill="hold"/>
                                            <p:tgtEl>
                                              <p:spTgt spid="47"/>
                                            </p:tgtEl>
                                            <p:attrNameLst>
                                              <p:attrName>ppt_w</p:attrName>
                                            </p:attrNameLst>
                                          </p:cBhvr>
                                          <p:tavLst>
                                            <p:tav tm="0">
                                              <p:val>
                                                <p:fltVal val="0"/>
                                              </p:val>
                                            </p:tav>
                                            <p:tav tm="100000">
                                              <p:val>
                                                <p:strVal val="#ppt_w"/>
                                              </p:val>
                                            </p:tav>
                                          </p:tavLst>
                                        </p:anim>
                                        <p:anim calcmode="lin" valueType="num">
                                          <p:cBhvr>
                                            <p:cTn id="23" dur="250" fill="hold"/>
                                            <p:tgtEl>
                                              <p:spTgt spid="47"/>
                                            </p:tgtEl>
                                            <p:attrNameLst>
                                              <p:attrName>ppt_h</p:attrName>
                                            </p:attrNameLst>
                                          </p:cBhvr>
                                          <p:tavLst>
                                            <p:tav tm="0">
                                              <p:val>
                                                <p:fltVal val="0"/>
                                              </p:val>
                                            </p:tav>
                                            <p:tav tm="100000">
                                              <p:val>
                                                <p:strVal val="#ppt_h"/>
                                              </p:val>
                                            </p:tav>
                                          </p:tavLst>
                                        </p:anim>
                                        <p:animEffect transition="in" filter="fade">
                                          <p:cBhvr>
                                            <p:cTn id="24" dur="250"/>
                                            <p:tgtEl>
                                              <p:spTgt spid="47"/>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p:cTn id="27" dur="250" fill="hold"/>
                                            <p:tgtEl>
                                              <p:spTgt spid="50"/>
                                            </p:tgtEl>
                                            <p:attrNameLst>
                                              <p:attrName>ppt_x</p:attrName>
                                            </p:attrNameLst>
                                          </p:cBhvr>
                                          <p:tavLst>
                                            <p:tav tm="0">
                                              <p:val>
                                                <p:strVal val="0-#ppt_w/2"/>
                                              </p:val>
                                            </p:tav>
                                            <p:tav tm="100000">
                                              <p:val>
                                                <p:strVal val="#ppt_x"/>
                                              </p:val>
                                            </p:tav>
                                          </p:tavLst>
                                        </p:anim>
                                        <p:anim calcmode="lin" valueType="num">
                                          <p:cBhvr>
                                            <p:cTn id="28" dur="250" fill="hold"/>
                                            <p:tgtEl>
                                              <p:spTgt spid="5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250" fill="hold"/>
                                            <p:tgtEl>
                                              <p:spTgt spid="51"/>
                                            </p:tgtEl>
                                            <p:attrNameLst>
                                              <p:attrName>ppt_x</p:attrName>
                                            </p:attrNameLst>
                                          </p:cBhvr>
                                          <p:tavLst>
                                            <p:tav tm="0">
                                              <p:val>
                                                <p:strVal val="1+#ppt_w/2"/>
                                              </p:val>
                                            </p:tav>
                                            <p:tav tm="100000">
                                              <p:val>
                                                <p:strVal val="#ppt_x"/>
                                              </p:val>
                                            </p:tav>
                                          </p:tavLst>
                                        </p:anim>
                                        <p:anim calcmode="lin" valueType="num">
                                          <p:cBhvr>
                                            <p:cTn id="32" dur="25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0" grpId="0" bldLvl="0" autoUpdateAnimBg="0"/>
          <p:bldP spid="51"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250" fill="hold"/>
                                            <p:tgtEl>
                                              <p:spTgt spid="40"/>
                                            </p:tgtEl>
                                            <p:attrNameLst>
                                              <p:attrName>ppt_x</p:attrName>
                                            </p:attrNameLst>
                                          </p:cBhvr>
                                          <p:tavLst>
                                            <p:tav tm="0">
                                              <p:val>
                                                <p:strVal val="1+#ppt_w/2"/>
                                              </p:val>
                                            </p:tav>
                                            <p:tav tm="100000">
                                              <p:val>
                                                <p:strVal val="#ppt_x"/>
                                              </p:val>
                                            </p:tav>
                                          </p:tavLst>
                                        </p:anim>
                                        <p:anim calcmode="lin" valueType="num">
                                          <p:cBhvr additive="base">
                                            <p:cTn id="8" dur="25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250" fill="hold"/>
                                            <p:tgtEl>
                                              <p:spTgt spid="39"/>
                                            </p:tgtEl>
                                            <p:attrNameLst>
                                              <p:attrName>ppt_x</p:attrName>
                                            </p:attrNameLst>
                                          </p:cBhvr>
                                          <p:tavLst>
                                            <p:tav tm="0">
                                              <p:val>
                                                <p:strVal val="1+#ppt_w/2"/>
                                              </p:val>
                                            </p:tav>
                                            <p:tav tm="100000">
                                              <p:val>
                                                <p:strVal val="#ppt_x"/>
                                              </p:val>
                                            </p:tav>
                                          </p:tavLst>
                                        </p:anim>
                                        <p:anim calcmode="lin" valueType="num">
                                          <p:cBhvr additive="base">
                                            <p:cTn id="12" dur="25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450"/>
                                </p:stCondLst>
                                <p:childTnLst>
                                  <p:par>
                                    <p:cTn id="14" presetID="53" presetClass="entr" presetSubtype="16"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p:cTn id="16" dur="250" fill="hold"/>
                                            <p:tgtEl>
                                              <p:spTgt spid="44"/>
                                            </p:tgtEl>
                                            <p:attrNameLst>
                                              <p:attrName>ppt_w</p:attrName>
                                            </p:attrNameLst>
                                          </p:cBhvr>
                                          <p:tavLst>
                                            <p:tav tm="0">
                                              <p:val>
                                                <p:fltVal val="0"/>
                                              </p:val>
                                            </p:tav>
                                            <p:tav tm="100000">
                                              <p:val>
                                                <p:strVal val="#ppt_w"/>
                                              </p:val>
                                            </p:tav>
                                          </p:tavLst>
                                        </p:anim>
                                        <p:anim calcmode="lin" valueType="num">
                                          <p:cBhvr>
                                            <p:cTn id="17" dur="250" fill="hold"/>
                                            <p:tgtEl>
                                              <p:spTgt spid="44"/>
                                            </p:tgtEl>
                                            <p:attrNameLst>
                                              <p:attrName>ppt_h</p:attrName>
                                            </p:attrNameLst>
                                          </p:cBhvr>
                                          <p:tavLst>
                                            <p:tav tm="0">
                                              <p:val>
                                                <p:fltVal val="0"/>
                                              </p:val>
                                            </p:tav>
                                            <p:tav tm="100000">
                                              <p:val>
                                                <p:strVal val="#ppt_h"/>
                                              </p:val>
                                            </p:tav>
                                          </p:tavLst>
                                        </p:anim>
                                        <p:animEffect transition="in" filter="fade">
                                          <p:cBhvr>
                                            <p:cTn id="18" dur="250"/>
                                            <p:tgtEl>
                                              <p:spTgt spid="44"/>
                                            </p:tgtEl>
                                          </p:cBhvr>
                                        </p:animEffect>
                                      </p:childTnLst>
                                    </p:cTn>
                                  </p:par>
                                </p:childTnLst>
                              </p:cTn>
                            </p:par>
                            <p:par>
                              <p:cTn id="19" fill="hold">
                                <p:stCondLst>
                                  <p:cond delay="700"/>
                                </p:stCondLst>
                                <p:childTnLst>
                                  <p:par>
                                    <p:cTn id="20" presetID="53" presetClass="entr" presetSubtype="16"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250" fill="hold"/>
                                            <p:tgtEl>
                                              <p:spTgt spid="47"/>
                                            </p:tgtEl>
                                            <p:attrNameLst>
                                              <p:attrName>ppt_w</p:attrName>
                                            </p:attrNameLst>
                                          </p:cBhvr>
                                          <p:tavLst>
                                            <p:tav tm="0">
                                              <p:val>
                                                <p:fltVal val="0"/>
                                              </p:val>
                                            </p:tav>
                                            <p:tav tm="100000">
                                              <p:val>
                                                <p:strVal val="#ppt_w"/>
                                              </p:val>
                                            </p:tav>
                                          </p:tavLst>
                                        </p:anim>
                                        <p:anim calcmode="lin" valueType="num">
                                          <p:cBhvr>
                                            <p:cTn id="23" dur="250" fill="hold"/>
                                            <p:tgtEl>
                                              <p:spTgt spid="47"/>
                                            </p:tgtEl>
                                            <p:attrNameLst>
                                              <p:attrName>ppt_h</p:attrName>
                                            </p:attrNameLst>
                                          </p:cBhvr>
                                          <p:tavLst>
                                            <p:tav tm="0">
                                              <p:val>
                                                <p:fltVal val="0"/>
                                              </p:val>
                                            </p:tav>
                                            <p:tav tm="100000">
                                              <p:val>
                                                <p:strVal val="#ppt_h"/>
                                              </p:val>
                                            </p:tav>
                                          </p:tavLst>
                                        </p:anim>
                                        <p:animEffect transition="in" filter="fade">
                                          <p:cBhvr>
                                            <p:cTn id="24" dur="250"/>
                                            <p:tgtEl>
                                              <p:spTgt spid="47"/>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p:cTn id="27" dur="250" fill="hold"/>
                                            <p:tgtEl>
                                              <p:spTgt spid="50"/>
                                            </p:tgtEl>
                                            <p:attrNameLst>
                                              <p:attrName>ppt_x</p:attrName>
                                            </p:attrNameLst>
                                          </p:cBhvr>
                                          <p:tavLst>
                                            <p:tav tm="0">
                                              <p:val>
                                                <p:strVal val="0-#ppt_w/2"/>
                                              </p:val>
                                            </p:tav>
                                            <p:tav tm="100000">
                                              <p:val>
                                                <p:strVal val="#ppt_x"/>
                                              </p:val>
                                            </p:tav>
                                          </p:tavLst>
                                        </p:anim>
                                        <p:anim calcmode="lin" valueType="num">
                                          <p:cBhvr>
                                            <p:cTn id="28" dur="250" fill="hold"/>
                                            <p:tgtEl>
                                              <p:spTgt spid="5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250" fill="hold"/>
                                            <p:tgtEl>
                                              <p:spTgt spid="51"/>
                                            </p:tgtEl>
                                            <p:attrNameLst>
                                              <p:attrName>ppt_x</p:attrName>
                                            </p:attrNameLst>
                                          </p:cBhvr>
                                          <p:tavLst>
                                            <p:tav tm="0">
                                              <p:val>
                                                <p:strVal val="1+#ppt_w/2"/>
                                              </p:val>
                                            </p:tav>
                                            <p:tav tm="100000">
                                              <p:val>
                                                <p:strVal val="#ppt_x"/>
                                              </p:val>
                                            </p:tav>
                                          </p:tavLst>
                                        </p:anim>
                                        <p:anim calcmode="lin" valueType="num">
                                          <p:cBhvr>
                                            <p:cTn id="32" dur="25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0" grpId="0" bldLvl="0" autoUpdateAnimBg="0"/>
          <p:bldP spid="51" grpId="0" bldLvl="0" autoUpdateAnimBg="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E276FD3-580A-43E8-A429-8802417A19DE}"/>
              </a:ext>
            </a:extLst>
          </p:cNvPr>
          <p:cNvGrpSpPr/>
          <p:nvPr/>
        </p:nvGrpSpPr>
        <p:grpSpPr>
          <a:xfrm>
            <a:off x="354330" y="377190"/>
            <a:ext cx="606425" cy="606425"/>
            <a:chOff x="2089" y="2413"/>
            <a:chExt cx="1152" cy="1152"/>
          </a:xfrm>
        </p:grpSpPr>
        <p:sp>
          <p:nvSpPr>
            <p:cNvPr id="3" name="椭圆 2">
              <a:extLst>
                <a:ext uri="{FF2B5EF4-FFF2-40B4-BE49-F238E27FC236}">
                  <a16:creationId xmlns:a16="http://schemas.microsoft.com/office/drawing/2014/main" id="{A7C1CD45-200B-4441-914C-D849E4CD4D86}"/>
                </a:ext>
              </a:extLst>
            </p:cNvPr>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9E6F5CBC-6DE4-4EE7-BDBD-E4E06AAE3A7A}"/>
                </a:ext>
              </a:extLst>
            </p:cNvPr>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5" name="文本框 4">
            <a:extLst>
              <a:ext uri="{FF2B5EF4-FFF2-40B4-BE49-F238E27FC236}">
                <a16:creationId xmlns:a16="http://schemas.microsoft.com/office/drawing/2014/main" id="{0C759F64-40F0-4D56-AAAB-61CD3EC60EC5}"/>
              </a:ext>
            </a:extLst>
          </p:cNvPr>
          <p:cNvSpPr txBox="1"/>
          <p:nvPr/>
        </p:nvSpPr>
        <p:spPr>
          <a:xfrm>
            <a:off x="974007"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a:t>
            </a:r>
            <a:r>
              <a:rPr lang="zh-CN" altLang="en-US" sz="1600" dirty="0">
                <a:solidFill>
                  <a:srgbClr val="10FBFE"/>
                </a:solidFill>
                <a:latin typeface="微软雅黑" panose="020B0503020204020204" charset="-122"/>
                <a:ea typeface="微软雅黑" panose="020B0503020204020204" charset="-122"/>
                <a:sym typeface="+mn-ea"/>
              </a:rPr>
              <a:t>卷积神经网络</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22" name="矩形 21">
            <a:extLst>
              <a:ext uri="{FF2B5EF4-FFF2-40B4-BE49-F238E27FC236}">
                <a16:creationId xmlns:a16="http://schemas.microsoft.com/office/drawing/2014/main" id="{F4B30C80-B1A9-4169-9E1C-DCB4E104B871}"/>
              </a:ext>
            </a:extLst>
          </p:cNvPr>
          <p:cNvSpPr/>
          <p:nvPr/>
        </p:nvSpPr>
        <p:spPr>
          <a:xfrm>
            <a:off x="566813" y="2139919"/>
            <a:ext cx="4527576" cy="3968781"/>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baseline="-3000" dirty="0">
                <a:latin typeface="微软雅黑" panose="020B0503020204020204" pitchFamily="34" charset="-122"/>
                <a:ea typeface="微软雅黑" panose="020B0503020204020204" pitchFamily="34" charset="-122"/>
              </a:rPr>
              <a:t>规范化</a:t>
            </a:r>
          </a:p>
        </p:txBody>
      </p:sp>
      <p:sp>
        <p:nvSpPr>
          <p:cNvPr id="23" name="AutoShape 12">
            <a:extLst>
              <a:ext uri="{FF2B5EF4-FFF2-40B4-BE49-F238E27FC236}">
                <a16:creationId xmlns:a16="http://schemas.microsoft.com/office/drawing/2014/main" id="{DE41E30A-A920-442B-9196-9C98545E6670}"/>
              </a:ext>
            </a:extLst>
          </p:cNvPr>
          <p:cNvSpPr>
            <a:spLocks noChangeArrowheads="1"/>
          </p:cNvSpPr>
          <p:nvPr/>
        </p:nvSpPr>
        <p:spPr bwMode="auto">
          <a:xfrm flipH="1">
            <a:off x="297239" y="1596738"/>
            <a:ext cx="4843642" cy="721979"/>
          </a:xfrm>
          <a:prstGeom prst="homePlate">
            <a:avLst>
              <a:gd name="adj" fmla="val 63872"/>
            </a:avLst>
          </a:prstGeom>
          <a:solidFill>
            <a:srgbClr val="002060"/>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网络架构</a:t>
            </a:r>
          </a:p>
        </p:txBody>
      </p:sp>
      <p:sp>
        <p:nvSpPr>
          <p:cNvPr id="24" name="TextBox 30">
            <a:extLst>
              <a:ext uri="{FF2B5EF4-FFF2-40B4-BE49-F238E27FC236}">
                <a16:creationId xmlns:a16="http://schemas.microsoft.com/office/drawing/2014/main" id="{9A53CA10-EEA5-487F-870C-D4A993D1005A}"/>
              </a:ext>
            </a:extLst>
          </p:cNvPr>
          <p:cNvSpPr txBox="1"/>
          <p:nvPr/>
        </p:nvSpPr>
        <p:spPr>
          <a:xfrm>
            <a:off x="765537" y="2793593"/>
            <a:ext cx="4351423" cy="671036"/>
          </a:xfrm>
          <a:prstGeom prst="rect">
            <a:avLst/>
          </a:prstGeom>
          <a:noFill/>
        </p:spPr>
        <p:txBody>
          <a:bodyPr wrap="square" lIns="75520" tIns="37760" rIns="75520" bIns="37760" rtlCol="0">
            <a:spAutoFit/>
          </a:bodyPr>
          <a:lstStyle/>
          <a:p>
            <a:pPr>
              <a:lnSpc>
                <a:spcPct val="130000"/>
              </a:lnSpc>
            </a:pPr>
            <a:r>
              <a:rPr lang="zh-CN" altLang="en-US" sz="1600" dirty="0">
                <a:solidFill>
                  <a:sysClr val="windowText" lastClr="000000"/>
                </a:solidFill>
                <a:latin typeface="宋体" panose="02010600030101010101" pitchFamily="2" charset="-122"/>
              </a:rPr>
              <a:t>对于赛题</a:t>
            </a:r>
            <a:r>
              <a:rPr lang="en-US" altLang="zh-CN" sz="1600" b="1" dirty="0">
                <a:solidFill>
                  <a:sysClr val="windowText" lastClr="000000"/>
                </a:solidFill>
                <a:latin typeface="宋体" panose="02010600030101010101" pitchFamily="2" charset="-122"/>
                <a:ea typeface="宋体" panose="02010600030101010101" pitchFamily="2" charset="-122"/>
              </a:rPr>
              <a:t>1~4</a:t>
            </a:r>
            <a:r>
              <a:rPr lang="zh-CN" altLang="en-US" sz="1600" dirty="0">
                <a:solidFill>
                  <a:sysClr val="windowText" lastClr="000000"/>
                </a:solidFill>
                <a:latin typeface="宋体" panose="02010600030101010101" pitchFamily="2" charset="-122"/>
                <a:ea typeface="宋体" panose="02010600030101010101" pitchFamily="2" charset="-122"/>
              </a:rPr>
              <a:t>我们均采用右图所示的神经网络网络架构。其结构与</a:t>
            </a:r>
            <a:r>
              <a:rPr lang="en-US" altLang="zh-CN" sz="1600" dirty="0">
                <a:solidFill>
                  <a:sysClr val="windowText" lastClr="000000"/>
                </a:solidFill>
                <a:latin typeface="宋体" panose="02010600030101010101" pitchFamily="2" charset="-122"/>
                <a:ea typeface="宋体" panose="02010600030101010101" pitchFamily="2" charset="-122"/>
              </a:rPr>
              <a:t>LeNet-5</a:t>
            </a:r>
            <a:r>
              <a:rPr lang="zh-CN" altLang="en-US" sz="1600" dirty="0">
                <a:solidFill>
                  <a:sysClr val="windowText" lastClr="000000"/>
                </a:solidFill>
                <a:latin typeface="宋体" panose="02010600030101010101" pitchFamily="2" charset="-122"/>
                <a:ea typeface="宋体" panose="02010600030101010101" pitchFamily="2" charset="-122"/>
              </a:rPr>
              <a:t>相似。</a:t>
            </a:r>
          </a:p>
        </p:txBody>
      </p:sp>
      <p:sp>
        <p:nvSpPr>
          <p:cNvPr id="27" name="AutoShape 12">
            <a:extLst>
              <a:ext uri="{FF2B5EF4-FFF2-40B4-BE49-F238E27FC236}">
                <a16:creationId xmlns:a16="http://schemas.microsoft.com/office/drawing/2014/main" id="{A066CB5A-6872-4A6D-BB19-42FCDA1A2D66}"/>
              </a:ext>
            </a:extLst>
          </p:cNvPr>
          <p:cNvSpPr>
            <a:spLocks noChangeArrowheads="1"/>
          </p:cNvSpPr>
          <p:nvPr/>
        </p:nvSpPr>
        <p:spPr bwMode="auto">
          <a:xfrm>
            <a:off x="5302333" y="3533668"/>
            <a:ext cx="1400213" cy="223912"/>
          </a:xfrm>
          <a:prstGeom prst="homePlate">
            <a:avLst>
              <a:gd name="adj" fmla="val 63872"/>
            </a:avLst>
          </a:prstGeom>
          <a:solidFill>
            <a:srgbClr val="04497D"/>
          </a:solidFill>
          <a:ln w="9525">
            <a:noFill/>
            <a:miter lim="800000"/>
          </a:ln>
        </p:spPr>
        <p:txBody>
          <a:bodyPr wrap="none" lIns="75520" tIns="37760" rIns="75520" bIns="37760" anchor="ctr"/>
          <a:lstStyle/>
          <a:p>
            <a:pPr algn="ctr"/>
            <a:r>
              <a:rPr lang="en-US" altLang="zh-CN" sz="2000" b="1" dirty="0" err="1">
                <a:solidFill>
                  <a:prstClr val="white"/>
                </a:solidFill>
                <a:latin typeface="微软雅黑" panose="020B0503020204020204" pitchFamily="34" charset="-122"/>
                <a:ea typeface="微软雅黑" panose="020B0503020204020204" pitchFamily="34" charset="-122"/>
              </a:rPr>
              <a:t>LeNet</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id="{3BCF76A4-02B4-4B1A-873F-5241090EF9EF}"/>
              </a:ext>
            </a:extLst>
          </p:cNvPr>
          <p:cNvGrpSpPr/>
          <p:nvPr/>
        </p:nvGrpSpPr>
        <p:grpSpPr>
          <a:xfrm>
            <a:off x="821564" y="4277700"/>
            <a:ext cx="3777745" cy="1564358"/>
            <a:chOff x="3474720" y="4038600"/>
            <a:chExt cx="4558233" cy="1752600"/>
          </a:xfrm>
        </p:grpSpPr>
        <p:sp>
          <p:nvSpPr>
            <p:cNvPr id="29" name="文本框 19">
              <a:extLst>
                <a:ext uri="{FF2B5EF4-FFF2-40B4-BE49-F238E27FC236}">
                  <a16:creationId xmlns:a16="http://schemas.microsoft.com/office/drawing/2014/main" id="{A7D61985-FB9F-4EB0-8C71-B57DDA7E3642}"/>
                </a:ext>
              </a:extLst>
            </p:cNvPr>
            <p:cNvSpPr txBox="1"/>
            <p:nvPr/>
          </p:nvSpPr>
          <p:spPr>
            <a:xfrm>
              <a:off x="6428826" y="5178403"/>
              <a:ext cx="1509368"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卷积核数量</a:t>
              </a:r>
            </a:p>
          </p:txBody>
        </p:sp>
        <p:sp>
          <p:nvSpPr>
            <p:cNvPr id="30" name="文本框 20">
              <a:extLst>
                <a:ext uri="{FF2B5EF4-FFF2-40B4-BE49-F238E27FC236}">
                  <a16:creationId xmlns:a16="http://schemas.microsoft.com/office/drawing/2014/main" id="{4D0146CC-520E-400E-BF51-48B8DAE4ACC0}"/>
                </a:ext>
              </a:extLst>
            </p:cNvPr>
            <p:cNvSpPr txBox="1"/>
            <p:nvPr/>
          </p:nvSpPr>
          <p:spPr>
            <a:xfrm>
              <a:off x="6339197" y="4418855"/>
              <a:ext cx="1693756"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卷积核深度</a:t>
              </a:r>
            </a:p>
          </p:txBody>
        </p:sp>
        <p:sp>
          <p:nvSpPr>
            <p:cNvPr id="31" name="文本框 21">
              <a:extLst>
                <a:ext uri="{FF2B5EF4-FFF2-40B4-BE49-F238E27FC236}">
                  <a16:creationId xmlns:a16="http://schemas.microsoft.com/office/drawing/2014/main" id="{18FB119C-4E72-4162-A82A-F38C5D9119B7}"/>
                </a:ext>
              </a:extLst>
            </p:cNvPr>
            <p:cNvSpPr txBox="1"/>
            <p:nvPr/>
          </p:nvSpPr>
          <p:spPr>
            <a:xfrm>
              <a:off x="3846788" y="4418855"/>
              <a:ext cx="1544619"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卷积层数</a:t>
              </a:r>
            </a:p>
          </p:txBody>
        </p:sp>
        <p:sp>
          <p:nvSpPr>
            <p:cNvPr id="32" name="矩形 31">
              <a:extLst>
                <a:ext uri="{FF2B5EF4-FFF2-40B4-BE49-F238E27FC236}">
                  <a16:creationId xmlns:a16="http://schemas.microsoft.com/office/drawing/2014/main" id="{4B11A251-7176-448F-AA93-FD7D9C9813DD}"/>
                </a:ext>
              </a:extLst>
            </p:cNvPr>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8621F0A3-B8B7-4AB6-A625-2BF67344FCCE}"/>
                </a:ext>
              </a:extLst>
            </p:cNvPr>
            <p:cNvCxnSpPr/>
            <p:nvPr/>
          </p:nvCxnSpPr>
          <p:spPr>
            <a:xfrm>
              <a:off x="3603762" y="4924831"/>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65951FE0-8483-44BB-B5DC-3FC6DC308D2E}"/>
              </a:ext>
            </a:extLst>
          </p:cNvPr>
          <p:cNvGrpSpPr/>
          <p:nvPr/>
        </p:nvGrpSpPr>
        <p:grpSpPr>
          <a:xfrm>
            <a:off x="1049928" y="4280377"/>
            <a:ext cx="3921330" cy="1564358"/>
            <a:chOff x="1315182" y="4038600"/>
            <a:chExt cx="4491258" cy="1752600"/>
          </a:xfrm>
        </p:grpSpPr>
        <p:sp>
          <p:nvSpPr>
            <p:cNvPr id="36" name="文本框 19">
              <a:extLst>
                <a:ext uri="{FF2B5EF4-FFF2-40B4-BE49-F238E27FC236}">
                  <a16:creationId xmlns:a16="http://schemas.microsoft.com/office/drawing/2014/main" id="{C0D4EF64-5675-4F1A-BA07-C473D5BF18AD}"/>
                </a:ext>
              </a:extLst>
            </p:cNvPr>
            <p:cNvSpPr txBox="1"/>
            <p:nvPr/>
          </p:nvSpPr>
          <p:spPr>
            <a:xfrm>
              <a:off x="3987799" y="4758224"/>
              <a:ext cx="1248229" cy="379293"/>
            </a:xfrm>
            <a:prstGeom prst="rect">
              <a:avLst/>
            </a:prstGeom>
            <a:noFill/>
          </p:spPr>
          <p:txBody>
            <a:bodyPr wrap="square" rtlCol="0">
              <a:spAutoFit/>
            </a:bodyPr>
            <a:lstStyle/>
            <a:p>
              <a:pPr algn="ctr"/>
              <a:endParaRPr lang="zh-CN" altLang="en-US" sz="2400" baseline="-3000" dirty="0">
                <a:latin typeface="微软雅黑" panose="020B0503020204020204" pitchFamily="34" charset="-122"/>
                <a:ea typeface="微软雅黑" panose="020B0503020204020204" pitchFamily="34" charset="-122"/>
              </a:endParaRPr>
            </a:p>
          </p:txBody>
        </p:sp>
        <p:sp>
          <p:nvSpPr>
            <p:cNvPr id="38" name="文本框 21">
              <a:extLst>
                <a:ext uri="{FF2B5EF4-FFF2-40B4-BE49-F238E27FC236}">
                  <a16:creationId xmlns:a16="http://schemas.microsoft.com/office/drawing/2014/main" id="{EA073577-A420-4654-A056-C38B28C4FC25}"/>
                </a:ext>
              </a:extLst>
            </p:cNvPr>
            <p:cNvSpPr txBox="1"/>
            <p:nvPr/>
          </p:nvSpPr>
          <p:spPr>
            <a:xfrm>
              <a:off x="1315182" y="5175404"/>
              <a:ext cx="1696780"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隐藏单元数量</a:t>
              </a:r>
            </a:p>
          </p:txBody>
        </p:sp>
        <p:sp>
          <p:nvSpPr>
            <p:cNvPr id="39" name="矩形 38">
              <a:extLst>
                <a:ext uri="{FF2B5EF4-FFF2-40B4-BE49-F238E27FC236}">
                  <a16:creationId xmlns:a16="http://schemas.microsoft.com/office/drawing/2014/main" id="{D13379E2-5554-4EC7-A3C3-E1DF93E5B069}"/>
                </a:ext>
              </a:extLst>
            </p:cNvPr>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cxnSp>
          <p:nvCxnSpPr>
            <p:cNvPr id="40" name="直接连接符 39">
              <a:extLst>
                <a:ext uri="{FF2B5EF4-FFF2-40B4-BE49-F238E27FC236}">
                  <a16:creationId xmlns:a16="http://schemas.microsoft.com/office/drawing/2014/main" id="{69877B7F-D5AB-4A4F-8E1F-1215D62611E4}"/>
                </a:ext>
              </a:extLst>
            </p:cNvPr>
            <p:cNvCxnSpPr/>
            <p:nvPr/>
          </p:nvCxnSpPr>
          <p:spPr>
            <a:xfrm>
              <a:off x="3596580" y="4920237"/>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Oval 40">
            <a:extLst>
              <a:ext uri="{FF2B5EF4-FFF2-40B4-BE49-F238E27FC236}">
                <a16:creationId xmlns:a16="http://schemas.microsoft.com/office/drawing/2014/main" id="{FA26BB70-2C58-4586-954F-DD4C9CDA941F}"/>
              </a:ext>
            </a:extLst>
          </p:cNvPr>
          <p:cNvSpPr>
            <a:spLocks noChangeArrowheads="1"/>
          </p:cNvSpPr>
          <p:nvPr/>
        </p:nvSpPr>
        <p:spPr bwMode="auto">
          <a:xfrm>
            <a:off x="2501306" y="4731228"/>
            <a:ext cx="675073" cy="671079"/>
          </a:xfrm>
          <a:prstGeom prst="ellipse">
            <a:avLst/>
          </a:prstGeom>
          <a:solidFill>
            <a:schemeClr val="bg1"/>
          </a:solidFill>
          <a:ln w="12700" cap="flat">
            <a:solidFill>
              <a:srgbClr val="414455"/>
            </a:solidFill>
            <a:prstDash val="solid"/>
            <a:miter lim="800000"/>
          </a:ln>
        </p:spPr>
        <p:txBody>
          <a:bodyPr vert="horz" wrap="square" lIns="81887" tIns="40943" rIns="81887" bIns="40943" numCol="1" anchor="t" anchorCtr="0" compatLnSpc="1"/>
          <a:lstStyle/>
          <a:p>
            <a:endParaRPr lang="zh-CN" altLang="en-US" dirty="0"/>
          </a:p>
        </p:txBody>
      </p:sp>
      <p:pic>
        <p:nvPicPr>
          <p:cNvPr id="47" name="图片 46">
            <a:extLst>
              <a:ext uri="{FF2B5EF4-FFF2-40B4-BE49-F238E27FC236}">
                <a16:creationId xmlns:a16="http://schemas.microsoft.com/office/drawing/2014/main" id="{0D31004C-9057-43B0-B2CF-C50BA2BDE511}"/>
              </a:ext>
            </a:extLst>
          </p:cNvPr>
          <p:cNvPicPr>
            <a:picLocks noChangeAspect="1"/>
          </p:cNvPicPr>
          <p:nvPr/>
        </p:nvPicPr>
        <p:blipFill>
          <a:blip r:embed="rId2"/>
          <a:stretch>
            <a:fillRect/>
          </a:stretch>
        </p:blipFill>
        <p:spPr>
          <a:xfrm>
            <a:off x="6935033" y="23065"/>
            <a:ext cx="1646350" cy="6835179"/>
          </a:xfrm>
          <a:prstGeom prst="rect">
            <a:avLst/>
          </a:prstGeom>
        </p:spPr>
      </p:pic>
      <p:pic>
        <p:nvPicPr>
          <p:cNvPr id="48" name="图片 47">
            <a:extLst>
              <a:ext uri="{FF2B5EF4-FFF2-40B4-BE49-F238E27FC236}">
                <a16:creationId xmlns:a16="http://schemas.microsoft.com/office/drawing/2014/main" id="{8983BE63-F70B-4093-B1EC-00537502E00D}"/>
              </a:ext>
            </a:extLst>
          </p:cNvPr>
          <p:cNvPicPr>
            <a:picLocks noChangeAspect="1"/>
          </p:cNvPicPr>
          <p:nvPr/>
        </p:nvPicPr>
        <p:blipFill>
          <a:blip r:embed="rId3"/>
          <a:stretch>
            <a:fillRect/>
          </a:stretch>
        </p:blipFill>
        <p:spPr>
          <a:xfrm>
            <a:off x="10390582" y="1424"/>
            <a:ext cx="1849554" cy="6858000"/>
          </a:xfrm>
          <a:prstGeom prst="rect">
            <a:avLst/>
          </a:prstGeom>
        </p:spPr>
      </p:pic>
      <p:sp>
        <p:nvSpPr>
          <p:cNvPr id="49" name="AutoShape 12">
            <a:extLst>
              <a:ext uri="{FF2B5EF4-FFF2-40B4-BE49-F238E27FC236}">
                <a16:creationId xmlns:a16="http://schemas.microsoft.com/office/drawing/2014/main" id="{2BA6C6A2-5F65-43FC-A72C-68B23F70A7BC}"/>
              </a:ext>
            </a:extLst>
          </p:cNvPr>
          <p:cNvSpPr>
            <a:spLocks noChangeArrowheads="1"/>
          </p:cNvSpPr>
          <p:nvPr/>
        </p:nvSpPr>
        <p:spPr bwMode="auto">
          <a:xfrm>
            <a:off x="8850578" y="3533668"/>
            <a:ext cx="1400213" cy="223912"/>
          </a:xfrm>
          <a:prstGeom prst="homePlate">
            <a:avLst>
              <a:gd name="adj" fmla="val 63872"/>
            </a:avLst>
          </a:prstGeom>
          <a:solidFill>
            <a:srgbClr val="04497D"/>
          </a:solidFill>
          <a:ln w="9525">
            <a:noFill/>
            <a:miter lim="800000"/>
          </a:ln>
        </p:spPr>
        <p:txBody>
          <a:bodyPr wrap="none" lIns="75520" tIns="37760" rIns="75520" bIns="37760" anchor="ctr"/>
          <a:lstStyle/>
          <a:p>
            <a:pPr algn="ctr"/>
            <a:r>
              <a:rPr lang="en-US" altLang="zh-CN" sz="2000" b="1" dirty="0" err="1">
                <a:solidFill>
                  <a:prstClr val="white"/>
                </a:solidFill>
                <a:latin typeface="微软雅黑" panose="020B0503020204020204" pitchFamily="34" charset="-122"/>
                <a:ea typeface="微软雅黑" panose="020B0503020204020204" pitchFamily="34" charset="-122"/>
              </a:rPr>
              <a:t>OurNet</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3" name="Freeform 8">
            <a:extLst>
              <a:ext uri="{FF2B5EF4-FFF2-40B4-BE49-F238E27FC236}">
                <a16:creationId xmlns:a16="http://schemas.microsoft.com/office/drawing/2014/main" id="{688D5BDF-6EC8-4090-A5F1-32F4B5357303}"/>
              </a:ext>
            </a:extLst>
          </p:cNvPr>
          <p:cNvSpPr>
            <a:spLocks noEditPoints="1"/>
          </p:cNvSpPr>
          <p:nvPr/>
        </p:nvSpPr>
        <p:spPr bwMode="auto">
          <a:xfrm>
            <a:off x="2711783" y="4905221"/>
            <a:ext cx="254118" cy="403948"/>
          </a:xfrm>
          <a:custGeom>
            <a:avLst/>
            <a:gdLst>
              <a:gd name="T0" fmla="*/ 110 w 158"/>
              <a:gd name="T1" fmla="*/ 204 h 251"/>
              <a:gd name="T2" fmla="*/ 103 w 158"/>
              <a:gd name="T3" fmla="*/ 212 h 251"/>
              <a:gd name="T4" fmla="*/ 55 w 158"/>
              <a:gd name="T5" fmla="*/ 212 h 251"/>
              <a:gd name="T6" fmla="*/ 48 w 158"/>
              <a:gd name="T7" fmla="*/ 204 h 251"/>
              <a:gd name="T8" fmla="*/ 55 w 158"/>
              <a:gd name="T9" fmla="*/ 196 h 251"/>
              <a:gd name="T10" fmla="*/ 103 w 158"/>
              <a:gd name="T11" fmla="*/ 196 h 251"/>
              <a:gd name="T12" fmla="*/ 110 w 158"/>
              <a:gd name="T13" fmla="*/ 204 h 251"/>
              <a:gd name="T14" fmla="*/ 103 w 158"/>
              <a:gd name="T15" fmla="*/ 220 h 251"/>
              <a:gd name="T16" fmla="*/ 55 w 158"/>
              <a:gd name="T17" fmla="*/ 220 h 251"/>
              <a:gd name="T18" fmla="*/ 48 w 158"/>
              <a:gd name="T19" fmla="*/ 228 h 251"/>
              <a:gd name="T20" fmla="*/ 55 w 158"/>
              <a:gd name="T21" fmla="*/ 236 h 251"/>
              <a:gd name="T22" fmla="*/ 71 w 158"/>
              <a:gd name="T23" fmla="*/ 251 h 251"/>
              <a:gd name="T24" fmla="*/ 87 w 158"/>
              <a:gd name="T25" fmla="*/ 251 h 251"/>
              <a:gd name="T26" fmla="*/ 103 w 158"/>
              <a:gd name="T27" fmla="*/ 236 h 251"/>
              <a:gd name="T28" fmla="*/ 110 w 158"/>
              <a:gd name="T29" fmla="*/ 228 h 251"/>
              <a:gd name="T30" fmla="*/ 103 w 158"/>
              <a:gd name="T31" fmla="*/ 220 h 251"/>
              <a:gd name="T32" fmla="*/ 158 w 158"/>
              <a:gd name="T33" fmla="*/ 78 h 251"/>
              <a:gd name="T34" fmla="*/ 118 w 158"/>
              <a:gd name="T35" fmla="*/ 146 h 251"/>
              <a:gd name="T36" fmla="*/ 118 w 158"/>
              <a:gd name="T37" fmla="*/ 173 h 251"/>
              <a:gd name="T38" fmla="*/ 103 w 158"/>
              <a:gd name="T39" fmla="*/ 188 h 251"/>
              <a:gd name="T40" fmla="*/ 55 w 158"/>
              <a:gd name="T41" fmla="*/ 188 h 251"/>
              <a:gd name="T42" fmla="*/ 40 w 158"/>
              <a:gd name="T43" fmla="*/ 173 h 251"/>
              <a:gd name="T44" fmla="*/ 40 w 158"/>
              <a:gd name="T45" fmla="*/ 146 h 251"/>
              <a:gd name="T46" fmla="*/ 0 w 158"/>
              <a:gd name="T47" fmla="*/ 78 h 251"/>
              <a:gd name="T48" fmla="*/ 79 w 158"/>
              <a:gd name="T49" fmla="*/ 0 h 251"/>
              <a:gd name="T50" fmla="*/ 158 w 158"/>
              <a:gd name="T51" fmla="*/ 78 h 251"/>
              <a:gd name="T52" fmla="*/ 142 w 158"/>
              <a:gd name="T53" fmla="*/ 78 h 251"/>
              <a:gd name="T54" fmla="*/ 79 w 158"/>
              <a:gd name="T55" fmla="*/ 16 h 251"/>
              <a:gd name="T56" fmla="*/ 16 w 158"/>
              <a:gd name="T57" fmla="*/ 78 h 251"/>
              <a:gd name="T58" fmla="*/ 48 w 158"/>
              <a:gd name="T59" fmla="*/ 132 h 251"/>
              <a:gd name="T60" fmla="*/ 55 w 158"/>
              <a:gd name="T61" fmla="*/ 137 h 251"/>
              <a:gd name="T62" fmla="*/ 55 w 158"/>
              <a:gd name="T63" fmla="*/ 173 h 251"/>
              <a:gd name="T64" fmla="*/ 103 w 158"/>
              <a:gd name="T65" fmla="*/ 173 h 251"/>
              <a:gd name="T66" fmla="*/ 103 w 158"/>
              <a:gd name="T67" fmla="*/ 137 h 251"/>
              <a:gd name="T68" fmla="*/ 110 w 158"/>
              <a:gd name="T69" fmla="*/ 132 h 251"/>
              <a:gd name="T70" fmla="*/ 142 w 158"/>
              <a:gd name="T71"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251">
                <a:moveTo>
                  <a:pt x="110" y="204"/>
                </a:moveTo>
                <a:cubicBezTo>
                  <a:pt x="110" y="208"/>
                  <a:pt x="107" y="212"/>
                  <a:pt x="103" y="212"/>
                </a:cubicBezTo>
                <a:cubicBezTo>
                  <a:pt x="55" y="212"/>
                  <a:pt x="55" y="212"/>
                  <a:pt x="55" y="212"/>
                </a:cubicBezTo>
                <a:cubicBezTo>
                  <a:pt x="51" y="212"/>
                  <a:pt x="48" y="208"/>
                  <a:pt x="48" y="204"/>
                </a:cubicBezTo>
                <a:cubicBezTo>
                  <a:pt x="48" y="200"/>
                  <a:pt x="51" y="196"/>
                  <a:pt x="55" y="196"/>
                </a:cubicBezTo>
                <a:cubicBezTo>
                  <a:pt x="103" y="196"/>
                  <a:pt x="103" y="196"/>
                  <a:pt x="103" y="196"/>
                </a:cubicBezTo>
                <a:cubicBezTo>
                  <a:pt x="107" y="196"/>
                  <a:pt x="110" y="200"/>
                  <a:pt x="110" y="204"/>
                </a:cubicBezTo>
                <a:close/>
                <a:moveTo>
                  <a:pt x="103" y="220"/>
                </a:moveTo>
                <a:cubicBezTo>
                  <a:pt x="55" y="220"/>
                  <a:pt x="55" y="220"/>
                  <a:pt x="55" y="220"/>
                </a:cubicBezTo>
                <a:cubicBezTo>
                  <a:pt x="51" y="220"/>
                  <a:pt x="48" y="223"/>
                  <a:pt x="48" y="228"/>
                </a:cubicBezTo>
                <a:cubicBezTo>
                  <a:pt x="48" y="232"/>
                  <a:pt x="51" y="236"/>
                  <a:pt x="55" y="236"/>
                </a:cubicBezTo>
                <a:cubicBezTo>
                  <a:pt x="55" y="244"/>
                  <a:pt x="62" y="251"/>
                  <a:pt x="71" y="251"/>
                </a:cubicBezTo>
                <a:cubicBezTo>
                  <a:pt x="87" y="251"/>
                  <a:pt x="87" y="251"/>
                  <a:pt x="87" y="251"/>
                </a:cubicBezTo>
                <a:cubicBezTo>
                  <a:pt x="96" y="251"/>
                  <a:pt x="103" y="244"/>
                  <a:pt x="103" y="236"/>
                </a:cubicBezTo>
                <a:cubicBezTo>
                  <a:pt x="107" y="236"/>
                  <a:pt x="110" y="232"/>
                  <a:pt x="110" y="228"/>
                </a:cubicBezTo>
                <a:cubicBezTo>
                  <a:pt x="110" y="223"/>
                  <a:pt x="107" y="220"/>
                  <a:pt x="103" y="220"/>
                </a:cubicBezTo>
                <a:close/>
                <a:moveTo>
                  <a:pt x="158" y="78"/>
                </a:moveTo>
                <a:cubicBezTo>
                  <a:pt x="158" y="107"/>
                  <a:pt x="142" y="132"/>
                  <a:pt x="118" y="146"/>
                </a:cubicBezTo>
                <a:cubicBezTo>
                  <a:pt x="118" y="173"/>
                  <a:pt x="118" y="173"/>
                  <a:pt x="118" y="173"/>
                </a:cubicBezTo>
                <a:cubicBezTo>
                  <a:pt x="118" y="181"/>
                  <a:pt x="111" y="188"/>
                  <a:pt x="103" y="188"/>
                </a:cubicBezTo>
                <a:cubicBezTo>
                  <a:pt x="55" y="188"/>
                  <a:pt x="55" y="188"/>
                  <a:pt x="55" y="188"/>
                </a:cubicBezTo>
                <a:cubicBezTo>
                  <a:pt x="47" y="188"/>
                  <a:pt x="40" y="181"/>
                  <a:pt x="40" y="173"/>
                </a:cubicBezTo>
                <a:cubicBezTo>
                  <a:pt x="40" y="146"/>
                  <a:pt x="40" y="146"/>
                  <a:pt x="40" y="146"/>
                </a:cubicBezTo>
                <a:cubicBezTo>
                  <a:pt x="16" y="132"/>
                  <a:pt x="0" y="107"/>
                  <a:pt x="0" y="78"/>
                </a:cubicBezTo>
                <a:cubicBezTo>
                  <a:pt x="0" y="35"/>
                  <a:pt x="36" y="0"/>
                  <a:pt x="79" y="0"/>
                </a:cubicBezTo>
                <a:cubicBezTo>
                  <a:pt x="122" y="0"/>
                  <a:pt x="158" y="35"/>
                  <a:pt x="158" y="78"/>
                </a:cubicBezTo>
                <a:close/>
                <a:moveTo>
                  <a:pt x="142" y="78"/>
                </a:moveTo>
                <a:cubicBezTo>
                  <a:pt x="142" y="44"/>
                  <a:pt x="114" y="16"/>
                  <a:pt x="79" y="16"/>
                </a:cubicBezTo>
                <a:cubicBezTo>
                  <a:pt x="44" y="16"/>
                  <a:pt x="16" y="44"/>
                  <a:pt x="16" y="78"/>
                </a:cubicBezTo>
                <a:cubicBezTo>
                  <a:pt x="16" y="101"/>
                  <a:pt x="28" y="121"/>
                  <a:pt x="48" y="132"/>
                </a:cubicBezTo>
                <a:cubicBezTo>
                  <a:pt x="55" y="137"/>
                  <a:pt x="55" y="137"/>
                  <a:pt x="55" y="137"/>
                </a:cubicBezTo>
                <a:cubicBezTo>
                  <a:pt x="55" y="173"/>
                  <a:pt x="55" y="173"/>
                  <a:pt x="55" y="173"/>
                </a:cubicBezTo>
                <a:cubicBezTo>
                  <a:pt x="103" y="173"/>
                  <a:pt x="103" y="173"/>
                  <a:pt x="103" y="173"/>
                </a:cubicBezTo>
                <a:cubicBezTo>
                  <a:pt x="103" y="137"/>
                  <a:pt x="103" y="137"/>
                  <a:pt x="103" y="137"/>
                </a:cubicBezTo>
                <a:cubicBezTo>
                  <a:pt x="110" y="132"/>
                  <a:pt x="110" y="132"/>
                  <a:pt x="110" y="132"/>
                </a:cubicBezTo>
                <a:cubicBezTo>
                  <a:pt x="130" y="121"/>
                  <a:pt x="142" y="101"/>
                  <a:pt x="142" y="78"/>
                </a:cubicBezTo>
                <a:close/>
              </a:path>
            </a:pathLst>
          </a:custGeom>
          <a:solidFill>
            <a:srgbClr val="0070C0"/>
          </a:solidFill>
          <a:ln>
            <a:noFill/>
          </a:ln>
        </p:spPr>
        <p:txBody>
          <a:bodyPr vert="horz" wrap="square" lIns="68580" tIns="34290" rIns="68580" bIns="34290" numCol="1" anchor="t" anchorCtr="0" compatLnSpc="1"/>
          <a:lstStyle/>
          <a:p>
            <a:endParaRPr lang="zh-CN" altLang="en-US"/>
          </a:p>
        </p:txBody>
      </p:sp>
    </p:spTree>
    <p:extLst>
      <p:ext uri="{BB962C8B-B14F-4D97-AF65-F5344CB8AC3E}">
        <p14:creationId xmlns:p14="http://schemas.microsoft.com/office/powerpoint/2010/main" val="943381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 fill="hold"/>
                                        <p:tgtEl>
                                          <p:spTgt spid="23"/>
                                        </p:tgtEl>
                                        <p:attrNameLst>
                                          <p:attrName>ppt_x</p:attrName>
                                        </p:attrNameLst>
                                      </p:cBhvr>
                                      <p:tavLst>
                                        <p:tav tm="0">
                                          <p:val>
                                            <p:strVal val="1+#ppt_w/2"/>
                                          </p:val>
                                        </p:tav>
                                        <p:tav tm="100000">
                                          <p:val>
                                            <p:strVal val="#ppt_x"/>
                                          </p:val>
                                        </p:tav>
                                      </p:tavLst>
                                    </p:anim>
                                    <p:anim calcmode="lin" valueType="num">
                                      <p:cBhvr additive="base">
                                        <p:cTn id="8" dur="100" fill="hold"/>
                                        <p:tgtEl>
                                          <p:spTgt spid="23"/>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100"/>
                                        <p:tgtEl>
                                          <p:spTgt spid="22"/>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100" fill="hold"/>
                                        <p:tgtEl>
                                          <p:spTgt spid="27"/>
                                        </p:tgtEl>
                                        <p:attrNameLst>
                                          <p:attrName>ppt_x</p:attrName>
                                        </p:attrNameLst>
                                      </p:cBhvr>
                                      <p:tavLst>
                                        <p:tav tm="0">
                                          <p:val>
                                            <p:strVal val="0-#ppt_w/2"/>
                                          </p:val>
                                        </p:tav>
                                        <p:tav tm="100000">
                                          <p:val>
                                            <p:strVal val="#ppt_x"/>
                                          </p:val>
                                        </p:tav>
                                      </p:tavLst>
                                    </p:anim>
                                    <p:anim calcmode="lin" valueType="num">
                                      <p:cBhvr additive="base">
                                        <p:cTn id="15" dur="100" fill="hold"/>
                                        <p:tgtEl>
                                          <p:spTgt spid="27"/>
                                        </p:tgtEl>
                                        <p:attrNameLst>
                                          <p:attrName>ppt_y</p:attrName>
                                        </p:attrNameLst>
                                      </p:cBhvr>
                                      <p:tavLst>
                                        <p:tav tm="0">
                                          <p:val>
                                            <p:strVal val="#ppt_y"/>
                                          </p:val>
                                        </p:tav>
                                        <p:tav tm="100000">
                                          <p:val>
                                            <p:strVal val="#ppt_y"/>
                                          </p:val>
                                        </p:tav>
                                      </p:tavLst>
                                    </p:anim>
                                  </p:childTnLst>
                                </p:cTn>
                              </p:par>
                            </p:childTnLst>
                          </p:cTn>
                        </p:par>
                        <p:par>
                          <p:cTn id="16" fill="hold">
                            <p:stCondLst>
                              <p:cond delay="1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24"/>
                                        </p:tgtEl>
                                        <p:attrNameLst>
                                          <p:attrName>style.visibility</p:attrName>
                                        </p:attrNameLst>
                                      </p:cBhvr>
                                      <p:to>
                                        <p:strVal val="visible"/>
                                      </p:to>
                                    </p:set>
                                    <p:animEffect transition="in" filter="wipe(left)">
                                      <p:cBhvr>
                                        <p:cTn id="19" dur="10"/>
                                        <p:tgtEl>
                                          <p:spTgt spid="24"/>
                                        </p:tgtEl>
                                      </p:cBhvr>
                                    </p:animEffect>
                                  </p:childTnLst>
                                </p:cTn>
                              </p:par>
                            </p:childTnLst>
                          </p:cTn>
                        </p:par>
                        <p:par>
                          <p:cTn id="20" fill="hold">
                            <p:stCondLst>
                              <p:cond delay="227"/>
                            </p:stCondLst>
                            <p:childTnLst>
                              <p:par>
                                <p:cTn id="21" presetID="10" presetClass="entr" presetSubtype="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25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
                                        <p:tgtEl>
                                          <p:spTgt spid="28"/>
                                        </p:tgtEl>
                                      </p:cBhvr>
                                    </p:animEffect>
                                  </p:childTnLst>
                                </p:cTn>
                              </p:par>
                              <p:par>
                                <p:cTn id="27" presetID="45"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100"/>
                                        <p:tgtEl>
                                          <p:spTgt spid="44"/>
                                        </p:tgtEl>
                                      </p:cBhvr>
                                    </p:animEffect>
                                    <p:anim calcmode="lin" valueType="num">
                                      <p:cBhvr>
                                        <p:cTn id="30" dur="100" fill="hold"/>
                                        <p:tgtEl>
                                          <p:spTgt spid="44"/>
                                        </p:tgtEl>
                                        <p:attrNameLst>
                                          <p:attrName>ppt_w</p:attrName>
                                        </p:attrNameLst>
                                      </p:cBhvr>
                                      <p:tavLst>
                                        <p:tav tm="0" fmla="#ppt_w*sin(2.5*pi*$)">
                                          <p:val>
                                            <p:fltVal val="0"/>
                                          </p:val>
                                        </p:tav>
                                        <p:tav tm="100000">
                                          <p:val>
                                            <p:fltVal val="1"/>
                                          </p:val>
                                        </p:tav>
                                      </p:tavLst>
                                    </p:anim>
                                    <p:anim calcmode="lin" valueType="num">
                                      <p:cBhvr>
                                        <p:cTn id="31" dur="100" fill="hold"/>
                                        <p:tgtEl>
                                          <p:spTgt spid="44"/>
                                        </p:tgtEl>
                                        <p:attrNameLst>
                                          <p:attrName>ppt_h</p:attrName>
                                        </p:attrNameLst>
                                      </p:cBhvr>
                                      <p:tavLst>
                                        <p:tav tm="0">
                                          <p:val>
                                            <p:strVal val="#ppt_h"/>
                                          </p:val>
                                        </p:tav>
                                        <p:tav tm="100000">
                                          <p:val>
                                            <p:strVal val="#ppt_h"/>
                                          </p:val>
                                        </p:tav>
                                      </p:tavLst>
                                    </p:anim>
                                  </p:childTnLst>
                                </p:cTn>
                              </p:par>
                              <p:par>
                                <p:cTn id="32" presetID="23" presetClass="entr" presetSubtype="32"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p:cTn id="34" dur="250" fill="hold"/>
                                        <p:tgtEl>
                                          <p:spTgt spid="53"/>
                                        </p:tgtEl>
                                        <p:attrNameLst>
                                          <p:attrName>ppt_w</p:attrName>
                                        </p:attrNameLst>
                                      </p:cBhvr>
                                      <p:tavLst>
                                        <p:tav tm="0">
                                          <p:val>
                                            <p:strVal val="4*#ppt_w"/>
                                          </p:val>
                                        </p:tav>
                                        <p:tav tm="100000">
                                          <p:val>
                                            <p:strVal val="#ppt_w"/>
                                          </p:val>
                                        </p:tav>
                                      </p:tavLst>
                                    </p:anim>
                                    <p:anim calcmode="lin" valueType="num">
                                      <p:cBhvr>
                                        <p:cTn id="35" dur="250" fill="hold"/>
                                        <p:tgtEl>
                                          <p:spTgt spid="53"/>
                                        </p:tgtEl>
                                        <p:attrNameLst>
                                          <p:attrName>ppt_h</p:attrName>
                                        </p:attrNameLst>
                                      </p:cBhvr>
                                      <p:tavLst>
                                        <p:tav tm="0">
                                          <p:val>
                                            <p:strVal val="4*#ppt_h"/>
                                          </p:val>
                                        </p:tav>
                                        <p:tav tm="100000">
                                          <p:val>
                                            <p:strVal val="#ppt_h"/>
                                          </p:val>
                                        </p:tav>
                                      </p:tavLst>
                                    </p:anim>
                                  </p:childTnLst>
                                </p:cTn>
                              </p:par>
                            </p:childTnLst>
                          </p:cTn>
                        </p:par>
                        <p:par>
                          <p:cTn id="36" fill="hold">
                            <p:stCondLst>
                              <p:cond delay="477"/>
                            </p:stCondLst>
                            <p:childTnLst>
                              <p:par>
                                <p:cTn id="37" presetID="2" presetClass="entr" presetSubtype="4"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100" fill="hold"/>
                                        <p:tgtEl>
                                          <p:spTgt spid="47"/>
                                        </p:tgtEl>
                                        <p:attrNameLst>
                                          <p:attrName>ppt_x</p:attrName>
                                        </p:attrNameLst>
                                      </p:cBhvr>
                                      <p:tavLst>
                                        <p:tav tm="0">
                                          <p:val>
                                            <p:strVal val="#ppt_x"/>
                                          </p:val>
                                        </p:tav>
                                        <p:tav tm="100000">
                                          <p:val>
                                            <p:strVal val="#ppt_x"/>
                                          </p:val>
                                        </p:tav>
                                      </p:tavLst>
                                    </p:anim>
                                    <p:anim calcmode="lin" valueType="num">
                                      <p:cBhvr additive="base">
                                        <p:cTn id="40" dur="1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100" fill="hold"/>
                                        <p:tgtEl>
                                          <p:spTgt spid="49"/>
                                        </p:tgtEl>
                                        <p:attrNameLst>
                                          <p:attrName>ppt_x</p:attrName>
                                        </p:attrNameLst>
                                      </p:cBhvr>
                                      <p:tavLst>
                                        <p:tav tm="0">
                                          <p:val>
                                            <p:strVal val="0-#ppt_w/2"/>
                                          </p:val>
                                        </p:tav>
                                        <p:tav tm="100000">
                                          <p:val>
                                            <p:strVal val="#ppt_x"/>
                                          </p:val>
                                        </p:tav>
                                      </p:tavLst>
                                    </p:anim>
                                    <p:anim calcmode="lin" valueType="num">
                                      <p:cBhvr additive="base">
                                        <p:cTn id="44" dur="100" fill="hold"/>
                                        <p:tgtEl>
                                          <p:spTgt spid="49"/>
                                        </p:tgtEl>
                                        <p:attrNameLst>
                                          <p:attrName>ppt_y</p:attrName>
                                        </p:attrNameLst>
                                      </p:cBhvr>
                                      <p:tavLst>
                                        <p:tav tm="0">
                                          <p:val>
                                            <p:strVal val="#ppt_y"/>
                                          </p:val>
                                        </p:tav>
                                        <p:tav tm="100000">
                                          <p:val>
                                            <p:strVal val="#ppt_y"/>
                                          </p:val>
                                        </p:tav>
                                      </p:tavLst>
                                    </p:anim>
                                  </p:childTnLst>
                                </p:cTn>
                              </p:par>
                            </p:childTnLst>
                          </p:cTn>
                        </p:par>
                        <p:par>
                          <p:cTn id="45" fill="hold">
                            <p:stCondLst>
                              <p:cond delay="577"/>
                            </p:stCondLst>
                            <p:childTnLst>
                              <p:par>
                                <p:cTn id="46" presetID="2" presetClass="entr" presetSubtype="4"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00" fill="hold"/>
                                        <p:tgtEl>
                                          <p:spTgt spid="48"/>
                                        </p:tgtEl>
                                        <p:attrNameLst>
                                          <p:attrName>ppt_x</p:attrName>
                                        </p:attrNameLst>
                                      </p:cBhvr>
                                      <p:tavLst>
                                        <p:tav tm="0">
                                          <p:val>
                                            <p:strVal val="#ppt_x"/>
                                          </p:val>
                                        </p:tav>
                                        <p:tav tm="100000">
                                          <p:val>
                                            <p:strVal val="#ppt_x"/>
                                          </p:val>
                                        </p:tav>
                                      </p:tavLst>
                                    </p:anim>
                                    <p:anim calcmode="lin" valueType="num">
                                      <p:cBhvr additive="base">
                                        <p:cTn id="49" dur="1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7" grpId="0" animBg="1"/>
      <p:bldP spid="44" grpId="0" animBg="1"/>
      <p:bldP spid="49"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1385911-42D9-4329-9CFD-628B966E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550" y="0"/>
            <a:ext cx="4339109" cy="6858000"/>
          </a:xfrm>
          <a:prstGeom prst="rect">
            <a:avLst/>
          </a:prstGeom>
          <a:ln>
            <a:noFill/>
          </a:ln>
          <a:effectLst>
            <a:softEdge rad="112500"/>
          </a:effectLst>
        </p:spPr>
      </p:pic>
      <p:grpSp>
        <p:nvGrpSpPr>
          <p:cNvPr id="9" name="组合 8">
            <a:extLst>
              <a:ext uri="{FF2B5EF4-FFF2-40B4-BE49-F238E27FC236}">
                <a16:creationId xmlns:a16="http://schemas.microsoft.com/office/drawing/2014/main" id="{11835340-77EA-477C-8DDF-A7FC5B762E93}"/>
              </a:ext>
            </a:extLst>
          </p:cNvPr>
          <p:cNvGrpSpPr/>
          <p:nvPr/>
        </p:nvGrpSpPr>
        <p:grpSpPr>
          <a:xfrm>
            <a:off x="354330" y="377190"/>
            <a:ext cx="606425" cy="606425"/>
            <a:chOff x="2089" y="2413"/>
            <a:chExt cx="1152" cy="1152"/>
          </a:xfrm>
        </p:grpSpPr>
        <p:sp>
          <p:nvSpPr>
            <p:cNvPr id="10" name="椭圆 9">
              <a:extLst>
                <a:ext uri="{FF2B5EF4-FFF2-40B4-BE49-F238E27FC236}">
                  <a16:creationId xmlns:a16="http://schemas.microsoft.com/office/drawing/2014/main" id="{1E9795E7-942C-443E-90C3-5F4DD51696E5}"/>
                </a:ext>
              </a:extLst>
            </p:cNvPr>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E33CDF3-E5EA-44E7-9B48-A183E1AAE9D3}"/>
                </a:ext>
              </a:extLst>
            </p:cNvPr>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12" name="文本框 11">
            <a:extLst>
              <a:ext uri="{FF2B5EF4-FFF2-40B4-BE49-F238E27FC236}">
                <a16:creationId xmlns:a16="http://schemas.microsoft.com/office/drawing/2014/main" id="{AAF32659-F6B0-4DA5-A584-A765B3C82F2E}"/>
              </a:ext>
            </a:extLst>
          </p:cNvPr>
          <p:cNvSpPr txBox="1"/>
          <p:nvPr/>
        </p:nvSpPr>
        <p:spPr>
          <a:xfrm>
            <a:off x="974007"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Siamese</a:t>
            </a:r>
            <a:r>
              <a:rPr lang="zh-CN" altLang="en-US" sz="1600" dirty="0">
                <a:solidFill>
                  <a:srgbClr val="10FBFE"/>
                </a:solidFill>
                <a:latin typeface="微软雅黑" panose="020B0503020204020204" charset="-122"/>
                <a:ea typeface="微软雅黑" panose="020B0503020204020204" charset="-122"/>
                <a:sym typeface="+mn-ea"/>
              </a:rPr>
              <a:t>网络</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矩形 12">
            <a:extLst>
              <a:ext uri="{FF2B5EF4-FFF2-40B4-BE49-F238E27FC236}">
                <a16:creationId xmlns:a16="http://schemas.microsoft.com/office/drawing/2014/main" id="{1E0B78EA-54EC-487D-94AB-DA234DB00C25}"/>
              </a:ext>
            </a:extLst>
          </p:cNvPr>
          <p:cNvSpPr/>
          <p:nvPr/>
        </p:nvSpPr>
        <p:spPr>
          <a:xfrm>
            <a:off x="246393" y="1851824"/>
            <a:ext cx="4527576" cy="3968781"/>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baseline="-3000" dirty="0">
                <a:latin typeface="微软雅黑" panose="020B0503020204020204" pitchFamily="34" charset="-122"/>
                <a:ea typeface="微软雅黑" panose="020B0503020204020204" pitchFamily="34" charset="-122"/>
              </a:rPr>
              <a:t>规范化</a:t>
            </a:r>
          </a:p>
        </p:txBody>
      </p:sp>
      <p:sp>
        <p:nvSpPr>
          <p:cNvPr id="14" name="AutoShape 12">
            <a:extLst>
              <a:ext uri="{FF2B5EF4-FFF2-40B4-BE49-F238E27FC236}">
                <a16:creationId xmlns:a16="http://schemas.microsoft.com/office/drawing/2014/main" id="{AD2C3B65-DAD5-4768-8640-526E29693C58}"/>
              </a:ext>
            </a:extLst>
          </p:cNvPr>
          <p:cNvSpPr>
            <a:spLocks noChangeArrowheads="1"/>
          </p:cNvSpPr>
          <p:nvPr/>
        </p:nvSpPr>
        <p:spPr bwMode="auto">
          <a:xfrm flipH="1">
            <a:off x="-4416" y="1324169"/>
            <a:ext cx="4843642" cy="721979"/>
          </a:xfrm>
          <a:prstGeom prst="homePlate">
            <a:avLst>
              <a:gd name="adj" fmla="val 63872"/>
            </a:avLst>
          </a:prstGeom>
          <a:solidFill>
            <a:srgbClr val="002060"/>
          </a:solidFill>
          <a:ln w="9525">
            <a:noFill/>
            <a:miter lim="800000"/>
          </a:ln>
        </p:spPr>
        <p:txBody>
          <a:bodyPr wrap="none" lIns="75520" tIns="37760" rIns="75520" bIns="3776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网络架构</a:t>
            </a:r>
          </a:p>
        </p:txBody>
      </p:sp>
      <p:sp>
        <p:nvSpPr>
          <p:cNvPr id="15" name="TextBox 30">
            <a:extLst>
              <a:ext uri="{FF2B5EF4-FFF2-40B4-BE49-F238E27FC236}">
                <a16:creationId xmlns:a16="http://schemas.microsoft.com/office/drawing/2014/main" id="{04002A81-5F8E-40B8-8DCA-A4C9DB563EC3}"/>
              </a:ext>
            </a:extLst>
          </p:cNvPr>
          <p:cNvSpPr txBox="1"/>
          <p:nvPr/>
        </p:nvSpPr>
        <p:spPr>
          <a:xfrm>
            <a:off x="416389" y="2346492"/>
            <a:ext cx="4351423" cy="1631299"/>
          </a:xfrm>
          <a:prstGeom prst="rect">
            <a:avLst/>
          </a:prstGeom>
          <a:noFill/>
        </p:spPr>
        <p:txBody>
          <a:bodyPr wrap="square" lIns="75520" tIns="37760" rIns="75520" bIns="37760" rtlCol="0">
            <a:spAutoFit/>
          </a:bodyPr>
          <a:lstStyle/>
          <a:p>
            <a:pPr>
              <a:lnSpc>
                <a:spcPct val="130000"/>
              </a:lnSpc>
            </a:pPr>
            <a:r>
              <a:rPr lang="zh-CN" altLang="en-US" sz="1600" dirty="0">
                <a:solidFill>
                  <a:sysClr val="windowText" lastClr="000000"/>
                </a:solidFill>
                <a:latin typeface="宋体" panose="02010600030101010101" pitchFamily="2" charset="-122"/>
                <a:ea typeface="宋体" panose="02010600030101010101" pitchFamily="2" charset="-122"/>
              </a:rPr>
              <a:t>针对第五类问题，采用运用于人脸识别技术的孪生神经网络。每次输入两个样本（正样、负样）通过两个权值共享的两个卷积神经网络训练得到一个特征提取器，获得样本高维特征进行度量。</a:t>
            </a:r>
          </a:p>
        </p:txBody>
      </p:sp>
      <p:grpSp>
        <p:nvGrpSpPr>
          <p:cNvPr id="16" name="组合 15">
            <a:extLst>
              <a:ext uri="{FF2B5EF4-FFF2-40B4-BE49-F238E27FC236}">
                <a16:creationId xmlns:a16="http://schemas.microsoft.com/office/drawing/2014/main" id="{FD9097E8-6F57-4087-BD9B-CED435E70F30}"/>
              </a:ext>
            </a:extLst>
          </p:cNvPr>
          <p:cNvGrpSpPr/>
          <p:nvPr/>
        </p:nvGrpSpPr>
        <p:grpSpPr>
          <a:xfrm>
            <a:off x="462818" y="4002305"/>
            <a:ext cx="3777745" cy="1564358"/>
            <a:chOff x="3474720" y="4038600"/>
            <a:chExt cx="4558233" cy="1752600"/>
          </a:xfrm>
        </p:grpSpPr>
        <p:sp>
          <p:nvSpPr>
            <p:cNvPr id="17" name="文本框 19">
              <a:extLst>
                <a:ext uri="{FF2B5EF4-FFF2-40B4-BE49-F238E27FC236}">
                  <a16:creationId xmlns:a16="http://schemas.microsoft.com/office/drawing/2014/main" id="{A6720FB9-E72F-42C3-B690-0CFCFEEAFC38}"/>
                </a:ext>
              </a:extLst>
            </p:cNvPr>
            <p:cNvSpPr txBox="1"/>
            <p:nvPr/>
          </p:nvSpPr>
          <p:spPr>
            <a:xfrm>
              <a:off x="6428826" y="5178403"/>
              <a:ext cx="1509368"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最小化损失</a:t>
              </a:r>
            </a:p>
          </p:txBody>
        </p:sp>
        <p:sp>
          <p:nvSpPr>
            <p:cNvPr id="18" name="文本框 20">
              <a:extLst>
                <a:ext uri="{FF2B5EF4-FFF2-40B4-BE49-F238E27FC236}">
                  <a16:creationId xmlns:a16="http://schemas.microsoft.com/office/drawing/2014/main" id="{1301F20E-8B83-41DE-A475-415F4E628159}"/>
                </a:ext>
              </a:extLst>
            </p:cNvPr>
            <p:cNvSpPr txBox="1"/>
            <p:nvPr/>
          </p:nvSpPr>
          <p:spPr>
            <a:xfrm>
              <a:off x="6339197" y="4418855"/>
              <a:ext cx="1693756"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距离度量</a:t>
              </a:r>
            </a:p>
          </p:txBody>
        </p:sp>
        <p:sp>
          <p:nvSpPr>
            <p:cNvPr id="19" name="文本框 21">
              <a:extLst>
                <a:ext uri="{FF2B5EF4-FFF2-40B4-BE49-F238E27FC236}">
                  <a16:creationId xmlns:a16="http://schemas.microsoft.com/office/drawing/2014/main" id="{7379452B-4803-438A-869A-F585A143C014}"/>
                </a:ext>
              </a:extLst>
            </p:cNvPr>
            <p:cNvSpPr txBox="1"/>
            <p:nvPr/>
          </p:nvSpPr>
          <p:spPr>
            <a:xfrm>
              <a:off x="3846788" y="4418855"/>
              <a:ext cx="1544619"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权值共享</a:t>
              </a:r>
            </a:p>
          </p:txBody>
        </p:sp>
        <p:sp>
          <p:nvSpPr>
            <p:cNvPr id="20" name="矩形 19">
              <a:extLst>
                <a:ext uri="{FF2B5EF4-FFF2-40B4-BE49-F238E27FC236}">
                  <a16:creationId xmlns:a16="http://schemas.microsoft.com/office/drawing/2014/main" id="{457A4A97-2291-4F91-B8D1-B28005906C12}"/>
                </a:ext>
              </a:extLst>
            </p:cNvPr>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A2B32DBB-1C60-46D0-A115-3D93FCADD2EB}"/>
                </a:ext>
              </a:extLst>
            </p:cNvPr>
            <p:cNvCxnSpPr/>
            <p:nvPr/>
          </p:nvCxnSpPr>
          <p:spPr>
            <a:xfrm>
              <a:off x="3603762" y="4924831"/>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749C5104-9205-4733-92A3-4B530397129A}"/>
              </a:ext>
            </a:extLst>
          </p:cNvPr>
          <p:cNvGrpSpPr/>
          <p:nvPr/>
        </p:nvGrpSpPr>
        <p:grpSpPr>
          <a:xfrm>
            <a:off x="691182" y="4004982"/>
            <a:ext cx="3921330" cy="1564358"/>
            <a:chOff x="1315182" y="4038600"/>
            <a:chExt cx="4491258" cy="1752600"/>
          </a:xfrm>
        </p:grpSpPr>
        <p:sp>
          <p:nvSpPr>
            <p:cNvPr id="23" name="文本框 19">
              <a:extLst>
                <a:ext uri="{FF2B5EF4-FFF2-40B4-BE49-F238E27FC236}">
                  <a16:creationId xmlns:a16="http://schemas.microsoft.com/office/drawing/2014/main" id="{8C365FA3-A026-4F7D-B578-421A7A4FF0CD}"/>
                </a:ext>
              </a:extLst>
            </p:cNvPr>
            <p:cNvSpPr txBox="1"/>
            <p:nvPr/>
          </p:nvSpPr>
          <p:spPr>
            <a:xfrm>
              <a:off x="3987799" y="4758224"/>
              <a:ext cx="1248229" cy="379293"/>
            </a:xfrm>
            <a:prstGeom prst="rect">
              <a:avLst/>
            </a:prstGeom>
            <a:noFill/>
          </p:spPr>
          <p:txBody>
            <a:bodyPr wrap="square" rtlCol="0">
              <a:spAutoFit/>
            </a:bodyPr>
            <a:lstStyle/>
            <a:p>
              <a:pPr algn="ctr"/>
              <a:endParaRPr lang="zh-CN" altLang="en-US" sz="2400" baseline="-3000" dirty="0">
                <a:latin typeface="微软雅黑" panose="020B0503020204020204" pitchFamily="34" charset="-122"/>
                <a:ea typeface="微软雅黑" panose="020B0503020204020204" pitchFamily="34" charset="-122"/>
              </a:endParaRPr>
            </a:p>
          </p:txBody>
        </p:sp>
        <p:sp>
          <p:nvSpPr>
            <p:cNvPr id="24" name="文本框 21">
              <a:extLst>
                <a:ext uri="{FF2B5EF4-FFF2-40B4-BE49-F238E27FC236}">
                  <a16:creationId xmlns:a16="http://schemas.microsoft.com/office/drawing/2014/main" id="{43D1ABA2-4542-4B42-83A1-4CB085AFC720}"/>
                </a:ext>
              </a:extLst>
            </p:cNvPr>
            <p:cNvSpPr txBox="1"/>
            <p:nvPr/>
          </p:nvSpPr>
          <p:spPr>
            <a:xfrm>
              <a:off x="1315182" y="5175404"/>
              <a:ext cx="1696780" cy="379293"/>
            </a:xfrm>
            <a:prstGeom prst="rect">
              <a:avLst/>
            </a:prstGeom>
            <a:noFill/>
          </p:spPr>
          <p:txBody>
            <a:bodyPr wrap="square" rtlCol="0">
              <a:spAutoFit/>
            </a:bodyPr>
            <a:lstStyle/>
            <a:p>
              <a:pPr algn="ctr"/>
              <a:r>
                <a:rPr lang="zh-CN" altLang="en-US" sz="2400" baseline="-3000" dirty="0">
                  <a:latin typeface="微软雅黑" panose="020B0503020204020204" pitchFamily="34" charset="-122"/>
                  <a:ea typeface="微软雅黑" panose="020B0503020204020204" pitchFamily="34" charset="-122"/>
                </a:rPr>
                <a:t>少样本学习</a:t>
              </a:r>
            </a:p>
          </p:txBody>
        </p:sp>
        <p:sp>
          <p:nvSpPr>
            <p:cNvPr id="25" name="矩形 24">
              <a:extLst>
                <a:ext uri="{FF2B5EF4-FFF2-40B4-BE49-F238E27FC236}">
                  <a16:creationId xmlns:a16="http://schemas.microsoft.com/office/drawing/2014/main" id="{051D869B-7BCE-4722-B684-CD70C792494F}"/>
                </a:ext>
              </a:extLst>
            </p:cNvPr>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7735B092-6F3D-4AD3-9019-115E1AEDC4A0}"/>
                </a:ext>
              </a:extLst>
            </p:cNvPr>
            <p:cNvCxnSpPr/>
            <p:nvPr/>
          </p:nvCxnSpPr>
          <p:spPr>
            <a:xfrm>
              <a:off x="3596580" y="4920237"/>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Oval 40">
            <a:extLst>
              <a:ext uri="{FF2B5EF4-FFF2-40B4-BE49-F238E27FC236}">
                <a16:creationId xmlns:a16="http://schemas.microsoft.com/office/drawing/2014/main" id="{86FB490F-0AFC-4AE9-9F12-241ED8D13E45}"/>
              </a:ext>
            </a:extLst>
          </p:cNvPr>
          <p:cNvSpPr>
            <a:spLocks noChangeArrowheads="1"/>
          </p:cNvSpPr>
          <p:nvPr/>
        </p:nvSpPr>
        <p:spPr bwMode="auto">
          <a:xfrm>
            <a:off x="2128601" y="4455833"/>
            <a:ext cx="675073" cy="671079"/>
          </a:xfrm>
          <a:prstGeom prst="ellipse">
            <a:avLst/>
          </a:prstGeom>
          <a:solidFill>
            <a:schemeClr val="bg1"/>
          </a:solidFill>
          <a:ln w="12700" cap="flat">
            <a:solidFill>
              <a:srgbClr val="414455"/>
            </a:solidFill>
            <a:prstDash val="solid"/>
            <a:miter lim="800000"/>
          </a:ln>
        </p:spPr>
        <p:txBody>
          <a:bodyPr vert="horz" wrap="square" lIns="81887" tIns="40943" rIns="81887" bIns="40943" numCol="1" anchor="t" anchorCtr="0" compatLnSpc="1"/>
          <a:lstStyle/>
          <a:p>
            <a:endParaRPr lang="zh-CN" altLang="en-US"/>
          </a:p>
        </p:txBody>
      </p:sp>
      <p:sp>
        <p:nvSpPr>
          <p:cNvPr id="28" name="Freeform 44">
            <a:extLst>
              <a:ext uri="{FF2B5EF4-FFF2-40B4-BE49-F238E27FC236}">
                <a16:creationId xmlns:a16="http://schemas.microsoft.com/office/drawing/2014/main" id="{3FA7995F-7593-4BFB-90AA-B851F374ECE7}"/>
              </a:ext>
            </a:extLst>
          </p:cNvPr>
          <p:cNvSpPr>
            <a:spLocks noEditPoints="1"/>
          </p:cNvSpPr>
          <p:nvPr/>
        </p:nvSpPr>
        <p:spPr bwMode="auto">
          <a:xfrm>
            <a:off x="2238526" y="4621729"/>
            <a:ext cx="386406" cy="334410"/>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0062AC"/>
          </a:solidFill>
          <a:ln>
            <a:noFill/>
          </a:ln>
        </p:spPr>
        <p:txBody>
          <a:bodyPr vert="horz" wrap="square" lIns="81887" tIns="40943" rIns="81887" bIns="40943" numCol="1" anchor="t" anchorCtr="0" compatLnSpc="1"/>
          <a:lstStyle/>
          <a:p>
            <a:endParaRPr lang="zh-CN" altLang="en-US" dirty="0"/>
          </a:p>
        </p:txBody>
      </p:sp>
      <p:sp>
        <p:nvSpPr>
          <p:cNvPr id="31" name="AutoShape 12">
            <a:extLst>
              <a:ext uri="{FF2B5EF4-FFF2-40B4-BE49-F238E27FC236}">
                <a16:creationId xmlns:a16="http://schemas.microsoft.com/office/drawing/2014/main" id="{81C09E6F-163C-41C3-9064-0760A8BA60A3}"/>
              </a:ext>
            </a:extLst>
          </p:cNvPr>
          <p:cNvSpPr>
            <a:spLocks noChangeArrowheads="1"/>
          </p:cNvSpPr>
          <p:nvPr/>
        </p:nvSpPr>
        <p:spPr bwMode="auto">
          <a:xfrm>
            <a:off x="5397154" y="1647369"/>
            <a:ext cx="1955622" cy="398779"/>
          </a:xfrm>
          <a:prstGeom prst="homePlate">
            <a:avLst>
              <a:gd name="adj" fmla="val 63872"/>
            </a:avLst>
          </a:prstGeom>
          <a:solidFill>
            <a:srgbClr val="04497D"/>
          </a:solidFill>
          <a:ln w="9525">
            <a:noFill/>
            <a:miter lim="800000"/>
          </a:ln>
        </p:spPr>
        <p:txBody>
          <a:bodyPr wrap="none" lIns="75520" tIns="37760" rIns="75520" bIns="37760" anchor="ctr"/>
          <a:lstStyle/>
          <a:p>
            <a:pPr algn="ctr"/>
            <a:r>
              <a:rPr lang="en-US" altLang="zh-CN" sz="2000" b="1" dirty="0" err="1">
                <a:solidFill>
                  <a:prstClr val="white"/>
                </a:solidFill>
                <a:latin typeface="微软雅黑" panose="020B0503020204020204" pitchFamily="34" charset="-122"/>
                <a:ea typeface="微软雅黑" panose="020B0503020204020204" pitchFamily="34" charset="-122"/>
              </a:rPr>
              <a:t>TensorBoard</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pic>
        <p:nvPicPr>
          <p:cNvPr id="32" name="图片 31">
            <a:extLst>
              <a:ext uri="{FF2B5EF4-FFF2-40B4-BE49-F238E27FC236}">
                <a16:creationId xmlns:a16="http://schemas.microsoft.com/office/drawing/2014/main" id="{037024D4-342D-4DC5-803B-D8C1F9DEF52A}"/>
              </a:ext>
            </a:extLst>
          </p:cNvPr>
          <p:cNvPicPr>
            <a:picLocks noChangeAspect="1"/>
          </p:cNvPicPr>
          <p:nvPr/>
        </p:nvPicPr>
        <p:blipFill>
          <a:blip r:embed="rId3"/>
          <a:stretch>
            <a:fillRect/>
          </a:stretch>
        </p:blipFill>
        <p:spPr>
          <a:xfrm>
            <a:off x="4880916" y="2664395"/>
            <a:ext cx="3250818" cy="2355290"/>
          </a:xfrm>
          <a:prstGeom prst="rect">
            <a:avLst/>
          </a:prstGeom>
        </p:spPr>
      </p:pic>
    </p:spTree>
    <p:extLst>
      <p:ext uri="{BB962C8B-B14F-4D97-AF65-F5344CB8AC3E}">
        <p14:creationId xmlns:p14="http://schemas.microsoft.com/office/powerpoint/2010/main" val="529421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1+#ppt_w/2"/>
                                          </p:val>
                                        </p:tav>
                                        <p:tav tm="100000">
                                          <p:val>
                                            <p:strVal val="#ppt_x"/>
                                          </p:val>
                                        </p:tav>
                                      </p:tavLst>
                                    </p:anim>
                                    <p:anim calcmode="lin" valueType="num">
                                      <p:cBhvr additive="base">
                                        <p:cTn id="8" dur="25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250"/>
                                        <p:tgtEl>
                                          <p:spTgt spid="1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249"/>
                                          </p:stCondLst>
                                        </p:cTn>
                                        <p:tgtEl>
                                          <p:spTgt spid="15"/>
                                        </p:tgtEl>
                                        <p:attrNameLst>
                                          <p:attrName>style.visibility</p:attrName>
                                        </p:attrNameLst>
                                      </p:cBhvr>
                                      <p:to>
                                        <p:strVal val="visible"/>
                                      </p:to>
                                    </p:se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50"/>
                                        <p:tgtEl>
                                          <p:spTgt spid="16"/>
                                        </p:tgtEl>
                                      </p:cBhvr>
                                    </p:animEffect>
                                  </p:childTnLst>
                                </p:cTn>
                              </p:par>
                              <p:par>
                                <p:cTn id="23" presetID="45"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250"/>
                                        <p:tgtEl>
                                          <p:spTgt spid="27"/>
                                        </p:tgtEl>
                                      </p:cBhvr>
                                    </p:animEffect>
                                    <p:anim calcmode="lin" valueType="num">
                                      <p:cBhvr>
                                        <p:cTn id="26" dur="250" fill="hold"/>
                                        <p:tgtEl>
                                          <p:spTgt spid="27"/>
                                        </p:tgtEl>
                                        <p:attrNameLst>
                                          <p:attrName>ppt_w</p:attrName>
                                        </p:attrNameLst>
                                      </p:cBhvr>
                                      <p:tavLst>
                                        <p:tav tm="0" fmla="#ppt_w*sin(2.5*pi*$)">
                                          <p:val>
                                            <p:fltVal val="0"/>
                                          </p:val>
                                        </p:tav>
                                        <p:tav tm="100000">
                                          <p:val>
                                            <p:fltVal val="1"/>
                                          </p:val>
                                        </p:tav>
                                      </p:tavLst>
                                    </p:anim>
                                    <p:anim calcmode="lin" valueType="num">
                                      <p:cBhvr>
                                        <p:cTn id="27" dur="250" fill="hold"/>
                                        <p:tgtEl>
                                          <p:spTgt spid="27"/>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250"/>
                                        <p:tgtEl>
                                          <p:spTgt spid="28"/>
                                        </p:tgtEl>
                                      </p:cBhvr>
                                    </p:animEffect>
                                    <p:anim calcmode="lin" valueType="num">
                                      <p:cBhvr>
                                        <p:cTn id="31" dur="250" fill="hold"/>
                                        <p:tgtEl>
                                          <p:spTgt spid="28"/>
                                        </p:tgtEl>
                                        <p:attrNameLst>
                                          <p:attrName>ppt_w</p:attrName>
                                        </p:attrNameLst>
                                      </p:cBhvr>
                                      <p:tavLst>
                                        <p:tav tm="0" fmla="#ppt_w*sin(2.5*pi*$)">
                                          <p:val>
                                            <p:fltVal val="0"/>
                                          </p:val>
                                        </p:tav>
                                        <p:tav tm="100000">
                                          <p:val>
                                            <p:fltVal val="1"/>
                                          </p:val>
                                        </p:tav>
                                      </p:tavLst>
                                    </p:anim>
                                    <p:anim calcmode="lin" valueType="num">
                                      <p:cBhvr>
                                        <p:cTn id="32" dur="25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250" fill="hold"/>
                                        <p:tgtEl>
                                          <p:spTgt spid="32"/>
                                        </p:tgtEl>
                                        <p:attrNameLst>
                                          <p:attrName>ppt_x</p:attrName>
                                        </p:attrNameLst>
                                      </p:cBhvr>
                                      <p:tavLst>
                                        <p:tav tm="0">
                                          <p:val>
                                            <p:strVal val="#ppt_x"/>
                                          </p:val>
                                        </p:tav>
                                        <p:tav tm="100000">
                                          <p:val>
                                            <p:strVal val="#ppt_x"/>
                                          </p:val>
                                        </p:tav>
                                      </p:tavLst>
                                    </p:anim>
                                    <p:anim calcmode="lin" valueType="num">
                                      <p:cBhvr additive="base">
                                        <p:cTn id="38" dur="25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250"/>
                                        <p:tgtEl>
                                          <p:spTgt spid="32"/>
                                        </p:tgtEl>
                                      </p:cBhvr>
                                    </p:animEffect>
                                    <p:set>
                                      <p:cBhvr>
                                        <p:cTn id="43" dur="1" fill="hold">
                                          <p:stCondLst>
                                            <p:cond delay="249"/>
                                          </p:stCondLst>
                                        </p:cTn>
                                        <p:tgtEl>
                                          <p:spTgt spid="3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250" fill="hold"/>
                                        <p:tgtEl>
                                          <p:spTgt spid="31"/>
                                        </p:tgtEl>
                                        <p:attrNameLst>
                                          <p:attrName>ppt_x</p:attrName>
                                        </p:attrNameLst>
                                      </p:cBhvr>
                                      <p:tavLst>
                                        <p:tav tm="0">
                                          <p:val>
                                            <p:strVal val="0-#ppt_w/2"/>
                                          </p:val>
                                        </p:tav>
                                        <p:tav tm="100000">
                                          <p:val>
                                            <p:strVal val="#ppt_x"/>
                                          </p:val>
                                        </p:tav>
                                      </p:tavLst>
                                    </p:anim>
                                    <p:anim calcmode="lin" valueType="num">
                                      <p:cBhvr additive="base">
                                        <p:cTn id="49" dur="25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250"/>
                            </p:stCondLst>
                            <p:childTnLst>
                              <p:par>
                                <p:cTn id="51" presetID="2" presetClass="entr" presetSubtype="4"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250" fill="hold"/>
                                        <p:tgtEl>
                                          <p:spTgt spid="8"/>
                                        </p:tgtEl>
                                        <p:attrNameLst>
                                          <p:attrName>ppt_x</p:attrName>
                                        </p:attrNameLst>
                                      </p:cBhvr>
                                      <p:tavLst>
                                        <p:tav tm="0">
                                          <p:val>
                                            <p:strVal val="#ppt_x"/>
                                          </p:val>
                                        </p:tav>
                                        <p:tav tm="100000">
                                          <p:val>
                                            <p:strVal val="#ppt_x"/>
                                          </p:val>
                                        </p:tav>
                                      </p:tavLst>
                                    </p:anim>
                                    <p:anim calcmode="lin" valueType="num">
                                      <p:cBhvr additive="base">
                                        <p:cTn id="54"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27" grpId="0" animBg="1"/>
      <p:bldP spid="28" grpId="0" animBg="1"/>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a:t>
            </a:r>
            <a:r>
              <a:rPr lang="zh-CN" altLang="en-US" sz="1600" dirty="0">
                <a:solidFill>
                  <a:srgbClr val="10FBFE"/>
                </a:solidFill>
                <a:latin typeface="微软雅黑" panose="020B0503020204020204" charset="-122"/>
                <a:ea typeface="微软雅黑" panose="020B0503020204020204" charset="-122"/>
                <a:sym typeface="+mn-ea"/>
              </a:rPr>
              <a:t>模型优化</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statistics-on-laptop_82095"/>
          <p:cNvSpPr>
            <a:spLocks noChangeAspect="1"/>
          </p:cNvSpPr>
          <p:nvPr/>
        </p:nvSpPr>
        <p:spPr bwMode="auto">
          <a:xfrm>
            <a:off x="770255" y="1626870"/>
            <a:ext cx="1233805" cy="1123950"/>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sp>
        <p:nvSpPr>
          <p:cNvPr id="26" name="TextBox 35"/>
          <p:cNvSpPr txBox="1">
            <a:spLocks noChangeArrowheads="1"/>
          </p:cNvSpPr>
          <p:nvPr/>
        </p:nvSpPr>
        <p:spPr bwMode="auto">
          <a:xfrm>
            <a:off x="3256280" y="2065655"/>
            <a:ext cx="4942205" cy="6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400" dirty="0" err="1">
                <a:solidFill>
                  <a:schemeClr val="bg1"/>
                </a:solidFill>
                <a:latin typeface="宋体" panose="02010600030101010101" pitchFamily="2" charset="-122"/>
                <a:cs typeface="+mn-ea"/>
                <a:sym typeface="+mn-lt"/>
              </a:rPr>
              <a:t>Dropout正则化方法</a:t>
            </a:r>
            <a:r>
              <a:rPr lang="zh-CN" altLang="en-US" sz="1400" dirty="0">
                <a:solidFill>
                  <a:schemeClr val="bg1"/>
                </a:solidFill>
                <a:latin typeface="宋体" panose="02010600030101010101" pitchFamily="2" charset="-122"/>
                <a:cs typeface="+mn-ea"/>
                <a:sym typeface="+mn-lt"/>
              </a:rPr>
              <a:t>，以</a:t>
            </a:r>
            <a:r>
              <a:rPr lang="en-US" altLang="zh-CN" sz="1400" dirty="0">
                <a:solidFill>
                  <a:schemeClr val="bg1"/>
                </a:solidFill>
                <a:latin typeface="宋体" panose="02010600030101010101" pitchFamily="2" charset="-122"/>
                <a:cs typeface="+mn-ea"/>
                <a:sym typeface="+mn-lt"/>
              </a:rPr>
              <a:t>1-keep_prob</a:t>
            </a:r>
            <a:r>
              <a:rPr lang="zh-CN" altLang="en-US" sz="1400" dirty="0">
                <a:solidFill>
                  <a:schemeClr val="bg1"/>
                </a:solidFill>
                <a:latin typeface="宋体" panose="02010600030101010101" pitchFamily="2" charset="-122"/>
                <a:cs typeface="+mn-ea"/>
                <a:sym typeface="+mn-lt"/>
              </a:rPr>
              <a:t>随机选择神经元失活，避免下一层的结点过度依赖于某一个上层结点。</a:t>
            </a:r>
            <a:endParaRPr sz="1400" dirty="0">
              <a:solidFill>
                <a:schemeClr val="bg1"/>
              </a:solidFill>
              <a:latin typeface="宋体" panose="02010600030101010101" pitchFamily="2" charset="-122"/>
              <a:cs typeface="+mn-ea"/>
              <a:sym typeface="+mn-lt"/>
            </a:endParaRPr>
          </a:p>
        </p:txBody>
      </p:sp>
      <p:sp>
        <p:nvSpPr>
          <p:cNvPr id="27" name="文本框 7"/>
          <p:cNvSpPr txBox="1">
            <a:spLocks noChangeArrowheads="1"/>
          </p:cNvSpPr>
          <p:nvPr/>
        </p:nvSpPr>
        <p:spPr bwMode="auto">
          <a:xfrm>
            <a:off x="3256280" y="1728470"/>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1.</a:t>
            </a:r>
            <a:r>
              <a:rPr lang="zh-CN" altLang="en-US" sz="1600" b="1" dirty="0">
                <a:solidFill>
                  <a:srgbClr val="10FBFE"/>
                </a:solidFill>
                <a:latin typeface="微软雅黑" panose="020B0503020204020204" charset="-122"/>
                <a:ea typeface="微软雅黑" panose="020B0503020204020204" charset="-122"/>
                <a:sym typeface="+mn-ea"/>
              </a:rPr>
              <a:t>解决</a:t>
            </a:r>
            <a:r>
              <a:rPr lang="en-US" altLang="zh-CN" sz="1600" b="1" dirty="0" err="1">
                <a:solidFill>
                  <a:srgbClr val="10FBFE"/>
                </a:solidFill>
                <a:latin typeface="微软雅黑" panose="020B0503020204020204" charset="-122"/>
                <a:ea typeface="微软雅黑" panose="020B0503020204020204" charset="-122"/>
                <a:sym typeface="+mn-ea"/>
              </a:rPr>
              <a:t>过拟合问题</a:t>
            </a:r>
            <a:endParaRPr lang="en-US" altLang="zh-CN" sz="1600" b="1" dirty="0">
              <a:solidFill>
                <a:srgbClr val="10FBFE"/>
              </a:solidFill>
              <a:latin typeface="微软雅黑" panose="020B0503020204020204" charset="-122"/>
              <a:ea typeface="微软雅黑" panose="020B0503020204020204" charset="-122"/>
              <a:sym typeface="+mn-ea"/>
            </a:endParaRPr>
          </a:p>
        </p:txBody>
      </p:sp>
      <p:sp>
        <p:nvSpPr>
          <p:cNvPr id="28" name="TextBox 35"/>
          <p:cNvSpPr txBox="1">
            <a:spLocks noChangeArrowheads="1"/>
          </p:cNvSpPr>
          <p:nvPr/>
        </p:nvSpPr>
        <p:spPr bwMode="auto">
          <a:xfrm>
            <a:off x="3254375" y="3150533"/>
            <a:ext cx="4993640" cy="688202"/>
          </a:xfrm>
          <a:prstGeom prst="rect">
            <a:avLst/>
          </a:prstGeom>
          <a:noFill/>
          <a:ln w="9525">
            <a:noFill/>
            <a:miter lim="800000"/>
          </a:ln>
        </p:spPr>
        <p:txBody>
          <a:bodyPr>
            <a:spAutoFit/>
          </a:bodyPr>
          <a:lstStyle/>
          <a:p>
            <a:pPr>
              <a:lnSpc>
                <a:spcPct val="150000"/>
              </a:lnSpc>
            </a:pPr>
            <a:r>
              <a:rPr sz="1400" dirty="0">
                <a:solidFill>
                  <a:schemeClr val="bg1"/>
                </a:solidFill>
                <a:latin typeface="宋体" panose="02010600030101010101" pitchFamily="2" charset="-122"/>
                <a:ea typeface="宋体" panose="02010600030101010101" pitchFamily="2" charset="-122"/>
                <a:cs typeface="+mn-ea"/>
                <a:sym typeface="+mn-lt"/>
              </a:rPr>
              <a:t>综合梯度下降算法和随机梯度下降算法</a:t>
            </a:r>
            <a:r>
              <a:rPr lang="zh-CN" sz="1400" dirty="0">
                <a:solidFill>
                  <a:schemeClr val="bg1"/>
                </a:solidFill>
                <a:latin typeface="宋体" panose="02010600030101010101" pitchFamily="2" charset="-122"/>
                <a:ea typeface="宋体" panose="02010600030101010101" pitchFamily="2" charset="-122"/>
                <a:cs typeface="+mn-ea"/>
                <a:sym typeface="+mn-lt"/>
              </a:rPr>
              <a:t>，每次只计算一个</a:t>
            </a:r>
            <a:r>
              <a:rPr lang="en-US" altLang="zh-CN" sz="1400" dirty="0">
                <a:solidFill>
                  <a:schemeClr val="bg1"/>
                </a:solidFill>
                <a:latin typeface="宋体" panose="02010600030101010101" pitchFamily="2" charset="-122"/>
                <a:ea typeface="宋体" panose="02010600030101010101" pitchFamily="2" charset="-122"/>
                <a:cs typeface="+mn-ea"/>
                <a:sym typeface="+mn-lt"/>
              </a:rPr>
              <a:t>batch</a:t>
            </a:r>
            <a:r>
              <a:rPr lang="zh-CN" altLang="en-US" sz="1400" dirty="0">
                <a:solidFill>
                  <a:schemeClr val="bg1"/>
                </a:solidFill>
                <a:latin typeface="宋体" panose="02010600030101010101" pitchFamily="2" charset="-122"/>
                <a:ea typeface="宋体" panose="02010600030101010101" pitchFamily="2" charset="-122"/>
                <a:cs typeface="+mn-ea"/>
                <a:sym typeface="+mn-lt"/>
              </a:rPr>
              <a:t>的损失函数，减少收敛所需的迭代步数</a:t>
            </a:r>
          </a:p>
        </p:txBody>
      </p:sp>
      <p:sp>
        <p:nvSpPr>
          <p:cNvPr id="29" name="文本框 10"/>
          <p:cNvSpPr txBox="1">
            <a:spLocks noChangeArrowheads="1"/>
          </p:cNvSpPr>
          <p:nvPr/>
        </p:nvSpPr>
        <p:spPr bwMode="auto">
          <a:xfrm>
            <a:off x="3254375" y="2813983"/>
            <a:ext cx="3199434" cy="338554"/>
          </a:xfrm>
          <a:prstGeom prst="rect">
            <a:avLst/>
          </a:prstGeom>
          <a:noFill/>
          <a:ln w="9525">
            <a:noFill/>
            <a:miter lim="800000"/>
          </a:ln>
        </p:spPr>
        <p:txBody>
          <a:bodyPr wrap="square">
            <a:spAutoFit/>
          </a:bodyPr>
          <a:lstStyle/>
          <a:p>
            <a:pPr>
              <a:defRPr/>
            </a:pPr>
            <a:r>
              <a:rPr lang="en-US" altLang="zh-CN" sz="1600" b="1" dirty="0">
                <a:solidFill>
                  <a:srgbClr val="10FBFE"/>
                </a:solidFill>
                <a:latin typeface="微软雅黑" panose="020B0503020204020204" charset="-122"/>
                <a:ea typeface="微软雅黑" panose="020B0503020204020204" charset="-122"/>
                <a:sym typeface="+mn-ea"/>
              </a:rPr>
              <a:t>2.</a:t>
            </a:r>
            <a:r>
              <a:rPr lang="zh-CN" altLang="en-US" sz="1600" b="1" dirty="0">
                <a:solidFill>
                  <a:srgbClr val="10FBFE"/>
                </a:solidFill>
                <a:latin typeface="微软雅黑" panose="020B0503020204020204" charset="-122"/>
                <a:ea typeface="微软雅黑" panose="020B0503020204020204" charset="-122"/>
                <a:sym typeface="+mn-ea"/>
              </a:rPr>
              <a:t>批量</a:t>
            </a:r>
            <a:r>
              <a:rPr lang="en-US" altLang="zh-CN" sz="1600" b="1" dirty="0" err="1">
                <a:solidFill>
                  <a:srgbClr val="10FBFE"/>
                </a:solidFill>
                <a:latin typeface="微软雅黑" panose="020B0503020204020204" charset="-122"/>
                <a:ea typeface="微软雅黑" panose="020B0503020204020204" charset="-122"/>
                <a:sym typeface="+mn-ea"/>
              </a:rPr>
              <a:t>随机梯度下降（BSGD</a:t>
            </a:r>
            <a:r>
              <a:rPr lang="en-US" altLang="zh-CN" sz="1600" b="1" dirty="0">
                <a:solidFill>
                  <a:srgbClr val="10FBFE"/>
                </a:solidFill>
                <a:latin typeface="微软雅黑" panose="020B0503020204020204" charset="-122"/>
                <a:ea typeface="微软雅黑" panose="020B0503020204020204" charset="-122"/>
                <a:sym typeface="+mn-ea"/>
              </a:rPr>
              <a:t>）</a:t>
            </a:r>
          </a:p>
        </p:txBody>
      </p:sp>
      <p:sp>
        <p:nvSpPr>
          <p:cNvPr id="30" name="文本框 13"/>
          <p:cNvSpPr txBox="1">
            <a:spLocks noChangeArrowheads="1"/>
          </p:cNvSpPr>
          <p:nvPr/>
        </p:nvSpPr>
        <p:spPr bwMode="auto">
          <a:xfrm>
            <a:off x="3167380" y="4823460"/>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1" name="文本框 14"/>
          <p:cNvSpPr txBox="1">
            <a:spLocks noChangeArrowheads="1"/>
          </p:cNvSpPr>
          <p:nvPr/>
        </p:nvSpPr>
        <p:spPr bwMode="auto">
          <a:xfrm>
            <a:off x="3256280" y="1033145"/>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dirty="0">
                <a:solidFill>
                  <a:srgbClr val="10FBFE"/>
                </a:solidFill>
                <a:latin typeface="微软雅黑" panose="020B0503020204020204" charset="-122"/>
                <a:ea typeface="微软雅黑" panose="020B0503020204020204" charset="-122"/>
                <a:sym typeface="+mn-ea"/>
              </a:rPr>
              <a:t>模型优化</a:t>
            </a:r>
          </a:p>
        </p:txBody>
      </p:sp>
      <p:cxnSp>
        <p:nvCxnSpPr>
          <p:cNvPr id="32" name="直接连接符 31"/>
          <p:cNvCxnSpPr/>
          <p:nvPr/>
        </p:nvCxnSpPr>
        <p:spPr>
          <a:xfrm>
            <a:off x="3343275" y="1544955"/>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a:spLocks noChangeArrowheads="1"/>
          </p:cNvSpPr>
          <p:nvPr/>
        </p:nvSpPr>
        <p:spPr bwMode="auto">
          <a:xfrm>
            <a:off x="3254375" y="388653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3.激活函数</a:t>
            </a:r>
          </a:p>
        </p:txBody>
      </p:sp>
      <p:sp>
        <p:nvSpPr>
          <p:cNvPr id="34" name="TextBox 35"/>
          <p:cNvSpPr txBox="1">
            <a:spLocks noChangeArrowheads="1"/>
          </p:cNvSpPr>
          <p:nvPr/>
        </p:nvSpPr>
        <p:spPr bwMode="auto">
          <a:xfrm>
            <a:off x="3268023" y="4239595"/>
            <a:ext cx="5227320" cy="688202"/>
          </a:xfrm>
          <a:prstGeom prst="rect">
            <a:avLst/>
          </a:prstGeom>
          <a:noFill/>
          <a:ln w="9525">
            <a:noFill/>
            <a:miter lim="800000"/>
          </a:ln>
        </p:spPr>
        <p:txBody>
          <a:bodyPr wrap="square">
            <a:spAutoFit/>
          </a:bodyPr>
          <a:lstStyle/>
          <a:p>
            <a:pPr algn="l" eaLnBrk="1" hangingPunct="1">
              <a:lnSpc>
                <a:spcPct val="150000"/>
              </a:lnSpc>
            </a:pPr>
            <a:r>
              <a:rPr sz="1400" dirty="0">
                <a:solidFill>
                  <a:schemeClr val="bg1"/>
                </a:solidFill>
                <a:latin typeface="宋体" panose="02010600030101010101" pitchFamily="2" charset="-122"/>
                <a:ea typeface="宋体" panose="02010600030101010101" pitchFamily="2" charset="-122"/>
                <a:cs typeface="+mn-ea"/>
                <a:sym typeface="+mn-lt"/>
              </a:rPr>
              <a:t>ReLU</a:t>
            </a:r>
            <a:r>
              <a:rPr lang="zh-CN" sz="1400" dirty="0">
                <a:solidFill>
                  <a:schemeClr val="bg1"/>
                </a:solidFill>
                <a:latin typeface="宋体" panose="02010600030101010101" pitchFamily="2" charset="-122"/>
                <a:ea typeface="宋体" panose="02010600030101010101" pitchFamily="2" charset="-122"/>
                <a:cs typeface="+mn-ea"/>
                <a:sym typeface="+mn-lt"/>
              </a:rPr>
              <a:t>：用于卷积神经网络的卷积层和全连接层</a:t>
            </a:r>
            <a:r>
              <a:rPr lang="zh-CN" altLang="en-US" sz="1400" dirty="0">
                <a:solidFill>
                  <a:schemeClr val="bg1"/>
                </a:solidFill>
                <a:latin typeface="宋体" panose="02010600030101010101" pitchFamily="2" charset="-122"/>
                <a:ea typeface="宋体" panose="02010600030101010101" pitchFamily="2" charset="-122"/>
                <a:cs typeface="+mn-ea"/>
                <a:sym typeface="+mn-lt"/>
              </a:rPr>
              <a:t>（</a:t>
            </a:r>
            <a:r>
              <a:rPr lang="zh-CN" sz="1400" dirty="0">
                <a:solidFill>
                  <a:schemeClr val="bg1"/>
                </a:solidFill>
                <a:latin typeface="宋体" panose="02010600030101010101" pitchFamily="2" charset="-122"/>
                <a:ea typeface="宋体" panose="02010600030101010101" pitchFamily="2" charset="-122"/>
                <a:cs typeface="+mn-ea"/>
                <a:sym typeface="+mn-lt"/>
              </a:rPr>
              <a:t>输出</a:t>
            </a:r>
            <a:r>
              <a:rPr lang="zh-CN" altLang="en-US" sz="1400" dirty="0">
                <a:solidFill>
                  <a:schemeClr val="bg1"/>
                </a:solidFill>
                <a:latin typeface="宋体" panose="02010600030101010101" pitchFamily="2" charset="-122"/>
                <a:ea typeface="宋体" panose="02010600030101010101" pitchFamily="2" charset="-122"/>
                <a:cs typeface="+mn-ea"/>
                <a:sym typeface="+mn-lt"/>
              </a:rPr>
              <a:t>层除外）</a:t>
            </a:r>
            <a:endParaRPr lang="zh-CN" sz="1400" dirty="0">
              <a:solidFill>
                <a:schemeClr val="bg1"/>
              </a:solidFill>
              <a:latin typeface="宋体" panose="02010600030101010101" pitchFamily="2" charset="-122"/>
              <a:ea typeface="宋体" panose="02010600030101010101" pitchFamily="2" charset="-122"/>
              <a:cs typeface="+mn-ea"/>
              <a:sym typeface="+mn-lt"/>
            </a:endParaRPr>
          </a:p>
          <a:p>
            <a:pPr algn="l" eaLnBrk="1" hangingPunct="1">
              <a:lnSpc>
                <a:spcPct val="150000"/>
              </a:lnSpc>
            </a:pPr>
            <a:r>
              <a:rPr lang="zh-CN" sz="1400" dirty="0">
                <a:solidFill>
                  <a:schemeClr val="bg1"/>
                </a:solidFill>
                <a:latin typeface="宋体" panose="02010600030101010101" pitchFamily="2" charset="-122"/>
                <a:ea typeface="宋体" panose="02010600030101010101" pitchFamily="2" charset="-122"/>
                <a:cs typeface="+mn-ea"/>
                <a:sym typeface="+mn-lt"/>
              </a:rPr>
              <a:t>sigmoid：</a:t>
            </a:r>
            <a:r>
              <a:rPr lang="zh-CN" altLang="en-US" sz="1400" dirty="0">
                <a:solidFill>
                  <a:schemeClr val="bg1"/>
                </a:solidFill>
                <a:latin typeface="宋体" panose="02010600030101010101" pitchFamily="2" charset="-122"/>
                <a:ea typeface="宋体" panose="02010600030101010101" pitchFamily="2" charset="-122"/>
                <a:cs typeface="+mn-ea"/>
                <a:sym typeface="+mn-lt"/>
              </a:rPr>
              <a:t>作为解决</a:t>
            </a:r>
            <a:r>
              <a:rPr lang="zh-CN" sz="1400" dirty="0">
                <a:solidFill>
                  <a:schemeClr val="bg1"/>
                </a:solidFill>
                <a:latin typeface="宋体" panose="02010600030101010101" pitchFamily="2" charset="-122"/>
                <a:ea typeface="宋体" panose="02010600030101010101" pitchFamily="2" charset="-122"/>
                <a:cs typeface="+mn-ea"/>
                <a:sym typeface="+mn-lt"/>
              </a:rPr>
              <a:t>分类问题</a:t>
            </a:r>
            <a:r>
              <a:rPr lang="zh-CN" altLang="en-US" sz="1400" dirty="0">
                <a:solidFill>
                  <a:schemeClr val="bg1"/>
                </a:solidFill>
                <a:latin typeface="宋体" panose="02010600030101010101" pitchFamily="2" charset="-122"/>
                <a:ea typeface="宋体" panose="02010600030101010101" pitchFamily="2" charset="-122"/>
                <a:cs typeface="+mn-ea"/>
                <a:sym typeface="+mn-lt"/>
              </a:rPr>
              <a:t>的神经网络输出层的激活函数</a:t>
            </a:r>
            <a:endParaRPr lang="zh-CN"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35" name="TextBox 35"/>
          <p:cNvSpPr txBox="1">
            <a:spLocks noChangeArrowheads="1"/>
          </p:cNvSpPr>
          <p:nvPr/>
        </p:nvSpPr>
        <p:spPr bwMode="auto">
          <a:xfrm>
            <a:off x="3268023" y="5334807"/>
            <a:ext cx="6960870" cy="365036"/>
          </a:xfrm>
          <a:prstGeom prst="rect">
            <a:avLst/>
          </a:prstGeom>
          <a:noFill/>
          <a:ln w="9525">
            <a:noFill/>
            <a:miter lim="800000"/>
          </a:ln>
        </p:spPr>
        <p:txBody>
          <a:bodyPr wrap="square">
            <a:spAutoFit/>
          </a:bodyPr>
          <a:lstStyle/>
          <a:p>
            <a:pPr algn="l" eaLnBrk="1" hangingPunct="1">
              <a:lnSpc>
                <a:spcPct val="150000"/>
              </a:lnSpc>
            </a:pPr>
            <a:r>
              <a:rPr sz="1400" dirty="0" err="1">
                <a:solidFill>
                  <a:schemeClr val="bg1"/>
                </a:solidFill>
                <a:latin typeface="宋体" panose="02010600030101010101" pitchFamily="2" charset="-122"/>
                <a:ea typeface="宋体" panose="02010600030101010101" pitchFamily="2" charset="-122"/>
                <a:cs typeface="+mn-ea"/>
                <a:sym typeface="+mn-lt"/>
              </a:rPr>
              <a:t>学习率</a:t>
            </a:r>
            <a:r>
              <a:rPr lang="zh-CN" altLang="en-US" sz="1400" dirty="0">
                <a:solidFill>
                  <a:schemeClr val="bg1"/>
                </a:solidFill>
                <a:latin typeface="宋体" panose="02010600030101010101" pitchFamily="2" charset="-122"/>
                <a:ea typeface="宋体" panose="02010600030101010101" pitchFamily="2" charset="-122"/>
                <a:cs typeface="+mn-ea"/>
                <a:sym typeface="+mn-lt"/>
              </a:rPr>
              <a:t>的设置采用</a:t>
            </a:r>
            <a:r>
              <a:rPr lang="zh-CN" sz="1400" dirty="0">
                <a:solidFill>
                  <a:schemeClr val="bg1"/>
                </a:solidFill>
                <a:latin typeface="宋体" panose="02010600030101010101" pitchFamily="2" charset="-122"/>
                <a:ea typeface="宋体" panose="02010600030101010101" pitchFamily="2" charset="-122"/>
                <a:cs typeface="+mn-ea"/>
                <a:sym typeface="+mn-lt"/>
              </a:rPr>
              <a:t>指数衰减</a:t>
            </a:r>
            <a:r>
              <a:rPr lang="zh-CN" altLang="en-US" sz="1400" dirty="0">
                <a:solidFill>
                  <a:schemeClr val="bg1"/>
                </a:solidFill>
                <a:latin typeface="宋体" panose="02010600030101010101" pitchFamily="2" charset="-122"/>
                <a:ea typeface="宋体" panose="02010600030101010101" pitchFamily="2" charset="-122"/>
                <a:cs typeface="+mn-ea"/>
                <a:sym typeface="+mn-lt"/>
              </a:rPr>
              <a:t>法，保证神经网络初期训练较快，后期能更好的接近最优解</a:t>
            </a:r>
            <a:endParaRPr lang="zh-CN"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45" name="文本框 10"/>
          <p:cNvSpPr txBox="1">
            <a:spLocks noChangeArrowheads="1"/>
          </p:cNvSpPr>
          <p:nvPr/>
        </p:nvSpPr>
        <p:spPr bwMode="auto">
          <a:xfrm>
            <a:off x="3268023" y="4998257"/>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4.</a:t>
            </a:r>
            <a:r>
              <a:rPr lang="zh-CN" altLang="en-US" sz="1600" b="1" dirty="0">
                <a:solidFill>
                  <a:srgbClr val="10FBFE"/>
                </a:solidFill>
                <a:latin typeface="微软雅黑" panose="020B0503020204020204" charset="-122"/>
                <a:ea typeface="微软雅黑" panose="020B0503020204020204" charset="-122"/>
                <a:sym typeface="+mn-ea"/>
              </a:rPr>
              <a:t>指数衰减法的学习率</a:t>
            </a:r>
            <a:endParaRPr lang="en-US" altLang="zh-CN" sz="1600" b="1" dirty="0">
              <a:solidFill>
                <a:srgbClr val="10FBFE"/>
              </a:solidFill>
              <a:latin typeface="微软雅黑" panose="020B0503020204020204" charset="-122"/>
              <a:ea typeface="微软雅黑" panose="020B0503020204020204" charset="-122"/>
              <a:sym typeface="+mn-ea"/>
            </a:endParaRPr>
          </a:p>
        </p:txBody>
      </p:sp>
      <p:pic>
        <p:nvPicPr>
          <p:cNvPr id="18" name="图片 17">
            <a:extLst>
              <a:ext uri="{FF2B5EF4-FFF2-40B4-BE49-F238E27FC236}">
                <a16:creationId xmlns:a16="http://schemas.microsoft.com/office/drawing/2014/main" id="{61A9F7F7-AD41-4F31-A8D9-1E41F6D891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1695" y="1542747"/>
            <a:ext cx="3511550" cy="1514475"/>
          </a:xfrm>
          <a:prstGeom prst="rect">
            <a:avLst/>
          </a:prstGeom>
          <a:noFill/>
          <a:ln>
            <a:noFill/>
          </a:ln>
        </p:spPr>
      </p:pic>
      <p:pic>
        <p:nvPicPr>
          <p:cNvPr id="6" name="图片 5">
            <a:extLst>
              <a:ext uri="{FF2B5EF4-FFF2-40B4-BE49-F238E27FC236}">
                <a16:creationId xmlns:a16="http://schemas.microsoft.com/office/drawing/2014/main" id="{5F82A0C0-4C35-4A3F-ACF1-658D17246D23}"/>
              </a:ext>
            </a:extLst>
          </p:cNvPr>
          <p:cNvPicPr>
            <a:picLocks noChangeAspect="1"/>
          </p:cNvPicPr>
          <p:nvPr/>
        </p:nvPicPr>
        <p:blipFill>
          <a:blip r:embed="rId4"/>
          <a:stretch>
            <a:fillRect/>
          </a:stretch>
        </p:blipFill>
        <p:spPr>
          <a:xfrm>
            <a:off x="8502978" y="3445348"/>
            <a:ext cx="3511550" cy="1951498"/>
          </a:xfrm>
          <a:prstGeom prst="rect">
            <a:avLst/>
          </a:prstGeom>
        </p:spPr>
      </p:pic>
      <p:pic>
        <p:nvPicPr>
          <p:cNvPr id="7" name="图片 6">
            <a:extLst>
              <a:ext uri="{FF2B5EF4-FFF2-40B4-BE49-F238E27FC236}">
                <a16:creationId xmlns:a16="http://schemas.microsoft.com/office/drawing/2014/main" id="{C3E02F90-8008-4D3B-811E-3D65E4D5D540}"/>
              </a:ext>
            </a:extLst>
          </p:cNvPr>
          <p:cNvPicPr>
            <a:picLocks noChangeAspect="1"/>
          </p:cNvPicPr>
          <p:nvPr/>
        </p:nvPicPr>
        <p:blipFill>
          <a:blip r:embed="rId5"/>
          <a:stretch>
            <a:fillRect/>
          </a:stretch>
        </p:blipFill>
        <p:spPr>
          <a:xfrm>
            <a:off x="198755" y="4658689"/>
            <a:ext cx="2814305" cy="2005941"/>
          </a:xfrm>
          <a:prstGeom prst="rect">
            <a:avLst/>
          </a:prstGeom>
        </p:spPr>
      </p:pic>
      <p:sp>
        <p:nvSpPr>
          <p:cNvPr id="23" name="TextBox 35">
            <a:extLst>
              <a:ext uri="{FF2B5EF4-FFF2-40B4-BE49-F238E27FC236}">
                <a16:creationId xmlns:a16="http://schemas.microsoft.com/office/drawing/2014/main" id="{690C91AA-1291-48E7-85F3-6B86190700D3}"/>
              </a:ext>
            </a:extLst>
          </p:cNvPr>
          <p:cNvSpPr txBox="1">
            <a:spLocks noChangeArrowheads="1"/>
          </p:cNvSpPr>
          <p:nvPr/>
        </p:nvSpPr>
        <p:spPr bwMode="auto">
          <a:xfrm>
            <a:off x="3268023" y="6197945"/>
            <a:ext cx="6960870" cy="365036"/>
          </a:xfrm>
          <a:prstGeom prst="rect">
            <a:avLst/>
          </a:prstGeom>
          <a:noFill/>
          <a:ln w="9525">
            <a:noFill/>
            <a:miter lim="800000"/>
          </a:ln>
        </p:spPr>
        <p:txBody>
          <a:bodyPr wrap="square">
            <a:spAutoFit/>
          </a:bodyPr>
          <a:lstStyle/>
          <a:p>
            <a:pPr>
              <a:lnSpc>
                <a:spcPct val="150000"/>
              </a:lnSpc>
            </a:pPr>
            <a:r>
              <a:rPr lang="zh-CN" altLang="en-US" sz="1400" dirty="0">
                <a:solidFill>
                  <a:schemeClr val="bg1"/>
                </a:solidFill>
                <a:latin typeface="宋体" panose="02010600030101010101" pitchFamily="2" charset="-122"/>
                <a:ea typeface="宋体" panose="02010600030101010101" pitchFamily="2" charset="-122"/>
                <a:cs typeface="+mn-ea"/>
                <a:sym typeface="+mn-lt"/>
              </a:rPr>
              <a:t>通过实验验证对</a:t>
            </a:r>
            <a:r>
              <a:rPr lang="zh-CN" altLang="zh-CN" sz="1400" dirty="0">
                <a:solidFill>
                  <a:schemeClr val="bg1"/>
                </a:solidFill>
                <a:latin typeface="宋体" panose="02010600030101010101" pitchFamily="2" charset="-122"/>
                <a:ea typeface="宋体" panose="02010600030101010101" pitchFamily="2" charset="-122"/>
                <a:cs typeface="+mn-ea"/>
                <a:sym typeface="+mn-lt"/>
              </a:rPr>
              <a:t>隐</a:t>
            </a:r>
            <a:r>
              <a:rPr lang="zh-CN" altLang="en-US" sz="1400" dirty="0">
                <a:solidFill>
                  <a:schemeClr val="bg1"/>
                </a:solidFill>
                <a:latin typeface="宋体" panose="02010600030101010101" pitchFamily="2" charset="-122"/>
                <a:ea typeface="宋体" panose="02010600030101010101" pitchFamily="2" charset="-122"/>
                <a:cs typeface="+mn-ea"/>
                <a:sym typeface="+mn-lt"/>
              </a:rPr>
              <a:t>藏</a:t>
            </a:r>
            <a:r>
              <a:rPr lang="zh-CN" altLang="zh-CN" sz="1400" dirty="0">
                <a:solidFill>
                  <a:schemeClr val="bg1"/>
                </a:solidFill>
                <a:latin typeface="宋体" panose="02010600030101010101" pitchFamily="2" charset="-122"/>
                <a:ea typeface="宋体" panose="02010600030101010101" pitchFamily="2" charset="-122"/>
                <a:cs typeface="+mn-ea"/>
                <a:sym typeface="+mn-lt"/>
              </a:rPr>
              <a:t>层的</a:t>
            </a:r>
            <a:r>
              <a:rPr lang="zh-CN" altLang="en-US" sz="1400" dirty="0">
                <a:solidFill>
                  <a:schemeClr val="bg1"/>
                </a:solidFill>
                <a:latin typeface="宋体" panose="02010600030101010101" pitchFamily="2" charset="-122"/>
                <a:ea typeface="宋体" panose="02010600030101010101" pitchFamily="2" charset="-122"/>
                <a:cs typeface="+mn-ea"/>
                <a:sym typeface="+mn-lt"/>
              </a:rPr>
              <a:t>隐藏结点的</a:t>
            </a:r>
            <a:r>
              <a:rPr lang="zh-CN" altLang="zh-CN" sz="1400" dirty="0">
                <a:solidFill>
                  <a:schemeClr val="bg1"/>
                </a:solidFill>
                <a:latin typeface="宋体" panose="02010600030101010101" pitchFamily="2" charset="-122"/>
                <a:ea typeface="宋体" panose="02010600030101010101" pitchFamily="2" charset="-122"/>
                <a:cs typeface="+mn-ea"/>
                <a:sym typeface="+mn-lt"/>
              </a:rPr>
              <a:t>数目</a:t>
            </a:r>
            <a:r>
              <a:rPr lang="zh-CN" altLang="en-US" sz="1400" dirty="0">
                <a:solidFill>
                  <a:schemeClr val="bg1"/>
                </a:solidFill>
                <a:latin typeface="宋体" panose="02010600030101010101" pitchFamily="2" charset="-122"/>
                <a:ea typeface="宋体" panose="02010600030101010101" pitchFamily="2" charset="-122"/>
                <a:cs typeface="+mn-ea"/>
                <a:sym typeface="+mn-lt"/>
              </a:rPr>
              <a:t>，卷积层的层数，卷积核的尺寸深度进行调节</a:t>
            </a:r>
            <a:endParaRPr lang="zh-CN" altLang="zh-CN"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24" name="文本框 10">
            <a:extLst>
              <a:ext uri="{FF2B5EF4-FFF2-40B4-BE49-F238E27FC236}">
                <a16:creationId xmlns:a16="http://schemas.microsoft.com/office/drawing/2014/main" id="{D4E3A7F7-AF6F-4E53-B203-B00B962C819E}"/>
              </a:ext>
            </a:extLst>
          </p:cNvPr>
          <p:cNvSpPr txBox="1">
            <a:spLocks noChangeArrowheads="1"/>
          </p:cNvSpPr>
          <p:nvPr/>
        </p:nvSpPr>
        <p:spPr bwMode="auto">
          <a:xfrm>
            <a:off x="3254375" y="58613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5.</a:t>
            </a:r>
            <a:r>
              <a:rPr lang="zh-CN" altLang="en-US" sz="1600" b="1" dirty="0">
                <a:solidFill>
                  <a:srgbClr val="10FBFE"/>
                </a:solidFill>
                <a:latin typeface="微软雅黑" panose="020B0503020204020204" charset="-122"/>
                <a:ea typeface="微软雅黑" panose="020B0503020204020204" charset="-122"/>
                <a:sym typeface="+mn-ea"/>
              </a:rPr>
              <a:t>超参数调节</a:t>
            </a:r>
            <a:endParaRPr lang="en-US" altLang="zh-CN" sz="1600"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250" fill="hold"/>
                                        <p:tgtEl>
                                          <p:spTgt spid="5"/>
                                        </p:tgtEl>
                                        <p:attrNameLst>
                                          <p:attrName>stroke.color</p:attrName>
                                        </p:attrNameLst>
                                      </p:cBhvr>
                                      <p:to>
                                        <a:srgbClr val="F0E42E"/>
                                      </p:to>
                                    </p:animClr>
                                    <p:set>
                                      <p:cBhvr>
                                        <p:cTn id="7" dur="250" fill="hold"/>
                                        <p:tgtEl>
                                          <p:spTgt spid="5"/>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50" fill="hold"/>
                                        <p:tgtEl>
                                          <p:spTgt spid="5"/>
                                        </p:tgtEl>
                                        <p:attrNameLst>
                                          <p:attrName>fillcolor</p:attrName>
                                        </p:attrNameLst>
                                      </p:cBhvr>
                                      <p:to>
                                        <a:srgbClr val="F0E42E"/>
                                      </p:to>
                                    </p:animClr>
                                    <p:set>
                                      <p:cBhvr>
                                        <p:cTn id="10" dur="250" fill="hold"/>
                                        <p:tgtEl>
                                          <p:spTgt spid="5"/>
                                        </p:tgtEl>
                                        <p:attrNameLst>
                                          <p:attrName>fill.type</p:attrName>
                                        </p:attrNameLst>
                                      </p:cBhvr>
                                      <p:to>
                                        <p:strVal val="solid"/>
                                      </p:to>
                                    </p:set>
                                    <p:set>
                                      <p:cBhvr>
                                        <p:cTn id="11" dur="250" fill="hold"/>
                                        <p:tgtEl>
                                          <p:spTgt spid="5"/>
                                        </p:tgtEl>
                                        <p:attrNameLst>
                                          <p:attrName>fill.on</p:attrName>
                                        </p:attrNameLst>
                                      </p:cBhvr>
                                      <p:to>
                                        <p:strVal val="true"/>
                                      </p:to>
                                    </p:set>
                                  </p:childTnLst>
                                </p:cTn>
                              </p:par>
                            </p:childTnLst>
                          </p:cTn>
                        </p:par>
                        <p:par>
                          <p:cTn id="12" fill="hold">
                            <p:stCondLst>
                              <p:cond delay="250"/>
                            </p:stCondLst>
                            <p:childTnLst>
                              <p:par>
                                <p:cTn id="13" presetID="47"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250"/>
                                        <p:tgtEl>
                                          <p:spTgt spid="31"/>
                                        </p:tgtEl>
                                      </p:cBhvr>
                                    </p:animEffect>
                                    <p:anim calcmode="lin" valueType="num">
                                      <p:cBhvr>
                                        <p:cTn id="16" dur="250" fill="hold"/>
                                        <p:tgtEl>
                                          <p:spTgt spid="31"/>
                                        </p:tgtEl>
                                        <p:attrNameLst>
                                          <p:attrName>ppt_x</p:attrName>
                                        </p:attrNameLst>
                                      </p:cBhvr>
                                      <p:tavLst>
                                        <p:tav tm="0">
                                          <p:val>
                                            <p:strVal val="#ppt_x"/>
                                          </p:val>
                                        </p:tav>
                                        <p:tav tm="100000">
                                          <p:val>
                                            <p:strVal val="#ppt_x"/>
                                          </p:val>
                                        </p:tav>
                                      </p:tavLst>
                                    </p:anim>
                                    <p:anim calcmode="lin" valueType="num">
                                      <p:cBhvr>
                                        <p:cTn id="17" dur="250" fill="hold"/>
                                        <p:tgtEl>
                                          <p:spTgt spid="31"/>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25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50"/>
                                        <p:tgtEl>
                                          <p:spTgt spid="18"/>
                                        </p:tgtEl>
                                      </p:cBhvr>
                                    </p:animEffect>
                                    <p:anim calcmode="lin" valueType="num">
                                      <p:cBhvr>
                                        <p:cTn id="27" dur="250" fill="hold"/>
                                        <p:tgtEl>
                                          <p:spTgt spid="18"/>
                                        </p:tgtEl>
                                        <p:attrNameLst>
                                          <p:attrName>ppt_x</p:attrName>
                                        </p:attrNameLst>
                                      </p:cBhvr>
                                      <p:tavLst>
                                        <p:tav tm="0">
                                          <p:val>
                                            <p:strVal val="#ppt_x"/>
                                          </p:val>
                                        </p:tav>
                                        <p:tav tm="100000">
                                          <p:val>
                                            <p:strVal val="#ppt_x"/>
                                          </p:val>
                                        </p:tav>
                                      </p:tavLst>
                                    </p:anim>
                                    <p:anim calcmode="lin" valueType="num">
                                      <p:cBhvr>
                                        <p:cTn id="2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250"/>
                                        <p:tgtEl>
                                          <p:spTgt spid="18"/>
                                        </p:tgtEl>
                                      </p:cBhvr>
                                    </p:animEffect>
                                    <p:set>
                                      <p:cBhvr>
                                        <p:cTn id="33" dur="1" fill="hold">
                                          <p:stCondLst>
                                            <p:cond delay="24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250" fill="hold"/>
                                        <p:tgtEl>
                                          <p:spTgt spid="6"/>
                                        </p:tgtEl>
                                        <p:attrNameLst>
                                          <p:attrName>ppt_x</p:attrName>
                                        </p:attrNameLst>
                                      </p:cBhvr>
                                      <p:tavLst>
                                        <p:tav tm="0">
                                          <p:val>
                                            <p:strVal val="#ppt_x"/>
                                          </p:val>
                                        </p:tav>
                                        <p:tav tm="100000">
                                          <p:val>
                                            <p:strVal val="#ppt_x"/>
                                          </p:val>
                                        </p:tav>
                                      </p:tavLst>
                                    </p:anim>
                                    <p:anim calcmode="lin" valueType="num">
                                      <p:cBhvr additive="base">
                                        <p:cTn id="39"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250"/>
                                        <p:tgtEl>
                                          <p:spTgt spid="6"/>
                                        </p:tgtEl>
                                      </p:cBhvr>
                                    </p:animEffect>
                                    <p:set>
                                      <p:cBhvr>
                                        <p:cTn id="44" dur="1" fill="hold">
                                          <p:stCondLst>
                                            <p:cond delay="24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250"/>
                                        <p:tgtEl>
                                          <p:spTgt spid="7"/>
                                        </p:tgtEl>
                                      </p:cBhvr>
                                    </p:animEffect>
                                    <p:anim calcmode="lin" valueType="num">
                                      <p:cBhvr>
                                        <p:cTn id="50" dur="250" fill="hold"/>
                                        <p:tgtEl>
                                          <p:spTgt spid="7"/>
                                        </p:tgtEl>
                                        <p:attrNameLst>
                                          <p:attrName>ppt_x</p:attrName>
                                        </p:attrNameLst>
                                      </p:cBhvr>
                                      <p:tavLst>
                                        <p:tav tm="0">
                                          <p:val>
                                            <p:strVal val="#ppt_x"/>
                                          </p:val>
                                        </p:tav>
                                        <p:tav tm="100000">
                                          <p:val>
                                            <p:strVal val="#ppt_x"/>
                                          </p:val>
                                        </p:tav>
                                      </p:tavLst>
                                    </p:anim>
                                    <p:anim calcmode="lin" valueType="num">
                                      <p:cBhvr>
                                        <p:cTn id="51"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250"/>
                                        <p:tgtEl>
                                          <p:spTgt spid="7"/>
                                        </p:tgtEl>
                                      </p:cBhvr>
                                    </p:animEffect>
                                    <p:set>
                                      <p:cBhvr>
                                        <p:cTn id="56" dur="1" fill="hold">
                                          <p:stCondLst>
                                            <p:cond delay="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6722" y="1312724"/>
            <a:ext cx="3678555" cy="1106805"/>
          </a:xfrm>
          <a:prstGeom prst="rect">
            <a:avLst/>
          </a:prstGeom>
          <a:noFill/>
        </p:spPr>
        <p:txBody>
          <a:bodyPr wrap="square" rtlCol="0">
            <a:spAutoFit/>
          </a:bodyPr>
          <a:lstStyle/>
          <a:p>
            <a:pPr algn="ctr"/>
            <a:r>
              <a:rPr lang="zh-CN" altLang="en-US" sz="6600" dirty="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89" y="2519143"/>
            <a:ext cx="9202420" cy="3020058"/>
          </a:xfrm>
          <a:prstGeom prst="rect">
            <a:avLst/>
          </a:prstGeom>
          <a:noFill/>
        </p:spPr>
        <p:txBody>
          <a:bodyPr wrap="square" rtlCol="0">
            <a:spAutoFit/>
          </a:bodyPr>
          <a:lstStyle/>
          <a:p>
            <a:pPr>
              <a:lnSpc>
                <a:spcPct val="200000"/>
              </a:lnSpc>
            </a:pPr>
            <a:r>
              <a:rPr lang="en-US" sz="1600" dirty="0">
                <a:solidFill>
                  <a:schemeClr val="bg1"/>
                </a:solidFill>
                <a:latin typeface="宋体" panose="02010600030101010101" pitchFamily="2" charset="-122"/>
                <a:ea typeface="宋体" panose="02010600030101010101" pitchFamily="2" charset="-122"/>
                <a:cs typeface="+mn-ea"/>
              </a:rPr>
              <a:t>    </a:t>
            </a:r>
            <a:r>
              <a:rPr sz="1600" dirty="0" err="1">
                <a:solidFill>
                  <a:schemeClr val="bg1"/>
                </a:solidFill>
                <a:latin typeface="宋体" panose="02010600030101010101" pitchFamily="2" charset="-122"/>
                <a:ea typeface="宋体" panose="02010600030101010101" pitchFamily="2" charset="-122"/>
                <a:cs typeface="+mn-ea"/>
              </a:rPr>
              <a:t>互联网的极度开放导致</a:t>
            </a:r>
            <a:r>
              <a:rPr lang="zh-CN" altLang="en-US" sz="1600" dirty="0">
                <a:solidFill>
                  <a:schemeClr val="bg1"/>
                </a:solidFill>
                <a:latin typeface="宋体" panose="02010600030101010101" pitchFamily="2" charset="-122"/>
                <a:ea typeface="宋体" panose="02010600030101010101" pitchFamily="2" charset="-122"/>
                <a:cs typeface="+mn-ea"/>
              </a:rPr>
              <a:t>恶意破解密码、刷票、论坛灌水等问题日益盛行</a:t>
            </a:r>
            <a:r>
              <a:rPr sz="1600" dirty="0">
                <a:solidFill>
                  <a:schemeClr val="bg1"/>
                </a:solidFill>
                <a:latin typeface="宋体" panose="02010600030101010101" pitchFamily="2" charset="-122"/>
                <a:ea typeface="宋体" panose="02010600030101010101" pitchFamily="2" charset="-122"/>
                <a:cs typeface="+mn-ea"/>
              </a:rPr>
              <a:t>，</a:t>
            </a:r>
            <a:r>
              <a:rPr sz="1600" dirty="0" err="1">
                <a:solidFill>
                  <a:schemeClr val="bg1"/>
                </a:solidFill>
                <a:latin typeface="宋体" panose="02010600030101010101" pitchFamily="2" charset="-122"/>
                <a:ea typeface="宋体" panose="02010600030101010101" pitchFamily="2" charset="-122"/>
                <a:cs typeface="+mn-ea"/>
              </a:rPr>
              <a:t>网络安全问题日益突出</a:t>
            </a:r>
            <a:r>
              <a:rPr sz="1600" dirty="0">
                <a:solidFill>
                  <a:schemeClr val="bg1"/>
                </a:solidFill>
                <a:latin typeface="宋体" panose="02010600030101010101" pitchFamily="2" charset="-122"/>
                <a:ea typeface="宋体" panose="02010600030101010101" pitchFamily="2" charset="-122"/>
                <a:cs typeface="+mn-ea"/>
              </a:rPr>
              <a:t>。</a:t>
            </a:r>
            <a:r>
              <a:rPr lang="zh-CN" altLang="en-US" sz="1600" dirty="0">
                <a:solidFill>
                  <a:schemeClr val="bg1"/>
                </a:solidFill>
                <a:latin typeface="宋体" panose="02010600030101010101" pitchFamily="2" charset="-122"/>
                <a:ea typeface="宋体" panose="02010600030101010101" pitchFamily="2" charset="-122"/>
                <a:cs typeface="+mn-ea"/>
              </a:rPr>
              <a:t>验证码正是基于此背景而产生的，</a:t>
            </a:r>
            <a:r>
              <a:rPr sz="1600" dirty="0" err="1">
                <a:solidFill>
                  <a:schemeClr val="bg1"/>
                </a:solidFill>
                <a:latin typeface="宋体" panose="02010600030101010101" pitchFamily="2" charset="-122"/>
                <a:ea typeface="宋体" panose="02010600030101010101" pitchFamily="2" charset="-122"/>
                <a:cs typeface="+mn-ea"/>
              </a:rPr>
              <a:t>验证码（CAPTCHA</a:t>
            </a:r>
            <a:r>
              <a:rPr sz="1600" dirty="0">
                <a:solidFill>
                  <a:schemeClr val="bg1"/>
                </a:solidFill>
                <a:latin typeface="宋体" panose="02010600030101010101" pitchFamily="2" charset="-122"/>
                <a:ea typeface="宋体" panose="02010600030101010101" pitchFamily="2" charset="-122"/>
                <a:cs typeface="+mn-ea"/>
              </a:rPr>
              <a:t>）</a:t>
            </a:r>
            <a:r>
              <a:rPr lang="zh-CN" altLang="en-US" sz="1600" dirty="0">
                <a:solidFill>
                  <a:schemeClr val="bg1"/>
                </a:solidFill>
                <a:latin typeface="宋体" panose="02010600030101010101" pitchFamily="2" charset="-122"/>
                <a:ea typeface="宋体" panose="02010600030101010101" pitchFamily="2" charset="-122"/>
                <a:cs typeface="+mn-ea"/>
              </a:rPr>
              <a:t>是</a:t>
            </a:r>
            <a:r>
              <a:rPr sz="1600" dirty="0" err="1">
                <a:solidFill>
                  <a:schemeClr val="bg1"/>
                </a:solidFill>
                <a:latin typeface="宋体" panose="02010600030101010101" pitchFamily="2" charset="-122"/>
                <a:ea typeface="宋体" panose="02010600030101010101" pitchFamily="2" charset="-122"/>
                <a:cs typeface="+mn-ea"/>
              </a:rPr>
              <a:t>起源于美国卡内基梅隆大学的一个科研项目，是一种区分用户是人还是计算机的公共自动程序，在网络安全领域起到重要作用</a:t>
            </a:r>
            <a:r>
              <a:rPr sz="1600" dirty="0">
                <a:solidFill>
                  <a:schemeClr val="bg1"/>
                </a:solidFill>
                <a:latin typeface="宋体" panose="02010600030101010101" pitchFamily="2" charset="-122"/>
                <a:ea typeface="宋体" panose="02010600030101010101" pitchFamily="2" charset="-122"/>
                <a:cs typeface="+mn-ea"/>
              </a:rPr>
              <a:t>。</a:t>
            </a:r>
            <a:r>
              <a:rPr lang="zh-CN" altLang="en-US" sz="1600" dirty="0">
                <a:solidFill>
                  <a:schemeClr val="bg1"/>
                </a:solidFill>
                <a:latin typeface="宋体" panose="02010600030101010101" pitchFamily="2" charset="-122"/>
                <a:ea typeface="宋体" panose="02010600030101010101" pitchFamily="2" charset="-122"/>
                <a:cs typeface="+mn-ea"/>
              </a:rPr>
              <a:t>与此同时，验证码的破解方案也向验证码的设计与改进提供了重要参考价值。</a:t>
            </a:r>
            <a:endParaRPr sz="1600" dirty="0">
              <a:solidFill>
                <a:schemeClr val="bg1"/>
              </a:solidFill>
              <a:latin typeface="宋体" panose="02010600030101010101" pitchFamily="2" charset="-122"/>
              <a:ea typeface="宋体" panose="02010600030101010101" pitchFamily="2" charset="-122"/>
              <a:cs typeface="+mn-ea"/>
            </a:endParaRPr>
          </a:p>
          <a:p>
            <a:pPr algn="l" fontAlgn="auto">
              <a:lnSpc>
                <a:spcPct val="200000"/>
              </a:lnSpc>
            </a:pPr>
            <a:r>
              <a:rPr lang="en-US" sz="1600" dirty="0">
                <a:solidFill>
                  <a:schemeClr val="bg1"/>
                </a:solidFill>
                <a:latin typeface="宋体" panose="02010600030101010101" pitchFamily="2" charset="-122"/>
                <a:ea typeface="宋体" panose="02010600030101010101" pitchFamily="2" charset="-122"/>
                <a:cs typeface="+mn-ea"/>
              </a:rPr>
              <a:t>    </a:t>
            </a:r>
            <a:r>
              <a:rPr sz="1600" dirty="0" err="1">
                <a:solidFill>
                  <a:schemeClr val="bg1"/>
                </a:solidFill>
                <a:latin typeface="宋体" panose="02010600030101010101" pitchFamily="2" charset="-122"/>
                <a:ea typeface="宋体" panose="02010600030101010101" pitchFamily="2" charset="-122"/>
                <a:cs typeface="+mn-ea"/>
              </a:rPr>
              <a:t>目前深度学习蓬勃发展，在图像识别</a:t>
            </a:r>
            <a:r>
              <a:rPr lang="zh-CN" altLang="en-US" sz="1600" dirty="0">
                <a:solidFill>
                  <a:schemeClr val="bg1"/>
                </a:solidFill>
                <a:latin typeface="宋体" panose="02010600030101010101" pitchFamily="2" charset="-122"/>
                <a:ea typeface="宋体" panose="02010600030101010101" pitchFamily="2" charset="-122"/>
                <a:cs typeface="+mn-ea"/>
              </a:rPr>
              <a:t>领域</a:t>
            </a:r>
            <a:r>
              <a:rPr sz="1600" dirty="0" err="1">
                <a:solidFill>
                  <a:schemeClr val="bg1"/>
                </a:solidFill>
                <a:latin typeface="宋体" panose="02010600030101010101" pitchFamily="2" charset="-122"/>
                <a:ea typeface="宋体" panose="02010600030101010101" pitchFamily="2" charset="-122"/>
                <a:cs typeface="+mn-ea"/>
              </a:rPr>
              <a:t>表现出</a:t>
            </a:r>
            <a:r>
              <a:rPr lang="zh-CN" altLang="en-US" sz="1600" dirty="0">
                <a:solidFill>
                  <a:schemeClr val="bg1"/>
                </a:solidFill>
                <a:latin typeface="宋体" panose="02010600030101010101" pitchFamily="2" charset="-122"/>
                <a:ea typeface="宋体" panose="02010600030101010101" pitchFamily="2" charset="-122"/>
                <a:cs typeface="+mn-ea"/>
              </a:rPr>
              <a:t>了</a:t>
            </a:r>
            <a:r>
              <a:rPr sz="1600" dirty="0" err="1">
                <a:solidFill>
                  <a:schemeClr val="bg1"/>
                </a:solidFill>
                <a:latin typeface="宋体" panose="02010600030101010101" pitchFamily="2" charset="-122"/>
                <a:ea typeface="宋体" panose="02010600030101010101" pitchFamily="2" charset="-122"/>
                <a:cs typeface="+mn-ea"/>
              </a:rPr>
              <a:t>强大活力，特别是卷积神经网络显示出</a:t>
            </a:r>
            <a:r>
              <a:rPr lang="zh-CN" altLang="en-US" sz="1600" dirty="0">
                <a:solidFill>
                  <a:schemeClr val="bg1"/>
                </a:solidFill>
                <a:latin typeface="宋体" panose="02010600030101010101" pitchFamily="2" charset="-122"/>
                <a:ea typeface="宋体" panose="02010600030101010101" pitchFamily="2" charset="-122"/>
                <a:cs typeface="+mn-ea"/>
              </a:rPr>
              <a:t>其</a:t>
            </a:r>
            <a:r>
              <a:rPr sz="1600" dirty="0" err="1">
                <a:solidFill>
                  <a:schemeClr val="bg1"/>
                </a:solidFill>
                <a:latin typeface="宋体" panose="02010600030101010101" pitchFamily="2" charset="-122"/>
                <a:ea typeface="宋体" panose="02010600030101010101" pitchFamily="2" charset="-122"/>
                <a:cs typeface="+mn-ea"/>
              </a:rPr>
              <a:t>独特优势，我们将其应用于验证码识别</a:t>
            </a:r>
            <a:r>
              <a:rPr lang="zh-CN" altLang="en-US" sz="1600" dirty="0">
                <a:solidFill>
                  <a:schemeClr val="bg1"/>
                </a:solidFill>
                <a:latin typeface="宋体" panose="02010600030101010101" pitchFamily="2" charset="-122"/>
                <a:ea typeface="宋体" panose="02010600030101010101" pitchFamily="2" charset="-122"/>
                <a:cs typeface="+mn-ea"/>
              </a:rPr>
              <a:t>问题</a:t>
            </a:r>
            <a:r>
              <a:rPr sz="1600" dirty="0">
                <a:solidFill>
                  <a:schemeClr val="bg1"/>
                </a:solidFill>
                <a:latin typeface="宋体" panose="02010600030101010101" pitchFamily="2" charset="-122"/>
                <a:ea typeface="宋体" panose="02010600030101010101" pitchFamily="2" charset="-122"/>
                <a:cs typeface="+mn-ea"/>
              </a:rPr>
              <a:t>，</a:t>
            </a:r>
            <a:r>
              <a:rPr sz="1600" dirty="0" err="1">
                <a:solidFill>
                  <a:schemeClr val="bg1"/>
                </a:solidFill>
                <a:latin typeface="宋体" panose="02010600030101010101" pitchFamily="2" charset="-122"/>
                <a:ea typeface="宋体" panose="02010600030101010101" pitchFamily="2" charset="-122"/>
                <a:cs typeface="+mn-ea"/>
              </a:rPr>
              <a:t>设计赛题中五类验证码的最佳识别模型</a:t>
            </a:r>
            <a:r>
              <a:rPr sz="1600" dirty="0">
                <a:solidFill>
                  <a:schemeClr val="bg1"/>
                </a:solidFill>
                <a:latin typeface="宋体" panose="02010600030101010101" pitchFamily="2" charset="-122"/>
                <a:ea typeface="宋体" panose="02010600030101010101" pitchFamily="2"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100"/>
                                        <p:tgtEl>
                                          <p:spTgt spid="136"/>
                                        </p:tgtEl>
                                      </p:cBhvr>
                                    </p:animEffect>
                                  </p:childTnLst>
                                </p:cTn>
                              </p:par>
                            </p:childTnLst>
                          </p:cTn>
                        </p:par>
                        <p:par>
                          <p:cTn id="8" fill="hold">
                            <p:stCondLst>
                              <p:cond delay="1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250" fill="hold"/>
                                        <p:tgtEl>
                                          <p:spTgt spid="6"/>
                                        </p:tgtEl>
                                        <p:attrNameLst>
                                          <p:attrName>ppt_x</p:attrName>
                                        </p:attrNameLst>
                                      </p:cBhvr>
                                      <p:tavLst>
                                        <p:tav tm="0">
                                          <p:val>
                                            <p:strVal val="#ppt_x-.2"/>
                                          </p:val>
                                        </p:tav>
                                        <p:tav tm="100000">
                                          <p:val>
                                            <p:strVal val="#ppt_x"/>
                                          </p:val>
                                        </p:tav>
                                      </p:tavLst>
                                    </p:anim>
                                    <p:anim calcmode="lin" valueType="num">
                                      <p:cBhvr>
                                        <p:cTn id="12" dur="25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250"/>
                                        <p:tgtEl>
                                          <p:spTgt spid="6"/>
                                        </p:tgtEl>
                                      </p:cBhvr>
                                    </p:animEffect>
                                  </p:childTnLst>
                                </p:cTn>
                              </p:par>
                            </p:childTnLst>
                          </p:cTn>
                        </p:par>
                        <p:par>
                          <p:cTn id="14" fill="hold">
                            <p:stCondLst>
                              <p:cond delay="35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 fill="hold"/>
                                        <p:tgtEl>
                                          <p:spTgt spid="7"/>
                                        </p:tgtEl>
                                        <p:attrNameLst>
                                          <p:attrName>ppt_w</p:attrName>
                                        </p:attrNameLst>
                                      </p:cBhvr>
                                      <p:tavLst>
                                        <p:tav tm="0">
                                          <p:val>
                                            <p:fltVal val="0"/>
                                          </p:val>
                                        </p:tav>
                                        <p:tav tm="100000">
                                          <p:val>
                                            <p:strVal val="#ppt_w"/>
                                          </p:val>
                                        </p:tav>
                                      </p:tavLst>
                                    </p:anim>
                                    <p:anim calcmode="lin" valueType="num">
                                      <p:cBhvr>
                                        <p:cTn id="18" dur="100" fill="hold"/>
                                        <p:tgtEl>
                                          <p:spTgt spid="7"/>
                                        </p:tgtEl>
                                        <p:attrNameLst>
                                          <p:attrName>ppt_h</p:attrName>
                                        </p:attrNameLst>
                                      </p:cBhvr>
                                      <p:tavLst>
                                        <p:tav tm="0">
                                          <p:val>
                                            <p:fltVal val="0"/>
                                          </p:val>
                                        </p:tav>
                                        <p:tav tm="100000">
                                          <p:val>
                                            <p:strVal val="#ppt_h"/>
                                          </p:val>
                                        </p:tav>
                                      </p:tavLst>
                                    </p:anim>
                                    <p:animEffect transition="in" filter="fade">
                                      <p:cBhvr>
                                        <p:cTn id="19" dur="100"/>
                                        <p:tgtEl>
                                          <p:spTgt spid="7"/>
                                        </p:tgtEl>
                                      </p:cBhvr>
                                    </p:animEffect>
                                  </p:childTnLst>
                                </p:cTn>
                              </p:par>
                            </p:childTnLst>
                          </p:cTn>
                        </p:par>
                        <p:par>
                          <p:cTn id="20" fill="hold">
                            <p:stCondLst>
                              <p:cond delay="45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54330" y="1365140"/>
            <a:ext cx="2058669" cy="2088266"/>
            <a:chOff x="1002213" y="2192821"/>
            <a:chExt cx="3681816"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4" cy="613659"/>
            </a:xfrm>
            <a:prstGeom prst="rect">
              <a:avLst/>
            </a:prstGeom>
          </p:spPr>
          <p:txBody>
            <a:bodyPr wrap="square">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模型效果</a:t>
              </a:r>
            </a:p>
          </p:txBody>
        </p:sp>
      </p:grpSp>
      <p:sp>
        <p:nvSpPr>
          <p:cNvPr id="101" name="文本框 100"/>
          <p:cNvSpPr txBox="1"/>
          <p:nvPr/>
        </p:nvSpPr>
        <p:spPr>
          <a:xfrm>
            <a:off x="2906847" y="2421973"/>
            <a:ext cx="5080000" cy="275590"/>
          </a:xfrm>
          <a:prstGeom prst="rect">
            <a:avLst/>
          </a:prstGeom>
          <a:noFill/>
          <a:ln w="9525">
            <a:noFill/>
          </a:ln>
        </p:spPr>
        <p:txBody>
          <a:bodyPr>
            <a:spAutoFit/>
          </a:bodyPr>
          <a:lstStyle/>
          <a:p>
            <a:pPr indent="0"/>
            <a:r>
              <a:rPr lang="en-US" altLang="zh-CN" sz="1200" b="0">
                <a:latin typeface="楷体" panose="02010609060101010101" charset="-122"/>
                <a:ea typeface="楷体" panose="02010609060101010101" charset="-122"/>
                <a:cs typeface="楷体" panose="02010609060101010101" charset="-122"/>
              </a:rPr>
              <a:t> </a:t>
            </a:r>
            <a:endParaRPr lang="zh-CN" altLang="en-US"/>
          </a:p>
        </p:txBody>
      </p:sp>
      <p:grpSp>
        <p:nvGrpSpPr>
          <p:cNvPr id="10" name="组合 9"/>
          <p:cNvGrpSpPr/>
          <p:nvPr/>
        </p:nvGrpSpPr>
        <p:grpSpPr>
          <a:xfrm>
            <a:off x="2779727" y="1688015"/>
            <a:ext cx="8537575" cy="3813810"/>
            <a:chOff x="8422" y="2629"/>
            <a:chExt cx="13445" cy="6006"/>
          </a:xfrm>
        </p:grpSpPr>
        <p:grpSp>
          <p:nvGrpSpPr>
            <p:cNvPr id="5" name="组合 4"/>
            <p:cNvGrpSpPr/>
            <p:nvPr/>
          </p:nvGrpSpPr>
          <p:grpSpPr>
            <a:xfrm>
              <a:off x="8577" y="3815"/>
              <a:ext cx="12680" cy="4820"/>
              <a:chOff x="5552440" y="2045335"/>
              <a:chExt cx="8060385" cy="3060700"/>
            </a:xfrm>
          </p:grpSpPr>
          <p:graphicFrame>
            <p:nvGraphicFramePr>
              <p:cNvPr id="6" name="表格 5"/>
              <p:cNvGraphicFramePr/>
              <p:nvPr>
                <p:extLst>
                  <p:ext uri="{D42A27DB-BD31-4B8C-83A1-F6EECF244321}">
                    <p14:modId xmlns:p14="http://schemas.microsoft.com/office/powerpoint/2010/main" val="1446074985"/>
                  </p:ext>
                </p:extLst>
              </p:nvPr>
            </p:nvGraphicFramePr>
            <p:xfrm>
              <a:off x="5556250" y="2045335"/>
              <a:ext cx="8056575" cy="3060700"/>
            </p:xfrm>
            <a:graphic>
              <a:graphicData uri="http://schemas.openxmlformats.org/drawingml/2006/table">
                <a:tbl>
                  <a:tblPr firstRow="1" bandRow="1">
                    <a:tableStyleId>{5C22544A-7EE6-4342-B048-85BDC9FD1C3A}</a:tableStyleId>
                  </a:tblPr>
                  <a:tblGrid>
                    <a:gridCol w="2186299">
                      <a:extLst>
                        <a:ext uri="{9D8B030D-6E8A-4147-A177-3AD203B41FA5}">
                          <a16:colId xmlns:a16="http://schemas.microsoft.com/office/drawing/2014/main" val="20000"/>
                        </a:ext>
                      </a:extLst>
                    </a:gridCol>
                    <a:gridCol w="1347835">
                      <a:extLst>
                        <a:ext uri="{9D8B030D-6E8A-4147-A177-3AD203B41FA5}">
                          <a16:colId xmlns:a16="http://schemas.microsoft.com/office/drawing/2014/main" val="20001"/>
                        </a:ext>
                      </a:extLst>
                    </a:gridCol>
                    <a:gridCol w="1267374">
                      <a:extLst>
                        <a:ext uri="{9D8B030D-6E8A-4147-A177-3AD203B41FA5}">
                          <a16:colId xmlns:a16="http://schemas.microsoft.com/office/drawing/2014/main" val="20002"/>
                        </a:ext>
                      </a:extLst>
                    </a:gridCol>
                    <a:gridCol w="919482">
                      <a:extLst>
                        <a:ext uri="{9D8B030D-6E8A-4147-A177-3AD203B41FA5}">
                          <a16:colId xmlns:a16="http://schemas.microsoft.com/office/drawing/2014/main" val="20003"/>
                        </a:ext>
                      </a:extLst>
                    </a:gridCol>
                    <a:gridCol w="1163532">
                      <a:extLst>
                        <a:ext uri="{9D8B030D-6E8A-4147-A177-3AD203B41FA5}">
                          <a16:colId xmlns:a16="http://schemas.microsoft.com/office/drawing/2014/main" val="351671601"/>
                        </a:ext>
                      </a:extLst>
                    </a:gridCol>
                    <a:gridCol w="1163532">
                      <a:extLst>
                        <a:ext uri="{9D8B030D-6E8A-4147-A177-3AD203B41FA5}">
                          <a16:colId xmlns:a16="http://schemas.microsoft.com/office/drawing/2014/main" val="2294659368"/>
                        </a:ext>
                      </a:extLst>
                    </a:gridCol>
                  </a:tblGrid>
                  <a:tr h="497655">
                    <a:tc>
                      <a:txBody>
                        <a:bodyPr/>
                        <a:lstStyle/>
                        <a:p>
                          <a:pPr>
                            <a:buNone/>
                          </a:pPr>
                          <a:r>
                            <a:rPr lang="en-US" altLang="zh-CN" dirty="0"/>
                            <a:t>                          set     project    </a:t>
                          </a:r>
                          <a:r>
                            <a:rPr lang="en-US" altLang="zh-CN" sz="1800" dirty="0" err="1">
                              <a:sym typeface="+mn-ea"/>
                            </a:rPr>
                            <a:t>accurancy</a:t>
                          </a:r>
                          <a:endParaRPr lang="en-US" altLang="zh-CN" sz="1800" dirty="0">
                            <a:sym typeface="+mn-ea"/>
                          </a:endParaRPr>
                        </a:p>
                      </a:txBody>
                      <a:tcPr/>
                    </a:tc>
                    <a:tc>
                      <a:txBody>
                        <a:bodyPr/>
                        <a:lstStyle/>
                        <a:p>
                          <a:pPr algn="ctr">
                            <a:buNone/>
                          </a:pPr>
                          <a:r>
                            <a:rPr lang="zh-CN" altLang="en-US" dirty="0"/>
                            <a:t>训练集(</a:t>
                          </a:r>
                          <a:r>
                            <a:rPr lang="en-US" altLang="zh-CN" dirty="0"/>
                            <a:t>train</a:t>
                          </a:r>
                          <a:r>
                            <a:rPr lang="zh-CN" altLang="en-US" dirty="0"/>
                            <a:t>)</a:t>
                          </a:r>
                        </a:p>
                      </a:txBody>
                      <a:tcPr/>
                    </a:tc>
                    <a:tc>
                      <a:txBody>
                        <a:bodyPr/>
                        <a:lstStyle/>
                        <a:p>
                          <a:pPr algn="ctr">
                            <a:buNone/>
                          </a:pPr>
                          <a:r>
                            <a:rPr lang="zh-CN" altLang="en-US" dirty="0"/>
                            <a:t>验证集(validation)</a:t>
                          </a:r>
                        </a:p>
                      </a:txBody>
                      <a:tcPr/>
                    </a:tc>
                    <a:tc>
                      <a:txBody>
                        <a:bodyPr/>
                        <a:lstStyle/>
                        <a:p>
                          <a:pPr algn="ctr">
                            <a:buNone/>
                          </a:pPr>
                          <a:r>
                            <a:rPr lang="zh-CN" altLang="en-US" dirty="0"/>
                            <a:t>测试集(test)</a:t>
                          </a:r>
                        </a:p>
                      </a:txBody>
                      <a:tcPr/>
                    </a:tc>
                    <a:tc>
                      <a:txBody>
                        <a:bodyPr/>
                        <a:lstStyle/>
                        <a:p>
                          <a:pPr algn="ctr">
                            <a:buNone/>
                          </a:pPr>
                          <a:r>
                            <a:rPr lang="zh-CN" altLang="en-US" dirty="0"/>
                            <a:t>初赛评测</a:t>
                          </a:r>
                          <a:endParaRPr lang="en-US" altLang="zh-CN" dirty="0"/>
                        </a:p>
                        <a:p>
                          <a:pPr algn="ctr">
                            <a:buNone/>
                          </a:pPr>
                          <a:r>
                            <a:rPr lang="en-US" altLang="zh-CN" dirty="0"/>
                            <a:t>(test)</a:t>
                          </a:r>
                          <a:endParaRPr lang="zh-CN" altLang="en-US" dirty="0"/>
                        </a:p>
                      </a:txBody>
                      <a:tcPr/>
                    </a:tc>
                    <a:tc>
                      <a:txBody>
                        <a:bodyPr/>
                        <a:lstStyle/>
                        <a:p>
                          <a:pPr algn="ctr">
                            <a:buNone/>
                          </a:pPr>
                          <a:r>
                            <a:rPr lang="zh-CN" altLang="en-US" dirty="0"/>
                            <a:t>识别速度</a:t>
                          </a:r>
                          <a:endParaRPr lang="en-US" altLang="zh-CN" dirty="0"/>
                        </a:p>
                        <a:p>
                          <a:pPr algn="ctr">
                            <a:buNone/>
                          </a:pPr>
                          <a:r>
                            <a:rPr lang="en-US" altLang="zh-CN" dirty="0"/>
                            <a:t>(/</a:t>
                          </a:r>
                          <a:r>
                            <a:rPr lang="zh-CN" altLang="en-US" dirty="0"/>
                            <a:t>每张</a:t>
                          </a:r>
                          <a:r>
                            <a:rPr lang="en-US" altLang="zh-CN" dirty="0"/>
                            <a:t>)</a:t>
                          </a:r>
                          <a:endParaRPr lang="zh-CN" altLang="en-US" dirty="0"/>
                        </a:p>
                      </a:txBody>
                      <a:tcPr/>
                    </a:tc>
                    <a:extLst>
                      <a:ext uri="{0D108BD9-81ED-4DB2-BD59-A6C34878D82A}">
                        <a16:rowId xmlns:a16="http://schemas.microsoft.com/office/drawing/2014/main" val="10000"/>
                      </a:ext>
                    </a:extLst>
                  </a:tr>
                  <a:tr h="483870">
                    <a:tc>
                      <a:txBody>
                        <a:bodyPr/>
                        <a:lstStyle/>
                        <a:p>
                          <a:pPr>
                            <a:buNone/>
                          </a:pPr>
                          <a:r>
                            <a:rPr lang="en-US" altLang="zh-CN" dirty="0"/>
                            <a:t>                    1</a:t>
                          </a:r>
                        </a:p>
                      </a:txBody>
                      <a:tcPr/>
                    </a:tc>
                    <a:tc>
                      <a:txBody>
                        <a:bodyPr/>
                        <a:lstStyle/>
                        <a:p>
                          <a:pPr algn="ctr">
                            <a:buNone/>
                          </a:pPr>
                          <a:r>
                            <a:rPr lang="en-US" altLang="zh-CN" dirty="0"/>
                            <a:t>--</a:t>
                          </a:r>
                        </a:p>
                      </a:txBody>
                      <a:tcPr/>
                    </a:tc>
                    <a:tc>
                      <a:txBody>
                        <a:bodyPr/>
                        <a:lstStyle/>
                        <a:p>
                          <a:pPr algn="ctr">
                            <a:buNone/>
                          </a:pPr>
                          <a:r>
                            <a:rPr lang="en-US" altLang="zh-CN" dirty="0"/>
                            <a:t>100%</a:t>
                          </a:r>
                        </a:p>
                      </a:txBody>
                      <a:tcPr/>
                    </a:tc>
                    <a:tc>
                      <a:txBody>
                        <a:bodyPr/>
                        <a:lstStyle/>
                        <a:p>
                          <a:pPr algn="ctr">
                            <a:buNone/>
                          </a:pPr>
                          <a:r>
                            <a:rPr lang="en-US" altLang="zh-CN" dirty="0"/>
                            <a:t>100%</a:t>
                          </a:r>
                        </a:p>
                      </a:txBody>
                      <a:tcPr/>
                    </a:tc>
                    <a:tc>
                      <a:txBody>
                        <a:bodyPr/>
                        <a:lstStyle/>
                        <a:p>
                          <a:pPr algn="ctr">
                            <a:buNone/>
                          </a:pPr>
                          <a:r>
                            <a:rPr lang="en-US" altLang="zh-CN" dirty="0"/>
                            <a:t>99.98%</a:t>
                          </a:r>
                        </a:p>
                      </a:txBody>
                      <a:tcPr/>
                    </a:tc>
                    <a:tc>
                      <a:txBody>
                        <a:bodyPr/>
                        <a:lstStyle/>
                        <a:p>
                          <a:pPr algn="ctr">
                            <a:buNone/>
                          </a:pPr>
                          <a:r>
                            <a:rPr lang="en-US" altLang="zh-CN" dirty="0"/>
                            <a:t>50ms</a:t>
                          </a:r>
                        </a:p>
                      </a:txBody>
                      <a:tcPr/>
                    </a:tc>
                    <a:extLst>
                      <a:ext uri="{0D108BD9-81ED-4DB2-BD59-A6C34878D82A}">
                        <a16:rowId xmlns:a16="http://schemas.microsoft.com/office/drawing/2014/main" val="10001"/>
                      </a:ext>
                    </a:extLst>
                  </a:tr>
                  <a:tr h="484505">
                    <a:tc>
                      <a:txBody>
                        <a:bodyPr/>
                        <a:lstStyle/>
                        <a:p>
                          <a:pPr>
                            <a:buNone/>
                          </a:pPr>
                          <a:r>
                            <a:rPr lang="en-US" altLang="zh-CN"/>
                            <a:t>                    2</a:t>
                          </a:r>
                        </a:p>
                      </a:txBody>
                      <a:tcPr/>
                    </a:tc>
                    <a:tc>
                      <a:txBody>
                        <a:bodyPr/>
                        <a:lstStyle/>
                        <a:p>
                          <a:pPr algn="ctr">
                            <a:buNone/>
                          </a:pPr>
                          <a:r>
                            <a:rPr lang="en-US" altLang="zh-CN"/>
                            <a:t>--</a:t>
                          </a:r>
                        </a:p>
                      </a:txBody>
                      <a:tcPr/>
                    </a:tc>
                    <a:tc>
                      <a:txBody>
                        <a:bodyPr/>
                        <a:lstStyle/>
                        <a:p>
                          <a:pPr algn="ctr">
                            <a:buNone/>
                          </a:pPr>
                          <a:r>
                            <a:rPr lang="en-US" altLang="zh-CN" dirty="0"/>
                            <a:t>--</a:t>
                          </a:r>
                        </a:p>
                      </a:txBody>
                      <a:tcPr/>
                    </a:tc>
                    <a:tc>
                      <a:txBody>
                        <a:bodyPr/>
                        <a:lstStyle/>
                        <a:p>
                          <a:pPr algn="ctr">
                            <a:buNone/>
                          </a:pPr>
                          <a:r>
                            <a:rPr lang="en-US" altLang="zh-CN" dirty="0"/>
                            <a:t>99.2%</a:t>
                          </a:r>
                        </a:p>
                      </a:txBody>
                      <a:tcPr/>
                    </a:tc>
                    <a:tc>
                      <a:txBody>
                        <a:bodyPr/>
                        <a:lstStyle/>
                        <a:p>
                          <a:pPr algn="ctr">
                            <a:buNone/>
                          </a:pPr>
                          <a:r>
                            <a:rPr lang="en-US" altLang="zh-CN" dirty="0"/>
                            <a:t>99.3%</a:t>
                          </a:r>
                        </a:p>
                      </a:txBody>
                      <a:tcPr/>
                    </a:tc>
                    <a:tc>
                      <a:txBody>
                        <a:bodyPr/>
                        <a:lstStyle/>
                        <a:p>
                          <a:pPr algn="ctr">
                            <a:buNone/>
                          </a:pPr>
                          <a:r>
                            <a:rPr lang="en-US" altLang="zh-CN" dirty="0"/>
                            <a:t>70ms</a:t>
                          </a:r>
                        </a:p>
                      </a:txBody>
                      <a:tcPr/>
                    </a:tc>
                    <a:extLst>
                      <a:ext uri="{0D108BD9-81ED-4DB2-BD59-A6C34878D82A}">
                        <a16:rowId xmlns:a16="http://schemas.microsoft.com/office/drawing/2014/main" val="10002"/>
                      </a:ext>
                    </a:extLst>
                  </a:tr>
                  <a:tr h="483870">
                    <a:tc>
                      <a:txBody>
                        <a:bodyPr/>
                        <a:lstStyle/>
                        <a:p>
                          <a:pPr>
                            <a:buNone/>
                          </a:pPr>
                          <a:r>
                            <a:rPr lang="en-US" altLang="zh-CN" dirty="0"/>
                            <a:t>                    3</a:t>
                          </a:r>
                        </a:p>
                      </a:txBody>
                      <a:tcPr/>
                    </a:tc>
                    <a:tc>
                      <a:txBody>
                        <a:bodyPr/>
                        <a:lstStyle/>
                        <a:p>
                          <a:pPr algn="ctr">
                            <a:buNone/>
                          </a:pPr>
                          <a:r>
                            <a:rPr lang="en-US" altLang="zh-CN"/>
                            <a:t>100%</a:t>
                          </a:r>
                        </a:p>
                      </a:txBody>
                      <a:tcPr/>
                    </a:tc>
                    <a:tc>
                      <a:txBody>
                        <a:bodyPr/>
                        <a:lstStyle/>
                        <a:p>
                          <a:pPr algn="ctr">
                            <a:buNone/>
                          </a:pPr>
                          <a:r>
                            <a:rPr lang="en-US" altLang="zh-CN" dirty="0"/>
                            <a:t>100%</a:t>
                          </a:r>
                        </a:p>
                      </a:txBody>
                      <a:tcPr/>
                    </a:tc>
                    <a:tc>
                      <a:txBody>
                        <a:bodyPr/>
                        <a:lstStyle/>
                        <a:p>
                          <a:pPr algn="ctr">
                            <a:buNone/>
                          </a:pPr>
                          <a:r>
                            <a:rPr lang="en-US" altLang="zh-CN" dirty="0"/>
                            <a:t>100%</a:t>
                          </a:r>
                        </a:p>
                      </a:txBody>
                      <a:tcPr/>
                    </a:tc>
                    <a:tc>
                      <a:txBody>
                        <a:bodyPr/>
                        <a:lstStyle/>
                        <a:p>
                          <a:pPr algn="ctr">
                            <a:buNone/>
                          </a:pPr>
                          <a:r>
                            <a:rPr lang="en-US" altLang="zh-CN" dirty="0"/>
                            <a:t>100%</a:t>
                          </a:r>
                        </a:p>
                      </a:txBody>
                      <a:tcPr/>
                    </a:tc>
                    <a:tc>
                      <a:txBody>
                        <a:bodyPr/>
                        <a:lstStyle/>
                        <a:p>
                          <a:pPr algn="ctr">
                            <a:buNone/>
                          </a:pPr>
                          <a:r>
                            <a:rPr lang="en-US" altLang="zh-CN" dirty="0"/>
                            <a:t>30ms</a:t>
                          </a:r>
                        </a:p>
                      </a:txBody>
                      <a:tcPr/>
                    </a:tc>
                    <a:extLst>
                      <a:ext uri="{0D108BD9-81ED-4DB2-BD59-A6C34878D82A}">
                        <a16:rowId xmlns:a16="http://schemas.microsoft.com/office/drawing/2014/main" val="10003"/>
                      </a:ext>
                    </a:extLst>
                  </a:tr>
                  <a:tr h="484505">
                    <a:tc>
                      <a:txBody>
                        <a:bodyPr/>
                        <a:lstStyle/>
                        <a:p>
                          <a:pPr>
                            <a:buNone/>
                          </a:pPr>
                          <a:r>
                            <a:rPr lang="en-US" altLang="zh-CN"/>
                            <a:t>                    4</a:t>
                          </a:r>
                        </a:p>
                      </a:txBody>
                      <a:tcPr/>
                    </a:tc>
                    <a:tc>
                      <a:txBody>
                        <a:bodyPr/>
                        <a:lstStyle/>
                        <a:p>
                          <a:pPr algn="ctr">
                            <a:buNone/>
                          </a:pPr>
                          <a:r>
                            <a:rPr lang="en-US" altLang="zh-CN" dirty="0"/>
                            <a:t>100%</a:t>
                          </a:r>
                        </a:p>
                      </a:txBody>
                      <a:tcPr/>
                    </a:tc>
                    <a:tc>
                      <a:txBody>
                        <a:bodyPr/>
                        <a:lstStyle/>
                        <a:p>
                          <a:pPr algn="ctr">
                            <a:buNone/>
                          </a:pPr>
                          <a:r>
                            <a:rPr lang="en-US" altLang="zh-CN" dirty="0"/>
                            <a:t>99.7%</a:t>
                          </a:r>
                        </a:p>
                      </a:txBody>
                      <a:tcPr/>
                    </a:tc>
                    <a:tc>
                      <a:txBody>
                        <a:bodyPr/>
                        <a:lstStyle/>
                        <a:p>
                          <a:pPr algn="ctr">
                            <a:buNone/>
                          </a:pPr>
                          <a:r>
                            <a:rPr lang="en-US" altLang="zh-CN" dirty="0"/>
                            <a:t>99.6%</a:t>
                          </a:r>
                        </a:p>
                      </a:txBody>
                      <a:tcPr/>
                    </a:tc>
                    <a:tc>
                      <a:txBody>
                        <a:bodyPr/>
                        <a:lstStyle/>
                        <a:p>
                          <a:pPr algn="ctr">
                            <a:buNone/>
                          </a:pPr>
                          <a:r>
                            <a:rPr lang="en-US" altLang="zh-CN" dirty="0"/>
                            <a:t>99.36%</a:t>
                          </a:r>
                        </a:p>
                      </a:txBody>
                      <a:tcPr/>
                    </a:tc>
                    <a:tc>
                      <a:txBody>
                        <a:bodyPr/>
                        <a:lstStyle/>
                        <a:p>
                          <a:pPr algn="ctr">
                            <a:buNone/>
                          </a:pPr>
                          <a:r>
                            <a:rPr lang="en-US" altLang="zh-CN" dirty="0"/>
                            <a:t>40ms</a:t>
                          </a:r>
                        </a:p>
                      </a:txBody>
                      <a:tcPr/>
                    </a:tc>
                    <a:extLst>
                      <a:ext uri="{0D108BD9-81ED-4DB2-BD59-A6C34878D82A}">
                        <a16:rowId xmlns:a16="http://schemas.microsoft.com/office/drawing/2014/main" val="10004"/>
                      </a:ext>
                    </a:extLst>
                  </a:tr>
                  <a:tr h="483870">
                    <a:tc>
                      <a:txBody>
                        <a:bodyPr/>
                        <a:lstStyle/>
                        <a:p>
                          <a:pPr>
                            <a:buNone/>
                          </a:pPr>
                          <a:r>
                            <a:rPr lang="en-US" altLang="zh-CN"/>
                            <a:t>                    5</a:t>
                          </a:r>
                        </a:p>
                      </a:txBody>
                      <a:tcPr/>
                    </a:tc>
                    <a:tc>
                      <a:txBody>
                        <a:bodyPr/>
                        <a:lstStyle/>
                        <a:p>
                          <a:pPr algn="ctr">
                            <a:buNone/>
                          </a:pPr>
                          <a:r>
                            <a:rPr lang="en-US" altLang="zh-CN"/>
                            <a:t>--</a:t>
                          </a:r>
                        </a:p>
                      </a:txBody>
                      <a:tcPr/>
                    </a:tc>
                    <a:tc>
                      <a:txBody>
                        <a:bodyPr/>
                        <a:lstStyle/>
                        <a:p>
                          <a:pPr algn="ctr">
                            <a:buNone/>
                          </a:pPr>
                          <a:r>
                            <a:rPr lang="en-US" altLang="zh-CN"/>
                            <a:t>--</a:t>
                          </a:r>
                        </a:p>
                      </a:txBody>
                      <a:tcPr/>
                    </a:tc>
                    <a:tc>
                      <a:txBody>
                        <a:bodyPr/>
                        <a:lstStyle/>
                        <a:p>
                          <a:pPr algn="ctr">
                            <a:buNone/>
                          </a:pPr>
                          <a:r>
                            <a:rPr lang="en-US" altLang="zh-CN" dirty="0"/>
                            <a:t>96.5%</a:t>
                          </a:r>
                        </a:p>
                      </a:txBody>
                      <a:tcPr/>
                    </a:tc>
                    <a:tc>
                      <a:txBody>
                        <a:bodyPr/>
                        <a:lstStyle/>
                        <a:p>
                          <a:pPr algn="ctr">
                            <a:buNone/>
                          </a:pPr>
                          <a:r>
                            <a:rPr lang="en-US" altLang="zh-CN" dirty="0"/>
                            <a:t>98.2%</a:t>
                          </a:r>
                        </a:p>
                      </a:txBody>
                      <a:tcPr/>
                    </a:tc>
                    <a:tc>
                      <a:txBody>
                        <a:bodyPr/>
                        <a:lstStyle/>
                        <a:p>
                          <a:pPr algn="ctr">
                            <a:buNone/>
                          </a:pPr>
                          <a:r>
                            <a:rPr lang="en-US" altLang="zh-CN" dirty="0"/>
                            <a:t>170ms</a:t>
                          </a:r>
                        </a:p>
                      </a:txBody>
                      <a:tcPr/>
                    </a:tc>
                    <a:extLst>
                      <a:ext uri="{0D108BD9-81ED-4DB2-BD59-A6C34878D82A}">
                        <a16:rowId xmlns:a16="http://schemas.microsoft.com/office/drawing/2014/main" val="10005"/>
                      </a:ext>
                    </a:extLst>
                  </a:tr>
                </a:tbl>
              </a:graphicData>
            </a:graphic>
          </p:graphicFrame>
          <p:cxnSp>
            <p:nvCxnSpPr>
              <p:cNvPr id="13" name="直接连接符 12"/>
              <p:cNvCxnSpPr/>
              <p:nvPr/>
            </p:nvCxnSpPr>
            <p:spPr>
              <a:xfrm>
                <a:off x="5552440" y="2056130"/>
                <a:ext cx="1202055" cy="63373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grpSp>
        <p:sp>
          <p:nvSpPr>
            <p:cNvPr id="8" name="文本框 7"/>
            <p:cNvSpPr txBox="1"/>
            <p:nvPr/>
          </p:nvSpPr>
          <p:spPr>
            <a:xfrm>
              <a:off x="8422" y="2629"/>
              <a:ext cx="13445" cy="630"/>
            </a:xfrm>
            <a:prstGeom prst="rect">
              <a:avLst/>
            </a:prstGeom>
            <a:noFill/>
          </p:spPr>
          <p:txBody>
            <a:bodyPr wrap="square" rtlCol="0">
              <a:spAutoFit/>
            </a:bodyPr>
            <a:lstStyle/>
            <a:p>
              <a:r>
                <a:rPr lang="en-US" altLang="zh-CN" sz="2000" b="1" dirty="0">
                  <a:solidFill>
                    <a:schemeClr val="bg1"/>
                  </a:solidFill>
                </a:rPr>
                <a:t>train set:80%(8000</a:t>
              </a:r>
              <a:r>
                <a:rPr lang="zh-CN" altLang="en-US" sz="2000" b="1" dirty="0">
                  <a:solidFill>
                    <a:schemeClr val="bg1"/>
                  </a:solidFill>
                </a:rPr>
                <a:t>张</a:t>
              </a:r>
              <a:r>
                <a:rPr lang="en-US" altLang="zh-CN" sz="2000" b="1" dirty="0">
                  <a:solidFill>
                    <a:schemeClr val="bg1"/>
                  </a:solidFill>
                </a:rPr>
                <a:t>)    validation set:10% (1000</a:t>
              </a:r>
              <a:r>
                <a:rPr lang="zh-CN" altLang="en-US" sz="2000" b="1" dirty="0">
                  <a:solidFill>
                    <a:schemeClr val="bg1"/>
                  </a:solidFill>
                </a:rPr>
                <a:t>张</a:t>
              </a:r>
              <a:r>
                <a:rPr lang="en-US" altLang="zh-CN" sz="2000" b="1" dirty="0">
                  <a:solidFill>
                    <a:schemeClr val="bg1"/>
                  </a:solidFill>
                </a:rPr>
                <a:t>)       test set:10%(1000</a:t>
              </a:r>
              <a:r>
                <a:rPr lang="zh-CN" altLang="en-US" sz="2000" b="1" dirty="0">
                  <a:solidFill>
                    <a:schemeClr val="bg1"/>
                  </a:solidFill>
                </a:rPr>
                <a:t>张</a:t>
              </a:r>
              <a:r>
                <a:rPr lang="en-US" altLang="zh-CN" sz="2000" b="1" dirty="0">
                  <a:solidFill>
                    <a:schemeClr val="bg1"/>
                  </a:solidFill>
                </a:rPr>
                <a:t>)</a:t>
              </a:r>
            </a:p>
          </p:txBody>
        </p:sp>
        <p:cxnSp>
          <p:nvCxnSpPr>
            <p:cNvPr id="9" name="直接连接符 8"/>
            <p:cNvCxnSpPr>
              <a:cxnSpLocks/>
            </p:cNvCxnSpPr>
            <p:nvPr/>
          </p:nvCxnSpPr>
          <p:spPr>
            <a:xfrm>
              <a:off x="8677" y="3825"/>
              <a:ext cx="3287" cy="786"/>
            </a:xfrm>
            <a:prstGeom prst="line">
              <a:avLst/>
            </a:prstGeom>
            <a:ln w="12700" cmpd="sng">
              <a:solidFill>
                <a:schemeClr val="bg1"/>
              </a:solidFill>
              <a:prstDash val="solid"/>
            </a:ln>
          </p:spPr>
          <p:style>
            <a:lnRef idx="1">
              <a:schemeClr val="dk1"/>
            </a:lnRef>
            <a:fillRef idx="0">
              <a:schemeClr val="dk1"/>
            </a:fillRef>
            <a:effectRef idx="0">
              <a:schemeClr val="dk1"/>
            </a:effectRef>
            <a:fontRef idx="minor">
              <a:schemeClr val="tx1"/>
            </a:fontRef>
          </p:style>
        </p:cxnSp>
      </p:grpSp>
      <p:grpSp>
        <p:nvGrpSpPr>
          <p:cNvPr id="45" name="组合 44">
            <a:extLst>
              <a:ext uri="{FF2B5EF4-FFF2-40B4-BE49-F238E27FC236}">
                <a16:creationId xmlns:a16="http://schemas.microsoft.com/office/drawing/2014/main" id="{8BE0FD5C-92D6-4C45-A978-4A6D45A3591C}"/>
              </a:ext>
            </a:extLst>
          </p:cNvPr>
          <p:cNvGrpSpPr/>
          <p:nvPr/>
        </p:nvGrpSpPr>
        <p:grpSpPr>
          <a:xfrm>
            <a:off x="354330" y="377190"/>
            <a:ext cx="606425" cy="606425"/>
            <a:chOff x="2089" y="2413"/>
            <a:chExt cx="1152" cy="1152"/>
          </a:xfrm>
        </p:grpSpPr>
        <p:sp>
          <p:nvSpPr>
            <p:cNvPr id="46" name="椭圆 45">
              <a:extLst>
                <a:ext uri="{FF2B5EF4-FFF2-40B4-BE49-F238E27FC236}">
                  <a16:creationId xmlns:a16="http://schemas.microsoft.com/office/drawing/2014/main" id="{C4A57012-DC48-402A-A88B-447A0AAC15C6}"/>
                </a:ext>
              </a:extLst>
            </p:cNvPr>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1FD7932B-FFB4-430F-BF11-7E86C333EDF1}"/>
                </a:ext>
              </a:extLst>
            </p:cNvPr>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48" name="文本框 47">
            <a:extLst>
              <a:ext uri="{FF2B5EF4-FFF2-40B4-BE49-F238E27FC236}">
                <a16:creationId xmlns:a16="http://schemas.microsoft.com/office/drawing/2014/main" id="{38251291-FE5F-44CF-8D76-134414EF6A91}"/>
              </a:ext>
            </a:extLst>
          </p:cNvPr>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技术详解 </a:t>
            </a:r>
            <a:r>
              <a:rPr lang="en-US" altLang="zh-CN" sz="2000" b="1"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sym typeface="+mn-ea"/>
              </a:rPr>
              <a:t>技术实现方案    </a:t>
            </a:r>
            <a:r>
              <a:rPr lang="en-US" altLang="zh-CN" sz="1600" dirty="0">
                <a:solidFill>
                  <a:srgbClr val="10FBFE"/>
                </a:solidFill>
                <a:latin typeface="微软雅黑" panose="020B0503020204020204" charset="-122"/>
                <a:ea typeface="微软雅黑" panose="020B0503020204020204" charset="-122"/>
                <a:sym typeface="+mn-ea"/>
              </a:rPr>
              <a:t>----    </a:t>
            </a:r>
            <a:r>
              <a:rPr lang="zh-CN" altLang="en-US" sz="1600" dirty="0">
                <a:solidFill>
                  <a:srgbClr val="10FBFE"/>
                </a:solidFill>
                <a:latin typeface="微软雅黑" panose="020B0503020204020204" charset="-122"/>
                <a:ea typeface="微软雅黑" panose="020B0503020204020204" charset="-122"/>
                <a:sym typeface="+mn-ea"/>
              </a:rPr>
              <a:t>实践验证</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FF04D3A-36B9-4E23-858D-D332C531FA23}"/>
              </a:ext>
            </a:extLst>
          </p:cNvPr>
          <p:cNvGrpSpPr/>
          <p:nvPr/>
        </p:nvGrpSpPr>
        <p:grpSpPr>
          <a:xfrm>
            <a:off x="354330" y="377190"/>
            <a:ext cx="606425" cy="606425"/>
            <a:chOff x="2089" y="2413"/>
            <a:chExt cx="1152" cy="1152"/>
          </a:xfrm>
        </p:grpSpPr>
        <p:sp>
          <p:nvSpPr>
            <p:cNvPr id="3" name="椭圆 2">
              <a:extLst>
                <a:ext uri="{FF2B5EF4-FFF2-40B4-BE49-F238E27FC236}">
                  <a16:creationId xmlns:a16="http://schemas.microsoft.com/office/drawing/2014/main" id="{758CCBFD-DECE-436D-85F9-3AFAE3EDD4A5}"/>
                </a:ext>
              </a:extLst>
            </p:cNvPr>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49BC03DF-A7C2-4E4D-9977-54202145F450}"/>
                </a:ext>
              </a:extLst>
            </p:cNvPr>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5" name="文本框 4">
            <a:extLst>
              <a:ext uri="{FF2B5EF4-FFF2-40B4-BE49-F238E27FC236}">
                <a16:creationId xmlns:a16="http://schemas.microsoft.com/office/drawing/2014/main" id="{8A750499-2001-471F-908C-950649187D98}"/>
              </a:ext>
            </a:extLst>
          </p:cNvPr>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参考文献</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文本框 5">
            <a:extLst>
              <a:ext uri="{FF2B5EF4-FFF2-40B4-BE49-F238E27FC236}">
                <a16:creationId xmlns:a16="http://schemas.microsoft.com/office/drawing/2014/main" id="{3C41948A-6AFA-47DE-8ADB-0A0F5DF119F2}"/>
              </a:ext>
            </a:extLst>
          </p:cNvPr>
          <p:cNvSpPr txBox="1"/>
          <p:nvPr/>
        </p:nvSpPr>
        <p:spPr>
          <a:xfrm>
            <a:off x="955589" y="2321004"/>
            <a:ext cx="10481481" cy="2831544"/>
          </a:xfrm>
          <a:prstGeom prst="rect">
            <a:avLst/>
          </a:prstGeom>
          <a:noFill/>
        </p:spPr>
        <p:txBody>
          <a:bodyPr wrap="square" rtlCol="0">
            <a:spAutoFit/>
          </a:bodyPr>
          <a:lstStyle/>
          <a:p>
            <a:r>
              <a:rPr lang="en-US" altLang="zh-CN" sz="2000" b="1" dirty="0">
                <a:solidFill>
                  <a:schemeClr val="bg1"/>
                </a:solidFill>
              </a:rPr>
              <a:t>[1]</a:t>
            </a:r>
            <a:r>
              <a:rPr lang="en-US" altLang="zh-CN" sz="2000" dirty="0">
                <a:solidFill>
                  <a:schemeClr val="bg1"/>
                </a:solidFill>
              </a:rPr>
              <a:t> S. Chopra, R. Hadsell, and Y. </a:t>
            </a:r>
            <a:r>
              <a:rPr lang="en-US" altLang="zh-CN" sz="2000" dirty="0" err="1">
                <a:solidFill>
                  <a:schemeClr val="bg1"/>
                </a:solidFill>
              </a:rPr>
              <a:t>LeCun</a:t>
            </a:r>
            <a:r>
              <a:rPr lang="en-US" altLang="zh-CN" sz="2000" dirty="0">
                <a:solidFill>
                  <a:schemeClr val="bg1"/>
                </a:solidFill>
              </a:rPr>
              <a:t>. Learning a similarity metric discriminatively, with application to face verification. In Computer Vision and Pattern Recognition, 2005. CVPR 2005. IEEE Computer Society Conference on, volume 1, pages 539–546. IEEE, 2005.  </a:t>
            </a:r>
          </a:p>
          <a:p>
            <a:endParaRPr lang="en-US" altLang="zh-CN" sz="2000" dirty="0">
              <a:solidFill>
                <a:schemeClr val="bg1"/>
              </a:solidFill>
            </a:endParaRPr>
          </a:p>
          <a:p>
            <a:r>
              <a:rPr lang="en-US" altLang="zh-CN" sz="2000" b="1" dirty="0">
                <a:solidFill>
                  <a:schemeClr val="bg1"/>
                </a:solidFill>
              </a:rPr>
              <a:t>[2] </a:t>
            </a:r>
            <a:r>
              <a:rPr lang="en-US" altLang="zh-CN" sz="2000" dirty="0">
                <a:solidFill>
                  <a:schemeClr val="bg1"/>
                </a:solidFill>
              </a:rPr>
              <a:t>Jure </a:t>
            </a:r>
            <a:r>
              <a:rPr lang="en-US" altLang="zh-CN" sz="2000" dirty="0" err="1">
                <a:solidFill>
                  <a:schemeClr val="bg1"/>
                </a:solidFill>
              </a:rPr>
              <a:t>Žbontar</a:t>
            </a:r>
            <a:r>
              <a:rPr lang="en-US" altLang="zh-CN" sz="2000" dirty="0">
                <a:solidFill>
                  <a:schemeClr val="bg1"/>
                </a:solidFill>
              </a:rPr>
              <a:t>, Yann </a:t>
            </a:r>
            <a:r>
              <a:rPr lang="en-US" altLang="zh-CN" sz="2000" dirty="0" err="1">
                <a:solidFill>
                  <a:schemeClr val="bg1"/>
                </a:solidFill>
              </a:rPr>
              <a:t>LeCun</a:t>
            </a:r>
            <a:r>
              <a:rPr lang="en-US" altLang="zh-CN" sz="2000" dirty="0">
                <a:solidFill>
                  <a:schemeClr val="bg1"/>
                </a:solidFill>
              </a:rPr>
              <a:t>, Stereo Matching by Training a Convolutional Neural Network to Compare Image Patches. arXiv:1504.03641v1 [cs.CV] 14 Apr 2015.</a:t>
            </a:r>
          </a:p>
          <a:p>
            <a:endParaRPr lang="en-US" altLang="zh-CN" sz="2000" dirty="0">
              <a:solidFill>
                <a:schemeClr val="bg1"/>
              </a:solidFill>
            </a:endParaRPr>
          </a:p>
          <a:p>
            <a:r>
              <a:rPr lang="en-US" altLang="zh-CN" sz="2000" b="1" dirty="0">
                <a:solidFill>
                  <a:schemeClr val="bg1"/>
                </a:solidFill>
              </a:rPr>
              <a:t>[3]</a:t>
            </a:r>
            <a:r>
              <a:rPr lang="zh-CN" altLang="en-US" sz="2000" dirty="0">
                <a:solidFill>
                  <a:schemeClr val="bg1"/>
                </a:solidFill>
              </a:rPr>
              <a:t>才云科技</a:t>
            </a:r>
            <a:r>
              <a:rPr lang="en-US" altLang="zh-CN" sz="2000" dirty="0">
                <a:solidFill>
                  <a:schemeClr val="bg1"/>
                </a:solidFill>
              </a:rPr>
              <a:t>,</a:t>
            </a:r>
            <a:r>
              <a:rPr lang="zh-CN" altLang="en-US" sz="2000" dirty="0">
                <a:solidFill>
                  <a:schemeClr val="bg1"/>
                </a:solidFill>
              </a:rPr>
              <a:t>郑泽宇</a:t>
            </a:r>
            <a:r>
              <a:rPr lang="en-US" altLang="zh-CN" sz="2000" dirty="0">
                <a:solidFill>
                  <a:schemeClr val="bg1"/>
                </a:solidFill>
              </a:rPr>
              <a:t>,</a:t>
            </a:r>
            <a:r>
              <a:rPr lang="zh-CN" altLang="en-US" sz="2000" dirty="0">
                <a:solidFill>
                  <a:schemeClr val="bg1"/>
                </a:solidFill>
              </a:rPr>
              <a:t>顾思宇</a:t>
            </a:r>
            <a:r>
              <a:rPr lang="en-US" altLang="zh-CN" sz="2000" dirty="0">
                <a:solidFill>
                  <a:schemeClr val="bg1"/>
                </a:solidFill>
              </a:rPr>
              <a:t>《TensorFlow</a:t>
            </a:r>
            <a:r>
              <a:rPr lang="zh-CN" altLang="en-US" sz="2000" dirty="0">
                <a:solidFill>
                  <a:schemeClr val="bg1"/>
                </a:solidFill>
              </a:rPr>
              <a:t>实战</a:t>
            </a:r>
            <a:r>
              <a:rPr lang="en-US" altLang="zh-CN" sz="2000" dirty="0">
                <a:solidFill>
                  <a:schemeClr val="bg1"/>
                </a:solidFill>
              </a:rPr>
              <a:t>Google</a:t>
            </a:r>
            <a:r>
              <a:rPr lang="zh-CN" altLang="en-US" sz="2000" dirty="0">
                <a:solidFill>
                  <a:schemeClr val="bg1"/>
                </a:solidFill>
              </a:rPr>
              <a:t>深度学习框架</a:t>
            </a:r>
            <a:r>
              <a:rPr lang="en-US" altLang="zh-CN" sz="2000" dirty="0">
                <a:solidFill>
                  <a:schemeClr val="bg1"/>
                </a:solidFill>
              </a:rPr>
              <a:t>》</a:t>
            </a:r>
            <a:r>
              <a:rPr lang="zh-CN" altLang="en-US" sz="2000" dirty="0">
                <a:solidFill>
                  <a:schemeClr val="bg1"/>
                </a:solidFill>
              </a:rPr>
              <a:t>第</a:t>
            </a:r>
            <a:r>
              <a:rPr lang="en-US" altLang="zh-CN" sz="2000" dirty="0">
                <a:solidFill>
                  <a:schemeClr val="bg1"/>
                </a:solidFill>
              </a:rPr>
              <a:t>2</a:t>
            </a:r>
            <a:r>
              <a:rPr lang="zh-CN" altLang="en-US" sz="2000" dirty="0">
                <a:solidFill>
                  <a:schemeClr val="bg1"/>
                </a:solidFill>
              </a:rPr>
              <a:t>版</a:t>
            </a:r>
            <a:r>
              <a:rPr lang="en-US" altLang="zh-CN" sz="2000" dirty="0">
                <a:solidFill>
                  <a:schemeClr val="bg1"/>
                </a:solidFill>
              </a:rPr>
              <a:t>.</a:t>
            </a:r>
          </a:p>
          <a:p>
            <a:endParaRPr lang="zh-CN" altLang="en-US" b="1" dirty="0">
              <a:solidFill>
                <a:schemeClr val="bg1"/>
              </a:solidFill>
            </a:endParaRPr>
          </a:p>
        </p:txBody>
      </p:sp>
    </p:spTree>
    <p:extLst>
      <p:ext uri="{BB962C8B-B14F-4D97-AF65-F5344CB8AC3E}">
        <p14:creationId xmlns:p14="http://schemas.microsoft.com/office/powerpoint/2010/main" val="2192438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dirty="0">
                <a:solidFill>
                  <a:schemeClr val="bg1"/>
                </a:solidFill>
                <a:effectLst/>
                <a:latin typeface="微软雅黑" panose="020B0503020204020204" charset="-122"/>
                <a:ea typeface="微软雅黑" panose="020B0503020204020204" charset="-122"/>
              </a:rPr>
              <a:t>THANK YOU</a:t>
            </a:r>
          </a:p>
        </p:txBody>
      </p:sp>
      <p:sp>
        <p:nvSpPr>
          <p:cNvPr id="19" name="矩形 18"/>
          <p:cNvSpPr/>
          <p:nvPr/>
        </p:nvSpPr>
        <p:spPr>
          <a:xfrm>
            <a:off x="6809105" y="3572510"/>
            <a:ext cx="4447540" cy="506730"/>
          </a:xfrm>
          <a:prstGeom prst="rect">
            <a:avLst/>
          </a:prstGeom>
        </p:spPr>
        <p:txBody>
          <a:bodyPr wrap="square">
            <a:spAutoFit/>
          </a:bodyPr>
          <a:lstStyle/>
          <a:p>
            <a:pPr algn="r">
              <a:lnSpc>
                <a:spcPct val="150000"/>
              </a:lnSpc>
            </a:pPr>
            <a:r>
              <a:rPr lang="zh-CN" dirty="0">
                <a:solidFill>
                  <a:srgbClr val="6AE7FF"/>
                </a:solidFill>
                <a:latin typeface="微软雅黑" panose="020B0503020204020204" charset="-122"/>
                <a:ea typeface="微软雅黑" panose="020B0503020204020204" charset="-122"/>
                <a:cs typeface="+mn-ea"/>
                <a:sym typeface="+mn-lt"/>
              </a:rPr>
              <a:t>团队：</a:t>
            </a:r>
            <a:r>
              <a:rPr lang="en-US" altLang="zh-CN" dirty="0">
                <a:solidFill>
                  <a:srgbClr val="6AE7FF"/>
                </a:solidFill>
                <a:latin typeface="微软雅黑" panose="020B0503020204020204" charset="-122"/>
                <a:ea typeface="微软雅黑" panose="020B0503020204020204" charset="-122"/>
                <a:cs typeface="+mn-ea"/>
                <a:sym typeface="+mn-lt"/>
              </a:rPr>
              <a:t>Npuers</a:t>
            </a:r>
          </a:p>
        </p:txBody>
      </p:sp>
      <p:sp>
        <p:nvSpPr>
          <p:cNvPr id="6" name="文本框 4">
            <a:extLst>
              <a:ext uri="{FF2B5EF4-FFF2-40B4-BE49-F238E27FC236}">
                <a16:creationId xmlns:a16="http://schemas.microsoft.com/office/drawing/2014/main" id="{14DA528C-203E-464A-9B75-142A5E6AD309}"/>
              </a:ext>
            </a:extLst>
          </p:cNvPr>
          <p:cNvSpPr txBox="1"/>
          <p:nvPr/>
        </p:nvSpPr>
        <p:spPr>
          <a:xfrm>
            <a:off x="9032875" y="5707350"/>
            <a:ext cx="2947091"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ea"/>
                <a:hlinkClick r:id="rId4" action="ppaction://hlinkfile"/>
              </a:rPr>
              <a:t>验证识别效果演示视频</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a:extLst>
              <a:ext uri="{FF2B5EF4-FFF2-40B4-BE49-F238E27FC236}">
                <a16:creationId xmlns:a16="http://schemas.microsoft.com/office/drawing/2014/main" id="{162520AD-1371-4B50-9AEF-AB549563DA58}"/>
              </a:ext>
            </a:extLst>
          </p:cNvPr>
          <p:cNvGrpSpPr/>
          <p:nvPr/>
        </p:nvGrpSpPr>
        <p:grpSpPr>
          <a:xfrm>
            <a:off x="1502808" y="2465386"/>
            <a:ext cx="2741219" cy="1476594"/>
            <a:chOff x="671350" y="1976522"/>
            <a:chExt cx="2741158" cy="1477195"/>
          </a:xfrm>
        </p:grpSpPr>
        <p:sp>
          <p:nvSpPr>
            <p:cNvPr id="95" name="文本框 38">
              <a:extLst>
                <a:ext uri="{FF2B5EF4-FFF2-40B4-BE49-F238E27FC236}">
                  <a16:creationId xmlns:a16="http://schemas.microsoft.com/office/drawing/2014/main" id="{B67CAB17-5E3F-4962-A279-24C12C9E56BC}"/>
                </a:ext>
              </a:extLst>
            </p:cNvPr>
            <p:cNvSpPr txBox="1"/>
            <p:nvPr/>
          </p:nvSpPr>
          <p:spPr>
            <a:xfrm>
              <a:off x="671350" y="2807123"/>
              <a:ext cx="2741158" cy="646594"/>
            </a:xfrm>
            <a:prstGeom prst="rect">
              <a:avLst/>
            </a:prstGeom>
            <a:noFill/>
            <a:ln w="9525">
              <a:noFill/>
            </a:ln>
          </p:spPr>
          <p:txBody>
            <a:bodyPr anchor="t">
              <a:spAutoFit/>
            </a:bodyPr>
            <a:lstStyle/>
            <a:p>
              <a:pPr algn="r"/>
              <a:r>
                <a:rPr lang="en-US" altLang="zh-CN" sz="3600" dirty="0">
                  <a:solidFill>
                    <a:schemeClr val="bg1"/>
                  </a:solidFill>
                  <a:latin typeface="微软雅黑" panose="020B0503020204020204" pitchFamily="34" charset="-122"/>
                  <a:ea typeface="微软雅黑" panose="020B0503020204020204" pitchFamily="34" charset="-122"/>
                </a:rPr>
                <a:t>CONTENTS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96" name="文本框 11">
              <a:extLst>
                <a:ext uri="{FF2B5EF4-FFF2-40B4-BE49-F238E27FC236}">
                  <a16:creationId xmlns:a16="http://schemas.microsoft.com/office/drawing/2014/main" id="{080A3CF9-3FE1-482F-8B24-0E0D043EB1CE}"/>
                </a:ext>
              </a:extLst>
            </p:cNvPr>
            <p:cNvSpPr txBox="1"/>
            <p:nvPr/>
          </p:nvSpPr>
          <p:spPr>
            <a:xfrm>
              <a:off x="1979712" y="1976522"/>
              <a:ext cx="1415740" cy="831335"/>
            </a:xfrm>
            <a:prstGeom prst="rect">
              <a:avLst/>
            </a:prstGeom>
            <a:noFill/>
            <a:ln w="9525">
              <a:noFill/>
            </a:ln>
          </p:spPr>
          <p:txBody>
            <a:bodyPr wrap="none" anchor="t">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目录</a:t>
              </a:r>
            </a:p>
          </p:txBody>
        </p:sp>
      </p:grpSp>
      <p:sp>
        <p:nvSpPr>
          <p:cNvPr id="97" name="文本框 18">
            <a:extLst>
              <a:ext uri="{FF2B5EF4-FFF2-40B4-BE49-F238E27FC236}">
                <a16:creationId xmlns:a16="http://schemas.microsoft.com/office/drawing/2014/main" id="{C3402D1B-6211-401D-A227-D961E2C21600}"/>
              </a:ext>
            </a:extLst>
          </p:cNvPr>
          <p:cNvSpPr txBox="1"/>
          <p:nvPr/>
        </p:nvSpPr>
        <p:spPr>
          <a:xfrm>
            <a:off x="5073305" y="2892676"/>
            <a:ext cx="1415772" cy="461665"/>
          </a:xfrm>
          <a:prstGeom prst="rect">
            <a:avLst/>
          </a:prstGeom>
          <a:noFill/>
          <a:ln w="9525">
            <a:noFill/>
          </a:ln>
        </p:spPr>
        <p:txBody>
          <a:bodyPr wrap="non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团队简介</a:t>
            </a:r>
          </a:p>
        </p:txBody>
      </p:sp>
      <p:grpSp>
        <p:nvGrpSpPr>
          <p:cNvPr id="98" name="组合 97">
            <a:extLst>
              <a:ext uri="{FF2B5EF4-FFF2-40B4-BE49-F238E27FC236}">
                <a16:creationId xmlns:a16="http://schemas.microsoft.com/office/drawing/2014/main" id="{D7865922-CC19-463B-AA42-11E1F3D6004A}"/>
              </a:ext>
            </a:extLst>
          </p:cNvPr>
          <p:cNvGrpSpPr/>
          <p:nvPr/>
        </p:nvGrpSpPr>
        <p:grpSpPr>
          <a:xfrm>
            <a:off x="4598642" y="2819651"/>
            <a:ext cx="466725" cy="523875"/>
            <a:chOff x="3516783" y="2047768"/>
            <a:chExt cx="466304" cy="523220"/>
          </a:xfrm>
        </p:grpSpPr>
        <p:sp>
          <p:nvSpPr>
            <p:cNvPr id="99" name="文本框 16">
              <a:extLst>
                <a:ext uri="{FF2B5EF4-FFF2-40B4-BE49-F238E27FC236}">
                  <a16:creationId xmlns:a16="http://schemas.microsoft.com/office/drawing/2014/main" id="{4CA8BE6C-F37E-493A-B6CD-1D31D8133556}"/>
                </a:ext>
              </a:extLst>
            </p:cNvPr>
            <p:cNvSpPr txBox="1"/>
            <p:nvPr/>
          </p:nvSpPr>
          <p:spPr>
            <a:xfrm>
              <a:off x="3516783" y="2047768"/>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100" name="直接连接符 99">
              <a:extLst>
                <a:ext uri="{FF2B5EF4-FFF2-40B4-BE49-F238E27FC236}">
                  <a16:creationId xmlns:a16="http://schemas.microsoft.com/office/drawing/2014/main" id="{A84DACB4-1EA8-4D5D-9CBB-5E18C265204B}"/>
                </a:ext>
              </a:extLst>
            </p:cNvPr>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1" name="文本框 21">
            <a:extLst>
              <a:ext uri="{FF2B5EF4-FFF2-40B4-BE49-F238E27FC236}">
                <a16:creationId xmlns:a16="http://schemas.microsoft.com/office/drawing/2014/main" id="{0EE52905-A5F8-499F-AF0F-3ED549F0E422}"/>
              </a:ext>
            </a:extLst>
          </p:cNvPr>
          <p:cNvSpPr txBox="1"/>
          <p:nvPr/>
        </p:nvSpPr>
        <p:spPr>
          <a:xfrm>
            <a:off x="7504111" y="3472113"/>
            <a:ext cx="1415772" cy="461665"/>
          </a:xfrm>
          <a:prstGeom prst="rect">
            <a:avLst/>
          </a:prstGeom>
          <a:noFill/>
          <a:ln w="9525">
            <a:noFill/>
          </a:ln>
        </p:spPr>
        <p:txBody>
          <a:bodyPr wrap="non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技术详解</a:t>
            </a:r>
          </a:p>
        </p:txBody>
      </p:sp>
      <p:grpSp>
        <p:nvGrpSpPr>
          <p:cNvPr id="102" name="组合 101">
            <a:extLst>
              <a:ext uri="{FF2B5EF4-FFF2-40B4-BE49-F238E27FC236}">
                <a16:creationId xmlns:a16="http://schemas.microsoft.com/office/drawing/2014/main" id="{30D3E716-6573-41B5-AFB8-3F717AA1F2AE}"/>
              </a:ext>
            </a:extLst>
          </p:cNvPr>
          <p:cNvGrpSpPr/>
          <p:nvPr/>
        </p:nvGrpSpPr>
        <p:grpSpPr>
          <a:xfrm>
            <a:off x="7000874" y="3383213"/>
            <a:ext cx="496887" cy="523875"/>
            <a:chOff x="6073087" y="2057986"/>
            <a:chExt cx="497639" cy="523220"/>
          </a:xfrm>
        </p:grpSpPr>
        <p:sp>
          <p:nvSpPr>
            <p:cNvPr id="103" name="文本框 20">
              <a:extLst>
                <a:ext uri="{FF2B5EF4-FFF2-40B4-BE49-F238E27FC236}">
                  <a16:creationId xmlns:a16="http://schemas.microsoft.com/office/drawing/2014/main" id="{09136955-2272-47FF-A91F-99F9FFBA925B}"/>
                </a:ext>
              </a:extLst>
            </p:cNvPr>
            <p:cNvSpPr txBox="1"/>
            <p:nvPr/>
          </p:nvSpPr>
          <p:spPr>
            <a:xfrm>
              <a:off x="6073087" y="2057986"/>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a:extLst>
                <a:ext uri="{FF2B5EF4-FFF2-40B4-BE49-F238E27FC236}">
                  <a16:creationId xmlns:a16="http://schemas.microsoft.com/office/drawing/2014/main" id="{2D46436B-EEE4-48B9-9818-D2820FFFCC23}"/>
                </a:ext>
              </a:extLst>
            </p:cNvPr>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5" name="文本框 24">
            <a:extLst>
              <a:ext uri="{FF2B5EF4-FFF2-40B4-BE49-F238E27FC236}">
                <a16:creationId xmlns:a16="http://schemas.microsoft.com/office/drawing/2014/main" id="{9EB7B6B5-C558-4F47-AB28-FCA677A2110A}"/>
              </a:ext>
            </a:extLst>
          </p:cNvPr>
          <p:cNvSpPr txBox="1"/>
          <p:nvPr/>
        </p:nvSpPr>
        <p:spPr>
          <a:xfrm>
            <a:off x="5073305" y="3472113"/>
            <a:ext cx="1415772" cy="461665"/>
          </a:xfrm>
          <a:prstGeom prst="rect">
            <a:avLst/>
          </a:prstGeom>
          <a:noFill/>
          <a:ln w="9525">
            <a:noFill/>
          </a:ln>
        </p:spPr>
        <p:txBody>
          <a:bodyPr wrap="non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项目分析</a:t>
            </a:r>
          </a:p>
        </p:txBody>
      </p:sp>
      <p:grpSp>
        <p:nvGrpSpPr>
          <p:cNvPr id="106" name="组合 105">
            <a:extLst>
              <a:ext uri="{FF2B5EF4-FFF2-40B4-BE49-F238E27FC236}">
                <a16:creationId xmlns:a16="http://schemas.microsoft.com/office/drawing/2014/main" id="{682DFB39-CD7E-439F-8BD8-DB7DBA5A33E0}"/>
              </a:ext>
            </a:extLst>
          </p:cNvPr>
          <p:cNvGrpSpPr/>
          <p:nvPr/>
        </p:nvGrpSpPr>
        <p:grpSpPr>
          <a:xfrm>
            <a:off x="4598642" y="3399088"/>
            <a:ext cx="466725" cy="523875"/>
            <a:chOff x="3516783" y="2627150"/>
            <a:chExt cx="466304" cy="523220"/>
          </a:xfrm>
        </p:grpSpPr>
        <p:sp>
          <p:nvSpPr>
            <p:cNvPr id="107" name="文本框 23">
              <a:extLst>
                <a:ext uri="{FF2B5EF4-FFF2-40B4-BE49-F238E27FC236}">
                  <a16:creationId xmlns:a16="http://schemas.microsoft.com/office/drawing/2014/main" id="{1ED84CBA-B48C-49E4-9C34-68DE607015CE}"/>
                </a:ext>
              </a:extLst>
            </p:cNvPr>
            <p:cNvSpPr txBox="1"/>
            <p:nvPr/>
          </p:nvSpPr>
          <p:spPr>
            <a:xfrm>
              <a:off x="3516783" y="2627150"/>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a:extLst>
                <a:ext uri="{FF2B5EF4-FFF2-40B4-BE49-F238E27FC236}">
                  <a16:creationId xmlns:a16="http://schemas.microsoft.com/office/drawing/2014/main" id="{A6F82D92-5ECF-4FB6-8987-00E742FDEE68}"/>
                </a:ext>
              </a:extLst>
            </p:cNvPr>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3" name="文本框 30">
            <a:extLst>
              <a:ext uri="{FF2B5EF4-FFF2-40B4-BE49-F238E27FC236}">
                <a16:creationId xmlns:a16="http://schemas.microsoft.com/office/drawing/2014/main" id="{F87E6C40-2490-451B-96C5-DFD682A43187}"/>
              </a:ext>
            </a:extLst>
          </p:cNvPr>
          <p:cNvSpPr txBox="1"/>
          <p:nvPr/>
        </p:nvSpPr>
        <p:spPr>
          <a:xfrm>
            <a:off x="7505762" y="2892676"/>
            <a:ext cx="1415772" cy="461665"/>
          </a:xfrm>
          <a:prstGeom prst="rect">
            <a:avLst/>
          </a:prstGeom>
          <a:noFill/>
          <a:ln w="9525">
            <a:noFill/>
          </a:ln>
        </p:spPr>
        <p:txBody>
          <a:bodyPr wrap="none" anchor="t">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解决方案</a:t>
            </a:r>
          </a:p>
        </p:txBody>
      </p:sp>
      <p:grpSp>
        <p:nvGrpSpPr>
          <p:cNvPr id="114" name="组合 113">
            <a:extLst>
              <a:ext uri="{FF2B5EF4-FFF2-40B4-BE49-F238E27FC236}">
                <a16:creationId xmlns:a16="http://schemas.microsoft.com/office/drawing/2014/main" id="{B37EB684-2731-4787-8FA8-6E2B129915B4}"/>
              </a:ext>
            </a:extLst>
          </p:cNvPr>
          <p:cNvGrpSpPr/>
          <p:nvPr/>
        </p:nvGrpSpPr>
        <p:grpSpPr>
          <a:xfrm>
            <a:off x="7029448" y="2860567"/>
            <a:ext cx="466725" cy="523875"/>
            <a:chOff x="3516783" y="3200893"/>
            <a:chExt cx="466304" cy="523220"/>
          </a:xfrm>
        </p:grpSpPr>
        <p:sp>
          <p:nvSpPr>
            <p:cNvPr id="115" name="文本框 29">
              <a:extLst>
                <a:ext uri="{FF2B5EF4-FFF2-40B4-BE49-F238E27FC236}">
                  <a16:creationId xmlns:a16="http://schemas.microsoft.com/office/drawing/2014/main" id="{B6615FFF-4A1E-49AE-B6E9-E10FF118CEC0}"/>
                </a:ext>
              </a:extLst>
            </p:cNvPr>
            <p:cNvSpPr txBox="1"/>
            <p:nvPr/>
          </p:nvSpPr>
          <p:spPr>
            <a:xfrm>
              <a:off x="3516783" y="3200893"/>
              <a:ext cx="394659" cy="523220"/>
            </a:xfrm>
            <a:prstGeom prst="rect">
              <a:avLst/>
            </a:prstGeom>
            <a:noFill/>
            <a:ln w="9525">
              <a:noFill/>
            </a:ln>
          </p:spPr>
          <p:txBody>
            <a:bodyPr wrap="none" anchor="t">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116" name="直接连接符 115">
              <a:extLst>
                <a:ext uri="{FF2B5EF4-FFF2-40B4-BE49-F238E27FC236}">
                  <a16:creationId xmlns:a16="http://schemas.microsoft.com/office/drawing/2014/main" id="{2DDFA648-2D6B-42C1-8217-46647872BDBD}"/>
                </a:ext>
              </a:extLst>
            </p:cNvPr>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a:extLst>
              <a:ext uri="{FF2B5EF4-FFF2-40B4-BE49-F238E27FC236}">
                <a16:creationId xmlns:a16="http://schemas.microsoft.com/office/drawing/2014/main" id="{D2D1EB94-7810-406B-A190-803BCBAB4F72}"/>
              </a:ext>
            </a:extLst>
          </p:cNvPr>
          <p:cNvCxnSpPr/>
          <p:nvPr/>
        </p:nvCxnSpPr>
        <p:spPr>
          <a:xfrm>
            <a:off x="4281142" y="2601118"/>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250" fill="hold"/>
                                        <p:tgtEl>
                                          <p:spTgt spid="94"/>
                                        </p:tgtEl>
                                        <p:attrNameLst>
                                          <p:attrName>ppt_x</p:attrName>
                                        </p:attrNameLst>
                                      </p:cBhvr>
                                      <p:tavLst>
                                        <p:tav tm="0">
                                          <p:val>
                                            <p:strVal val="0-#ppt_w/2"/>
                                          </p:val>
                                        </p:tav>
                                        <p:tav tm="100000">
                                          <p:val>
                                            <p:strVal val="#ppt_x"/>
                                          </p:val>
                                        </p:tav>
                                      </p:tavLst>
                                    </p:anim>
                                    <p:anim calcmode="lin" valueType="num">
                                      <p:cBhvr additive="base">
                                        <p:cTn id="8" dur="25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121"/>
                                        </p:tgtEl>
                                        <p:attrNameLst>
                                          <p:attrName>style.visibility</p:attrName>
                                        </p:attrNameLst>
                                      </p:cBhvr>
                                      <p:to>
                                        <p:strVal val="visible"/>
                                      </p:to>
                                    </p:set>
                                    <p:anim calcmode="lin" valueType="num">
                                      <p:cBhvr additive="base">
                                        <p:cTn id="12" dur="250" fill="hold"/>
                                        <p:tgtEl>
                                          <p:spTgt spid="121"/>
                                        </p:tgtEl>
                                        <p:attrNameLst>
                                          <p:attrName>ppt_x</p:attrName>
                                        </p:attrNameLst>
                                      </p:cBhvr>
                                      <p:tavLst>
                                        <p:tav tm="0">
                                          <p:val>
                                            <p:strVal val="#ppt_x"/>
                                          </p:val>
                                        </p:tav>
                                        <p:tav tm="100000">
                                          <p:val>
                                            <p:strVal val="#ppt_x"/>
                                          </p:val>
                                        </p:tav>
                                      </p:tavLst>
                                    </p:anim>
                                    <p:anim calcmode="lin" valueType="num">
                                      <p:cBhvr additive="base">
                                        <p:cTn id="13" dur="250" fill="hold"/>
                                        <p:tgtEl>
                                          <p:spTgt spid="121"/>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1000"/>
                                        <p:tgtEl>
                                          <p:spTgt spid="98"/>
                                        </p:tgtEl>
                                      </p:cBhvr>
                                    </p:animEffect>
                                  </p:childTnLst>
                                </p:cTn>
                              </p:par>
                              <p:par>
                                <p:cTn id="18" presetID="56" presetClass="path" presetSubtype="0" accel="50000" decel="50000" fill="hold" nodeType="withEffect">
                                  <p:stCondLst>
                                    <p:cond delay="0"/>
                                  </p:stCondLst>
                                  <p:childTnLst>
                                    <p:animMotion origin="layout" path="M -0.03737 0.04143 L -4.16667E-6 4.44444E-6 " pathEditMode="relative" rAng="0" ptsTypes="AA">
                                      <p:cBhvr>
                                        <p:cTn id="19" dur="700" fill="hold"/>
                                        <p:tgtEl>
                                          <p:spTgt spid="98"/>
                                        </p:tgtEl>
                                        <p:attrNameLst>
                                          <p:attrName>ppt_x</p:attrName>
                                          <p:attrName>ppt_y</p:attrName>
                                        </p:attrNameLst>
                                      </p:cBhvr>
                                      <p:rCtr x="1862" y="-2083"/>
                                    </p:animMotion>
                                  </p:childTnLst>
                                </p:cTn>
                              </p:par>
                              <p:par>
                                <p:cTn id="20" presetID="22" presetClass="entr" presetSubtype="8" fill="hold" grpId="0" nodeType="withEffect">
                                  <p:stCondLst>
                                    <p:cond delay="100"/>
                                  </p:stCondLst>
                                  <p:childTnLst>
                                    <p:set>
                                      <p:cBhvr>
                                        <p:cTn id="21" dur="1" fill="hold">
                                          <p:stCondLst>
                                            <p:cond delay="0"/>
                                          </p:stCondLst>
                                        </p:cTn>
                                        <p:tgtEl>
                                          <p:spTgt spid="97"/>
                                        </p:tgtEl>
                                        <p:attrNameLst>
                                          <p:attrName>style.visibility</p:attrName>
                                        </p:attrNameLst>
                                      </p:cBhvr>
                                      <p:to>
                                        <p:strVal val="visible"/>
                                      </p:to>
                                    </p:set>
                                    <p:animEffect transition="in" filter="wipe(left)">
                                      <p:cBhvr>
                                        <p:cTn id="22" dur="250"/>
                                        <p:tgtEl>
                                          <p:spTgt spid="97"/>
                                        </p:tgtEl>
                                      </p:cBhvr>
                                    </p:animEffect>
                                  </p:childTnLst>
                                </p:cTn>
                              </p:par>
                              <p:par>
                                <p:cTn id="23" presetID="10" presetClass="entr" presetSubtype="0" fill="hold" nodeType="withEffect">
                                  <p:stCondLst>
                                    <p:cond delay="25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1000"/>
                                        <p:tgtEl>
                                          <p:spTgt spid="106"/>
                                        </p:tgtEl>
                                      </p:cBhvr>
                                    </p:animEffect>
                                  </p:childTnLst>
                                </p:cTn>
                              </p:par>
                              <p:par>
                                <p:cTn id="26" presetID="56" presetClass="path" presetSubtype="0" accel="50000" decel="50000" fill="hold" nodeType="withEffect">
                                  <p:stCondLst>
                                    <p:cond delay="250"/>
                                  </p:stCondLst>
                                  <p:childTnLst>
                                    <p:animMotion origin="layout" path="M -0.03737 0.04097 L -4.16667E-6 3.7037E-6 " pathEditMode="relative" rAng="0" ptsTypes="AA">
                                      <p:cBhvr>
                                        <p:cTn id="27" dur="700" fill="hold"/>
                                        <p:tgtEl>
                                          <p:spTgt spid="106"/>
                                        </p:tgtEl>
                                        <p:attrNameLst>
                                          <p:attrName>ppt_x</p:attrName>
                                          <p:attrName>ppt_y</p:attrName>
                                        </p:attrNameLst>
                                      </p:cBhvr>
                                      <p:rCtr x="1862" y="-2060"/>
                                    </p:animMotion>
                                  </p:childTnLst>
                                </p:cTn>
                              </p:par>
                              <p:par>
                                <p:cTn id="28" presetID="22" presetClass="entr" presetSubtype="8" fill="hold" grpId="0" nodeType="withEffect">
                                  <p:stCondLst>
                                    <p:cond delay="200"/>
                                  </p:stCondLst>
                                  <p:childTnLst>
                                    <p:set>
                                      <p:cBhvr>
                                        <p:cTn id="29" dur="1" fill="hold">
                                          <p:stCondLst>
                                            <p:cond delay="0"/>
                                          </p:stCondLst>
                                        </p:cTn>
                                        <p:tgtEl>
                                          <p:spTgt spid="105"/>
                                        </p:tgtEl>
                                        <p:attrNameLst>
                                          <p:attrName>style.visibility</p:attrName>
                                        </p:attrNameLst>
                                      </p:cBhvr>
                                      <p:to>
                                        <p:strVal val="visible"/>
                                      </p:to>
                                    </p:set>
                                    <p:animEffect transition="in" filter="wipe(left)">
                                      <p:cBhvr>
                                        <p:cTn id="30" dur="250"/>
                                        <p:tgtEl>
                                          <p:spTgt spid="105"/>
                                        </p:tgtEl>
                                      </p:cBhvr>
                                    </p:animEffect>
                                  </p:childTnLst>
                                </p:cTn>
                              </p:par>
                              <p:par>
                                <p:cTn id="31" presetID="10" presetClass="entr" presetSubtype="0" fill="hold" nodeType="withEffect">
                                  <p:stCondLst>
                                    <p:cond delay="360"/>
                                  </p:stCondLst>
                                  <p:childTnLst>
                                    <p:set>
                                      <p:cBhvr>
                                        <p:cTn id="32" dur="1" fill="hold">
                                          <p:stCondLst>
                                            <p:cond delay="0"/>
                                          </p:stCondLst>
                                        </p:cTn>
                                        <p:tgtEl>
                                          <p:spTgt spid="114"/>
                                        </p:tgtEl>
                                        <p:attrNameLst>
                                          <p:attrName>style.visibility</p:attrName>
                                        </p:attrNameLst>
                                      </p:cBhvr>
                                      <p:to>
                                        <p:strVal val="visible"/>
                                      </p:to>
                                    </p:set>
                                    <p:animEffect transition="in" filter="fade">
                                      <p:cBhvr>
                                        <p:cTn id="33" dur="1000"/>
                                        <p:tgtEl>
                                          <p:spTgt spid="114"/>
                                        </p:tgtEl>
                                      </p:cBhvr>
                                    </p:animEffect>
                                  </p:childTnLst>
                                </p:cTn>
                              </p:par>
                              <p:par>
                                <p:cTn id="34" presetID="56" presetClass="path" presetSubtype="0" accel="50000" decel="50000" fill="hold" nodeType="withEffect">
                                  <p:stCondLst>
                                    <p:cond delay="360"/>
                                  </p:stCondLst>
                                  <p:childTnLst>
                                    <p:animMotion origin="layout" path="M -0.03737 0.04098 L -3.125E-6 -4.07407E-6 " pathEditMode="relative" rAng="0" ptsTypes="AA">
                                      <p:cBhvr>
                                        <p:cTn id="35" dur="700" fill="hold"/>
                                        <p:tgtEl>
                                          <p:spTgt spid="114"/>
                                        </p:tgtEl>
                                        <p:attrNameLst>
                                          <p:attrName>ppt_x</p:attrName>
                                          <p:attrName>ppt_y</p:attrName>
                                        </p:attrNameLst>
                                      </p:cBhvr>
                                      <p:rCtr x="1862" y="-2060"/>
                                    </p:animMotion>
                                  </p:childTnLst>
                                </p:cTn>
                              </p:par>
                              <p:par>
                                <p:cTn id="36" presetID="22" presetClass="entr" presetSubtype="8" fill="hold" grpId="0" nodeType="withEffect">
                                  <p:stCondLst>
                                    <p:cond delay="300"/>
                                  </p:stCondLst>
                                  <p:childTnLst>
                                    <p:set>
                                      <p:cBhvr>
                                        <p:cTn id="37" dur="1" fill="hold">
                                          <p:stCondLst>
                                            <p:cond delay="0"/>
                                          </p:stCondLst>
                                        </p:cTn>
                                        <p:tgtEl>
                                          <p:spTgt spid="113"/>
                                        </p:tgtEl>
                                        <p:attrNameLst>
                                          <p:attrName>style.visibility</p:attrName>
                                        </p:attrNameLst>
                                      </p:cBhvr>
                                      <p:to>
                                        <p:strVal val="visible"/>
                                      </p:to>
                                    </p:set>
                                    <p:animEffect transition="in" filter="wipe(left)">
                                      <p:cBhvr>
                                        <p:cTn id="38" dur="250"/>
                                        <p:tgtEl>
                                          <p:spTgt spid="113"/>
                                        </p:tgtEl>
                                      </p:cBhvr>
                                    </p:animEffect>
                                  </p:childTnLst>
                                </p:cTn>
                              </p:par>
                              <p:par>
                                <p:cTn id="39" presetID="10" presetClass="entr" presetSubtype="0" fill="hold" nodeType="withEffect">
                                  <p:stCondLst>
                                    <p:cond delay="50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1000"/>
                                        <p:tgtEl>
                                          <p:spTgt spid="102"/>
                                        </p:tgtEl>
                                      </p:cBhvr>
                                    </p:animEffect>
                                  </p:childTnLst>
                                </p:cTn>
                              </p:par>
                              <p:par>
                                <p:cTn id="42" presetID="56" presetClass="path" presetSubtype="0" accel="50000" decel="50000" fill="hold" nodeType="withEffect">
                                  <p:stCondLst>
                                    <p:cond delay="500"/>
                                  </p:stCondLst>
                                  <p:childTnLst>
                                    <p:animMotion origin="layout" path="M -0.03737 0.04144 L -1.25E-6 -1.48148E-6 " pathEditMode="relative" rAng="0" ptsTypes="AA">
                                      <p:cBhvr>
                                        <p:cTn id="43" dur="700" fill="hold"/>
                                        <p:tgtEl>
                                          <p:spTgt spid="102"/>
                                        </p:tgtEl>
                                        <p:attrNameLst>
                                          <p:attrName>ppt_x</p:attrName>
                                          <p:attrName>ppt_y</p:attrName>
                                        </p:attrNameLst>
                                      </p:cBhvr>
                                      <p:rCtr x="1862" y="-2083"/>
                                    </p:animMotion>
                                  </p:childTnLst>
                                </p:cTn>
                              </p:par>
                              <p:par>
                                <p:cTn id="44" presetID="22" presetClass="entr" presetSubtype="8" fill="hold" grpId="0" nodeType="withEffect">
                                  <p:stCondLst>
                                    <p:cond delay="400"/>
                                  </p:stCondLst>
                                  <p:childTnLst>
                                    <p:set>
                                      <p:cBhvr>
                                        <p:cTn id="45" dur="1" fill="hold">
                                          <p:stCondLst>
                                            <p:cond delay="0"/>
                                          </p:stCondLst>
                                        </p:cTn>
                                        <p:tgtEl>
                                          <p:spTgt spid="101"/>
                                        </p:tgtEl>
                                        <p:attrNameLst>
                                          <p:attrName>style.visibility</p:attrName>
                                        </p:attrNameLst>
                                      </p:cBhvr>
                                      <p:to>
                                        <p:strVal val="visible"/>
                                      </p:to>
                                    </p:set>
                                    <p:animEffect transition="in" filter="wipe(left)">
                                      <p:cBhvr>
                                        <p:cTn id="46" dur="2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609465" y="2644775"/>
            <a:ext cx="3735705" cy="645160"/>
          </a:xfrm>
          <a:prstGeom prst="rect">
            <a:avLst/>
          </a:prstGeom>
          <a:noFill/>
        </p:spPr>
        <p:txBody>
          <a:bodyPr wrap="square" rtlCol="0">
            <a:spAutoFit/>
          </a:bodyPr>
          <a:lstStyle/>
          <a:p>
            <a:pPr algn="l"/>
            <a:r>
              <a:rPr lang="zh-CN" altLang="en-US" sz="3600" dirty="0">
                <a:solidFill>
                  <a:srgbClr val="10FBFE"/>
                </a:solidFill>
                <a:latin typeface="微软雅黑" panose="020B0503020204020204" charset="-122"/>
                <a:ea typeface="微软雅黑" panose="020B0503020204020204" charset="-122"/>
              </a:rPr>
              <a:t>项目分析</a:t>
            </a:r>
          </a:p>
        </p:txBody>
      </p:sp>
      <p:sp>
        <p:nvSpPr>
          <p:cNvPr id="359" name="矩形 358"/>
          <p:cNvSpPr/>
          <p:nvPr/>
        </p:nvSpPr>
        <p:spPr>
          <a:xfrm>
            <a:off x="4758690" y="3198495"/>
            <a:ext cx="5001260" cy="1014730"/>
          </a:xfrm>
          <a:prstGeom prst="rect">
            <a:avLst/>
          </a:prstGeom>
        </p:spPr>
        <p:txBody>
          <a:bodyPr wrap="square">
            <a:spAutoFit/>
          </a:bodyPr>
          <a:lstStyle/>
          <a:p>
            <a:pPr algn="l">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a.</a:t>
            </a:r>
            <a:r>
              <a:rPr lang="zh-CN" altLang="en-US" sz="2000" spc="300" dirty="0">
                <a:solidFill>
                  <a:srgbClr val="10FBFE"/>
                </a:solidFill>
                <a:latin typeface="微软雅黑" panose="020B0503020204020204" charset="-122"/>
                <a:ea typeface="微软雅黑" panose="020B0503020204020204" charset="-122"/>
                <a:cs typeface="+mn-ea"/>
                <a:sym typeface="+mn-lt"/>
              </a:rPr>
              <a:t>问题简介</a:t>
            </a:r>
          </a:p>
          <a:p>
            <a:pPr algn="l">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b.</a:t>
            </a:r>
            <a:r>
              <a:rPr lang="zh-CN" altLang="en-US" sz="2000" spc="300" dirty="0">
                <a:solidFill>
                  <a:srgbClr val="10FBFE"/>
                </a:solidFill>
                <a:latin typeface="微软雅黑" panose="020B0503020204020204" charset="-122"/>
                <a:ea typeface="微软雅黑" panose="020B0503020204020204" charset="-122"/>
                <a:cs typeface="+mn-ea"/>
                <a:sym typeface="+mn-lt"/>
              </a:rPr>
              <a:t>问题分析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50"/>
                                        <p:tgtEl>
                                          <p:spTgt spid="6"/>
                                        </p:tgtEl>
                                      </p:cBhvr>
                                    </p:animEffect>
                                  </p:childTnLst>
                                </p:cTn>
                              </p:par>
                            </p:childTnLst>
                          </p:cTn>
                        </p:par>
                        <p:par>
                          <p:cTn id="11" fill="hold">
                            <p:stCondLst>
                              <p:cond delay="250"/>
                            </p:stCondLst>
                            <p:childTnLst>
                              <p:par>
                                <p:cTn id="12" presetID="42" presetClass="entr" presetSubtype="0" fill="hold" grpId="0" nodeType="afterEffect">
                                  <p:stCondLst>
                                    <p:cond delay="0"/>
                                  </p:stCondLst>
                                  <p:childTnLst>
                                    <p:set>
                                      <p:cBhvr>
                                        <p:cTn id="13" dur="1" fill="hold">
                                          <p:stCondLst>
                                            <p:cond delay="0"/>
                                          </p:stCondLst>
                                        </p:cTn>
                                        <p:tgtEl>
                                          <p:spTgt spid="359"/>
                                        </p:tgtEl>
                                        <p:attrNameLst>
                                          <p:attrName>style.visibility</p:attrName>
                                        </p:attrNameLst>
                                      </p:cBhvr>
                                      <p:to>
                                        <p:strVal val="visible"/>
                                      </p:to>
                                    </p:set>
                                    <p:animEffect transition="in" filter="fade">
                                      <p:cBhvr>
                                        <p:cTn id="14" dur="100"/>
                                        <p:tgtEl>
                                          <p:spTgt spid="359"/>
                                        </p:tgtEl>
                                      </p:cBhvr>
                                    </p:animEffect>
                                    <p:anim calcmode="lin" valueType="num">
                                      <p:cBhvr>
                                        <p:cTn id="15" dur="100" fill="hold"/>
                                        <p:tgtEl>
                                          <p:spTgt spid="359"/>
                                        </p:tgtEl>
                                        <p:attrNameLst>
                                          <p:attrName>ppt_x</p:attrName>
                                        </p:attrNameLst>
                                      </p:cBhvr>
                                      <p:tavLst>
                                        <p:tav tm="0">
                                          <p:val>
                                            <p:strVal val="#ppt_x"/>
                                          </p:val>
                                        </p:tav>
                                        <p:tav tm="100000">
                                          <p:val>
                                            <p:strVal val="#ppt_x"/>
                                          </p:val>
                                        </p:tav>
                                      </p:tavLst>
                                    </p:anim>
                                    <p:anim calcmode="lin" valueType="num">
                                      <p:cBhvr>
                                        <p:cTn id="16" dur="1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项目分析 </a:t>
            </a:r>
            <a:r>
              <a:rPr lang="en-US" altLang="zh-CN" sz="2000" b="1"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sym typeface="+mn-ea"/>
              </a:rPr>
              <a:t>问题简介</a:t>
            </a: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1954772"/>
            <a:ext cx="3109229" cy="648944"/>
            <a:chOff x="1818113" y="1784440"/>
            <a:chExt cx="3109229" cy="648944"/>
          </a:xfrm>
        </p:grpSpPr>
        <p:sp>
          <p:nvSpPr>
            <p:cNvPr id="63" name="矩形 62"/>
            <p:cNvSpPr/>
            <p:nvPr/>
          </p:nvSpPr>
          <p:spPr>
            <a:xfrm>
              <a:off x="1818113" y="2019364"/>
              <a:ext cx="3109229" cy="414020"/>
            </a:xfrm>
            <a:prstGeom prst="rect">
              <a:avLst/>
            </a:prstGeom>
          </p:spPr>
          <p:txBody>
            <a:bodyPr wrap="square">
              <a:spAutoFit/>
            </a:bodyPr>
            <a:lstStyle/>
            <a:p>
              <a:pPr algn="l">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计算类</a:t>
              </a:r>
              <a:endParaRPr lang="zh-CN" altLang="en-US" sz="1600" dirty="0">
                <a:solidFill>
                  <a:schemeClr val="bg1"/>
                </a:solidFill>
                <a:latin typeface="宋体" panose="02010600030101010101" pitchFamily="2" charset="-122"/>
                <a:ea typeface="宋体" panose="02010600030101010101" pitchFamily="2" charset="-122"/>
                <a:cs typeface="+mn-ea"/>
              </a:endParaRPr>
            </a:p>
          </p:txBody>
        </p:sp>
        <p:sp>
          <p:nvSpPr>
            <p:cNvPr id="64" name="矩形 63"/>
            <p:cNvSpPr/>
            <p:nvPr/>
          </p:nvSpPr>
          <p:spPr>
            <a:xfrm>
              <a:off x="1818113" y="1784440"/>
              <a:ext cx="2241974" cy="368300"/>
            </a:xfrm>
            <a:prstGeom prst="rect">
              <a:avLst/>
            </a:prstGeom>
          </p:spPr>
          <p:txBody>
            <a:bodyPr wrap="square">
              <a:spAutoFit/>
            </a:bodyPr>
            <a:lstStyle/>
            <a:p>
              <a:pPr algn="l">
                <a:lnSpc>
                  <a:spcPct val="100000"/>
                </a:lnSpc>
              </a:pPr>
              <a:r>
                <a:rPr lang="zh-CN" altLang="en-US" b="1" dirty="0">
                  <a:solidFill>
                    <a:srgbClr val="10FBFE"/>
                  </a:solidFill>
                  <a:latin typeface="微软雅黑" panose="020B0503020204020204" charset="-122"/>
                  <a:ea typeface="微软雅黑" panose="020B0503020204020204" charset="-122"/>
                  <a:sym typeface="+mn-ea"/>
                </a:rPr>
                <a:t>命题类别</a:t>
              </a:r>
            </a:p>
          </p:txBody>
        </p:sp>
      </p:grpSp>
      <p:grpSp>
        <p:nvGrpSpPr>
          <p:cNvPr id="65" name="组合 64"/>
          <p:cNvGrpSpPr/>
          <p:nvPr/>
        </p:nvGrpSpPr>
        <p:grpSpPr>
          <a:xfrm>
            <a:off x="8104870" y="3934087"/>
            <a:ext cx="2705100" cy="1010303"/>
            <a:chOff x="1818113" y="1746270"/>
            <a:chExt cx="2705100" cy="1010303"/>
          </a:xfrm>
        </p:grpSpPr>
        <p:sp>
          <p:nvSpPr>
            <p:cNvPr id="66" name="矩形 65"/>
            <p:cNvSpPr/>
            <p:nvPr/>
          </p:nvSpPr>
          <p:spPr>
            <a:xfrm>
              <a:off x="1818113" y="1983284"/>
              <a:ext cx="2705100" cy="773289"/>
            </a:xfrm>
            <a:prstGeom prst="rect">
              <a:avLst/>
            </a:prstGeom>
          </p:spPr>
          <p:txBody>
            <a:bodyPr wrap="square">
              <a:spAutoFit/>
            </a:bodyPr>
            <a:lstStyle/>
            <a:p>
              <a:pP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数字、英文、汉字的正确识别率</a:t>
              </a:r>
              <a:endParaRPr lang="zh-CN" altLang="en-US" sz="1600" dirty="0">
                <a:solidFill>
                  <a:schemeClr val="bg1"/>
                </a:solidFill>
                <a:latin typeface="宋体" panose="02010600030101010101" pitchFamily="2" charset="-122"/>
                <a:ea typeface="宋体" panose="02010600030101010101" pitchFamily="2" charset="-122"/>
                <a:cs typeface="+mn-ea"/>
              </a:endParaRPr>
            </a:p>
          </p:txBody>
        </p:sp>
        <p:sp>
          <p:nvSpPr>
            <p:cNvPr id="67" name="矩形 66"/>
            <p:cNvSpPr/>
            <p:nvPr/>
          </p:nvSpPr>
          <p:spPr>
            <a:xfrm>
              <a:off x="1818113" y="1746270"/>
              <a:ext cx="2241974" cy="368300"/>
            </a:xfrm>
            <a:prstGeom prst="rect">
              <a:avLst/>
            </a:prstGeom>
          </p:spPr>
          <p:txBody>
            <a:bodyPr wrap="square">
              <a:spAutoFit/>
            </a:bodyPr>
            <a:lstStyle/>
            <a:p>
              <a:pPr algn="l">
                <a:lnSpc>
                  <a:spcPct val="100000"/>
                </a:lnSpc>
              </a:pPr>
              <a:r>
                <a:rPr lang="zh-CN" altLang="en-US" b="1" dirty="0">
                  <a:solidFill>
                    <a:srgbClr val="10FBFE"/>
                  </a:solidFill>
                  <a:latin typeface="微软雅黑" panose="020B0503020204020204" charset="-122"/>
                  <a:ea typeface="微软雅黑" panose="020B0503020204020204" charset="-122"/>
                  <a:sym typeface="+mn-ea"/>
                </a:rPr>
                <a:t>技术指标</a:t>
              </a:r>
              <a:endParaRPr lang="zh-CN" altLang="en-US" b="1" dirty="0">
                <a:solidFill>
                  <a:schemeClr val="tx1">
                    <a:lumMod val="65000"/>
                    <a:lumOff val="35000"/>
                  </a:schemeClr>
                </a:solidFill>
              </a:endParaRPr>
            </a:p>
          </p:txBody>
        </p:sp>
      </p:grpSp>
      <p:grpSp>
        <p:nvGrpSpPr>
          <p:cNvPr id="68" name="组合 67"/>
          <p:cNvGrpSpPr/>
          <p:nvPr/>
        </p:nvGrpSpPr>
        <p:grpSpPr>
          <a:xfrm>
            <a:off x="887868" y="1967774"/>
            <a:ext cx="3109229" cy="680355"/>
            <a:chOff x="1818114" y="1592972"/>
            <a:chExt cx="3109229" cy="680355"/>
          </a:xfrm>
        </p:grpSpPr>
        <p:sp>
          <p:nvSpPr>
            <p:cNvPr id="69" name="矩形 68"/>
            <p:cNvSpPr/>
            <p:nvPr/>
          </p:nvSpPr>
          <p:spPr>
            <a:xfrm>
              <a:off x="1818114" y="1859307"/>
              <a:ext cx="3109229" cy="414020"/>
            </a:xfrm>
            <a:prstGeom prst="rect">
              <a:avLst/>
            </a:prstGeom>
          </p:spPr>
          <p:txBody>
            <a:bodyPr wrap="square">
              <a:spAutoFit/>
            </a:bodyPr>
            <a:lstStyle/>
            <a:p>
              <a:pPr algn="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  大数据  机器学习</a:t>
              </a:r>
              <a:endParaRPr lang="zh-CN" altLang="en-US" sz="1600" dirty="0">
                <a:solidFill>
                  <a:schemeClr val="bg1"/>
                </a:solidFill>
                <a:latin typeface="宋体" panose="02010600030101010101" pitchFamily="2" charset="-122"/>
                <a:ea typeface="宋体" panose="02010600030101010101" pitchFamily="2" charset="-122"/>
                <a:cs typeface="+mn-ea"/>
              </a:endParaRPr>
            </a:p>
          </p:txBody>
        </p:sp>
        <p:sp>
          <p:nvSpPr>
            <p:cNvPr id="70" name="矩形 69"/>
            <p:cNvSpPr/>
            <p:nvPr/>
          </p:nvSpPr>
          <p:spPr>
            <a:xfrm>
              <a:off x="2685369" y="1592972"/>
              <a:ext cx="2241974" cy="368300"/>
            </a:xfrm>
            <a:prstGeom prst="rect">
              <a:avLst/>
            </a:prstGeom>
          </p:spPr>
          <p:txBody>
            <a:bodyPr wrap="square">
              <a:spAutoFit/>
            </a:bodyPr>
            <a:lstStyle/>
            <a:p>
              <a:pPr algn="r">
                <a:lnSpc>
                  <a:spcPct val="100000"/>
                </a:lnSpc>
              </a:pPr>
              <a:r>
                <a:rPr lang="zh-CN" altLang="en-US" b="1" dirty="0">
                  <a:solidFill>
                    <a:srgbClr val="10FBFE"/>
                  </a:solidFill>
                  <a:latin typeface="微软雅黑" panose="020B0503020204020204" charset="-122"/>
                  <a:ea typeface="微软雅黑" panose="020B0503020204020204" charset="-122"/>
                  <a:sym typeface="+mn-ea"/>
                </a:rPr>
                <a:t>命题方向</a:t>
              </a:r>
              <a:endParaRPr lang="zh-CN" altLang="en-US" b="1" dirty="0">
                <a:solidFill>
                  <a:schemeClr val="tx1">
                    <a:lumMod val="65000"/>
                    <a:lumOff val="35000"/>
                  </a:schemeClr>
                </a:solidFill>
              </a:endParaRPr>
            </a:p>
          </p:txBody>
        </p:sp>
      </p:grpSp>
      <p:grpSp>
        <p:nvGrpSpPr>
          <p:cNvPr id="71" name="组合 70"/>
          <p:cNvGrpSpPr/>
          <p:nvPr/>
        </p:nvGrpSpPr>
        <p:grpSpPr>
          <a:xfrm>
            <a:off x="882320" y="3934087"/>
            <a:ext cx="3383610" cy="1762126"/>
            <a:chOff x="1739541" y="1917085"/>
            <a:chExt cx="3383610" cy="1762126"/>
          </a:xfrm>
        </p:grpSpPr>
        <p:sp>
          <p:nvSpPr>
            <p:cNvPr id="72" name="矩形 71"/>
            <p:cNvSpPr/>
            <p:nvPr/>
          </p:nvSpPr>
          <p:spPr>
            <a:xfrm>
              <a:off x="1739541" y="2167259"/>
              <a:ext cx="3383610" cy="1511952"/>
            </a:xfrm>
            <a:prstGeom prst="rect">
              <a:avLst/>
            </a:prstGeom>
          </p:spPr>
          <p:txBody>
            <a:bodyPr wrap="square">
              <a:spAutoFit/>
            </a:bodyPr>
            <a:lstStyle/>
            <a:p>
              <a:pP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提供五类验证码图片，难度依次增加，每类验证码提供一万个训练样本，要求对图片中的数字、英文、汉字</a:t>
              </a:r>
              <a:r>
                <a:rPr lang="zh-CN" altLang="zh-CN" sz="1600" dirty="0">
                  <a:solidFill>
                    <a:schemeClr val="bg1"/>
                  </a:solidFill>
                  <a:latin typeface="宋体" panose="02010600030101010101" pitchFamily="2" charset="-122"/>
                  <a:ea typeface="宋体" panose="02010600030101010101" pitchFamily="2" charset="-122"/>
                  <a:cs typeface="+mn-ea"/>
                  <a:sym typeface="+mn-lt"/>
                </a:rPr>
                <a:t>成功</a:t>
              </a:r>
              <a:r>
                <a:rPr lang="zh-CN" altLang="en-US" sz="1600" dirty="0">
                  <a:solidFill>
                    <a:schemeClr val="bg1"/>
                  </a:solidFill>
                  <a:latin typeface="宋体" panose="02010600030101010101" pitchFamily="2" charset="-122"/>
                  <a:ea typeface="宋体" panose="02010600030101010101" pitchFamily="2" charset="-122"/>
                  <a:cs typeface="+mn-ea"/>
                  <a:sym typeface="+mn-lt"/>
                </a:rPr>
                <a:t>识别</a:t>
              </a:r>
              <a:endParaRPr lang="zh-CN" altLang="en-US" sz="1600" dirty="0">
                <a:solidFill>
                  <a:schemeClr val="bg1"/>
                </a:solidFill>
                <a:latin typeface="宋体" panose="02010600030101010101" pitchFamily="2" charset="-122"/>
                <a:ea typeface="宋体" panose="02010600030101010101" pitchFamily="2" charset="-122"/>
                <a:cs typeface="+mn-ea"/>
              </a:endParaRPr>
            </a:p>
          </p:txBody>
        </p:sp>
        <p:sp>
          <p:nvSpPr>
            <p:cNvPr id="73" name="矩形 72"/>
            <p:cNvSpPr/>
            <p:nvPr/>
          </p:nvSpPr>
          <p:spPr>
            <a:xfrm>
              <a:off x="2634435" y="1917085"/>
              <a:ext cx="2241974" cy="368300"/>
            </a:xfrm>
            <a:prstGeom prst="rect">
              <a:avLst/>
            </a:prstGeom>
          </p:spPr>
          <p:txBody>
            <a:bodyPr wrap="square">
              <a:spAutoFit/>
            </a:bodyPr>
            <a:lstStyle/>
            <a:p>
              <a:pPr algn="r">
                <a:lnSpc>
                  <a:spcPct val="100000"/>
                </a:lnSpc>
              </a:pPr>
              <a:r>
                <a:rPr lang="zh-CN" altLang="en-US" b="1" dirty="0">
                  <a:solidFill>
                    <a:srgbClr val="10FBFE"/>
                  </a:solidFill>
                  <a:latin typeface="微软雅黑" panose="020B0503020204020204" charset="-122"/>
                  <a:ea typeface="微软雅黑" panose="020B0503020204020204" charset="-122"/>
                  <a:sym typeface="+mn-ea"/>
                </a:rPr>
                <a:t>问题说明</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ppt_x</p:attrName>
                                        </p:attrNameLst>
                                      </p:cBhvr>
                                      <p:tavLst>
                                        <p:tav tm="0">
                                          <p:val>
                                            <p:strVal val="#ppt_x-#ppt_w/2"/>
                                          </p:val>
                                        </p:tav>
                                        <p:tav tm="100000">
                                          <p:val>
                                            <p:strVal val="#ppt_x"/>
                                          </p:val>
                                        </p:tav>
                                      </p:tavLst>
                                    </p:anim>
                                    <p:anim calcmode="lin" valueType="num">
                                      <p:cBhvr>
                                        <p:cTn id="8" dur="250" fill="hold"/>
                                        <p:tgtEl>
                                          <p:spTgt spid="13"/>
                                        </p:tgtEl>
                                        <p:attrNameLst>
                                          <p:attrName>ppt_y</p:attrName>
                                        </p:attrNameLst>
                                      </p:cBhvr>
                                      <p:tavLst>
                                        <p:tav tm="0">
                                          <p:val>
                                            <p:strVal val="#ppt_y"/>
                                          </p:val>
                                        </p:tav>
                                        <p:tav tm="100000">
                                          <p:val>
                                            <p:strVal val="#ppt_y"/>
                                          </p:val>
                                        </p:tav>
                                      </p:tavLst>
                                    </p:anim>
                                    <p:anim calcmode="lin" valueType="num">
                                      <p:cBhvr>
                                        <p:cTn id="9" dur="250" fill="hold"/>
                                        <p:tgtEl>
                                          <p:spTgt spid="13"/>
                                        </p:tgtEl>
                                        <p:attrNameLst>
                                          <p:attrName>ppt_w</p:attrName>
                                        </p:attrNameLst>
                                      </p:cBhvr>
                                      <p:tavLst>
                                        <p:tav tm="0">
                                          <p:val>
                                            <p:fltVal val="0"/>
                                          </p:val>
                                        </p:tav>
                                        <p:tav tm="100000">
                                          <p:val>
                                            <p:strVal val="#ppt_w"/>
                                          </p:val>
                                        </p:tav>
                                      </p:tavLst>
                                    </p:anim>
                                    <p:anim calcmode="lin" valueType="num">
                                      <p:cBhvr>
                                        <p:cTn id="10" dur="250" fill="hold"/>
                                        <p:tgtEl>
                                          <p:spTgt spid="13"/>
                                        </p:tgtEl>
                                        <p:attrNameLst>
                                          <p:attrName>ppt_h</p:attrName>
                                        </p:attrNameLst>
                                      </p:cBhvr>
                                      <p:tavLst>
                                        <p:tav tm="0">
                                          <p:val>
                                            <p:strVal val="#ppt_h"/>
                                          </p:val>
                                        </p:tav>
                                        <p:tav tm="100000">
                                          <p:val>
                                            <p:strVal val="#ppt_h"/>
                                          </p:val>
                                        </p:tav>
                                      </p:tavLst>
                                    </p:anim>
                                  </p:childTnLst>
                                </p:cTn>
                              </p:par>
                              <p:par>
                                <p:cTn id="11" presetID="17"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ppt_x</p:attrName>
                                        </p:attrNameLst>
                                      </p:cBhvr>
                                      <p:tavLst>
                                        <p:tav tm="0">
                                          <p:val>
                                            <p:strVal val="#ppt_x+#ppt_w/2"/>
                                          </p:val>
                                        </p:tav>
                                        <p:tav tm="100000">
                                          <p:val>
                                            <p:strVal val="#ppt_x"/>
                                          </p:val>
                                        </p:tav>
                                      </p:tavLst>
                                    </p:anim>
                                    <p:anim calcmode="lin" valueType="num">
                                      <p:cBhvr>
                                        <p:cTn id="14" dur="250" fill="hold"/>
                                        <p:tgtEl>
                                          <p:spTgt spid="7"/>
                                        </p:tgtEl>
                                        <p:attrNameLst>
                                          <p:attrName>ppt_y</p:attrName>
                                        </p:attrNameLst>
                                      </p:cBhvr>
                                      <p:tavLst>
                                        <p:tav tm="0">
                                          <p:val>
                                            <p:strVal val="#ppt_y"/>
                                          </p:val>
                                        </p:tav>
                                        <p:tav tm="100000">
                                          <p:val>
                                            <p:strVal val="#ppt_y"/>
                                          </p:val>
                                        </p:tav>
                                      </p:tavLst>
                                    </p:anim>
                                    <p:anim calcmode="lin" valueType="num">
                                      <p:cBhvr>
                                        <p:cTn id="15" dur="250" fill="hold"/>
                                        <p:tgtEl>
                                          <p:spTgt spid="7"/>
                                        </p:tgtEl>
                                        <p:attrNameLst>
                                          <p:attrName>ppt_w</p:attrName>
                                        </p:attrNameLst>
                                      </p:cBhvr>
                                      <p:tavLst>
                                        <p:tav tm="0">
                                          <p:val>
                                            <p:fltVal val="0"/>
                                          </p:val>
                                        </p:tav>
                                        <p:tav tm="100000">
                                          <p:val>
                                            <p:strVal val="#ppt_w"/>
                                          </p:val>
                                        </p:tav>
                                      </p:tavLst>
                                    </p:anim>
                                    <p:anim calcmode="lin" valueType="num">
                                      <p:cBhvr>
                                        <p:cTn id="16" dur="250" fill="hold"/>
                                        <p:tgtEl>
                                          <p:spTgt spid="7"/>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250" fill="hold"/>
                                        <p:tgtEl>
                                          <p:spTgt spid="16"/>
                                        </p:tgtEl>
                                        <p:attrNameLst>
                                          <p:attrName>ppt_x</p:attrName>
                                        </p:attrNameLst>
                                      </p:cBhvr>
                                      <p:tavLst>
                                        <p:tav tm="0">
                                          <p:val>
                                            <p:strVal val="#ppt_x-#ppt_w/2"/>
                                          </p:val>
                                        </p:tav>
                                        <p:tav tm="100000">
                                          <p:val>
                                            <p:strVal val="#ppt_x"/>
                                          </p:val>
                                        </p:tav>
                                      </p:tavLst>
                                    </p:anim>
                                    <p:anim calcmode="lin" valueType="num">
                                      <p:cBhvr>
                                        <p:cTn id="20" dur="250" fill="hold"/>
                                        <p:tgtEl>
                                          <p:spTgt spid="16"/>
                                        </p:tgtEl>
                                        <p:attrNameLst>
                                          <p:attrName>ppt_y</p:attrName>
                                        </p:attrNameLst>
                                      </p:cBhvr>
                                      <p:tavLst>
                                        <p:tav tm="0">
                                          <p:val>
                                            <p:strVal val="#ppt_y"/>
                                          </p:val>
                                        </p:tav>
                                        <p:tav tm="100000">
                                          <p:val>
                                            <p:strVal val="#ppt_y"/>
                                          </p:val>
                                        </p:tav>
                                      </p:tavLst>
                                    </p:anim>
                                    <p:anim calcmode="lin" valueType="num">
                                      <p:cBhvr>
                                        <p:cTn id="21" dur="250" fill="hold"/>
                                        <p:tgtEl>
                                          <p:spTgt spid="16"/>
                                        </p:tgtEl>
                                        <p:attrNameLst>
                                          <p:attrName>ppt_w</p:attrName>
                                        </p:attrNameLst>
                                      </p:cBhvr>
                                      <p:tavLst>
                                        <p:tav tm="0">
                                          <p:val>
                                            <p:fltVal val="0"/>
                                          </p:val>
                                        </p:tav>
                                        <p:tav tm="100000">
                                          <p:val>
                                            <p:strVal val="#ppt_w"/>
                                          </p:val>
                                        </p:tav>
                                      </p:tavLst>
                                    </p:anim>
                                    <p:anim calcmode="lin" valueType="num">
                                      <p:cBhvr>
                                        <p:cTn id="22" dur="250" fill="hold"/>
                                        <p:tgtEl>
                                          <p:spTgt spid="16"/>
                                        </p:tgtEl>
                                        <p:attrNameLst>
                                          <p:attrName>ppt_h</p:attrName>
                                        </p:attrNameLst>
                                      </p:cBhvr>
                                      <p:tavLst>
                                        <p:tav tm="0">
                                          <p:val>
                                            <p:strVal val="#ppt_h"/>
                                          </p:val>
                                        </p:tav>
                                        <p:tav tm="100000">
                                          <p:val>
                                            <p:strVal val="#ppt_h"/>
                                          </p:val>
                                        </p:tav>
                                      </p:tavLst>
                                    </p:anim>
                                  </p:childTnLst>
                                </p:cTn>
                              </p:par>
                              <p:par>
                                <p:cTn id="23" presetID="17"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250" fill="hold"/>
                                        <p:tgtEl>
                                          <p:spTgt spid="10"/>
                                        </p:tgtEl>
                                        <p:attrNameLst>
                                          <p:attrName>ppt_x</p:attrName>
                                        </p:attrNameLst>
                                      </p:cBhvr>
                                      <p:tavLst>
                                        <p:tav tm="0">
                                          <p:val>
                                            <p:strVal val="#ppt_x+#ppt_w/2"/>
                                          </p:val>
                                        </p:tav>
                                        <p:tav tm="100000">
                                          <p:val>
                                            <p:strVal val="#ppt_x"/>
                                          </p:val>
                                        </p:tav>
                                      </p:tavLst>
                                    </p:anim>
                                    <p:anim calcmode="lin" valueType="num">
                                      <p:cBhvr>
                                        <p:cTn id="26" dur="250" fill="hold"/>
                                        <p:tgtEl>
                                          <p:spTgt spid="10"/>
                                        </p:tgtEl>
                                        <p:attrNameLst>
                                          <p:attrName>ppt_y</p:attrName>
                                        </p:attrNameLst>
                                      </p:cBhvr>
                                      <p:tavLst>
                                        <p:tav tm="0">
                                          <p:val>
                                            <p:strVal val="#ppt_y"/>
                                          </p:val>
                                        </p:tav>
                                        <p:tav tm="100000">
                                          <p:val>
                                            <p:strVal val="#ppt_y"/>
                                          </p:val>
                                        </p:tav>
                                      </p:tavLst>
                                    </p:anim>
                                    <p:anim calcmode="lin" valueType="num">
                                      <p:cBhvr>
                                        <p:cTn id="27" dur="250" fill="hold"/>
                                        <p:tgtEl>
                                          <p:spTgt spid="10"/>
                                        </p:tgtEl>
                                        <p:attrNameLst>
                                          <p:attrName>ppt_w</p:attrName>
                                        </p:attrNameLst>
                                      </p:cBhvr>
                                      <p:tavLst>
                                        <p:tav tm="0">
                                          <p:val>
                                            <p:fltVal val="0"/>
                                          </p:val>
                                        </p:tav>
                                        <p:tav tm="100000">
                                          <p:val>
                                            <p:strVal val="#ppt_w"/>
                                          </p:val>
                                        </p:tav>
                                      </p:tavLst>
                                    </p:anim>
                                    <p:anim calcmode="lin" valueType="num">
                                      <p:cBhvr>
                                        <p:cTn id="28" dur="250" fill="hold"/>
                                        <p:tgtEl>
                                          <p:spTgt spid="10"/>
                                        </p:tgtEl>
                                        <p:attrNameLst>
                                          <p:attrName>ppt_h</p:attrName>
                                        </p:attrNameLst>
                                      </p:cBhvr>
                                      <p:tavLst>
                                        <p:tav tm="0">
                                          <p:val>
                                            <p:strVal val="#ppt_h"/>
                                          </p:val>
                                        </p:tav>
                                        <p:tav tm="100000">
                                          <p:val>
                                            <p:strVal val="#ppt_h"/>
                                          </p:val>
                                        </p:tav>
                                      </p:tavLst>
                                    </p:anim>
                                  </p:childTnLst>
                                </p:cTn>
                              </p:par>
                              <p:par>
                                <p:cTn id="29" presetID="2" presetClass="entr" presetSubtype="2" fill="hold" grpId="1"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250" fill="hold"/>
                                        <p:tgtEl>
                                          <p:spTgt spid="8"/>
                                        </p:tgtEl>
                                        <p:attrNameLst>
                                          <p:attrName>ppt_x</p:attrName>
                                        </p:attrNameLst>
                                      </p:cBhvr>
                                      <p:tavLst>
                                        <p:tav tm="0">
                                          <p:val>
                                            <p:strVal val="1+#ppt_w/2"/>
                                          </p:val>
                                        </p:tav>
                                        <p:tav tm="100000">
                                          <p:val>
                                            <p:strVal val="#ppt_x"/>
                                          </p:val>
                                        </p:tav>
                                      </p:tavLst>
                                    </p:anim>
                                    <p:anim calcmode="lin" valueType="num">
                                      <p:cBhvr additive="base">
                                        <p:cTn id="32" dur="25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2" fill="hold" grpId="1"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250" fill="hold"/>
                                        <p:tgtEl>
                                          <p:spTgt spid="11"/>
                                        </p:tgtEl>
                                        <p:attrNameLst>
                                          <p:attrName>ppt_x</p:attrName>
                                        </p:attrNameLst>
                                      </p:cBhvr>
                                      <p:tavLst>
                                        <p:tav tm="0">
                                          <p:val>
                                            <p:strVal val="1+#ppt_w/2"/>
                                          </p:val>
                                        </p:tav>
                                        <p:tav tm="100000">
                                          <p:val>
                                            <p:strVal val="#ppt_x"/>
                                          </p:val>
                                        </p:tav>
                                      </p:tavLst>
                                    </p:anim>
                                    <p:anim calcmode="lin" valueType="num">
                                      <p:cBhvr additive="base">
                                        <p:cTn id="36" dur="2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250" fill="hold"/>
                                        <p:tgtEl>
                                          <p:spTgt spid="6"/>
                                        </p:tgtEl>
                                        <p:attrNameLst>
                                          <p:attrName>ppt_x</p:attrName>
                                        </p:attrNameLst>
                                      </p:cBhvr>
                                      <p:tavLst>
                                        <p:tav tm="0">
                                          <p:val>
                                            <p:strVal val="0-#ppt_w/2"/>
                                          </p:val>
                                        </p:tav>
                                        <p:tav tm="100000">
                                          <p:val>
                                            <p:strVal val="#ppt_x"/>
                                          </p:val>
                                        </p:tav>
                                      </p:tavLst>
                                    </p:anim>
                                    <p:anim calcmode="lin" valueType="num">
                                      <p:cBhvr additive="base">
                                        <p:cTn id="40" dur="250" fill="hold"/>
                                        <p:tgtEl>
                                          <p:spTgt spid="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250" fill="hold"/>
                                        <p:tgtEl>
                                          <p:spTgt spid="9"/>
                                        </p:tgtEl>
                                        <p:attrNameLst>
                                          <p:attrName>ppt_x</p:attrName>
                                        </p:attrNameLst>
                                      </p:cBhvr>
                                      <p:tavLst>
                                        <p:tav tm="0">
                                          <p:val>
                                            <p:strVal val="0-#ppt_w/2"/>
                                          </p:val>
                                        </p:tav>
                                        <p:tav tm="100000">
                                          <p:val>
                                            <p:strVal val="#ppt_x"/>
                                          </p:val>
                                        </p:tav>
                                      </p:tavLst>
                                    </p:anim>
                                    <p:anim calcmode="lin" valueType="num">
                                      <p:cBhvr additive="base">
                                        <p:cTn id="44" dur="250" fill="hold"/>
                                        <p:tgtEl>
                                          <p:spTgt spid="9"/>
                                        </p:tgtEl>
                                        <p:attrNameLst>
                                          <p:attrName>ppt_y</p:attrName>
                                        </p:attrNameLst>
                                      </p:cBhvr>
                                      <p:tavLst>
                                        <p:tav tm="0">
                                          <p:val>
                                            <p:strVal val="#ppt_y"/>
                                          </p:val>
                                        </p:tav>
                                        <p:tav tm="100000">
                                          <p:val>
                                            <p:strVal val="#ppt_y"/>
                                          </p:val>
                                        </p:tav>
                                      </p:tavLst>
                                    </p:anim>
                                  </p:childTnLst>
                                </p:cTn>
                              </p:par>
                              <p:par>
                                <p:cTn id="45" presetID="12" presetClass="entr" presetSubtype="2"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250"/>
                                        <p:tgtEl>
                                          <p:spTgt spid="68"/>
                                        </p:tgtEl>
                                        <p:attrNameLst>
                                          <p:attrName>ppt_x</p:attrName>
                                        </p:attrNameLst>
                                      </p:cBhvr>
                                      <p:tavLst>
                                        <p:tav tm="0">
                                          <p:val>
                                            <p:strVal val="#ppt_x+#ppt_w*1.125000"/>
                                          </p:val>
                                        </p:tav>
                                        <p:tav tm="100000">
                                          <p:val>
                                            <p:strVal val="#ppt_x"/>
                                          </p:val>
                                        </p:tav>
                                      </p:tavLst>
                                    </p:anim>
                                    <p:animEffect transition="in" filter="wipe(left)">
                                      <p:cBhvr>
                                        <p:cTn id="48" dur="250"/>
                                        <p:tgtEl>
                                          <p:spTgt spid="68"/>
                                        </p:tgtEl>
                                      </p:cBhvr>
                                    </p:animEffect>
                                  </p:childTnLst>
                                </p:cTn>
                              </p:par>
                              <p:par>
                                <p:cTn id="49" presetID="12" presetClass="entr" presetSubtype="8"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additive="base">
                                        <p:cTn id="51" dur="250"/>
                                        <p:tgtEl>
                                          <p:spTgt spid="62"/>
                                        </p:tgtEl>
                                        <p:attrNameLst>
                                          <p:attrName>ppt_x</p:attrName>
                                        </p:attrNameLst>
                                      </p:cBhvr>
                                      <p:tavLst>
                                        <p:tav tm="0">
                                          <p:val>
                                            <p:strVal val="#ppt_x-#ppt_w*1.125000"/>
                                          </p:val>
                                        </p:tav>
                                        <p:tav tm="100000">
                                          <p:val>
                                            <p:strVal val="#ppt_x"/>
                                          </p:val>
                                        </p:tav>
                                      </p:tavLst>
                                    </p:anim>
                                    <p:animEffect transition="in" filter="wipe(right)">
                                      <p:cBhvr>
                                        <p:cTn id="52" dur="250"/>
                                        <p:tgtEl>
                                          <p:spTgt spid="62"/>
                                        </p:tgtEl>
                                      </p:cBhvr>
                                    </p:animEffect>
                                  </p:childTnLst>
                                </p:cTn>
                              </p:par>
                              <p:par>
                                <p:cTn id="53" presetID="12" presetClass="entr" presetSubtype="2"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anim calcmode="lin" valueType="num">
                                      <p:cBhvr additive="base">
                                        <p:cTn id="55" dur="250"/>
                                        <p:tgtEl>
                                          <p:spTgt spid="71"/>
                                        </p:tgtEl>
                                        <p:attrNameLst>
                                          <p:attrName>ppt_x</p:attrName>
                                        </p:attrNameLst>
                                      </p:cBhvr>
                                      <p:tavLst>
                                        <p:tav tm="0">
                                          <p:val>
                                            <p:strVal val="#ppt_x+#ppt_w*1.125000"/>
                                          </p:val>
                                        </p:tav>
                                        <p:tav tm="100000">
                                          <p:val>
                                            <p:strVal val="#ppt_x"/>
                                          </p:val>
                                        </p:tav>
                                      </p:tavLst>
                                    </p:anim>
                                    <p:animEffect transition="in" filter="wipe(left)">
                                      <p:cBhvr>
                                        <p:cTn id="56" dur="250"/>
                                        <p:tgtEl>
                                          <p:spTgt spid="71"/>
                                        </p:tgtEl>
                                      </p:cBhvr>
                                    </p:animEffect>
                                  </p:childTnLst>
                                </p:cTn>
                              </p:par>
                              <p:par>
                                <p:cTn id="57" presetID="12" presetClass="entr" presetSubtype="8"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250"/>
                                        <p:tgtEl>
                                          <p:spTgt spid="65"/>
                                        </p:tgtEl>
                                        <p:attrNameLst>
                                          <p:attrName>ppt_x</p:attrName>
                                        </p:attrNameLst>
                                      </p:cBhvr>
                                      <p:tavLst>
                                        <p:tav tm="0">
                                          <p:val>
                                            <p:strVal val="#ppt_x-#ppt_w*1.125000"/>
                                          </p:val>
                                        </p:tav>
                                        <p:tav tm="100000">
                                          <p:val>
                                            <p:strVal val="#ppt_x"/>
                                          </p:val>
                                        </p:tav>
                                      </p:tavLst>
                                    </p:anim>
                                    <p:animEffect transition="in" filter="wipe(right)">
                                      <p:cBhvr>
                                        <p:cTn id="60" dur="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3" grpId="0" bldLvl="0" animBg="1"/>
      <p:bldP spid="16" grpId="0" bldLvl="0" animBg="1"/>
      <p:bldP spid="6" grpId="0" bldLvl="0" animBg="1"/>
      <p:bldP spid="8" grpId="0" animBg="1"/>
      <p:bldP spid="8" grpId="1" bldLvl="0" animBg="1"/>
      <p:bldP spid="9" grpId="0" bldLvl="0" animBg="1"/>
      <p:bldP spid="11" grpId="0" animBg="1"/>
      <p:bldP spid="11"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8641D4-1241-4BE1-9E62-B8CC6C13A03C}"/>
              </a:ext>
            </a:extLst>
          </p:cNvPr>
          <p:cNvGrpSpPr/>
          <p:nvPr/>
        </p:nvGrpSpPr>
        <p:grpSpPr>
          <a:xfrm>
            <a:off x="354330" y="377190"/>
            <a:ext cx="606425" cy="606425"/>
            <a:chOff x="2089" y="2413"/>
            <a:chExt cx="1152" cy="1152"/>
          </a:xfrm>
        </p:grpSpPr>
        <p:sp>
          <p:nvSpPr>
            <p:cNvPr id="3" name="椭圆 2">
              <a:extLst>
                <a:ext uri="{FF2B5EF4-FFF2-40B4-BE49-F238E27FC236}">
                  <a16:creationId xmlns:a16="http://schemas.microsoft.com/office/drawing/2014/main" id="{E12EB6DD-9571-4EFE-8DD1-AF8FAF8AFBAD}"/>
                </a:ext>
              </a:extLst>
            </p:cNvPr>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74A786BA-B55A-4AE8-B3F2-52EF1A99E6B2}"/>
                </a:ext>
              </a:extLst>
            </p:cNvPr>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5" name="文本框 4">
            <a:extLst>
              <a:ext uri="{FF2B5EF4-FFF2-40B4-BE49-F238E27FC236}">
                <a16:creationId xmlns:a16="http://schemas.microsoft.com/office/drawing/2014/main" id="{0C5F1343-476B-4C16-8E43-70C8B0850DFC}"/>
              </a:ext>
            </a:extLst>
          </p:cNvPr>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项目分析 </a:t>
            </a:r>
            <a:r>
              <a:rPr lang="en-US" altLang="zh-CN" sz="2000" b="1"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sym typeface="+mn-ea"/>
              </a:rPr>
              <a:t>研究意义</a:t>
            </a:r>
          </a:p>
        </p:txBody>
      </p:sp>
      <p:sp>
        <p:nvSpPr>
          <p:cNvPr id="19" name="矩形 18">
            <a:extLst>
              <a:ext uri="{FF2B5EF4-FFF2-40B4-BE49-F238E27FC236}">
                <a16:creationId xmlns:a16="http://schemas.microsoft.com/office/drawing/2014/main" id="{646C4354-2348-4F5E-9107-DC6A15F807E7}"/>
              </a:ext>
            </a:extLst>
          </p:cNvPr>
          <p:cNvSpPr/>
          <p:nvPr/>
        </p:nvSpPr>
        <p:spPr>
          <a:xfrm>
            <a:off x="3623750" y="1810326"/>
            <a:ext cx="5260199" cy="1618674"/>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0" name="矩形 19">
            <a:extLst>
              <a:ext uri="{FF2B5EF4-FFF2-40B4-BE49-F238E27FC236}">
                <a16:creationId xmlns:a16="http://schemas.microsoft.com/office/drawing/2014/main" id="{C0AE2A28-EF9E-4C6B-B7CF-6E38778F9B15}"/>
              </a:ext>
            </a:extLst>
          </p:cNvPr>
          <p:cNvSpPr/>
          <p:nvPr/>
        </p:nvSpPr>
        <p:spPr>
          <a:xfrm>
            <a:off x="4311632" y="1634149"/>
            <a:ext cx="3875245" cy="382107"/>
          </a:xfrm>
          <a:prstGeom prst="rect">
            <a:avLst/>
          </a:prstGeom>
          <a:solidFill>
            <a:srgbClr val="2782C0"/>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a:latin typeface="微软雅黑" panose="020B0503020204020204" pitchFamily="34" charset="-122"/>
                <a:ea typeface="微软雅黑" panose="020B0503020204020204" pitchFamily="34" charset="-122"/>
              </a:rPr>
              <a:t>需求分析</a:t>
            </a:r>
          </a:p>
        </p:txBody>
      </p:sp>
      <p:sp>
        <p:nvSpPr>
          <p:cNvPr id="21" name="六边形 20">
            <a:extLst>
              <a:ext uri="{FF2B5EF4-FFF2-40B4-BE49-F238E27FC236}">
                <a16:creationId xmlns:a16="http://schemas.microsoft.com/office/drawing/2014/main" id="{4D5FEDE1-6883-4697-912E-F6ACA0A3D1EC}"/>
              </a:ext>
            </a:extLst>
          </p:cNvPr>
          <p:cNvSpPr/>
          <p:nvPr/>
        </p:nvSpPr>
        <p:spPr>
          <a:xfrm>
            <a:off x="1568235" y="3118064"/>
            <a:ext cx="1312385" cy="1127775"/>
          </a:xfrm>
          <a:prstGeom prst="hexagon">
            <a:avLst/>
          </a:prstGeom>
          <a:solidFill>
            <a:srgbClr val="2782C0"/>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600" dirty="0">
                <a:latin typeface="微软雅黑" panose="020B0503020204020204" pitchFamily="34" charset="-122"/>
                <a:ea typeface="微软雅黑" panose="020B0503020204020204" pitchFamily="34" charset="-122"/>
              </a:rPr>
              <a:t>研究意义</a:t>
            </a:r>
          </a:p>
        </p:txBody>
      </p:sp>
      <p:cxnSp>
        <p:nvCxnSpPr>
          <p:cNvPr id="22" name="直接箭头连接符 21">
            <a:extLst>
              <a:ext uri="{FF2B5EF4-FFF2-40B4-BE49-F238E27FC236}">
                <a16:creationId xmlns:a16="http://schemas.microsoft.com/office/drawing/2014/main" id="{896DDEBF-8561-4B4F-B76F-FB23159C3AD7}"/>
              </a:ext>
            </a:extLst>
          </p:cNvPr>
          <p:cNvCxnSpPr>
            <a:stCxn id="21" idx="5"/>
          </p:cNvCxnSpPr>
          <p:nvPr/>
        </p:nvCxnSpPr>
        <p:spPr>
          <a:xfrm flipV="1">
            <a:off x="2597779" y="2346428"/>
            <a:ext cx="1025971"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0CBF3A9-66B6-4DD3-A42E-7F811E739243}"/>
              </a:ext>
            </a:extLst>
          </p:cNvPr>
          <p:cNvCxnSpPr>
            <a:stCxn id="21" idx="1"/>
          </p:cNvCxnSpPr>
          <p:nvPr/>
        </p:nvCxnSpPr>
        <p:spPr>
          <a:xfrm>
            <a:off x="2597779" y="4245839"/>
            <a:ext cx="1025971"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5" name="TextBox 31">
            <a:extLst>
              <a:ext uri="{FF2B5EF4-FFF2-40B4-BE49-F238E27FC236}">
                <a16:creationId xmlns:a16="http://schemas.microsoft.com/office/drawing/2014/main" id="{BBEBA53D-BB49-4209-A89F-30516DC8A476}"/>
              </a:ext>
            </a:extLst>
          </p:cNvPr>
          <p:cNvSpPr txBox="1"/>
          <p:nvPr/>
        </p:nvSpPr>
        <p:spPr>
          <a:xfrm>
            <a:off x="3805941" y="1933123"/>
            <a:ext cx="5078007" cy="1495877"/>
          </a:xfrm>
          <a:prstGeom prst="rect">
            <a:avLst/>
          </a:prstGeom>
          <a:noFill/>
        </p:spPr>
        <p:txBody>
          <a:bodyPr wrap="square" lIns="75520" tIns="37760" rIns="75520" bIns="37760" rtlCol="0">
            <a:spAutoFit/>
          </a:bodyPr>
          <a:lstStyle/>
          <a:p>
            <a:pPr>
              <a:lnSpc>
                <a:spcPct val="150000"/>
              </a:lnSpc>
            </a:pPr>
            <a:r>
              <a:rPr lang="zh-CN" altLang="en-US" sz="1600" dirty="0">
                <a:latin typeface="宋体" panose="02010600030101010101" pitchFamily="2" charset="-122"/>
                <a:cs typeface="+mn-ea"/>
                <a:sym typeface="+mn-lt"/>
              </a:rPr>
              <a:t>目前互联网上许多平台验证码安全性不足，存在诸多安全隐患，改进验证码设计策略迫在眉睫。而验证码破解方案则能为其设计提供重要的依据，有利于提高验证码的安全性和机器识别难度。从而保障平台安全性。</a:t>
            </a:r>
          </a:p>
        </p:txBody>
      </p:sp>
      <p:sp>
        <p:nvSpPr>
          <p:cNvPr id="29" name="矩形 28">
            <a:extLst>
              <a:ext uri="{FF2B5EF4-FFF2-40B4-BE49-F238E27FC236}">
                <a16:creationId xmlns:a16="http://schemas.microsoft.com/office/drawing/2014/main" id="{4CF0CE0F-B1C8-47EE-9CB8-345A913B27E5}"/>
              </a:ext>
            </a:extLst>
          </p:cNvPr>
          <p:cNvSpPr/>
          <p:nvPr/>
        </p:nvSpPr>
        <p:spPr>
          <a:xfrm>
            <a:off x="3623750" y="4778156"/>
            <a:ext cx="5260199" cy="1618674"/>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0" name="矩形 29">
            <a:extLst>
              <a:ext uri="{FF2B5EF4-FFF2-40B4-BE49-F238E27FC236}">
                <a16:creationId xmlns:a16="http://schemas.microsoft.com/office/drawing/2014/main" id="{6EAD5E78-DC20-4074-9CDA-B2D6FFF538F2}"/>
              </a:ext>
            </a:extLst>
          </p:cNvPr>
          <p:cNvSpPr/>
          <p:nvPr/>
        </p:nvSpPr>
        <p:spPr>
          <a:xfrm>
            <a:off x="4311632" y="4601979"/>
            <a:ext cx="3875245" cy="382107"/>
          </a:xfrm>
          <a:prstGeom prst="rect">
            <a:avLst/>
          </a:prstGeom>
          <a:solidFill>
            <a:srgbClr val="2782C0"/>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a:latin typeface="微软雅黑" panose="020B0503020204020204" pitchFamily="34" charset="-122"/>
                <a:ea typeface="微软雅黑" panose="020B0503020204020204" pitchFamily="34" charset="-122"/>
              </a:rPr>
              <a:t>团队意义</a:t>
            </a:r>
          </a:p>
        </p:txBody>
      </p:sp>
      <p:sp>
        <p:nvSpPr>
          <p:cNvPr id="31" name="TextBox 37">
            <a:extLst>
              <a:ext uri="{FF2B5EF4-FFF2-40B4-BE49-F238E27FC236}">
                <a16:creationId xmlns:a16="http://schemas.microsoft.com/office/drawing/2014/main" id="{EAA4F504-5AF1-43A6-8828-BB43CD38966B}"/>
              </a:ext>
            </a:extLst>
          </p:cNvPr>
          <p:cNvSpPr txBox="1"/>
          <p:nvPr/>
        </p:nvSpPr>
        <p:spPr>
          <a:xfrm>
            <a:off x="3802387" y="5017475"/>
            <a:ext cx="5001832" cy="1311211"/>
          </a:xfrm>
          <a:prstGeom prst="rect">
            <a:avLst/>
          </a:prstGeom>
          <a:noFill/>
        </p:spPr>
        <p:txBody>
          <a:bodyPr wrap="square" lIns="75520" tIns="37760" rIns="75520" bIns="37760" rtlCol="0">
            <a:spAutoFit/>
          </a:bodyPr>
          <a:lstStyle/>
          <a:p>
            <a:pPr>
              <a:lnSpc>
                <a:spcPct val="130000"/>
              </a:lnSpc>
            </a:pPr>
            <a:r>
              <a:rPr lang="zh-CN" altLang="zh-CN" sz="1600" dirty="0">
                <a:latin typeface="宋体" panose="02010600030101010101" pitchFamily="2" charset="-122"/>
                <a:cs typeface="+mn-ea"/>
              </a:rPr>
              <a:t>深入</a:t>
            </a:r>
            <a:r>
              <a:rPr lang="zh-CN" altLang="en-US" sz="1600" dirty="0">
                <a:latin typeface="宋体" panose="02010600030101010101" pitchFamily="2" charset="-122"/>
                <a:cs typeface="+mn-ea"/>
              </a:rPr>
              <a:t>了</a:t>
            </a:r>
            <a:r>
              <a:rPr lang="zh-CN" altLang="zh-CN" sz="1600" dirty="0">
                <a:latin typeface="宋体" panose="02010600030101010101" pitchFamily="2" charset="-122"/>
                <a:cs typeface="+mn-ea"/>
              </a:rPr>
              <a:t>解卷积神经网络，图像处理算法</a:t>
            </a:r>
            <a:r>
              <a:rPr lang="zh-CN" altLang="en-US" sz="1600" dirty="0">
                <a:latin typeface="宋体" panose="02010600030101010101" pitchFamily="2" charset="-122"/>
                <a:cs typeface="+mn-ea"/>
              </a:rPr>
              <a:t>，</a:t>
            </a:r>
            <a:r>
              <a:rPr lang="zh-CN" altLang="zh-CN" sz="1600" dirty="0">
                <a:latin typeface="宋体" panose="02010600030101010101" pitchFamily="2" charset="-122"/>
                <a:cs typeface="+mn-ea"/>
              </a:rPr>
              <a:t>等诸多前沿技术</a:t>
            </a:r>
            <a:r>
              <a:rPr lang="zh-CN" altLang="en-US" sz="1600" dirty="0">
                <a:latin typeface="宋体" panose="02010600030101010101" pitchFamily="2" charset="-122"/>
                <a:cs typeface="+mn-ea"/>
              </a:rPr>
              <a:t>。有助于调动</a:t>
            </a:r>
            <a:r>
              <a:rPr lang="zh-CN" altLang="zh-CN" sz="1600" dirty="0">
                <a:latin typeface="宋体" panose="02010600030101010101" pitchFamily="2" charset="-122"/>
                <a:cs typeface="+mn-ea"/>
              </a:rPr>
              <a:t>学习热情</a:t>
            </a:r>
            <a:r>
              <a:rPr lang="zh-CN" altLang="en-US" sz="1600" dirty="0">
                <a:latin typeface="宋体" panose="02010600030101010101" pitchFamily="2" charset="-122"/>
                <a:cs typeface="+mn-ea"/>
              </a:rPr>
              <a:t>，</a:t>
            </a:r>
            <a:r>
              <a:rPr lang="zh-CN" altLang="zh-CN" sz="1600" dirty="0">
                <a:latin typeface="宋体" panose="02010600030101010101" pitchFamily="2" charset="-122"/>
                <a:cs typeface="+mn-ea"/>
              </a:rPr>
              <a:t>提高编程</a:t>
            </a:r>
            <a:r>
              <a:rPr lang="zh-CN" altLang="en-US" sz="1600" dirty="0">
                <a:latin typeface="宋体" panose="02010600030101010101" pitchFamily="2" charset="-122"/>
                <a:cs typeface="+mn-ea"/>
              </a:rPr>
              <a:t>和</a:t>
            </a:r>
            <a:r>
              <a:rPr lang="zh-CN" altLang="zh-CN" sz="1600" dirty="0">
                <a:latin typeface="宋体" panose="02010600030101010101" pitchFamily="2" charset="-122"/>
                <a:cs typeface="+mn-ea"/>
              </a:rPr>
              <a:t>调试能力，</a:t>
            </a:r>
            <a:r>
              <a:rPr lang="zh-CN" altLang="en-US" sz="1600" dirty="0">
                <a:latin typeface="宋体" panose="02010600030101010101" pitchFamily="2" charset="-122"/>
                <a:cs typeface="+mn-ea"/>
              </a:rPr>
              <a:t>同时也</a:t>
            </a:r>
            <a:r>
              <a:rPr lang="zh-CN" altLang="zh-CN" sz="1600" dirty="0">
                <a:latin typeface="宋体" panose="02010600030101010101" pitchFamily="2" charset="-122"/>
                <a:cs typeface="+mn-ea"/>
              </a:rPr>
              <a:t>培养了小组讨论学习的意识，增强了项目规划、项目管理能力。</a:t>
            </a:r>
            <a:endParaRPr lang="zh-CN" altLang="en-US" sz="1600" dirty="0">
              <a:latin typeface="宋体" panose="02010600030101010101" pitchFamily="2" charset="-122"/>
              <a:cs typeface="+mn-ea"/>
            </a:endParaRPr>
          </a:p>
        </p:txBody>
      </p:sp>
    </p:spTree>
    <p:extLst>
      <p:ext uri="{BB962C8B-B14F-4D97-AF65-F5344CB8AC3E}">
        <p14:creationId xmlns:p14="http://schemas.microsoft.com/office/powerpoint/2010/main" val="1094838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100"/>
                                            <p:tgtEl>
                                              <p:spTgt spid="2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
                                            <p:tgtEl>
                                              <p:spTgt spid="22"/>
                                            </p:tgtEl>
                                          </p:cBhvr>
                                        </p:animEffect>
                                      </p:childTnLst>
                                    </p:cTn>
                                  </p:par>
                                  <p:par>
                                    <p:cTn id="12" presetID="22" presetClass="entr" presetSubtype="8"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100"/>
                                            <p:tgtEl>
                                              <p:spTgt spid="24"/>
                                            </p:tgtEl>
                                          </p:cBhvr>
                                        </p:animEffect>
                                      </p:childTnLst>
                                    </p:cTn>
                                  </p:par>
                                </p:childTnLst>
                              </p:cTn>
                            </p:par>
                            <p:par>
                              <p:cTn id="15" fill="hold">
                                <p:stCondLst>
                                  <p:cond delay="200"/>
                                </p:stCondLst>
                                <p:childTnLst>
                                  <p:par>
                                    <p:cTn id="16" presetID="16" presetClass="entr" presetSubtype="37"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outVertical)">
                                          <p:cBhvr>
                                            <p:cTn id="18" dur="250"/>
                                            <p:tgtEl>
                                              <p:spTgt spid="20"/>
                                            </p:tgtEl>
                                          </p:cBhvr>
                                        </p:animEffect>
                                      </p:childTnLst>
                                    </p:cTn>
                                  </p:par>
                                </p:childTnLst>
                              </p:cTn>
                            </p:par>
                            <p:par>
                              <p:cTn id="19" fill="hold">
                                <p:stCondLst>
                                  <p:cond delay="450"/>
                                </p:stCondLst>
                                <p:childTnLst>
                                  <p:par>
                                    <p:cTn id="20" presetID="2" presetClass="entr" presetSubtype="1" fill="hold" grpId="0" nodeType="afterEffect" p14:presetBounceEnd="50000">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14:bounceEnd="50000">
                                          <p:cBhvr additive="base">
                                            <p:cTn id="22" dur="25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3" dur="250" fill="hold"/>
                                            <p:tgtEl>
                                              <p:spTgt spid="19"/>
                                            </p:tgtEl>
                                            <p:attrNameLst>
                                              <p:attrName>ppt_y</p:attrName>
                                            </p:attrNameLst>
                                          </p:cBhvr>
                                          <p:tavLst>
                                            <p:tav tm="0">
                                              <p:val>
                                                <p:strVal val="0-#ppt_h/2"/>
                                              </p:val>
                                            </p:tav>
                                            <p:tav tm="100000">
                                              <p:val>
                                                <p:strVal val="#ppt_y"/>
                                              </p:val>
                                            </p:tav>
                                          </p:tavLst>
                                        </p:anim>
                                      </p:childTnLst>
                                    </p:cTn>
                                  </p:par>
                                </p:childTnLst>
                              </p:cTn>
                            </p:par>
                            <p:par>
                              <p:cTn id="24" fill="hold">
                                <p:stCondLst>
                                  <p:cond delay="70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25"/>
                                            </p:tgtEl>
                                            <p:attrNameLst>
                                              <p:attrName>style.visibility</p:attrName>
                                            </p:attrNameLst>
                                          </p:cBhvr>
                                          <p:to>
                                            <p:strVal val="visible"/>
                                          </p:to>
                                        </p:set>
                                        <p:animEffect transition="in" filter="wipe(left)">
                                          <p:cBhvr>
                                            <p:cTn id="27" dur="10"/>
                                            <p:tgtEl>
                                              <p:spTgt spid="25"/>
                                            </p:tgtEl>
                                          </p:cBhvr>
                                        </p:animEffect>
                                      </p:childTnLst>
                                    </p:cTn>
                                  </p:par>
                                </p:childTnLst>
                              </p:cTn>
                            </p:par>
                            <p:par>
                              <p:cTn id="28" fill="hold">
                                <p:stCondLst>
                                  <p:cond delay="989"/>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250"/>
                                            <p:tgtEl>
                                              <p:spTgt spid="30"/>
                                            </p:tgtEl>
                                          </p:cBhvr>
                                        </p:animEffect>
                                      </p:childTnLst>
                                    </p:cTn>
                                  </p:par>
                                </p:childTnLst>
                              </p:cTn>
                            </p:par>
                            <p:par>
                              <p:cTn id="32" fill="hold">
                                <p:stCondLst>
                                  <p:cond delay="1239"/>
                                </p:stCondLst>
                                <p:childTnLst>
                                  <p:par>
                                    <p:cTn id="33" presetID="2" presetClass="entr" presetSubtype="1" fill="hold" grpId="0" nodeType="afterEffect" p14:presetBounceEnd="50000">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14:bounceEnd="50000">
                                          <p:cBhvr additive="base">
                                            <p:cTn id="35" dur="25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36" dur="250" fill="hold"/>
                                            <p:tgtEl>
                                              <p:spTgt spid="29"/>
                                            </p:tgtEl>
                                            <p:attrNameLst>
                                              <p:attrName>ppt_y</p:attrName>
                                            </p:attrNameLst>
                                          </p:cBhvr>
                                          <p:tavLst>
                                            <p:tav tm="0">
                                              <p:val>
                                                <p:strVal val="0-#ppt_h/2"/>
                                              </p:val>
                                            </p:tav>
                                            <p:tav tm="100000">
                                              <p:val>
                                                <p:strVal val="#ppt_y"/>
                                              </p:val>
                                            </p:tav>
                                          </p:tavLst>
                                        </p:anim>
                                      </p:childTnLst>
                                    </p:cTn>
                                  </p:par>
                                </p:childTnLst>
                              </p:cTn>
                            </p:par>
                            <p:par>
                              <p:cTn id="37" fill="hold">
                                <p:stCondLst>
                                  <p:cond delay="1489"/>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31"/>
                                            </p:tgtEl>
                                            <p:attrNameLst>
                                              <p:attrName>style.visibility</p:attrName>
                                            </p:attrNameLst>
                                          </p:cBhvr>
                                          <p:to>
                                            <p:strVal val="visible"/>
                                          </p:to>
                                        </p:set>
                                        <p:animEffect transition="in" filter="wipe(left)">
                                          <p:cBhvr>
                                            <p:cTn id="40" dur="1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p:bldP spid="29" grpId="0" animBg="1"/>
          <p:bldP spid="30" grpId="0" animBg="1"/>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100"/>
                                            <p:tgtEl>
                                              <p:spTgt spid="2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
                                            <p:tgtEl>
                                              <p:spTgt spid="22"/>
                                            </p:tgtEl>
                                          </p:cBhvr>
                                        </p:animEffect>
                                      </p:childTnLst>
                                    </p:cTn>
                                  </p:par>
                                  <p:par>
                                    <p:cTn id="12" presetID="22" presetClass="entr" presetSubtype="8"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100"/>
                                            <p:tgtEl>
                                              <p:spTgt spid="24"/>
                                            </p:tgtEl>
                                          </p:cBhvr>
                                        </p:animEffect>
                                      </p:childTnLst>
                                    </p:cTn>
                                  </p:par>
                                </p:childTnLst>
                              </p:cTn>
                            </p:par>
                            <p:par>
                              <p:cTn id="15" fill="hold">
                                <p:stCondLst>
                                  <p:cond delay="200"/>
                                </p:stCondLst>
                                <p:childTnLst>
                                  <p:par>
                                    <p:cTn id="16" presetID="16" presetClass="entr" presetSubtype="37"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outVertical)">
                                          <p:cBhvr>
                                            <p:cTn id="18" dur="250"/>
                                            <p:tgtEl>
                                              <p:spTgt spid="20"/>
                                            </p:tgtEl>
                                          </p:cBhvr>
                                        </p:animEffect>
                                      </p:childTnLst>
                                    </p:cTn>
                                  </p:par>
                                </p:childTnLst>
                              </p:cTn>
                            </p:par>
                            <p:par>
                              <p:cTn id="19" fill="hold">
                                <p:stCondLst>
                                  <p:cond delay="450"/>
                                </p:stCondLst>
                                <p:childTnLst>
                                  <p:par>
                                    <p:cTn id="20" presetID="2" presetClass="entr" presetSubtype="1"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250" fill="hold"/>
                                            <p:tgtEl>
                                              <p:spTgt spid="19"/>
                                            </p:tgtEl>
                                            <p:attrNameLst>
                                              <p:attrName>ppt_x</p:attrName>
                                            </p:attrNameLst>
                                          </p:cBhvr>
                                          <p:tavLst>
                                            <p:tav tm="0">
                                              <p:val>
                                                <p:strVal val="#ppt_x"/>
                                              </p:val>
                                            </p:tav>
                                            <p:tav tm="100000">
                                              <p:val>
                                                <p:strVal val="#ppt_x"/>
                                              </p:val>
                                            </p:tav>
                                          </p:tavLst>
                                        </p:anim>
                                        <p:anim calcmode="lin" valueType="num">
                                          <p:cBhvr additive="base">
                                            <p:cTn id="23" dur="250" fill="hold"/>
                                            <p:tgtEl>
                                              <p:spTgt spid="19"/>
                                            </p:tgtEl>
                                            <p:attrNameLst>
                                              <p:attrName>ppt_y</p:attrName>
                                            </p:attrNameLst>
                                          </p:cBhvr>
                                          <p:tavLst>
                                            <p:tav tm="0">
                                              <p:val>
                                                <p:strVal val="0-#ppt_h/2"/>
                                              </p:val>
                                            </p:tav>
                                            <p:tav tm="100000">
                                              <p:val>
                                                <p:strVal val="#ppt_y"/>
                                              </p:val>
                                            </p:tav>
                                          </p:tavLst>
                                        </p:anim>
                                      </p:childTnLst>
                                    </p:cTn>
                                  </p:par>
                                </p:childTnLst>
                              </p:cTn>
                            </p:par>
                            <p:par>
                              <p:cTn id="24" fill="hold">
                                <p:stCondLst>
                                  <p:cond delay="70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25"/>
                                            </p:tgtEl>
                                            <p:attrNameLst>
                                              <p:attrName>style.visibility</p:attrName>
                                            </p:attrNameLst>
                                          </p:cBhvr>
                                          <p:to>
                                            <p:strVal val="visible"/>
                                          </p:to>
                                        </p:set>
                                        <p:animEffect transition="in" filter="wipe(left)">
                                          <p:cBhvr>
                                            <p:cTn id="27" dur="10"/>
                                            <p:tgtEl>
                                              <p:spTgt spid="25"/>
                                            </p:tgtEl>
                                          </p:cBhvr>
                                        </p:animEffect>
                                      </p:childTnLst>
                                    </p:cTn>
                                  </p:par>
                                </p:childTnLst>
                              </p:cTn>
                            </p:par>
                            <p:par>
                              <p:cTn id="28" fill="hold">
                                <p:stCondLst>
                                  <p:cond delay="989"/>
                                </p:stCondLst>
                                <p:childTnLst>
                                  <p:par>
                                    <p:cTn id="29" presetID="16" presetClass="entr" presetSubtype="37"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250"/>
                                            <p:tgtEl>
                                              <p:spTgt spid="30"/>
                                            </p:tgtEl>
                                          </p:cBhvr>
                                        </p:animEffect>
                                      </p:childTnLst>
                                    </p:cTn>
                                  </p:par>
                                </p:childTnLst>
                              </p:cTn>
                            </p:par>
                            <p:par>
                              <p:cTn id="32" fill="hold">
                                <p:stCondLst>
                                  <p:cond delay="1239"/>
                                </p:stCondLst>
                                <p:childTnLst>
                                  <p:par>
                                    <p:cTn id="33" presetID="2" presetClass="entr" presetSubtype="1"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250" fill="hold"/>
                                            <p:tgtEl>
                                              <p:spTgt spid="29"/>
                                            </p:tgtEl>
                                            <p:attrNameLst>
                                              <p:attrName>ppt_x</p:attrName>
                                            </p:attrNameLst>
                                          </p:cBhvr>
                                          <p:tavLst>
                                            <p:tav tm="0">
                                              <p:val>
                                                <p:strVal val="#ppt_x"/>
                                              </p:val>
                                            </p:tav>
                                            <p:tav tm="100000">
                                              <p:val>
                                                <p:strVal val="#ppt_x"/>
                                              </p:val>
                                            </p:tav>
                                          </p:tavLst>
                                        </p:anim>
                                        <p:anim calcmode="lin" valueType="num">
                                          <p:cBhvr additive="base">
                                            <p:cTn id="36" dur="250" fill="hold"/>
                                            <p:tgtEl>
                                              <p:spTgt spid="29"/>
                                            </p:tgtEl>
                                            <p:attrNameLst>
                                              <p:attrName>ppt_y</p:attrName>
                                            </p:attrNameLst>
                                          </p:cBhvr>
                                          <p:tavLst>
                                            <p:tav tm="0">
                                              <p:val>
                                                <p:strVal val="0-#ppt_h/2"/>
                                              </p:val>
                                            </p:tav>
                                            <p:tav tm="100000">
                                              <p:val>
                                                <p:strVal val="#ppt_y"/>
                                              </p:val>
                                            </p:tav>
                                          </p:tavLst>
                                        </p:anim>
                                      </p:childTnLst>
                                    </p:cTn>
                                  </p:par>
                                </p:childTnLst>
                              </p:cTn>
                            </p:par>
                            <p:par>
                              <p:cTn id="37" fill="hold">
                                <p:stCondLst>
                                  <p:cond delay="1489"/>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31"/>
                                            </p:tgtEl>
                                            <p:attrNameLst>
                                              <p:attrName>style.visibility</p:attrName>
                                            </p:attrNameLst>
                                          </p:cBhvr>
                                          <p:to>
                                            <p:strVal val="visible"/>
                                          </p:to>
                                        </p:set>
                                        <p:animEffect transition="in" filter="wipe(left)">
                                          <p:cBhvr>
                                            <p:cTn id="40" dur="1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p:bldP spid="29" grpId="0" animBg="1"/>
          <p:bldP spid="30" grpId="0" animBg="1"/>
          <p:bldP spid="3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项目分析 </a:t>
            </a:r>
            <a:r>
              <a:rPr lang="en-US" altLang="zh-CN" sz="2000" b="1"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rPr>
              <a:t>问题分析</a:t>
            </a:r>
            <a:endParaRPr lang="zh-CN" altLang="en-US" sz="2000"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6780848" y="1742123"/>
            <a:ext cx="3949065" cy="1428370"/>
            <a:chOff x="6762750" y="1238250"/>
            <a:chExt cx="5265420" cy="1904494"/>
          </a:xfrm>
        </p:grpSpPr>
        <p:sp>
          <p:nvSpPr>
            <p:cNvPr id="8198" name="矩形 16"/>
            <p:cNvSpPr>
              <a:spLocks noChangeArrowheads="1"/>
            </p:cNvSpPr>
            <p:nvPr/>
          </p:nvSpPr>
          <p:spPr bwMode="auto">
            <a:xfrm>
              <a:off x="7373197" y="1619250"/>
              <a:ext cx="4654973"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字符有</a:t>
              </a:r>
              <a:r>
                <a:rPr sz="1600" dirty="0" err="1">
                  <a:solidFill>
                    <a:schemeClr val="bg1"/>
                  </a:solidFill>
                  <a:latin typeface="宋体" panose="02010600030101010101" pitchFamily="2" charset="-122"/>
                  <a:ea typeface="宋体" panose="02010600030101010101" pitchFamily="2" charset="-122"/>
                  <a:cs typeface="+mn-ea"/>
                  <a:sym typeface="+mn-lt"/>
                </a:rPr>
                <a:t>旋转</a:t>
              </a:r>
              <a:r>
                <a:rPr lang="zh-CN" altLang="en-US" sz="1600" dirty="0">
                  <a:solidFill>
                    <a:schemeClr val="bg1"/>
                  </a:solidFill>
                  <a:latin typeface="宋体" panose="02010600030101010101" pitchFamily="2" charset="-122"/>
                  <a:ea typeface="宋体" panose="02010600030101010101" pitchFamily="2" charset="-122"/>
                  <a:cs typeface="+mn-ea"/>
                  <a:sym typeface="+mn-lt"/>
                </a:rPr>
                <a:t>或形变</a:t>
              </a:r>
              <a:r>
                <a:rPr sz="1600" dirty="0">
                  <a:solidFill>
                    <a:schemeClr val="bg1"/>
                  </a:solidFill>
                  <a:latin typeface="宋体" panose="02010600030101010101" pitchFamily="2" charset="-122"/>
                  <a:ea typeface="宋体" panose="02010600030101010101" pitchFamily="2" charset="-122"/>
                  <a:cs typeface="+mn-ea"/>
                  <a:sym typeface="+mn-lt"/>
                </a:rPr>
                <a:t>（赛题3字母，赛题4汉字），部分字符有粘连（赛题3）</a:t>
              </a:r>
              <a:r>
                <a:rPr lang="zh-CN" altLang="en-US" sz="1600" dirty="0">
                  <a:solidFill>
                    <a:schemeClr val="bg1"/>
                  </a:solidFill>
                  <a:latin typeface="宋体" panose="02010600030101010101" pitchFamily="2" charset="-122"/>
                  <a:ea typeface="宋体" panose="02010600030101010101" pitchFamily="2" charset="-122"/>
                  <a:cs typeface="+mn-ea"/>
                  <a:sym typeface="+mn-lt"/>
                </a:rPr>
                <a:t>不适于分割处理。</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8199"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第二类（赛题</a:t>
              </a:r>
              <a:r>
                <a:rPr lang="en-US" altLang="zh-CN" b="1" dirty="0">
                  <a:solidFill>
                    <a:srgbClr val="10FBFE"/>
                  </a:solidFill>
                  <a:latin typeface="微软雅黑" panose="020B0503020204020204" charset="-122"/>
                  <a:ea typeface="微软雅黑" panose="020B0503020204020204" charset="-122"/>
                  <a:sym typeface="+mn-ea"/>
                </a:rPr>
                <a:t>3</a:t>
              </a:r>
              <a:r>
                <a:rPr lang="zh-CN" altLang="en-US" b="1" dirty="0">
                  <a:solidFill>
                    <a:srgbClr val="10FBFE"/>
                  </a:solidFill>
                  <a:latin typeface="微软雅黑" panose="020B0503020204020204" charset="-122"/>
                  <a:ea typeface="微软雅黑" panose="020B0503020204020204" charset="-122"/>
                  <a:sym typeface="+mn-ea"/>
                </a:rPr>
                <a:t>、</a:t>
              </a:r>
              <a:r>
                <a:rPr lang="en-US" altLang="zh-CN" b="1" dirty="0">
                  <a:solidFill>
                    <a:srgbClr val="10FBFE"/>
                  </a:solidFill>
                  <a:latin typeface="微软雅黑" panose="020B0503020204020204" charset="-122"/>
                  <a:ea typeface="微软雅黑" panose="020B0503020204020204" charset="-122"/>
                  <a:sym typeface="+mn-ea"/>
                </a:rPr>
                <a:t>4</a:t>
              </a:r>
              <a:r>
                <a:rPr lang="zh-CN" altLang="en-US" b="1" dirty="0">
                  <a:solidFill>
                    <a:srgbClr val="10FBFE"/>
                  </a:solidFill>
                  <a:latin typeface="微软雅黑" panose="020B0503020204020204" charset="-122"/>
                  <a:ea typeface="微软雅黑" panose="020B0503020204020204" charset="-122"/>
                  <a:sym typeface="+mn-ea"/>
                </a:rPr>
                <a:t>）</a:t>
              </a: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425714" y="4511177"/>
            <a:ext cx="3644900" cy="1428370"/>
            <a:chOff x="6762750" y="1238250"/>
            <a:chExt cx="4859867" cy="1904494"/>
          </a:xfrm>
        </p:grpSpPr>
        <p:sp>
          <p:nvSpPr>
            <p:cNvPr id="18" name="矩形 16"/>
            <p:cNvSpPr>
              <a:spLocks noChangeArrowheads="1"/>
            </p:cNvSpPr>
            <p:nvPr/>
          </p:nvSpPr>
          <p:spPr bwMode="auto">
            <a:xfrm>
              <a:off x="7373197" y="1619250"/>
              <a:ext cx="424942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涉及两张图片中</a:t>
              </a:r>
              <a:r>
                <a:rPr sz="1600" dirty="0" err="1">
                  <a:solidFill>
                    <a:schemeClr val="bg1"/>
                  </a:solidFill>
                  <a:latin typeface="宋体" panose="02010600030101010101" pitchFamily="2" charset="-122"/>
                  <a:ea typeface="宋体" panose="02010600030101010101" pitchFamily="2" charset="-122"/>
                  <a:cs typeface="+mn-ea"/>
                  <a:sym typeface="+mn-lt"/>
                </a:rPr>
                <a:t>字符</a:t>
              </a:r>
              <a:r>
                <a:rPr lang="zh-CN" altLang="en-US" sz="1600" dirty="0">
                  <a:solidFill>
                    <a:schemeClr val="bg1"/>
                  </a:solidFill>
                  <a:latin typeface="宋体" panose="02010600030101010101" pitchFamily="2" charset="-122"/>
                  <a:ea typeface="宋体" panose="02010600030101010101" pitchFamily="2" charset="-122"/>
                  <a:cs typeface="+mn-ea"/>
                  <a:sym typeface="+mn-lt"/>
                </a:rPr>
                <a:t>相似度的</a:t>
              </a:r>
              <a:r>
                <a:rPr sz="1600" dirty="0" err="1">
                  <a:solidFill>
                    <a:schemeClr val="bg1"/>
                  </a:solidFill>
                  <a:latin typeface="宋体" panose="02010600030101010101" pitchFamily="2" charset="-122"/>
                  <a:ea typeface="宋体" panose="02010600030101010101" pitchFamily="2" charset="-122"/>
                  <a:cs typeface="+mn-ea"/>
                  <a:sym typeface="+mn-lt"/>
                </a:rPr>
                <a:t>匹配</a:t>
              </a:r>
              <a:r>
                <a:rPr sz="1600" dirty="0">
                  <a:solidFill>
                    <a:schemeClr val="bg1"/>
                  </a:solidFill>
                  <a:latin typeface="宋体" panose="02010600030101010101" pitchFamily="2" charset="-122"/>
                  <a:ea typeface="宋体" panose="02010600030101010101" pitchFamily="2" charset="-122"/>
                  <a:cs typeface="+mn-ea"/>
                  <a:sym typeface="+mn-lt"/>
                </a:rPr>
                <a:t>，</a:t>
              </a:r>
              <a:r>
                <a:rPr lang="zh-CN" altLang="en-US" sz="1600" dirty="0">
                  <a:solidFill>
                    <a:schemeClr val="bg1"/>
                  </a:solidFill>
                  <a:latin typeface="宋体" panose="02010600030101010101" pitchFamily="2" charset="-122"/>
                  <a:ea typeface="宋体" panose="02010600030101010101" pitchFamily="2" charset="-122"/>
                  <a:cs typeface="+mn-ea"/>
                  <a:sym typeface="+mn-lt"/>
                </a:rPr>
                <a:t>不再是前两类中的简单分类问题。</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21"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第三类（赛题</a:t>
              </a:r>
              <a:r>
                <a:rPr lang="en-US" altLang="zh-CN" b="1" dirty="0">
                  <a:solidFill>
                    <a:srgbClr val="10FBFE"/>
                  </a:solidFill>
                  <a:latin typeface="微软雅黑" panose="020B0503020204020204" charset="-122"/>
                  <a:ea typeface="微软雅黑" panose="020B0503020204020204" charset="-122"/>
                  <a:sym typeface="+mn-ea"/>
                </a:rPr>
                <a:t>5</a:t>
              </a:r>
              <a:r>
                <a:rPr lang="zh-CN" altLang="en-US" b="1" dirty="0">
                  <a:solidFill>
                    <a:srgbClr val="10FBFE"/>
                  </a:solidFill>
                  <a:latin typeface="微软雅黑" panose="020B0503020204020204" charset="-122"/>
                  <a:ea typeface="微软雅黑" panose="020B0503020204020204" charset="-122"/>
                  <a:sym typeface="+mn-ea"/>
                </a:rPr>
                <a:t>）</a:t>
              </a: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1319213" y="3765868"/>
            <a:ext cx="3644900" cy="1428370"/>
            <a:chOff x="6762750" y="1238250"/>
            <a:chExt cx="4859867" cy="1904494"/>
          </a:xfrm>
        </p:grpSpPr>
        <p:sp>
          <p:nvSpPr>
            <p:cNvPr id="28" name="矩形 16"/>
            <p:cNvSpPr>
              <a:spLocks noChangeArrowheads="1"/>
            </p:cNvSpPr>
            <p:nvPr/>
          </p:nvSpPr>
          <p:spPr bwMode="auto">
            <a:xfrm>
              <a:off x="7373197" y="1619250"/>
              <a:ext cx="424942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字符没有旋转形变，只包括数字、字母和运算符，且</a:t>
              </a:r>
              <a:r>
                <a:rPr lang="zh-CN" altLang="zh-CN" sz="1600" dirty="0">
                  <a:solidFill>
                    <a:schemeClr val="bg1"/>
                  </a:solidFill>
                  <a:latin typeface="宋体" panose="02010600030101010101" pitchFamily="2" charset="-122"/>
                  <a:ea typeface="宋体" panose="02010600030101010101" pitchFamily="2" charset="-122"/>
                  <a:cs typeface="+mn-ea"/>
                  <a:sym typeface="+mn-lt"/>
                </a:rPr>
                <a:t>简单</a:t>
              </a:r>
              <a:r>
                <a:rPr lang="zh-CN" altLang="en-US" sz="1600" dirty="0">
                  <a:solidFill>
                    <a:schemeClr val="bg1"/>
                  </a:solidFill>
                  <a:latin typeface="宋体" panose="02010600030101010101" pitchFamily="2" charset="-122"/>
                  <a:ea typeface="宋体" panose="02010600030101010101" pitchFamily="2" charset="-122"/>
                  <a:cs typeface="+mn-ea"/>
                  <a:sym typeface="+mn-lt"/>
                </a:rPr>
                <a:t>规整便于分割处理。</a:t>
              </a:r>
            </a:p>
          </p:txBody>
        </p:sp>
        <p:sp>
          <p:nvSpPr>
            <p:cNvPr id="29" name="矩形 9"/>
            <p:cNvSpPr>
              <a:spLocks noChangeArrowheads="1"/>
            </p:cNvSpPr>
            <p:nvPr/>
          </p:nvSpPr>
          <p:spPr bwMode="auto">
            <a:xfrm>
              <a:off x="7373938" y="1238250"/>
              <a:ext cx="29194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第一类（赛题</a:t>
              </a:r>
              <a:r>
                <a:rPr lang="en-US" altLang="zh-CN" b="1" dirty="0">
                  <a:solidFill>
                    <a:srgbClr val="10FBFE"/>
                  </a:solidFill>
                  <a:latin typeface="微软雅黑" panose="020B0503020204020204" charset="-122"/>
                  <a:ea typeface="微软雅黑" panose="020B0503020204020204" charset="-122"/>
                  <a:sym typeface="+mn-ea"/>
                </a:rPr>
                <a:t>1</a:t>
              </a:r>
              <a:r>
                <a:rPr lang="zh-CN" altLang="en-US" b="1" dirty="0">
                  <a:solidFill>
                    <a:srgbClr val="10FBFE"/>
                  </a:solidFill>
                  <a:latin typeface="微软雅黑" panose="020B0503020204020204" charset="-122"/>
                  <a:ea typeface="微软雅黑" panose="020B0503020204020204" charset="-122"/>
                  <a:sym typeface="+mn-ea"/>
                </a:rPr>
                <a:t>、</a:t>
              </a:r>
              <a:r>
                <a:rPr lang="en-US" altLang="zh-CN" b="1" dirty="0">
                  <a:solidFill>
                    <a:srgbClr val="10FBFE"/>
                  </a:solidFill>
                  <a:latin typeface="微软雅黑" panose="020B0503020204020204" charset="-122"/>
                  <a:ea typeface="微软雅黑" panose="020B0503020204020204" charset="-122"/>
                  <a:sym typeface="+mn-ea"/>
                </a:rPr>
                <a:t>2</a:t>
              </a:r>
              <a:r>
                <a:rPr lang="zh-CN" altLang="en-US" b="1" dirty="0">
                  <a:solidFill>
                    <a:srgbClr val="10FBFE"/>
                  </a:solidFill>
                  <a:latin typeface="微软雅黑" panose="020B0503020204020204" charset="-122"/>
                  <a:ea typeface="微软雅黑" panose="020B0503020204020204" charset="-122"/>
                  <a:sym typeface="+mn-ea"/>
                </a:rPr>
                <a:t>）</a:t>
              </a: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19" name="文本框 18"/>
          <p:cNvSpPr txBox="1"/>
          <p:nvPr/>
        </p:nvSpPr>
        <p:spPr>
          <a:xfrm>
            <a:off x="5743276" y="3288852"/>
            <a:ext cx="858084" cy="830997"/>
          </a:xfrm>
          <a:prstGeom prst="rect">
            <a:avLst/>
          </a:prstGeom>
          <a:noFill/>
        </p:spPr>
        <p:txBody>
          <a:bodyPr wrap="square" rtlCol="0">
            <a:spAutoFit/>
          </a:bodyPr>
          <a:lstStyle/>
          <a:p>
            <a:r>
              <a:rPr lang="zh-CN" altLang="en-US" sz="2400" b="1" dirty="0">
                <a:solidFill>
                  <a:srgbClr val="10FBFE"/>
                </a:solidFill>
              </a:rPr>
              <a:t>问题分类</a:t>
            </a:r>
          </a:p>
        </p:txBody>
      </p:sp>
      <p:pic>
        <p:nvPicPr>
          <p:cNvPr id="33" name="图片 32">
            <a:extLst>
              <a:ext uri="{FF2B5EF4-FFF2-40B4-BE49-F238E27FC236}">
                <a16:creationId xmlns:a16="http://schemas.microsoft.com/office/drawing/2014/main" id="{5A032013-0B45-41AF-88A0-D5570B4101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9397" y="5123200"/>
            <a:ext cx="1908175" cy="486410"/>
          </a:xfrm>
          <a:prstGeom prst="rect">
            <a:avLst/>
          </a:prstGeom>
          <a:noFill/>
          <a:ln>
            <a:noFill/>
          </a:ln>
        </p:spPr>
      </p:pic>
      <p:pic>
        <p:nvPicPr>
          <p:cNvPr id="34" name="图片 33">
            <a:extLst>
              <a:ext uri="{FF2B5EF4-FFF2-40B4-BE49-F238E27FC236}">
                <a16:creationId xmlns:a16="http://schemas.microsoft.com/office/drawing/2014/main" id="{509C8AAE-41C9-43BC-B98E-ABA31E5F06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5478" y="5623966"/>
            <a:ext cx="1908175" cy="572770"/>
          </a:xfrm>
          <a:prstGeom prst="rect">
            <a:avLst/>
          </a:prstGeom>
          <a:noFill/>
          <a:ln>
            <a:noFill/>
          </a:ln>
        </p:spPr>
      </p:pic>
      <p:pic>
        <p:nvPicPr>
          <p:cNvPr id="35" name="图片 34">
            <a:extLst>
              <a:ext uri="{FF2B5EF4-FFF2-40B4-BE49-F238E27FC236}">
                <a16:creationId xmlns:a16="http://schemas.microsoft.com/office/drawing/2014/main" id="{3ABD1F27-3AAB-47DF-A2FA-0FA1C6123E9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339989" y="1212877"/>
            <a:ext cx="1908175" cy="527050"/>
          </a:xfrm>
          <a:prstGeom prst="rect">
            <a:avLst/>
          </a:prstGeom>
          <a:noFill/>
          <a:ln>
            <a:noFill/>
          </a:ln>
        </p:spPr>
      </p:pic>
      <p:pic>
        <p:nvPicPr>
          <p:cNvPr id="11" name="图片 10">
            <a:extLst>
              <a:ext uri="{FF2B5EF4-FFF2-40B4-BE49-F238E27FC236}">
                <a16:creationId xmlns:a16="http://schemas.microsoft.com/office/drawing/2014/main" id="{5707D20C-6381-489B-8AD0-557C6D12A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6327" y="651469"/>
            <a:ext cx="1919093" cy="573233"/>
          </a:xfrm>
          <a:prstGeom prst="rect">
            <a:avLst/>
          </a:prstGeom>
        </p:spPr>
      </p:pic>
      <p:pic>
        <p:nvPicPr>
          <p:cNvPr id="47" name="图片 46">
            <a:extLst>
              <a:ext uri="{FF2B5EF4-FFF2-40B4-BE49-F238E27FC236}">
                <a16:creationId xmlns:a16="http://schemas.microsoft.com/office/drawing/2014/main" id="{5A7FFEC1-9666-4985-A8F8-7EB1002BBC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9642" y="6303929"/>
            <a:ext cx="428625" cy="428625"/>
          </a:xfrm>
          <a:prstGeom prst="rect">
            <a:avLst/>
          </a:prstGeom>
        </p:spPr>
      </p:pic>
      <p:pic>
        <p:nvPicPr>
          <p:cNvPr id="48" name="图片 47">
            <a:extLst>
              <a:ext uri="{FF2B5EF4-FFF2-40B4-BE49-F238E27FC236}">
                <a16:creationId xmlns:a16="http://schemas.microsoft.com/office/drawing/2014/main" id="{A50FE258-1D9E-459F-8D30-736701962B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2817" y="6311838"/>
            <a:ext cx="428625" cy="428625"/>
          </a:xfrm>
          <a:prstGeom prst="rect">
            <a:avLst/>
          </a:prstGeom>
        </p:spPr>
      </p:pic>
      <p:pic>
        <p:nvPicPr>
          <p:cNvPr id="49" name="图片 48">
            <a:extLst>
              <a:ext uri="{FF2B5EF4-FFF2-40B4-BE49-F238E27FC236}">
                <a16:creationId xmlns:a16="http://schemas.microsoft.com/office/drawing/2014/main" id="{E197946F-C475-44E4-A721-6940F7D4CD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56944" y="6311838"/>
            <a:ext cx="428625" cy="428625"/>
          </a:xfrm>
          <a:prstGeom prst="rect">
            <a:avLst/>
          </a:prstGeom>
        </p:spPr>
      </p:pic>
      <p:pic>
        <p:nvPicPr>
          <p:cNvPr id="50" name="图片 49">
            <a:extLst>
              <a:ext uri="{FF2B5EF4-FFF2-40B4-BE49-F238E27FC236}">
                <a16:creationId xmlns:a16="http://schemas.microsoft.com/office/drawing/2014/main" id="{33B418C9-A6E0-4817-B0FB-3859A4D7F4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77049" y="6308264"/>
            <a:ext cx="428625" cy="428625"/>
          </a:xfrm>
          <a:prstGeom prst="rect">
            <a:avLst/>
          </a:prstGeom>
        </p:spPr>
      </p:pic>
      <p:pic>
        <p:nvPicPr>
          <p:cNvPr id="51" name="图片 50">
            <a:extLst>
              <a:ext uri="{FF2B5EF4-FFF2-40B4-BE49-F238E27FC236}">
                <a16:creationId xmlns:a16="http://schemas.microsoft.com/office/drawing/2014/main" id="{2AFE9588-CFE2-43AE-9E96-582E9A8674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89840" y="6303929"/>
            <a:ext cx="428625" cy="428625"/>
          </a:xfrm>
          <a:prstGeom prst="rect">
            <a:avLst/>
          </a:prstGeom>
        </p:spPr>
      </p:pic>
      <p:pic>
        <p:nvPicPr>
          <p:cNvPr id="52" name="图片 51">
            <a:extLst>
              <a:ext uri="{FF2B5EF4-FFF2-40B4-BE49-F238E27FC236}">
                <a16:creationId xmlns:a16="http://schemas.microsoft.com/office/drawing/2014/main" id="{2FB0C8BC-1577-4F18-B151-54E7617B1D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02631" y="6303929"/>
            <a:ext cx="428625" cy="428625"/>
          </a:xfrm>
          <a:prstGeom prst="rect">
            <a:avLst/>
          </a:prstGeom>
        </p:spPr>
      </p:pic>
      <p:pic>
        <p:nvPicPr>
          <p:cNvPr id="53" name="图片 52">
            <a:extLst>
              <a:ext uri="{FF2B5EF4-FFF2-40B4-BE49-F238E27FC236}">
                <a16:creationId xmlns:a16="http://schemas.microsoft.com/office/drawing/2014/main" id="{0E83B407-6CB5-462A-AE3B-8DF3F3B124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4950" y="6308264"/>
            <a:ext cx="428625" cy="428625"/>
          </a:xfrm>
          <a:prstGeom prst="rect">
            <a:avLst/>
          </a:prstGeom>
        </p:spPr>
      </p:pic>
      <p:pic>
        <p:nvPicPr>
          <p:cNvPr id="54" name="图片 53">
            <a:extLst>
              <a:ext uri="{FF2B5EF4-FFF2-40B4-BE49-F238E27FC236}">
                <a16:creationId xmlns:a16="http://schemas.microsoft.com/office/drawing/2014/main" id="{F650F67A-EC70-42B6-A08B-F3C92494BBC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62611" y="5848160"/>
            <a:ext cx="1428750" cy="428625"/>
          </a:xfrm>
          <a:prstGeom prst="rect">
            <a:avLst/>
          </a:prstGeom>
        </p:spPr>
      </p:pic>
      <p:pic>
        <p:nvPicPr>
          <p:cNvPr id="55" name="图片 54">
            <a:extLst>
              <a:ext uri="{FF2B5EF4-FFF2-40B4-BE49-F238E27FC236}">
                <a16:creationId xmlns:a16="http://schemas.microsoft.com/office/drawing/2014/main" id="{912CB6E8-E4E2-4036-924A-8125529C976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40424" y="6303929"/>
            <a:ext cx="428625" cy="428625"/>
          </a:xfrm>
          <a:prstGeom prst="rect">
            <a:avLst/>
          </a:prstGeom>
        </p:spPr>
      </p:pic>
      <p:pic>
        <p:nvPicPr>
          <p:cNvPr id="56" name="图片 55">
            <a:extLst>
              <a:ext uri="{FF2B5EF4-FFF2-40B4-BE49-F238E27FC236}">
                <a16:creationId xmlns:a16="http://schemas.microsoft.com/office/drawing/2014/main" id="{7E8D3301-E7C9-4198-9DFE-B4B331E5DE9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56172" y="6304388"/>
            <a:ext cx="428625" cy="428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style.rotation</p:attrName>
                                        </p:attrNameLst>
                                      </p:cBhvr>
                                      <p:tavLst>
                                        <p:tav tm="0">
                                          <p:val>
                                            <p:fltVal val="720"/>
                                          </p:val>
                                        </p:tav>
                                        <p:tav tm="100000">
                                          <p:val>
                                            <p:fltVal val="0"/>
                                          </p:val>
                                        </p:tav>
                                      </p:tavLst>
                                    </p:anim>
                                    <p:anim calcmode="lin" valueType="num">
                                      <p:cBhvr>
                                        <p:cTn id="9" dur="250" fill="hold"/>
                                        <p:tgtEl>
                                          <p:spTgt spid="5"/>
                                        </p:tgtEl>
                                        <p:attrNameLst>
                                          <p:attrName>ppt_h</p:attrName>
                                        </p:attrNameLst>
                                      </p:cBhvr>
                                      <p:tavLst>
                                        <p:tav tm="0">
                                          <p:val>
                                            <p:fltVal val="0"/>
                                          </p:val>
                                        </p:tav>
                                        <p:tav tm="100000">
                                          <p:val>
                                            <p:strVal val="#ppt_h"/>
                                          </p:val>
                                        </p:tav>
                                      </p:tavLst>
                                    </p:anim>
                                    <p:anim calcmode="lin" valueType="num">
                                      <p:cBhvr>
                                        <p:cTn id="10" dur="250" fill="hold"/>
                                        <p:tgtEl>
                                          <p:spTgt spid="5"/>
                                        </p:tgtEl>
                                        <p:attrNameLst>
                                          <p:attrName>ppt_w</p:attrName>
                                        </p:attrNameLst>
                                      </p:cBhvr>
                                      <p:tavLst>
                                        <p:tav tm="0">
                                          <p:val>
                                            <p:fltVal val="0"/>
                                          </p:val>
                                        </p:tav>
                                        <p:tav tm="100000">
                                          <p:val>
                                            <p:strVal val="#ppt_w"/>
                                          </p:val>
                                        </p:tav>
                                      </p:tavLst>
                                    </p:anim>
                                  </p:childTnLst>
                                </p:cTn>
                              </p:par>
                            </p:childTnLst>
                          </p:cTn>
                        </p:par>
                        <p:par>
                          <p:cTn id="11" fill="hold">
                            <p:stCondLst>
                              <p:cond delay="250"/>
                            </p:stCondLst>
                            <p:childTnLst>
                              <p:par>
                                <p:cTn id="12" presetID="53" presetClass="entr" presetSubtype="16"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250" fill="hold"/>
                                        <p:tgtEl>
                                          <p:spTgt spid="19"/>
                                        </p:tgtEl>
                                        <p:attrNameLst>
                                          <p:attrName>ppt_w</p:attrName>
                                        </p:attrNameLst>
                                      </p:cBhvr>
                                      <p:tavLst>
                                        <p:tav tm="0">
                                          <p:val>
                                            <p:fltVal val="0"/>
                                          </p:val>
                                        </p:tav>
                                        <p:tav tm="100000">
                                          <p:val>
                                            <p:strVal val="#ppt_w"/>
                                          </p:val>
                                        </p:tav>
                                      </p:tavLst>
                                    </p:anim>
                                    <p:anim calcmode="lin" valueType="num">
                                      <p:cBhvr>
                                        <p:cTn id="15" dur="250" fill="hold"/>
                                        <p:tgtEl>
                                          <p:spTgt spid="19"/>
                                        </p:tgtEl>
                                        <p:attrNameLst>
                                          <p:attrName>ppt_h</p:attrName>
                                        </p:attrNameLst>
                                      </p:cBhvr>
                                      <p:tavLst>
                                        <p:tav tm="0">
                                          <p:val>
                                            <p:fltVal val="0"/>
                                          </p:val>
                                        </p:tav>
                                        <p:tav tm="100000">
                                          <p:val>
                                            <p:strVal val="#ppt_h"/>
                                          </p:val>
                                        </p:tav>
                                      </p:tavLst>
                                    </p:anim>
                                    <p:animEffect transition="in" filter="fade">
                                      <p:cBhvr>
                                        <p:cTn id="16" dur="250"/>
                                        <p:tgtEl>
                                          <p:spTgt spid="1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250"/>
                                        <p:tgtEl>
                                          <p:spTgt spid="27"/>
                                        </p:tgtEl>
                                      </p:cBhvr>
                                    </p:animEffect>
                                  </p:childTnLst>
                                </p:cTn>
                              </p:par>
                            </p:childTnLst>
                          </p:cTn>
                        </p:par>
                        <p:par>
                          <p:cTn id="21" fill="hold">
                            <p:stCondLst>
                              <p:cond delay="75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50"/>
                                        <p:tgtEl>
                                          <p:spTgt spid="9"/>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250"/>
                                        <p:tgtEl>
                                          <p:spTgt spid="17"/>
                                        </p:tgtEl>
                                      </p:cBhvr>
                                    </p:animEffect>
                                  </p:childTnLst>
                                </p:cTn>
                              </p:par>
                              <p:par>
                                <p:cTn id="29" presetID="2" presetClass="entr" presetSubtype="8"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250" fill="hold"/>
                                        <p:tgtEl>
                                          <p:spTgt spid="33"/>
                                        </p:tgtEl>
                                        <p:attrNameLst>
                                          <p:attrName>ppt_x</p:attrName>
                                        </p:attrNameLst>
                                      </p:cBhvr>
                                      <p:tavLst>
                                        <p:tav tm="0">
                                          <p:val>
                                            <p:strVal val="0-#ppt_w/2"/>
                                          </p:val>
                                        </p:tav>
                                        <p:tav tm="100000">
                                          <p:val>
                                            <p:strVal val="#ppt_x"/>
                                          </p:val>
                                        </p:tav>
                                      </p:tavLst>
                                    </p:anim>
                                    <p:anim calcmode="lin" valueType="num">
                                      <p:cBhvr additive="base">
                                        <p:cTn id="32" dur="25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250" fill="hold"/>
                                        <p:tgtEl>
                                          <p:spTgt spid="34"/>
                                        </p:tgtEl>
                                        <p:attrNameLst>
                                          <p:attrName>ppt_x</p:attrName>
                                        </p:attrNameLst>
                                      </p:cBhvr>
                                      <p:tavLst>
                                        <p:tav tm="0">
                                          <p:val>
                                            <p:strVal val="0-#ppt_w/2"/>
                                          </p:val>
                                        </p:tav>
                                        <p:tav tm="100000">
                                          <p:val>
                                            <p:strVal val="#ppt_x"/>
                                          </p:val>
                                        </p:tav>
                                      </p:tavLst>
                                    </p:anim>
                                    <p:anim calcmode="lin" valueType="num">
                                      <p:cBhvr additive="base">
                                        <p:cTn id="36" dur="25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250" fill="hold"/>
                                        <p:tgtEl>
                                          <p:spTgt spid="35"/>
                                        </p:tgtEl>
                                        <p:attrNameLst>
                                          <p:attrName>ppt_x</p:attrName>
                                        </p:attrNameLst>
                                      </p:cBhvr>
                                      <p:tavLst>
                                        <p:tav tm="0">
                                          <p:val>
                                            <p:strVal val="1+#ppt_w/2"/>
                                          </p:val>
                                        </p:tav>
                                        <p:tav tm="100000">
                                          <p:val>
                                            <p:strVal val="#ppt_x"/>
                                          </p:val>
                                        </p:tav>
                                      </p:tavLst>
                                    </p:anim>
                                    <p:anim calcmode="lin" valueType="num">
                                      <p:cBhvr additive="base">
                                        <p:cTn id="40" dur="25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250" fill="hold"/>
                                        <p:tgtEl>
                                          <p:spTgt spid="11"/>
                                        </p:tgtEl>
                                        <p:attrNameLst>
                                          <p:attrName>ppt_x</p:attrName>
                                        </p:attrNameLst>
                                      </p:cBhvr>
                                      <p:tavLst>
                                        <p:tav tm="0">
                                          <p:val>
                                            <p:strVal val="1+#ppt_w/2"/>
                                          </p:val>
                                        </p:tav>
                                        <p:tav tm="100000">
                                          <p:val>
                                            <p:strVal val="#ppt_x"/>
                                          </p:val>
                                        </p:tav>
                                      </p:tavLst>
                                    </p:anim>
                                    <p:anim calcmode="lin" valueType="num">
                                      <p:cBhvr additive="base">
                                        <p:cTn id="44" dur="25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250" fill="hold"/>
                                        <p:tgtEl>
                                          <p:spTgt spid="54"/>
                                        </p:tgtEl>
                                        <p:attrNameLst>
                                          <p:attrName>ppt_x</p:attrName>
                                        </p:attrNameLst>
                                      </p:cBhvr>
                                      <p:tavLst>
                                        <p:tav tm="0">
                                          <p:val>
                                            <p:strVal val="#ppt_x"/>
                                          </p:val>
                                        </p:tav>
                                        <p:tav tm="100000">
                                          <p:val>
                                            <p:strVal val="#ppt_x"/>
                                          </p:val>
                                        </p:tav>
                                      </p:tavLst>
                                    </p:anim>
                                    <p:anim calcmode="lin" valueType="num">
                                      <p:cBhvr additive="base">
                                        <p:cTn id="48" dur="25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250" fill="hold"/>
                                        <p:tgtEl>
                                          <p:spTgt spid="47"/>
                                        </p:tgtEl>
                                        <p:attrNameLst>
                                          <p:attrName>ppt_x</p:attrName>
                                        </p:attrNameLst>
                                      </p:cBhvr>
                                      <p:tavLst>
                                        <p:tav tm="0">
                                          <p:val>
                                            <p:strVal val="#ppt_x"/>
                                          </p:val>
                                        </p:tav>
                                        <p:tav tm="100000">
                                          <p:val>
                                            <p:strVal val="#ppt_x"/>
                                          </p:val>
                                        </p:tav>
                                      </p:tavLst>
                                    </p:anim>
                                    <p:anim calcmode="lin" valueType="num">
                                      <p:cBhvr additive="base">
                                        <p:cTn id="52" dur="250" fill="hold"/>
                                        <p:tgtEl>
                                          <p:spTgt spid="4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250" fill="hold"/>
                                        <p:tgtEl>
                                          <p:spTgt spid="48"/>
                                        </p:tgtEl>
                                        <p:attrNameLst>
                                          <p:attrName>ppt_x</p:attrName>
                                        </p:attrNameLst>
                                      </p:cBhvr>
                                      <p:tavLst>
                                        <p:tav tm="0">
                                          <p:val>
                                            <p:strVal val="#ppt_x"/>
                                          </p:val>
                                        </p:tav>
                                        <p:tav tm="100000">
                                          <p:val>
                                            <p:strVal val="#ppt_x"/>
                                          </p:val>
                                        </p:tav>
                                      </p:tavLst>
                                    </p:anim>
                                    <p:anim calcmode="lin" valueType="num">
                                      <p:cBhvr additive="base">
                                        <p:cTn id="56" dur="250" fill="hold"/>
                                        <p:tgtEl>
                                          <p:spTgt spid="4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250" fill="hold"/>
                                        <p:tgtEl>
                                          <p:spTgt spid="49"/>
                                        </p:tgtEl>
                                        <p:attrNameLst>
                                          <p:attrName>ppt_x</p:attrName>
                                        </p:attrNameLst>
                                      </p:cBhvr>
                                      <p:tavLst>
                                        <p:tav tm="0">
                                          <p:val>
                                            <p:strVal val="#ppt_x"/>
                                          </p:val>
                                        </p:tav>
                                        <p:tav tm="100000">
                                          <p:val>
                                            <p:strVal val="#ppt_x"/>
                                          </p:val>
                                        </p:tav>
                                      </p:tavLst>
                                    </p:anim>
                                    <p:anim calcmode="lin" valueType="num">
                                      <p:cBhvr additive="base">
                                        <p:cTn id="60" dur="250" fill="hold"/>
                                        <p:tgtEl>
                                          <p:spTgt spid="4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250" fill="hold"/>
                                        <p:tgtEl>
                                          <p:spTgt spid="50"/>
                                        </p:tgtEl>
                                        <p:attrNameLst>
                                          <p:attrName>ppt_x</p:attrName>
                                        </p:attrNameLst>
                                      </p:cBhvr>
                                      <p:tavLst>
                                        <p:tav tm="0">
                                          <p:val>
                                            <p:strVal val="#ppt_x"/>
                                          </p:val>
                                        </p:tav>
                                        <p:tav tm="100000">
                                          <p:val>
                                            <p:strVal val="#ppt_x"/>
                                          </p:val>
                                        </p:tav>
                                      </p:tavLst>
                                    </p:anim>
                                    <p:anim calcmode="lin" valueType="num">
                                      <p:cBhvr additive="base">
                                        <p:cTn id="64" dur="25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250" fill="hold"/>
                                        <p:tgtEl>
                                          <p:spTgt spid="51"/>
                                        </p:tgtEl>
                                        <p:attrNameLst>
                                          <p:attrName>ppt_x</p:attrName>
                                        </p:attrNameLst>
                                      </p:cBhvr>
                                      <p:tavLst>
                                        <p:tav tm="0">
                                          <p:val>
                                            <p:strVal val="#ppt_x"/>
                                          </p:val>
                                        </p:tav>
                                        <p:tav tm="100000">
                                          <p:val>
                                            <p:strVal val="#ppt_x"/>
                                          </p:val>
                                        </p:tav>
                                      </p:tavLst>
                                    </p:anim>
                                    <p:anim calcmode="lin" valueType="num">
                                      <p:cBhvr additive="base">
                                        <p:cTn id="68" dur="25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250" fill="hold"/>
                                        <p:tgtEl>
                                          <p:spTgt spid="52"/>
                                        </p:tgtEl>
                                        <p:attrNameLst>
                                          <p:attrName>ppt_x</p:attrName>
                                        </p:attrNameLst>
                                      </p:cBhvr>
                                      <p:tavLst>
                                        <p:tav tm="0">
                                          <p:val>
                                            <p:strVal val="#ppt_x"/>
                                          </p:val>
                                        </p:tav>
                                        <p:tav tm="100000">
                                          <p:val>
                                            <p:strVal val="#ppt_x"/>
                                          </p:val>
                                        </p:tav>
                                      </p:tavLst>
                                    </p:anim>
                                    <p:anim calcmode="lin" valueType="num">
                                      <p:cBhvr additive="base">
                                        <p:cTn id="72" dur="25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250" fill="hold"/>
                                        <p:tgtEl>
                                          <p:spTgt spid="53"/>
                                        </p:tgtEl>
                                        <p:attrNameLst>
                                          <p:attrName>ppt_x</p:attrName>
                                        </p:attrNameLst>
                                      </p:cBhvr>
                                      <p:tavLst>
                                        <p:tav tm="0">
                                          <p:val>
                                            <p:strVal val="#ppt_x"/>
                                          </p:val>
                                        </p:tav>
                                        <p:tav tm="100000">
                                          <p:val>
                                            <p:strVal val="#ppt_x"/>
                                          </p:val>
                                        </p:tav>
                                      </p:tavLst>
                                    </p:anim>
                                    <p:anim calcmode="lin" valueType="num">
                                      <p:cBhvr additive="base">
                                        <p:cTn id="76" dur="25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additive="base">
                                        <p:cTn id="79" dur="250" fill="hold"/>
                                        <p:tgtEl>
                                          <p:spTgt spid="55"/>
                                        </p:tgtEl>
                                        <p:attrNameLst>
                                          <p:attrName>ppt_x</p:attrName>
                                        </p:attrNameLst>
                                      </p:cBhvr>
                                      <p:tavLst>
                                        <p:tav tm="0">
                                          <p:val>
                                            <p:strVal val="#ppt_x"/>
                                          </p:val>
                                        </p:tav>
                                        <p:tav tm="100000">
                                          <p:val>
                                            <p:strVal val="#ppt_x"/>
                                          </p:val>
                                        </p:tav>
                                      </p:tavLst>
                                    </p:anim>
                                    <p:anim calcmode="lin" valueType="num">
                                      <p:cBhvr additive="base">
                                        <p:cTn id="80" dur="250" fill="hold"/>
                                        <p:tgtEl>
                                          <p:spTgt spid="5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250" fill="hold"/>
                                        <p:tgtEl>
                                          <p:spTgt spid="56"/>
                                        </p:tgtEl>
                                        <p:attrNameLst>
                                          <p:attrName>ppt_x</p:attrName>
                                        </p:attrNameLst>
                                      </p:cBhvr>
                                      <p:tavLst>
                                        <p:tav tm="0">
                                          <p:val>
                                            <p:strVal val="#ppt_x"/>
                                          </p:val>
                                        </p:tav>
                                        <p:tav tm="100000">
                                          <p:val>
                                            <p:strVal val="#ppt_x"/>
                                          </p:val>
                                        </p:tav>
                                      </p:tavLst>
                                    </p:anim>
                                    <p:anim calcmode="lin" valueType="num">
                                      <p:cBhvr additive="base">
                                        <p:cTn id="84" dur="2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4" name="文本框 3"/>
          <p:cNvSpPr txBox="1"/>
          <p:nvPr/>
        </p:nvSpPr>
        <p:spPr>
          <a:xfrm>
            <a:off x="4620895" y="2552065"/>
            <a:ext cx="3735705" cy="645160"/>
          </a:xfrm>
          <a:prstGeom prst="rect">
            <a:avLst/>
          </a:prstGeom>
          <a:noFill/>
        </p:spPr>
        <p:txBody>
          <a:bodyPr wrap="square" rtlCol="0">
            <a:spAutoFit/>
          </a:bodyPr>
          <a:lstStyle/>
          <a:p>
            <a:pPr algn="l"/>
            <a:r>
              <a:rPr lang="zh-CN" altLang="en-US" sz="3600" dirty="0">
                <a:solidFill>
                  <a:srgbClr val="10FBFE"/>
                </a:solidFill>
                <a:latin typeface="微软雅黑" panose="020B0503020204020204" charset="-122"/>
                <a:ea typeface="微软雅黑" panose="020B0503020204020204" charset="-122"/>
              </a:rPr>
              <a:t>解决方案</a:t>
            </a:r>
          </a:p>
        </p:txBody>
      </p:sp>
      <p:sp>
        <p:nvSpPr>
          <p:cNvPr id="359" name="矩形 358"/>
          <p:cNvSpPr/>
          <p:nvPr/>
        </p:nvSpPr>
        <p:spPr>
          <a:xfrm>
            <a:off x="4620895" y="3197225"/>
            <a:ext cx="5001260" cy="1476375"/>
          </a:xfrm>
          <a:prstGeom prst="rect">
            <a:avLst/>
          </a:prstGeom>
        </p:spPr>
        <p:txBody>
          <a:bodyPr wrap="square">
            <a:spAutoFit/>
          </a:bodyPr>
          <a:lstStyle/>
          <a:p>
            <a:pPr>
              <a:lnSpc>
                <a:spcPct val="150000"/>
              </a:lnSpc>
            </a:pPr>
            <a:r>
              <a:rPr lang="en-US" sz="2000" dirty="0">
                <a:solidFill>
                  <a:srgbClr val="10FBFE"/>
                </a:solidFill>
                <a:latin typeface="微软雅黑" panose="020B0503020204020204" charset="-122"/>
                <a:ea typeface="微软雅黑" panose="020B0503020204020204" charset="-122"/>
                <a:cs typeface="+mn-ea"/>
                <a:sym typeface="+mn-lt"/>
              </a:rPr>
              <a:t>a.</a:t>
            </a:r>
            <a:r>
              <a:rPr lang="zh-CN" altLang="en-US" sz="2000" dirty="0">
                <a:solidFill>
                  <a:srgbClr val="10FBFE"/>
                </a:solidFill>
                <a:latin typeface="微软雅黑" panose="020B0503020204020204" charset="-122"/>
                <a:ea typeface="微软雅黑" panose="020B0503020204020204" charset="-122"/>
              </a:rPr>
              <a:t>项目创意与</a:t>
            </a:r>
            <a:r>
              <a:rPr lang="zh-CN" altLang="en-US" sz="2000" dirty="0">
                <a:solidFill>
                  <a:srgbClr val="10FBFE"/>
                </a:solidFill>
                <a:latin typeface="微软雅黑" panose="020B0503020204020204" charset="-122"/>
                <a:ea typeface="微软雅黑" panose="020B0503020204020204" charset="-122"/>
                <a:sym typeface="+mn-ea"/>
              </a:rPr>
              <a:t>解决思路</a:t>
            </a:r>
            <a:endParaRPr lang="zh-CN" altLang="en-US" sz="20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b.</a:t>
            </a:r>
            <a:r>
              <a:rPr lang="zh-CN" altLang="en-US" sz="2000" spc="300" dirty="0">
                <a:solidFill>
                  <a:srgbClr val="10FBFE"/>
                </a:solidFill>
                <a:latin typeface="微软雅黑" panose="020B0503020204020204" charset="-122"/>
                <a:ea typeface="微软雅黑" panose="020B0503020204020204" charset="-122"/>
                <a:cs typeface="+mn-ea"/>
                <a:sym typeface="+mn-lt"/>
              </a:rPr>
              <a:t>可行性分析</a:t>
            </a:r>
          </a:p>
          <a:p>
            <a:pPr>
              <a:lnSpc>
                <a:spcPct val="150000"/>
              </a:lnSpc>
            </a:pPr>
            <a:r>
              <a:rPr lang="en-US" altLang="zh-CN" sz="2000" spc="300" dirty="0">
                <a:solidFill>
                  <a:srgbClr val="10FBFE"/>
                </a:solidFill>
                <a:latin typeface="微软雅黑" panose="020B0503020204020204" charset="-122"/>
                <a:ea typeface="微软雅黑" panose="020B0503020204020204" charset="-122"/>
                <a:cs typeface="+mn-ea"/>
                <a:sym typeface="+mn-lt"/>
              </a:rPr>
              <a:t>c.</a:t>
            </a:r>
            <a:r>
              <a:rPr lang="zh-CN" altLang="en-US" sz="2000" spc="300" dirty="0">
                <a:solidFill>
                  <a:srgbClr val="10FBFE"/>
                </a:solidFill>
                <a:latin typeface="微软雅黑" panose="020B0503020204020204" charset="-122"/>
                <a:ea typeface="微软雅黑" panose="020B0503020204020204" charset="-122"/>
                <a:cs typeface="+mn-ea"/>
                <a:sym typeface="+mn-lt"/>
              </a:rPr>
              <a:t>工作任务分解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50"/>
                                        <p:tgtEl>
                                          <p:spTgt spid="6"/>
                                        </p:tgtEl>
                                      </p:cBhvr>
                                    </p:animEffect>
                                  </p:childTnLst>
                                </p:cTn>
                              </p:par>
                            </p:childTnLst>
                          </p:cTn>
                        </p:par>
                        <p:par>
                          <p:cTn id="11" fill="hold">
                            <p:stCondLst>
                              <p:cond delay="250"/>
                            </p:stCondLst>
                            <p:childTnLst>
                              <p:par>
                                <p:cTn id="12" presetID="42" presetClass="entr" presetSubtype="0" fill="hold" grpId="0" nodeType="afterEffect">
                                  <p:stCondLst>
                                    <p:cond delay="0"/>
                                  </p:stCondLst>
                                  <p:childTnLst>
                                    <p:set>
                                      <p:cBhvr>
                                        <p:cTn id="13" dur="1" fill="hold">
                                          <p:stCondLst>
                                            <p:cond delay="0"/>
                                          </p:stCondLst>
                                        </p:cTn>
                                        <p:tgtEl>
                                          <p:spTgt spid="359"/>
                                        </p:tgtEl>
                                        <p:attrNameLst>
                                          <p:attrName>style.visibility</p:attrName>
                                        </p:attrNameLst>
                                      </p:cBhvr>
                                      <p:to>
                                        <p:strVal val="visible"/>
                                      </p:to>
                                    </p:set>
                                    <p:animEffect transition="in" filter="fade">
                                      <p:cBhvr>
                                        <p:cTn id="14" dur="250"/>
                                        <p:tgtEl>
                                          <p:spTgt spid="359"/>
                                        </p:tgtEl>
                                      </p:cBhvr>
                                    </p:animEffect>
                                    <p:anim calcmode="lin" valueType="num">
                                      <p:cBhvr>
                                        <p:cTn id="15" dur="250" fill="hold"/>
                                        <p:tgtEl>
                                          <p:spTgt spid="359"/>
                                        </p:tgtEl>
                                        <p:attrNameLst>
                                          <p:attrName>ppt_x</p:attrName>
                                        </p:attrNameLst>
                                      </p:cBhvr>
                                      <p:tavLst>
                                        <p:tav tm="0">
                                          <p:val>
                                            <p:strVal val="#ppt_x"/>
                                          </p:val>
                                        </p:tav>
                                        <p:tav tm="100000">
                                          <p:val>
                                            <p:strVal val="#ppt_x"/>
                                          </p:val>
                                        </p:tav>
                                      </p:tavLst>
                                    </p:anim>
                                    <p:anim calcmode="lin" valueType="num">
                                      <p:cBhvr>
                                        <p:cTn id="16" dur="25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解决方案 </a:t>
            </a:r>
            <a:r>
              <a:rPr lang="en-US" altLang="zh-CN" sz="2000" b="1" dirty="0">
                <a:solidFill>
                  <a:srgbClr val="10FBFE"/>
                </a:solidFill>
                <a:latin typeface="微软雅黑" panose="020B0503020204020204" charset="-122"/>
                <a:ea typeface="微软雅黑" panose="020B0503020204020204" charset="-122"/>
              </a:rPr>
              <a:t>/ </a:t>
            </a:r>
            <a:r>
              <a:rPr lang="zh-CN" altLang="en-US" sz="2000" dirty="0">
                <a:solidFill>
                  <a:srgbClr val="10FBFE"/>
                </a:solidFill>
                <a:latin typeface="微软雅黑" panose="020B0503020204020204" charset="-122"/>
                <a:ea typeface="微软雅黑" panose="020B0503020204020204" charset="-122"/>
              </a:rPr>
              <a:t>项目创意与</a:t>
            </a:r>
            <a:r>
              <a:rPr lang="zh-CN" altLang="en-US" sz="2000" dirty="0">
                <a:solidFill>
                  <a:srgbClr val="10FBFE"/>
                </a:solidFill>
                <a:latin typeface="微软雅黑" panose="020B0503020204020204" charset="-122"/>
                <a:ea typeface="微软雅黑" panose="020B0503020204020204" charset="-122"/>
                <a:sym typeface="+mn-ea"/>
              </a:rPr>
              <a:t>解决思路</a:t>
            </a:r>
          </a:p>
        </p:txBody>
      </p:sp>
      <p:sp>
        <p:nvSpPr>
          <p:cNvPr id="128" name="矩形 127"/>
          <p:cNvSpPr/>
          <p:nvPr/>
        </p:nvSpPr>
        <p:spPr>
          <a:xfrm>
            <a:off x="1366989" y="3252470"/>
            <a:ext cx="3657765" cy="1488869"/>
          </a:xfrm>
          <a:prstGeom prst="rect">
            <a:avLst/>
          </a:prstGeom>
        </p:spPr>
        <p:txBody>
          <a:bodyPr wrap="square" lIns="68580" tIns="34290" rIns="68580" bIns="34290">
            <a:spAutoFit/>
          </a:bodyPr>
          <a:lstStyle/>
          <a:p>
            <a:pPr algn="l">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对验证码进行图像处理，</a:t>
            </a:r>
            <a:r>
              <a:rPr sz="1600" dirty="0" err="1">
                <a:solidFill>
                  <a:schemeClr val="bg1"/>
                </a:solidFill>
                <a:latin typeface="宋体" panose="02010600030101010101" pitchFamily="2" charset="-122"/>
                <a:ea typeface="宋体" panose="02010600030101010101" pitchFamily="2" charset="-122"/>
                <a:cs typeface="+mn-ea"/>
                <a:sym typeface="+mn-lt"/>
              </a:rPr>
              <a:t>采用</a:t>
            </a:r>
            <a:r>
              <a:rPr lang="zh-CN" altLang="en-US" sz="1600" dirty="0">
                <a:solidFill>
                  <a:schemeClr val="bg1"/>
                </a:solidFill>
                <a:latin typeface="宋体" panose="02010600030101010101" pitchFamily="2" charset="-122"/>
                <a:ea typeface="宋体" panose="02010600030101010101" pitchFamily="2" charset="-122"/>
                <a:cs typeface="+mn-ea"/>
                <a:sym typeface="+mn-lt"/>
              </a:rPr>
              <a:t>滑动</a:t>
            </a:r>
            <a:r>
              <a:rPr sz="1600" dirty="0" err="1">
                <a:solidFill>
                  <a:schemeClr val="bg1"/>
                </a:solidFill>
                <a:latin typeface="宋体" panose="02010600030101010101" pitchFamily="2" charset="-122"/>
                <a:ea typeface="宋体" panose="02010600030101010101" pitchFamily="2" charset="-122"/>
                <a:cs typeface="+mn-ea"/>
                <a:sym typeface="+mn-lt"/>
              </a:rPr>
              <a:t>窗口分割</a:t>
            </a:r>
            <a:r>
              <a:rPr lang="zh-CN" altLang="en-US" sz="1600" dirty="0">
                <a:solidFill>
                  <a:schemeClr val="bg1"/>
                </a:solidFill>
                <a:latin typeface="宋体" panose="02010600030101010101" pitchFamily="2" charset="-122"/>
                <a:ea typeface="宋体" panose="02010600030101010101" pitchFamily="2" charset="-122"/>
                <a:cs typeface="+mn-ea"/>
                <a:sym typeface="+mn-lt"/>
              </a:rPr>
              <a:t>提取</a:t>
            </a:r>
            <a:r>
              <a:rPr sz="1600" dirty="0" err="1">
                <a:solidFill>
                  <a:schemeClr val="bg1"/>
                </a:solidFill>
                <a:latin typeface="宋体" panose="02010600030101010101" pitchFamily="2" charset="-122"/>
                <a:ea typeface="宋体" panose="02010600030101010101" pitchFamily="2" charset="-122"/>
                <a:cs typeface="+mn-ea"/>
                <a:sym typeface="+mn-lt"/>
              </a:rPr>
              <a:t>字符</a:t>
            </a:r>
            <a:r>
              <a:rPr sz="1600" dirty="0">
                <a:solidFill>
                  <a:schemeClr val="bg1"/>
                </a:solidFill>
                <a:latin typeface="宋体" panose="02010600030101010101" pitchFamily="2" charset="-122"/>
                <a:ea typeface="宋体" panose="02010600030101010101" pitchFamily="2" charset="-122"/>
                <a:cs typeface="+mn-ea"/>
                <a:sym typeface="+mn-lt"/>
              </a:rPr>
              <a:t>，</a:t>
            </a:r>
            <a:r>
              <a:rPr lang="zh-CN" altLang="en-US" sz="1600" dirty="0">
                <a:solidFill>
                  <a:schemeClr val="bg1"/>
                </a:solidFill>
                <a:latin typeface="宋体" panose="02010600030101010101" pitchFamily="2" charset="-122"/>
                <a:ea typeface="宋体" panose="02010600030101010101" pitchFamily="2" charset="-122"/>
                <a:cs typeface="+mn-ea"/>
                <a:sym typeface="+mn-lt"/>
              </a:rPr>
              <a:t>组织训练集。</a:t>
            </a:r>
            <a:r>
              <a:rPr sz="1600" dirty="0" err="1">
                <a:solidFill>
                  <a:schemeClr val="bg1"/>
                </a:solidFill>
                <a:latin typeface="宋体" panose="02010600030101010101" pitchFamily="2" charset="-122"/>
                <a:ea typeface="宋体" panose="02010600030101010101" pitchFamily="2" charset="-122"/>
                <a:cs typeface="+mn-ea"/>
                <a:sym typeface="+mn-lt"/>
              </a:rPr>
              <a:t>利用卷积神经</a:t>
            </a:r>
            <a:r>
              <a:rPr lang="zh-CN" altLang="en-US" sz="1600" dirty="0">
                <a:solidFill>
                  <a:schemeClr val="bg1"/>
                </a:solidFill>
                <a:latin typeface="宋体" panose="02010600030101010101" pitchFamily="2" charset="-122"/>
                <a:ea typeface="宋体" panose="02010600030101010101" pitchFamily="2" charset="-122"/>
                <a:cs typeface="+mn-ea"/>
                <a:sym typeface="+mn-lt"/>
              </a:rPr>
              <a:t>网络</a:t>
            </a:r>
            <a:r>
              <a:rPr sz="1600" dirty="0" err="1">
                <a:solidFill>
                  <a:schemeClr val="bg1"/>
                </a:solidFill>
                <a:latin typeface="宋体" panose="02010600030101010101" pitchFamily="2" charset="-122"/>
                <a:ea typeface="宋体" panose="02010600030101010101" pitchFamily="2" charset="-122"/>
                <a:cs typeface="+mn-ea"/>
                <a:sym typeface="+mn-lt"/>
              </a:rPr>
              <a:t>训练</a:t>
            </a:r>
            <a:r>
              <a:rPr lang="zh-CN" altLang="en-US" sz="1600" dirty="0">
                <a:solidFill>
                  <a:schemeClr val="bg1"/>
                </a:solidFill>
                <a:latin typeface="宋体" panose="02010600030101010101" pitchFamily="2" charset="-122"/>
                <a:ea typeface="宋体" panose="02010600030101010101" pitchFamily="2" charset="-122"/>
                <a:cs typeface="+mn-ea"/>
                <a:sym typeface="+mn-lt"/>
              </a:rPr>
              <a:t>一个</a:t>
            </a:r>
            <a:r>
              <a:rPr sz="1600" dirty="0" err="1">
                <a:solidFill>
                  <a:schemeClr val="bg1"/>
                </a:solidFill>
                <a:latin typeface="宋体" panose="02010600030101010101" pitchFamily="2" charset="-122"/>
                <a:ea typeface="宋体" panose="02010600030101010101" pitchFamily="2" charset="-122"/>
                <a:cs typeface="+mn-ea"/>
                <a:sym typeface="+mn-lt"/>
              </a:rPr>
              <a:t>分类器，对验证码中字符逐一识别</a:t>
            </a:r>
            <a:r>
              <a:rPr lang="zh-CN" altLang="en-US" sz="1600" dirty="0">
                <a:solidFill>
                  <a:schemeClr val="bg1"/>
                </a:solidFill>
                <a:latin typeface="宋体" panose="02010600030101010101" pitchFamily="2" charset="-122"/>
                <a:ea typeface="宋体" panose="02010600030101010101" pitchFamily="2" charset="-122"/>
                <a:cs typeface="+mn-ea"/>
                <a:sym typeface="+mn-lt"/>
              </a:rPr>
              <a:t>。</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129" name="TextBox 28"/>
          <p:cNvSpPr txBox="1"/>
          <p:nvPr/>
        </p:nvSpPr>
        <p:spPr>
          <a:xfrm>
            <a:off x="1366989" y="2947571"/>
            <a:ext cx="2468880" cy="346249"/>
          </a:xfrm>
          <a:prstGeom prst="rect">
            <a:avLst/>
          </a:prstGeom>
          <a:noFill/>
        </p:spPr>
        <p:txBody>
          <a:bodyPr wrap="square" lIns="68580" tIns="34290" rIns="68580" bIns="34290" rtlCol="0">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第一类（赛题</a:t>
            </a:r>
            <a:r>
              <a:rPr lang="en-US" altLang="zh-CN" b="1" dirty="0">
                <a:solidFill>
                  <a:srgbClr val="10FBFE"/>
                </a:solidFill>
                <a:latin typeface="微软雅黑" panose="020B0503020204020204" charset="-122"/>
                <a:ea typeface="微软雅黑" panose="020B0503020204020204" charset="-122"/>
                <a:sym typeface="+mn-ea"/>
              </a:rPr>
              <a:t>1</a:t>
            </a:r>
            <a:r>
              <a:rPr lang="zh-CN" altLang="en-US" b="1" dirty="0">
                <a:solidFill>
                  <a:srgbClr val="10FBFE"/>
                </a:solidFill>
                <a:latin typeface="微软雅黑" panose="020B0503020204020204" charset="-122"/>
                <a:ea typeface="微软雅黑" panose="020B0503020204020204" charset="-122"/>
                <a:sym typeface="+mn-ea"/>
              </a:rPr>
              <a:t>、</a:t>
            </a:r>
            <a:r>
              <a:rPr lang="en-US" altLang="zh-CN" b="1" dirty="0">
                <a:solidFill>
                  <a:srgbClr val="10FBFE"/>
                </a:solidFill>
                <a:latin typeface="微软雅黑" panose="020B0503020204020204" charset="-122"/>
                <a:ea typeface="微软雅黑" panose="020B0503020204020204" charset="-122"/>
                <a:sym typeface="+mn-ea"/>
              </a:rPr>
              <a:t>2</a:t>
            </a:r>
            <a:r>
              <a:rPr lang="zh-CN" altLang="en-US" b="1" dirty="0">
                <a:solidFill>
                  <a:srgbClr val="10FBFE"/>
                </a:solidFill>
                <a:latin typeface="微软雅黑" panose="020B0503020204020204" charset="-122"/>
                <a:ea typeface="微软雅黑" panose="020B0503020204020204" charset="-122"/>
                <a:sym typeface="+mn-ea"/>
              </a:rPr>
              <a:t>）</a:t>
            </a:r>
            <a:endParaRPr lang="zh-CN" altLang="en-US" sz="24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130415" y="2815536"/>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119620" y="5591959"/>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456055" y="4453049"/>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34376" y="1852812"/>
            <a:ext cx="3894703" cy="1119537"/>
          </a:xfrm>
          <a:prstGeom prst="rect">
            <a:avLst/>
          </a:prstGeom>
        </p:spPr>
        <p:txBody>
          <a:bodyPr wrap="square" lIns="68580" tIns="34290" rIns="68580" bIns="34290">
            <a:spAutoFit/>
          </a:bodyPr>
          <a:lstStyle/>
          <a:p>
            <a:pP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对验证码进行图像处理但不分割，</a:t>
            </a:r>
            <a:r>
              <a:rPr sz="1600" dirty="0" err="1">
                <a:solidFill>
                  <a:schemeClr val="bg1"/>
                </a:solidFill>
                <a:latin typeface="宋体" panose="02010600030101010101" pitchFamily="2" charset="-122"/>
                <a:ea typeface="宋体" panose="02010600030101010101" pitchFamily="2" charset="-122"/>
                <a:cs typeface="+mn-ea"/>
                <a:sym typeface="+mn-lt"/>
              </a:rPr>
              <a:t>采用端到端方法训练卷积神经网络</a:t>
            </a:r>
            <a:r>
              <a:rPr lang="zh-CN" altLang="en-US" sz="1600" dirty="0">
                <a:solidFill>
                  <a:schemeClr val="bg1"/>
                </a:solidFill>
                <a:latin typeface="宋体" panose="02010600030101010101" pitchFamily="2" charset="-122"/>
                <a:ea typeface="宋体" panose="02010600030101010101" pitchFamily="2" charset="-122"/>
                <a:cs typeface="+mn-ea"/>
                <a:sym typeface="+mn-lt"/>
              </a:rPr>
              <a:t>，对整张验证码进行分类与识别。</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143" name="TextBox 54"/>
          <p:cNvSpPr txBox="1"/>
          <p:nvPr/>
        </p:nvSpPr>
        <p:spPr>
          <a:xfrm>
            <a:off x="7343139" y="1519151"/>
            <a:ext cx="2251434" cy="346249"/>
          </a:xfrm>
          <a:prstGeom prst="rect">
            <a:avLst/>
          </a:prstGeom>
          <a:noFill/>
        </p:spPr>
        <p:txBody>
          <a:bodyPr wrap="square" lIns="68580" tIns="34290" rIns="68580" bIns="34290" rtlCol="0">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第二类（赛题</a:t>
            </a:r>
            <a:r>
              <a:rPr lang="en-US" altLang="zh-CN" b="1" dirty="0">
                <a:solidFill>
                  <a:srgbClr val="10FBFE"/>
                </a:solidFill>
                <a:latin typeface="微软雅黑" panose="020B0503020204020204" charset="-122"/>
                <a:ea typeface="微软雅黑" panose="020B0503020204020204" charset="-122"/>
                <a:sym typeface="+mn-ea"/>
              </a:rPr>
              <a:t>3</a:t>
            </a:r>
            <a:r>
              <a:rPr lang="zh-CN" altLang="en-US" b="1" dirty="0">
                <a:solidFill>
                  <a:srgbClr val="10FBFE"/>
                </a:solidFill>
                <a:latin typeface="微软雅黑" panose="020B0503020204020204" charset="-122"/>
                <a:ea typeface="微软雅黑" panose="020B0503020204020204" charset="-122"/>
                <a:sym typeface="+mn-ea"/>
              </a:rPr>
              <a:t>、</a:t>
            </a:r>
            <a:r>
              <a:rPr lang="en-US" altLang="zh-CN" b="1" dirty="0">
                <a:solidFill>
                  <a:srgbClr val="10FBFE"/>
                </a:solidFill>
                <a:latin typeface="微软雅黑" panose="020B0503020204020204" charset="-122"/>
                <a:ea typeface="微软雅黑" panose="020B0503020204020204" charset="-122"/>
                <a:sym typeface="+mn-ea"/>
              </a:rPr>
              <a:t>4</a:t>
            </a:r>
            <a:r>
              <a:rPr lang="zh-CN" altLang="en-US" b="1" dirty="0">
                <a:solidFill>
                  <a:srgbClr val="10FBFE"/>
                </a:solidFill>
                <a:latin typeface="微软雅黑" panose="020B0503020204020204" charset="-122"/>
                <a:ea typeface="微软雅黑" panose="020B0503020204020204" charset="-122"/>
                <a:sym typeface="+mn-ea"/>
              </a:rPr>
              <a:t>）</a:t>
            </a:r>
            <a:endParaRPr lang="zh-CN" altLang="en-US" sz="2400" b="1" dirty="0">
              <a:solidFill>
                <a:schemeClr val="bg1"/>
              </a:solidFill>
            </a:endParaRPr>
          </a:p>
        </p:txBody>
      </p:sp>
      <p:sp>
        <p:nvSpPr>
          <p:cNvPr id="144" name="矩形 143"/>
          <p:cNvSpPr/>
          <p:nvPr/>
        </p:nvSpPr>
        <p:spPr>
          <a:xfrm>
            <a:off x="7343139" y="3954462"/>
            <a:ext cx="4159747" cy="1858201"/>
          </a:xfrm>
          <a:prstGeom prst="rect">
            <a:avLst/>
          </a:prstGeom>
        </p:spPr>
        <p:txBody>
          <a:bodyPr wrap="square" lIns="68580" tIns="34290" rIns="68580" bIns="34290">
            <a:spAutoFit/>
          </a:bodyPr>
          <a:lstStyle/>
          <a:p>
            <a:pPr>
              <a:lnSpc>
                <a:spcPct val="150000"/>
              </a:lnSpc>
            </a:pPr>
            <a:r>
              <a:rPr lang="zh-CN" altLang="en-US" sz="1600" dirty="0">
                <a:solidFill>
                  <a:schemeClr val="bg1"/>
                </a:solidFill>
                <a:latin typeface="宋体" panose="02010600030101010101" pitchFamily="2" charset="-122"/>
                <a:ea typeface="宋体" panose="02010600030101010101" pitchFamily="2" charset="-122"/>
                <a:cs typeface="+mn-ea"/>
                <a:sym typeface="+mn-lt"/>
              </a:rPr>
              <a:t>对验证码进行图像处理并分割，组织训练集，利用</a:t>
            </a:r>
            <a:r>
              <a:rPr sz="1600" dirty="0" err="1">
                <a:solidFill>
                  <a:schemeClr val="bg1"/>
                </a:solidFill>
                <a:latin typeface="宋体" panose="02010600030101010101" pitchFamily="2" charset="-122"/>
                <a:ea typeface="宋体" panose="02010600030101010101" pitchFamily="2" charset="-122"/>
                <a:cs typeface="+mn-ea"/>
                <a:sym typeface="+mn-lt"/>
              </a:rPr>
              <a:t>孪生网络（Siamese</a:t>
            </a:r>
            <a:r>
              <a:rPr sz="1600" dirty="0">
                <a:solidFill>
                  <a:schemeClr val="bg1"/>
                </a:solidFill>
                <a:latin typeface="宋体" panose="02010600030101010101" pitchFamily="2" charset="-122"/>
                <a:ea typeface="宋体" panose="02010600030101010101" pitchFamily="2" charset="-122"/>
                <a:cs typeface="+mn-ea"/>
                <a:sym typeface="+mn-lt"/>
              </a:rPr>
              <a:t> Network）</a:t>
            </a:r>
            <a:r>
              <a:rPr lang="zh-CN" altLang="en-US" sz="1600" dirty="0">
                <a:solidFill>
                  <a:schemeClr val="bg1"/>
                </a:solidFill>
                <a:latin typeface="宋体" panose="02010600030101010101" pitchFamily="2" charset="-122"/>
                <a:ea typeface="宋体" panose="02010600030101010101" pitchFamily="2" charset="-122"/>
                <a:cs typeface="+mn-ea"/>
                <a:sym typeface="+mn-lt"/>
              </a:rPr>
              <a:t>进行度量学习</a:t>
            </a:r>
            <a:r>
              <a:rPr sz="1600" dirty="0">
                <a:solidFill>
                  <a:schemeClr val="bg1"/>
                </a:solidFill>
                <a:latin typeface="宋体" panose="02010600030101010101" pitchFamily="2" charset="-122"/>
                <a:ea typeface="宋体" panose="02010600030101010101" pitchFamily="2" charset="-122"/>
                <a:cs typeface="+mn-ea"/>
                <a:sym typeface="+mn-lt"/>
              </a:rPr>
              <a:t>，</a:t>
            </a:r>
            <a:r>
              <a:rPr sz="1600" dirty="0" err="1">
                <a:solidFill>
                  <a:schemeClr val="bg1"/>
                </a:solidFill>
                <a:latin typeface="宋体" panose="02010600030101010101" pitchFamily="2" charset="-122"/>
                <a:ea typeface="宋体" panose="02010600030101010101" pitchFamily="2" charset="-122"/>
                <a:cs typeface="+mn-ea"/>
                <a:sym typeface="+mn-lt"/>
              </a:rPr>
              <a:t>一次输入两个样本</a:t>
            </a:r>
            <a:r>
              <a:rPr lang="zh-CN" altLang="en-US" sz="1600" dirty="0">
                <a:solidFill>
                  <a:schemeClr val="bg1"/>
                </a:solidFill>
                <a:latin typeface="宋体" panose="02010600030101010101" pitchFamily="2" charset="-122"/>
                <a:ea typeface="宋体" panose="02010600030101010101" pitchFamily="2" charset="-122"/>
                <a:cs typeface="+mn-ea"/>
                <a:sym typeface="+mn-lt"/>
              </a:rPr>
              <a:t>（正样本对或负样本对）训练</a:t>
            </a:r>
            <a:r>
              <a:rPr sz="1600" dirty="0" err="1">
                <a:solidFill>
                  <a:schemeClr val="bg1"/>
                </a:solidFill>
                <a:latin typeface="宋体" panose="02010600030101010101" pitchFamily="2" charset="-122"/>
                <a:ea typeface="宋体" panose="02010600030101010101" pitchFamily="2" charset="-122"/>
                <a:cs typeface="+mn-ea"/>
                <a:sym typeface="+mn-lt"/>
              </a:rPr>
              <a:t>一个特征提取器，通过</a:t>
            </a:r>
            <a:r>
              <a:rPr lang="zh-CN" altLang="en-US" sz="1600" dirty="0">
                <a:solidFill>
                  <a:schemeClr val="bg1"/>
                </a:solidFill>
                <a:latin typeface="宋体" panose="02010600030101010101" pitchFamily="2" charset="-122"/>
                <a:ea typeface="宋体" panose="02010600030101010101" pitchFamily="2" charset="-122"/>
                <a:cs typeface="+mn-ea"/>
                <a:sym typeface="+mn-lt"/>
              </a:rPr>
              <a:t>度量特征之间的</a:t>
            </a:r>
            <a:r>
              <a:rPr sz="1600" dirty="0" err="1">
                <a:solidFill>
                  <a:schemeClr val="bg1"/>
                </a:solidFill>
                <a:latin typeface="宋体" panose="02010600030101010101" pitchFamily="2" charset="-122"/>
                <a:ea typeface="宋体" panose="02010600030101010101" pitchFamily="2" charset="-122"/>
                <a:cs typeface="+mn-ea"/>
                <a:sym typeface="+mn-lt"/>
              </a:rPr>
              <a:t>距离</a:t>
            </a:r>
            <a:r>
              <a:rPr lang="zh-CN" altLang="en-US" sz="1600" dirty="0">
                <a:solidFill>
                  <a:schemeClr val="bg1"/>
                </a:solidFill>
                <a:latin typeface="宋体" panose="02010600030101010101" pitchFamily="2" charset="-122"/>
                <a:ea typeface="宋体" panose="02010600030101010101" pitchFamily="2" charset="-122"/>
                <a:cs typeface="+mn-ea"/>
                <a:sym typeface="+mn-lt"/>
              </a:rPr>
              <a:t>来</a:t>
            </a:r>
            <a:r>
              <a:rPr sz="1600" dirty="0" err="1">
                <a:solidFill>
                  <a:schemeClr val="bg1"/>
                </a:solidFill>
                <a:latin typeface="宋体" panose="02010600030101010101" pitchFamily="2" charset="-122"/>
                <a:ea typeface="宋体" panose="02010600030101010101" pitchFamily="2" charset="-122"/>
                <a:cs typeface="+mn-ea"/>
                <a:sym typeface="+mn-lt"/>
              </a:rPr>
              <a:t>匹配</a:t>
            </a:r>
            <a:r>
              <a:rPr lang="zh-CN" altLang="en-US" sz="1600" dirty="0">
                <a:solidFill>
                  <a:schemeClr val="bg1"/>
                </a:solidFill>
                <a:latin typeface="宋体" panose="02010600030101010101" pitchFamily="2" charset="-122"/>
                <a:ea typeface="宋体" panose="02010600030101010101" pitchFamily="2" charset="-122"/>
                <a:cs typeface="+mn-ea"/>
                <a:sym typeface="+mn-lt"/>
              </a:rPr>
              <a:t>相似的</a:t>
            </a:r>
            <a:r>
              <a:rPr sz="1600" dirty="0" err="1">
                <a:solidFill>
                  <a:schemeClr val="bg1"/>
                </a:solidFill>
                <a:latin typeface="宋体" panose="02010600030101010101" pitchFamily="2" charset="-122"/>
                <a:ea typeface="宋体" panose="02010600030101010101" pitchFamily="2" charset="-122"/>
                <a:cs typeface="+mn-ea"/>
                <a:sym typeface="+mn-lt"/>
              </a:rPr>
              <a:t>汉字</a:t>
            </a:r>
            <a:r>
              <a:rPr lang="zh-CN" altLang="en-US" sz="1600" dirty="0">
                <a:solidFill>
                  <a:schemeClr val="bg1"/>
                </a:solidFill>
                <a:latin typeface="宋体" panose="02010600030101010101" pitchFamily="2" charset="-122"/>
                <a:ea typeface="宋体" panose="02010600030101010101" pitchFamily="2" charset="-122"/>
                <a:cs typeface="+mn-ea"/>
                <a:sym typeface="+mn-lt"/>
              </a:rPr>
              <a:t>。</a:t>
            </a:r>
            <a:endParaRPr sz="1600" dirty="0">
              <a:solidFill>
                <a:schemeClr val="bg1"/>
              </a:solidFill>
              <a:latin typeface="宋体" panose="02010600030101010101" pitchFamily="2" charset="-122"/>
              <a:ea typeface="宋体" panose="02010600030101010101" pitchFamily="2" charset="-122"/>
              <a:cs typeface="+mn-ea"/>
              <a:sym typeface="+mn-lt"/>
            </a:endParaRPr>
          </a:p>
        </p:txBody>
      </p:sp>
      <p:sp>
        <p:nvSpPr>
          <p:cNvPr id="145" name="TextBox 54"/>
          <p:cNvSpPr txBox="1"/>
          <p:nvPr/>
        </p:nvSpPr>
        <p:spPr>
          <a:xfrm>
            <a:off x="7343139" y="3687305"/>
            <a:ext cx="1900555" cy="346249"/>
          </a:xfrm>
          <a:prstGeom prst="rect">
            <a:avLst/>
          </a:prstGeom>
          <a:noFill/>
        </p:spPr>
        <p:txBody>
          <a:bodyPr wrap="square" lIns="68580" tIns="34290" rIns="68580" bIns="34290" rtlCol="0">
            <a:spAutoFit/>
          </a:bodyPr>
          <a:lstStyle/>
          <a:p>
            <a:pPr eaLnBrk="1" hangingPunct="1"/>
            <a:r>
              <a:rPr lang="zh-CN" altLang="en-US" b="1" dirty="0">
                <a:solidFill>
                  <a:srgbClr val="10FBFE"/>
                </a:solidFill>
                <a:latin typeface="微软雅黑" panose="020B0503020204020204" charset="-122"/>
                <a:ea typeface="微软雅黑" panose="020B0503020204020204" charset="-122"/>
                <a:sym typeface="+mn-ea"/>
              </a:rPr>
              <a:t>第三类（赛题</a:t>
            </a:r>
            <a:r>
              <a:rPr lang="en-US" altLang="zh-CN" b="1" dirty="0">
                <a:solidFill>
                  <a:srgbClr val="10FBFE"/>
                </a:solidFill>
                <a:latin typeface="微软雅黑" panose="020B0503020204020204" charset="-122"/>
                <a:ea typeface="微软雅黑" panose="020B0503020204020204" charset="-122"/>
                <a:sym typeface="+mn-ea"/>
              </a:rPr>
              <a:t>5</a:t>
            </a:r>
            <a:r>
              <a:rPr lang="zh-CN" altLang="en-US" b="1" dirty="0">
                <a:solidFill>
                  <a:srgbClr val="10FBFE"/>
                </a:solidFill>
                <a:latin typeface="微软雅黑" panose="020B0503020204020204" charset="-122"/>
                <a:ea typeface="微软雅黑" panose="020B0503020204020204" charset="-122"/>
                <a:sym typeface="+mn-ea"/>
              </a:rPr>
              <a:t>）</a:t>
            </a:r>
            <a:endParaRPr lang="zh-CN" altLang="en-US" sz="2400" b="1" dirty="0">
              <a:solidFill>
                <a:schemeClr val="bg1"/>
              </a:solidFill>
            </a:endParaRPr>
          </a:p>
        </p:txBody>
      </p:sp>
      <p:sp>
        <p:nvSpPr>
          <p:cNvPr id="14" name="Rectangle 28">
            <a:extLst>
              <a:ext uri="{FF2B5EF4-FFF2-40B4-BE49-F238E27FC236}">
                <a16:creationId xmlns:a16="http://schemas.microsoft.com/office/drawing/2014/main" id="{779922A7-2919-41BA-97FB-7DB9CAEA841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29">
            <a:extLst>
              <a:ext uri="{FF2B5EF4-FFF2-40B4-BE49-F238E27FC236}">
                <a16:creationId xmlns:a16="http://schemas.microsoft.com/office/drawing/2014/main" id="{B8DD39B6-4EEA-4095-9FAD-1E598DB26EE1}"/>
              </a:ext>
            </a:extLst>
          </p:cNvPr>
          <p:cNvSpPr>
            <a:spLocks noChangeArrowheads="1"/>
          </p:cNvSpPr>
          <p:nvPr/>
        </p:nvSpPr>
        <p:spPr bwMode="auto">
          <a:xfrm>
            <a:off x="0" y="88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30">
            <a:extLst>
              <a:ext uri="{FF2B5EF4-FFF2-40B4-BE49-F238E27FC236}">
                <a16:creationId xmlns:a16="http://schemas.microsoft.com/office/drawing/2014/main" id="{9FD38291-69A1-475B-9CC6-4701C838A009}"/>
              </a:ext>
            </a:extLst>
          </p:cNvPr>
          <p:cNvSpPr>
            <a:spLocks noChangeArrowheads="1"/>
          </p:cNvSpPr>
          <p:nvPr/>
        </p:nvSpPr>
        <p:spPr bwMode="auto">
          <a:xfrm>
            <a:off x="0" y="131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31">
            <a:extLst>
              <a:ext uri="{FF2B5EF4-FFF2-40B4-BE49-F238E27FC236}">
                <a16:creationId xmlns:a16="http://schemas.microsoft.com/office/drawing/2014/main" id="{08CB8950-F506-453E-B127-588BDE4E3F4D}"/>
              </a:ext>
            </a:extLst>
          </p:cNvPr>
          <p:cNvSpPr>
            <a:spLocks noChangeArrowheads="1"/>
          </p:cNvSpPr>
          <p:nvPr/>
        </p:nvSpPr>
        <p:spPr bwMode="auto">
          <a:xfrm>
            <a:off x="0" y="174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8" name="Rectangle 32">
            <a:extLst>
              <a:ext uri="{FF2B5EF4-FFF2-40B4-BE49-F238E27FC236}">
                <a16:creationId xmlns:a16="http://schemas.microsoft.com/office/drawing/2014/main" id="{81AC3D31-81ED-469D-A6A9-ADE31ABF5C02}"/>
              </a:ext>
            </a:extLst>
          </p:cNvPr>
          <p:cNvSpPr>
            <a:spLocks noChangeArrowheads="1"/>
          </p:cNvSpPr>
          <p:nvPr/>
        </p:nvSpPr>
        <p:spPr bwMode="auto">
          <a:xfrm>
            <a:off x="0" y="2171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33">
            <a:extLst>
              <a:ext uri="{FF2B5EF4-FFF2-40B4-BE49-F238E27FC236}">
                <a16:creationId xmlns:a16="http://schemas.microsoft.com/office/drawing/2014/main" id="{162009B4-58FF-446D-9D2F-3ABB13775D05}"/>
              </a:ext>
            </a:extLst>
          </p:cNvPr>
          <p:cNvSpPr>
            <a:spLocks noChangeArrowheads="1"/>
          </p:cNvSpPr>
          <p:nvPr/>
        </p:nvSpPr>
        <p:spPr bwMode="auto">
          <a:xfrm>
            <a:off x="0" y="2600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34">
            <a:extLst>
              <a:ext uri="{FF2B5EF4-FFF2-40B4-BE49-F238E27FC236}">
                <a16:creationId xmlns:a16="http://schemas.microsoft.com/office/drawing/2014/main" id="{391E179E-1D15-43DA-821D-FC9EEF4EAC47}"/>
              </a:ext>
            </a:extLst>
          </p:cNvPr>
          <p:cNvSpPr>
            <a:spLocks noChangeArrowheads="1"/>
          </p:cNvSpPr>
          <p:nvPr/>
        </p:nvSpPr>
        <p:spPr bwMode="auto">
          <a:xfrm>
            <a:off x="0" y="3028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35">
            <a:extLst>
              <a:ext uri="{FF2B5EF4-FFF2-40B4-BE49-F238E27FC236}">
                <a16:creationId xmlns:a16="http://schemas.microsoft.com/office/drawing/2014/main" id="{064EA605-11B9-4C8E-B128-86B277DADEB0}"/>
              </a:ext>
            </a:extLst>
          </p:cNvPr>
          <p:cNvSpPr>
            <a:spLocks noChangeArrowheads="1"/>
          </p:cNvSpPr>
          <p:nvPr/>
        </p:nvSpPr>
        <p:spPr bwMode="auto">
          <a:xfrm>
            <a:off x="0" y="3457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36">
            <a:extLst>
              <a:ext uri="{FF2B5EF4-FFF2-40B4-BE49-F238E27FC236}">
                <a16:creationId xmlns:a16="http://schemas.microsoft.com/office/drawing/2014/main" id="{9CCA04A6-A175-4697-B63E-537A7E363275}"/>
              </a:ext>
            </a:extLst>
          </p:cNvPr>
          <p:cNvSpPr>
            <a:spLocks noChangeArrowheads="1"/>
          </p:cNvSpPr>
          <p:nvPr/>
        </p:nvSpPr>
        <p:spPr bwMode="auto">
          <a:xfrm>
            <a:off x="0" y="3886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pic>
        <p:nvPicPr>
          <p:cNvPr id="33" name="图片 32">
            <a:extLst>
              <a:ext uri="{FF2B5EF4-FFF2-40B4-BE49-F238E27FC236}">
                <a16:creationId xmlns:a16="http://schemas.microsoft.com/office/drawing/2014/main" id="{001ACC34-5E5F-436E-9A6D-31EE294A8C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8249" y="4812967"/>
            <a:ext cx="1908175" cy="572770"/>
          </a:xfrm>
          <a:prstGeom prst="rect">
            <a:avLst/>
          </a:prstGeom>
          <a:noFill/>
          <a:ln>
            <a:noFill/>
          </a:ln>
        </p:spPr>
      </p:pic>
      <p:pic>
        <p:nvPicPr>
          <p:cNvPr id="34" name="图片 33">
            <a:extLst>
              <a:ext uri="{FF2B5EF4-FFF2-40B4-BE49-F238E27FC236}">
                <a16:creationId xmlns:a16="http://schemas.microsoft.com/office/drawing/2014/main" id="{EEADB193-F6F4-4E05-9C83-6821AF96FD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4330" y="5420452"/>
            <a:ext cx="1908175" cy="572770"/>
          </a:xfrm>
          <a:prstGeom prst="rect">
            <a:avLst/>
          </a:prstGeom>
          <a:noFill/>
          <a:ln>
            <a:noFill/>
          </a:ln>
        </p:spPr>
      </p:pic>
      <p:pic>
        <p:nvPicPr>
          <p:cNvPr id="35" name="图片 34">
            <a:extLst>
              <a:ext uri="{FF2B5EF4-FFF2-40B4-BE49-F238E27FC236}">
                <a16:creationId xmlns:a16="http://schemas.microsoft.com/office/drawing/2014/main" id="{A8F62102-00A1-46D9-B7EC-6E6FAEA617B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084797" y="850266"/>
            <a:ext cx="1908175" cy="609868"/>
          </a:xfrm>
          <a:prstGeom prst="rect">
            <a:avLst/>
          </a:prstGeom>
          <a:noFill/>
          <a:ln>
            <a:noFill/>
          </a:ln>
        </p:spPr>
      </p:pic>
      <p:pic>
        <p:nvPicPr>
          <p:cNvPr id="36" name="图片 35">
            <a:extLst>
              <a:ext uri="{FF2B5EF4-FFF2-40B4-BE49-F238E27FC236}">
                <a16:creationId xmlns:a16="http://schemas.microsoft.com/office/drawing/2014/main" id="{B0783B58-949B-45EF-985B-5D5C22CA97F4}"/>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368955" y="251142"/>
            <a:ext cx="1908175" cy="572135"/>
          </a:xfrm>
          <a:prstGeom prst="rect">
            <a:avLst/>
          </a:prstGeom>
          <a:noFill/>
          <a:ln>
            <a:noFill/>
          </a:ln>
        </p:spPr>
      </p:pic>
      <p:pic>
        <p:nvPicPr>
          <p:cNvPr id="6" name="图片 5">
            <a:extLst>
              <a:ext uri="{FF2B5EF4-FFF2-40B4-BE49-F238E27FC236}">
                <a16:creationId xmlns:a16="http://schemas.microsoft.com/office/drawing/2014/main" id="{823E5DAE-AD09-4B37-8D4E-E48A8B206F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9642" y="6303929"/>
            <a:ext cx="428625" cy="428625"/>
          </a:xfrm>
          <a:prstGeom prst="rect">
            <a:avLst/>
          </a:prstGeom>
        </p:spPr>
      </p:pic>
      <p:pic>
        <p:nvPicPr>
          <p:cNvPr id="8" name="图片 7">
            <a:extLst>
              <a:ext uri="{FF2B5EF4-FFF2-40B4-BE49-F238E27FC236}">
                <a16:creationId xmlns:a16="http://schemas.microsoft.com/office/drawing/2014/main" id="{2E1DFFD1-7E5E-4D48-B918-FCB6A29FBE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2817" y="6311838"/>
            <a:ext cx="428625" cy="428625"/>
          </a:xfrm>
          <a:prstGeom prst="rect">
            <a:avLst/>
          </a:prstGeom>
        </p:spPr>
      </p:pic>
      <p:pic>
        <p:nvPicPr>
          <p:cNvPr id="10" name="图片 9">
            <a:extLst>
              <a:ext uri="{FF2B5EF4-FFF2-40B4-BE49-F238E27FC236}">
                <a16:creationId xmlns:a16="http://schemas.microsoft.com/office/drawing/2014/main" id="{C785EB39-22B2-4DCA-8FC4-4673C5420B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56944" y="6311838"/>
            <a:ext cx="428625" cy="428625"/>
          </a:xfrm>
          <a:prstGeom prst="rect">
            <a:avLst/>
          </a:prstGeom>
        </p:spPr>
      </p:pic>
      <p:pic>
        <p:nvPicPr>
          <p:cNvPr id="12" name="图片 11">
            <a:extLst>
              <a:ext uri="{FF2B5EF4-FFF2-40B4-BE49-F238E27FC236}">
                <a16:creationId xmlns:a16="http://schemas.microsoft.com/office/drawing/2014/main" id="{828C98B0-334C-4934-94E5-A431F10466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77049" y="6308264"/>
            <a:ext cx="428625" cy="428625"/>
          </a:xfrm>
          <a:prstGeom prst="rect">
            <a:avLst/>
          </a:prstGeom>
        </p:spPr>
      </p:pic>
      <p:pic>
        <p:nvPicPr>
          <p:cNvPr id="23" name="图片 22">
            <a:extLst>
              <a:ext uri="{FF2B5EF4-FFF2-40B4-BE49-F238E27FC236}">
                <a16:creationId xmlns:a16="http://schemas.microsoft.com/office/drawing/2014/main" id="{70A2A303-4D1B-469B-A723-5CD2BB6AF7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89840" y="6303929"/>
            <a:ext cx="428625" cy="428625"/>
          </a:xfrm>
          <a:prstGeom prst="rect">
            <a:avLst/>
          </a:prstGeom>
        </p:spPr>
      </p:pic>
      <p:pic>
        <p:nvPicPr>
          <p:cNvPr id="25" name="图片 24">
            <a:extLst>
              <a:ext uri="{FF2B5EF4-FFF2-40B4-BE49-F238E27FC236}">
                <a16:creationId xmlns:a16="http://schemas.microsoft.com/office/drawing/2014/main" id="{40EA2EA2-78B7-4E93-B9E0-5348B507B6D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02631" y="6303929"/>
            <a:ext cx="428625" cy="428625"/>
          </a:xfrm>
          <a:prstGeom prst="rect">
            <a:avLst/>
          </a:prstGeom>
        </p:spPr>
      </p:pic>
      <p:pic>
        <p:nvPicPr>
          <p:cNvPr id="27" name="图片 26">
            <a:extLst>
              <a:ext uri="{FF2B5EF4-FFF2-40B4-BE49-F238E27FC236}">
                <a16:creationId xmlns:a16="http://schemas.microsoft.com/office/drawing/2014/main" id="{1D73E377-DB0E-4CAC-8A5B-89CD7E7974F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24950" y="6308264"/>
            <a:ext cx="428625" cy="428625"/>
          </a:xfrm>
          <a:prstGeom prst="rect">
            <a:avLst/>
          </a:prstGeom>
        </p:spPr>
      </p:pic>
      <p:pic>
        <p:nvPicPr>
          <p:cNvPr id="29" name="图片 28">
            <a:extLst>
              <a:ext uri="{FF2B5EF4-FFF2-40B4-BE49-F238E27FC236}">
                <a16:creationId xmlns:a16="http://schemas.microsoft.com/office/drawing/2014/main" id="{401E4D66-4DD1-4AB4-8F6D-CC6DD19618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2611" y="5848160"/>
            <a:ext cx="1428750" cy="428625"/>
          </a:xfrm>
          <a:prstGeom prst="rect">
            <a:avLst/>
          </a:prstGeom>
        </p:spPr>
      </p:pic>
      <p:pic>
        <p:nvPicPr>
          <p:cNvPr id="31" name="图片 30">
            <a:extLst>
              <a:ext uri="{FF2B5EF4-FFF2-40B4-BE49-F238E27FC236}">
                <a16:creationId xmlns:a16="http://schemas.microsoft.com/office/drawing/2014/main" id="{32E6EDCF-0ADD-4D42-97CE-DFC908E6CE6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40424" y="6303929"/>
            <a:ext cx="428625" cy="428625"/>
          </a:xfrm>
          <a:prstGeom prst="rect">
            <a:avLst/>
          </a:prstGeom>
        </p:spPr>
      </p:pic>
      <p:pic>
        <p:nvPicPr>
          <p:cNvPr id="257" name="图片 256">
            <a:extLst>
              <a:ext uri="{FF2B5EF4-FFF2-40B4-BE49-F238E27FC236}">
                <a16:creationId xmlns:a16="http://schemas.microsoft.com/office/drawing/2014/main" id="{247A580D-B848-472A-A5D5-C37FED8C04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56172" y="6304388"/>
            <a:ext cx="428625" cy="428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250"/>
                                        <p:tgtEl>
                                          <p:spTgt spid="136"/>
                                        </p:tgtEl>
                                      </p:cBhvr>
                                    </p:animEffect>
                                    <p:anim calcmode="lin" valueType="num">
                                      <p:cBhvr>
                                        <p:cTn id="8" dur="250" fill="hold"/>
                                        <p:tgtEl>
                                          <p:spTgt spid="136"/>
                                        </p:tgtEl>
                                        <p:attrNameLst>
                                          <p:attrName>style.rotation</p:attrName>
                                        </p:attrNameLst>
                                      </p:cBhvr>
                                      <p:tavLst>
                                        <p:tav tm="0">
                                          <p:val>
                                            <p:fltVal val="720"/>
                                          </p:val>
                                        </p:tav>
                                        <p:tav tm="100000">
                                          <p:val>
                                            <p:fltVal val="0"/>
                                          </p:val>
                                        </p:tav>
                                      </p:tavLst>
                                    </p:anim>
                                    <p:anim calcmode="lin" valueType="num">
                                      <p:cBhvr>
                                        <p:cTn id="9" dur="250" fill="hold"/>
                                        <p:tgtEl>
                                          <p:spTgt spid="136"/>
                                        </p:tgtEl>
                                        <p:attrNameLst>
                                          <p:attrName>ppt_h</p:attrName>
                                        </p:attrNameLst>
                                      </p:cBhvr>
                                      <p:tavLst>
                                        <p:tav tm="0">
                                          <p:val>
                                            <p:fltVal val="0"/>
                                          </p:val>
                                        </p:tav>
                                        <p:tav tm="100000">
                                          <p:val>
                                            <p:strVal val="#ppt_h"/>
                                          </p:val>
                                        </p:tav>
                                      </p:tavLst>
                                    </p:anim>
                                    <p:anim calcmode="lin" valueType="num">
                                      <p:cBhvr>
                                        <p:cTn id="10" dur="250" fill="hold"/>
                                        <p:tgtEl>
                                          <p:spTgt spid="136"/>
                                        </p:tgtEl>
                                        <p:attrNameLst>
                                          <p:attrName>ppt_w</p:attrName>
                                        </p:attrNameLst>
                                      </p:cBhvr>
                                      <p:tavLst>
                                        <p:tav tm="0">
                                          <p:val>
                                            <p:fltVal val="0"/>
                                          </p:val>
                                        </p:tav>
                                        <p:tav tm="100000">
                                          <p:val>
                                            <p:strVal val="#ppt_w"/>
                                          </p:val>
                                        </p:tav>
                                      </p:tavLst>
                                    </p:anim>
                                  </p:childTnLst>
                                </p:cTn>
                              </p:par>
                            </p:childTnLst>
                          </p:cTn>
                        </p:par>
                        <p:par>
                          <p:cTn id="11" fill="hold">
                            <p:stCondLst>
                              <p:cond delay="250"/>
                            </p:stCondLst>
                            <p:childTnLst>
                              <p:par>
                                <p:cTn id="12" presetID="22" presetClass="entr" presetSubtype="2" fill="hold" grpId="0" nodeType="afterEffect">
                                  <p:stCondLst>
                                    <p:cond delay="0"/>
                                  </p:stCondLst>
                                  <p:childTnLst>
                                    <p:set>
                                      <p:cBhvr>
                                        <p:cTn id="13" dur="1" fill="hold">
                                          <p:stCondLst>
                                            <p:cond delay="0"/>
                                          </p:stCondLst>
                                        </p:cTn>
                                        <p:tgtEl>
                                          <p:spTgt spid="141"/>
                                        </p:tgtEl>
                                        <p:attrNameLst>
                                          <p:attrName>style.visibility</p:attrName>
                                        </p:attrNameLst>
                                      </p:cBhvr>
                                      <p:to>
                                        <p:strVal val="visible"/>
                                      </p:to>
                                    </p:set>
                                    <p:animEffect transition="in" filter="wipe(right)">
                                      <p:cBhvr>
                                        <p:cTn id="14" dur="250"/>
                                        <p:tgtEl>
                                          <p:spTgt spid="141"/>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250" fill="hold"/>
                                        <p:tgtEl>
                                          <p:spTgt spid="129"/>
                                        </p:tgtEl>
                                        <p:attrNameLst>
                                          <p:attrName>ppt_x</p:attrName>
                                        </p:attrNameLst>
                                      </p:cBhvr>
                                      <p:tavLst>
                                        <p:tav tm="0">
                                          <p:val>
                                            <p:strVal val="0-#ppt_w/2"/>
                                          </p:val>
                                        </p:tav>
                                        <p:tav tm="100000">
                                          <p:val>
                                            <p:strVal val="#ppt_x"/>
                                          </p:val>
                                        </p:tav>
                                      </p:tavLst>
                                    </p:anim>
                                    <p:anim calcmode="lin" valueType="num">
                                      <p:cBhvr additive="base">
                                        <p:cTn id="19" dur="250" fill="hold"/>
                                        <p:tgtEl>
                                          <p:spTgt spid="12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28"/>
                                        </p:tgtEl>
                                        <p:attrNameLst>
                                          <p:attrName>style.visibility</p:attrName>
                                        </p:attrNameLst>
                                      </p:cBhvr>
                                      <p:to>
                                        <p:strVal val="visible"/>
                                      </p:to>
                                    </p:set>
                                    <p:anim calcmode="lin" valueType="num">
                                      <p:cBhvr additive="base">
                                        <p:cTn id="22" dur="250" fill="hold"/>
                                        <p:tgtEl>
                                          <p:spTgt spid="128"/>
                                        </p:tgtEl>
                                        <p:attrNameLst>
                                          <p:attrName>ppt_x</p:attrName>
                                        </p:attrNameLst>
                                      </p:cBhvr>
                                      <p:tavLst>
                                        <p:tav tm="0">
                                          <p:val>
                                            <p:strVal val="0-#ppt_w/2"/>
                                          </p:val>
                                        </p:tav>
                                        <p:tav tm="100000">
                                          <p:val>
                                            <p:strVal val="#ppt_x"/>
                                          </p:val>
                                        </p:tav>
                                      </p:tavLst>
                                    </p:anim>
                                    <p:anim calcmode="lin" valueType="num">
                                      <p:cBhvr additive="base">
                                        <p:cTn id="23" dur="250" fill="hold"/>
                                        <p:tgtEl>
                                          <p:spTgt spid="12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250" fill="hold"/>
                                        <p:tgtEl>
                                          <p:spTgt spid="33"/>
                                        </p:tgtEl>
                                        <p:attrNameLst>
                                          <p:attrName>ppt_x</p:attrName>
                                        </p:attrNameLst>
                                      </p:cBhvr>
                                      <p:tavLst>
                                        <p:tav tm="0">
                                          <p:val>
                                            <p:strVal val="0-#ppt_w/2"/>
                                          </p:val>
                                        </p:tav>
                                        <p:tav tm="100000">
                                          <p:val>
                                            <p:strVal val="#ppt_x"/>
                                          </p:val>
                                        </p:tav>
                                      </p:tavLst>
                                    </p:anim>
                                    <p:anim calcmode="lin" valueType="num">
                                      <p:cBhvr additive="base">
                                        <p:cTn id="27" dur="250" fill="hold"/>
                                        <p:tgtEl>
                                          <p:spTgt spid="33"/>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250" fill="hold"/>
                                        <p:tgtEl>
                                          <p:spTgt spid="34"/>
                                        </p:tgtEl>
                                        <p:attrNameLst>
                                          <p:attrName>ppt_x</p:attrName>
                                        </p:attrNameLst>
                                      </p:cBhvr>
                                      <p:tavLst>
                                        <p:tav tm="0">
                                          <p:val>
                                            <p:strVal val="0-#ppt_w/2"/>
                                          </p:val>
                                        </p:tav>
                                        <p:tav tm="100000">
                                          <p:val>
                                            <p:strVal val="#ppt_x"/>
                                          </p:val>
                                        </p:tav>
                                      </p:tavLst>
                                    </p:anim>
                                    <p:anim calcmode="lin" valueType="num">
                                      <p:cBhvr additive="base">
                                        <p:cTn id="31" dur="250" fill="hold"/>
                                        <p:tgtEl>
                                          <p:spTgt spid="34"/>
                                        </p:tgtEl>
                                        <p:attrNameLst>
                                          <p:attrName>ppt_y</p:attrName>
                                        </p:attrNameLst>
                                      </p:cBhvr>
                                      <p:tavLst>
                                        <p:tav tm="0">
                                          <p:val>
                                            <p:strVal val="#ppt_y"/>
                                          </p:val>
                                        </p:tav>
                                        <p:tav tm="100000">
                                          <p:val>
                                            <p:strVal val="#ppt_y"/>
                                          </p:val>
                                        </p:tav>
                                      </p:tavLst>
                                    </p:anim>
                                  </p:childTnLst>
                                </p:cTn>
                              </p:par>
                            </p:childTnLst>
                          </p:cTn>
                        </p:par>
                        <p:par>
                          <p:cTn id="32" fill="hold">
                            <p:stCondLst>
                              <p:cond delay="750"/>
                            </p:stCondLst>
                            <p:childTnLst>
                              <p:par>
                                <p:cTn id="33" presetID="35" presetClass="entr" presetSubtype="0" fill="hold" nodeType="afterEffect">
                                  <p:stCondLst>
                                    <p:cond delay="0"/>
                                  </p:stCondLst>
                                  <p:childTnLst>
                                    <p:set>
                                      <p:cBhvr>
                                        <p:cTn id="34" dur="1" fill="hold">
                                          <p:stCondLst>
                                            <p:cond delay="0"/>
                                          </p:stCondLst>
                                        </p:cTn>
                                        <p:tgtEl>
                                          <p:spTgt spid="133"/>
                                        </p:tgtEl>
                                        <p:attrNameLst>
                                          <p:attrName>style.visibility</p:attrName>
                                        </p:attrNameLst>
                                      </p:cBhvr>
                                      <p:to>
                                        <p:strVal val="visible"/>
                                      </p:to>
                                    </p:set>
                                    <p:animEffect transition="in" filter="fade">
                                      <p:cBhvr>
                                        <p:cTn id="35" dur="100"/>
                                        <p:tgtEl>
                                          <p:spTgt spid="133"/>
                                        </p:tgtEl>
                                      </p:cBhvr>
                                    </p:animEffect>
                                    <p:anim calcmode="lin" valueType="num">
                                      <p:cBhvr>
                                        <p:cTn id="36" dur="100" fill="hold"/>
                                        <p:tgtEl>
                                          <p:spTgt spid="133"/>
                                        </p:tgtEl>
                                        <p:attrNameLst>
                                          <p:attrName>style.rotation</p:attrName>
                                        </p:attrNameLst>
                                      </p:cBhvr>
                                      <p:tavLst>
                                        <p:tav tm="0">
                                          <p:val>
                                            <p:fltVal val="720"/>
                                          </p:val>
                                        </p:tav>
                                        <p:tav tm="100000">
                                          <p:val>
                                            <p:fltVal val="0"/>
                                          </p:val>
                                        </p:tav>
                                      </p:tavLst>
                                    </p:anim>
                                    <p:anim calcmode="lin" valueType="num">
                                      <p:cBhvr>
                                        <p:cTn id="37" dur="100" fill="hold"/>
                                        <p:tgtEl>
                                          <p:spTgt spid="133"/>
                                        </p:tgtEl>
                                        <p:attrNameLst>
                                          <p:attrName>ppt_h</p:attrName>
                                        </p:attrNameLst>
                                      </p:cBhvr>
                                      <p:tavLst>
                                        <p:tav tm="0">
                                          <p:val>
                                            <p:fltVal val="0"/>
                                          </p:val>
                                        </p:tav>
                                        <p:tav tm="100000">
                                          <p:val>
                                            <p:strVal val="#ppt_h"/>
                                          </p:val>
                                        </p:tav>
                                      </p:tavLst>
                                    </p:anim>
                                    <p:anim calcmode="lin" valueType="num">
                                      <p:cBhvr>
                                        <p:cTn id="38" dur="100" fill="hold"/>
                                        <p:tgtEl>
                                          <p:spTgt spid="133"/>
                                        </p:tgtEl>
                                        <p:attrNameLst>
                                          <p:attrName>ppt_w</p:attrName>
                                        </p:attrNameLst>
                                      </p:cBhvr>
                                      <p:tavLst>
                                        <p:tav tm="0">
                                          <p:val>
                                            <p:fltVal val="0"/>
                                          </p:val>
                                        </p:tav>
                                        <p:tav tm="100000">
                                          <p:val>
                                            <p:strVal val="#ppt_w"/>
                                          </p:val>
                                        </p:tav>
                                      </p:tavLst>
                                    </p:anim>
                                  </p:childTnLst>
                                </p:cTn>
                              </p:par>
                            </p:childTnLst>
                          </p:cTn>
                        </p:par>
                        <p:par>
                          <p:cTn id="39" fill="hold">
                            <p:stCondLst>
                              <p:cond delay="850"/>
                            </p:stCondLst>
                            <p:childTnLst>
                              <p:par>
                                <p:cTn id="40" presetID="22" presetClass="entr" presetSubtype="8" fill="hold" grpId="0" nodeType="afterEffect">
                                  <p:stCondLst>
                                    <p:cond delay="0"/>
                                  </p:stCondLst>
                                  <p:childTnLst>
                                    <p:set>
                                      <p:cBhvr>
                                        <p:cTn id="41" dur="1" fill="hold">
                                          <p:stCondLst>
                                            <p:cond delay="0"/>
                                          </p:stCondLst>
                                        </p:cTn>
                                        <p:tgtEl>
                                          <p:spTgt spid="139"/>
                                        </p:tgtEl>
                                        <p:attrNameLst>
                                          <p:attrName>style.visibility</p:attrName>
                                        </p:attrNameLst>
                                      </p:cBhvr>
                                      <p:to>
                                        <p:strVal val="visible"/>
                                      </p:to>
                                    </p:set>
                                    <p:animEffect transition="in" filter="wipe(left)">
                                      <p:cBhvr>
                                        <p:cTn id="42" dur="250"/>
                                        <p:tgtEl>
                                          <p:spTgt spid="139"/>
                                        </p:tgtEl>
                                      </p:cBhvr>
                                    </p:animEffect>
                                  </p:childTnLst>
                                </p:cTn>
                              </p:par>
                            </p:childTnLst>
                          </p:cTn>
                        </p:par>
                        <p:par>
                          <p:cTn id="43" fill="hold">
                            <p:stCondLst>
                              <p:cond delay="1100"/>
                            </p:stCondLst>
                            <p:childTnLst>
                              <p:par>
                                <p:cTn id="44" presetID="2" presetClass="entr" presetSubtype="2" fill="hold" grpId="0" nodeType="afterEffect">
                                  <p:stCondLst>
                                    <p:cond delay="0"/>
                                  </p:stCondLst>
                                  <p:childTnLst>
                                    <p:set>
                                      <p:cBhvr>
                                        <p:cTn id="45" dur="1" fill="hold">
                                          <p:stCondLst>
                                            <p:cond delay="0"/>
                                          </p:stCondLst>
                                        </p:cTn>
                                        <p:tgtEl>
                                          <p:spTgt spid="143"/>
                                        </p:tgtEl>
                                        <p:attrNameLst>
                                          <p:attrName>style.visibility</p:attrName>
                                        </p:attrNameLst>
                                      </p:cBhvr>
                                      <p:to>
                                        <p:strVal val="visible"/>
                                      </p:to>
                                    </p:set>
                                    <p:anim calcmode="lin" valueType="num">
                                      <p:cBhvr additive="base">
                                        <p:cTn id="46" dur="250" fill="hold"/>
                                        <p:tgtEl>
                                          <p:spTgt spid="143"/>
                                        </p:tgtEl>
                                        <p:attrNameLst>
                                          <p:attrName>ppt_x</p:attrName>
                                        </p:attrNameLst>
                                      </p:cBhvr>
                                      <p:tavLst>
                                        <p:tav tm="0">
                                          <p:val>
                                            <p:strVal val="1+#ppt_w/2"/>
                                          </p:val>
                                        </p:tav>
                                        <p:tav tm="100000">
                                          <p:val>
                                            <p:strVal val="#ppt_x"/>
                                          </p:val>
                                        </p:tav>
                                      </p:tavLst>
                                    </p:anim>
                                    <p:anim calcmode="lin" valueType="num">
                                      <p:cBhvr additive="base">
                                        <p:cTn id="47" dur="250" fill="hold"/>
                                        <p:tgtEl>
                                          <p:spTgt spid="14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42"/>
                                        </p:tgtEl>
                                        <p:attrNameLst>
                                          <p:attrName>style.visibility</p:attrName>
                                        </p:attrNameLst>
                                      </p:cBhvr>
                                      <p:to>
                                        <p:strVal val="visible"/>
                                      </p:to>
                                    </p:set>
                                    <p:anim calcmode="lin" valueType="num">
                                      <p:cBhvr additive="base">
                                        <p:cTn id="50" dur="250" fill="hold"/>
                                        <p:tgtEl>
                                          <p:spTgt spid="142"/>
                                        </p:tgtEl>
                                        <p:attrNameLst>
                                          <p:attrName>ppt_x</p:attrName>
                                        </p:attrNameLst>
                                      </p:cBhvr>
                                      <p:tavLst>
                                        <p:tav tm="0">
                                          <p:val>
                                            <p:strVal val="1+#ppt_w/2"/>
                                          </p:val>
                                        </p:tav>
                                        <p:tav tm="100000">
                                          <p:val>
                                            <p:strVal val="#ppt_x"/>
                                          </p:val>
                                        </p:tav>
                                      </p:tavLst>
                                    </p:anim>
                                    <p:anim calcmode="lin" valueType="num">
                                      <p:cBhvr additive="base">
                                        <p:cTn id="51" dur="250" fill="hold"/>
                                        <p:tgtEl>
                                          <p:spTgt spid="142"/>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250" fill="hold"/>
                                        <p:tgtEl>
                                          <p:spTgt spid="35"/>
                                        </p:tgtEl>
                                        <p:attrNameLst>
                                          <p:attrName>ppt_x</p:attrName>
                                        </p:attrNameLst>
                                      </p:cBhvr>
                                      <p:tavLst>
                                        <p:tav tm="0">
                                          <p:val>
                                            <p:strVal val="1+#ppt_w/2"/>
                                          </p:val>
                                        </p:tav>
                                        <p:tav tm="100000">
                                          <p:val>
                                            <p:strVal val="#ppt_x"/>
                                          </p:val>
                                        </p:tav>
                                      </p:tavLst>
                                    </p:anim>
                                    <p:anim calcmode="lin" valueType="num">
                                      <p:cBhvr additive="base">
                                        <p:cTn id="55" dur="250" fill="hold"/>
                                        <p:tgtEl>
                                          <p:spTgt spid="35"/>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250" fill="hold"/>
                                        <p:tgtEl>
                                          <p:spTgt spid="36"/>
                                        </p:tgtEl>
                                        <p:attrNameLst>
                                          <p:attrName>ppt_x</p:attrName>
                                        </p:attrNameLst>
                                      </p:cBhvr>
                                      <p:tavLst>
                                        <p:tav tm="0">
                                          <p:val>
                                            <p:strVal val="1+#ppt_w/2"/>
                                          </p:val>
                                        </p:tav>
                                        <p:tav tm="100000">
                                          <p:val>
                                            <p:strVal val="#ppt_x"/>
                                          </p:val>
                                        </p:tav>
                                      </p:tavLst>
                                    </p:anim>
                                    <p:anim calcmode="lin" valueType="num">
                                      <p:cBhvr additive="base">
                                        <p:cTn id="59" dur="250" fill="hold"/>
                                        <p:tgtEl>
                                          <p:spTgt spid="36"/>
                                        </p:tgtEl>
                                        <p:attrNameLst>
                                          <p:attrName>ppt_y</p:attrName>
                                        </p:attrNameLst>
                                      </p:cBhvr>
                                      <p:tavLst>
                                        <p:tav tm="0">
                                          <p:val>
                                            <p:strVal val="#ppt_y"/>
                                          </p:val>
                                        </p:tav>
                                        <p:tav tm="100000">
                                          <p:val>
                                            <p:strVal val="#ppt_y"/>
                                          </p:val>
                                        </p:tav>
                                      </p:tavLst>
                                    </p:anim>
                                  </p:childTnLst>
                                </p:cTn>
                              </p:par>
                            </p:childTnLst>
                          </p:cTn>
                        </p:par>
                        <p:par>
                          <p:cTn id="60" fill="hold">
                            <p:stCondLst>
                              <p:cond delay="1350"/>
                            </p:stCondLst>
                            <p:childTnLst>
                              <p:par>
                                <p:cTn id="61" presetID="35" presetClass="entr" presetSubtype="0" fill="hold" nodeType="after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fade">
                                      <p:cBhvr>
                                        <p:cTn id="63" dur="100"/>
                                        <p:tgtEl>
                                          <p:spTgt spid="130"/>
                                        </p:tgtEl>
                                      </p:cBhvr>
                                    </p:animEffect>
                                    <p:anim calcmode="lin" valueType="num">
                                      <p:cBhvr>
                                        <p:cTn id="64" dur="100" fill="hold"/>
                                        <p:tgtEl>
                                          <p:spTgt spid="130"/>
                                        </p:tgtEl>
                                        <p:attrNameLst>
                                          <p:attrName>style.rotation</p:attrName>
                                        </p:attrNameLst>
                                      </p:cBhvr>
                                      <p:tavLst>
                                        <p:tav tm="0">
                                          <p:val>
                                            <p:fltVal val="720"/>
                                          </p:val>
                                        </p:tav>
                                        <p:tav tm="100000">
                                          <p:val>
                                            <p:fltVal val="0"/>
                                          </p:val>
                                        </p:tav>
                                      </p:tavLst>
                                    </p:anim>
                                    <p:anim calcmode="lin" valueType="num">
                                      <p:cBhvr>
                                        <p:cTn id="65" dur="100" fill="hold"/>
                                        <p:tgtEl>
                                          <p:spTgt spid="130"/>
                                        </p:tgtEl>
                                        <p:attrNameLst>
                                          <p:attrName>ppt_h</p:attrName>
                                        </p:attrNameLst>
                                      </p:cBhvr>
                                      <p:tavLst>
                                        <p:tav tm="0">
                                          <p:val>
                                            <p:fltVal val="0"/>
                                          </p:val>
                                        </p:tav>
                                        <p:tav tm="100000">
                                          <p:val>
                                            <p:strVal val="#ppt_h"/>
                                          </p:val>
                                        </p:tav>
                                      </p:tavLst>
                                    </p:anim>
                                    <p:anim calcmode="lin" valueType="num">
                                      <p:cBhvr>
                                        <p:cTn id="66" dur="100" fill="hold"/>
                                        <p:tgtEl>
                                          <p:spTgt spid="130"/>
                                        </p:tgtEl>
                                        <p:attrNameLst>
                                          <p:attrName>ppt_w</p:attrName>
                                        </p:attrNameLst>
                                      </p:cBhvr>
                                      <p:tavLst>
                                        <p:tav tm="0">
                                          <p:val>
                                            <p:fltVal val="0"/>
                                          </p:val>
                                        </p:tav>
                                        <p:tav tm="100000">
                                          <p:val>
                                            <p:strVal val="#ppt_w"/>
                                          </p:val>
                                        </p:tav>
                                      </p:tavLst>
                                    </p:anim>
                                  </p:childTnLst>
                                </p:cTn>
                              </p:par>
                            </p:childTnLst>
                          </p:cTn>
                        </p:par>
                        <p:par>
                          <p:cTn id="67" fill="hold">
                            <p:stCondLst>
                              <p:cond delay="1450"/>
                            </p:stCondLst>
                            <p:childTnLst>
                              <p:par>
                                <p:cTn id="68" presetID="22" presetClass="entr" presetSubtype="8" fill="hold" grpId="0" nodeType="afterEffect">
                                  <p:stCondLst>
                                    <p:cond delay="0"/>
                                  </p:stCondLst>
                                  <p:childTnLst>
                                    <p:set>
                                      <p:cBhvr>
                                        <p:cTn id="69" dur="1" fill="hold">
                                          <p:stCondLst>
                                            <p:cond delay="0"/>
                                          </p:stCondLst>
                                        </p:cTn>
                                        <p:tgtEl>
                                          <p:spTgt spid="140"/>
                                        </p:tgtEl>
                                        <p:attrNameLst>
                                          <p:attrName>style.visibility</p:attrName>
                                        </p:attrNameLst>
                                      </p:cBhvr>
                                      <p:to>
                                        <p:strVal val="visible"/>
                                      </p:to>
                                    </p:set>
                                    <p:animEffect transition="in" filter="wipe(left)">
                                      <p:cBhvr>
                                        <p:cTn id="70" dur="250"/>
                                        <p:tgtEl>
                                          <p:spTgt spid="140"/>
                                        </p:tgtEl>
                                      </p:cBhvr>
                                    </p:animEffect>
                                  </p:childTnLst>
                                </p:cTn>
                              </p:par>
                            </p:childTnLst>
                          </p:cTn>
                        </p:par>
                        <p:par>
                          <p:cTn id="71" fill="hold">
                            <p:stCondLst>
                              <p:cond delay="1700"/>
                            </p:stCondLst>
                            <p:childTnLst>
                              <p:par>
                                <p:cTn id="72" presetID="2" presetClass="entr" presetSubtype="2" fill="hold" grpId="0" nodeType="afterEffect">
                                  <p:stCondLst>
                                    <p:cond delay="0"/>
                                  </p:stCondLst>
                                  <p:childTnLst>
                                    <p:set>
                                      <p:cBhvr>
                                        <p:cTn id="73" dur="1" fill="hold">
                                          <p:stCondLst>
                                            <p:cond delay="0"/>
                                          </p:stCondLst>
                                        </p:cTn>
                                        <p:tgtEl>
                                          <p:spTgt spid="145"/>
                                        </p:tgtEl>
                                        <p:attrNameLst>
                                          <p:attrName>style.visibility</p:attrName>
                                        </p:attrNameLst>
                                      </p:cBhvr>
                                      <p:to>
                                        <p:strVal val="visible"/>
                                      </p:to>
                                    </p:set>
                                    <p:anim calcmode="lin" valueType="num">
                                      <p:cBhvr additive="base">
                                        <p:cTn id="74" dur="250" fill="hold"/>
                                        <p:tgtEl>
                                          <p:spTgt spid="145"/>
                                        </p:tgtEl>
                                        <p:attrNameLst>
                                          <p:attrName>ppt_x</p:attrName>
                                        </p:attrNameLst>
                                      </p:cBhvr>
                                      <p:tavLst>
                                        <p:tav tm="0">
                                          <p:val>
                                            <p:strVal val="1+#ppt_w/2"/>
                                          </p:val>
                                        </p:tav>
                                        <p:tav tm="100000">
                                          <p:val>
                                            <p:strVal val="#ppt_x"/>
                                          </p:val>
                                        </p:tav>
                                      </p:tavLst>
                                    </p:anim>
                                    <p:anim calcmode="lin" valueType="num">
                                      <p:cBhvr additive="base">
                                        <p:cTn id="75" dur="250" fill="hold"/>
                                        <p:tgtEl>
                                          <p:spTgt spid="145"/>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144"/>
                                        </p:tgtEl>
                                        <p:attrNameLst>
                                          <p:attrName>style.visibility</p:attrName>
                                        </p:attrNameLst>
                                      </p:cBhvr>
                                      <p:to>
                                        <p:strVal val="visible"/>
                                      </p:to>
                                    </p:set>
                                    <p:anim calcmode="lin" valueType="num">
                                      <p:cBhvr additive="base">
                                        <p:cTn id="78" dur="250" fill="hold"/>
                                        <p:tgtEl>
                                          <p:spTgt spid="144"/>
                                        </p:tgtEl>
                                        <p:attrNameLst>
                                          <p:attrName>ppt_x</p:attrName>
                                        </p:attrNameLst>
                                      </p:cBhvr>
                                      <p:tavLst>
                                        <p:tav tm="0">
                                          <p:val>
                                            <p:strVal val="1+#ppt_w/2"/>
                                          </p:val>
                                        </p:tav>
                                        <p:tav tm="100000">
                                          <p:val>
                                            <p:strVal val="#ppt_x"/>
                                          </p:val>
                                        </p:tav>
                                      </p:tavLst>
                                    </p:anim>
                                    <p:anim calcmode="lin" valueType="num">
                                      <p:cBhvr additive="base">
                                        <p:cTn id="79" dur="250" fill="hold"/>
                                        <p:tgtEl>
                                          <p:spTgt spid="144"/>
                                        </p:tgtEl>
                                        <p:attrNameLst>
                                          <p:attrName>ppt_y</p:attrName>
                                        </p:attrNameLst>
                                      </p:cBhvr>
                                      <p:tavLst>
                                        <p:tav tm="0">
                                          <p:val>
                                            <p:strVal val="#ppt_y"/>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additive="base">
                                        <p:cTn id="82" dur="10" fill="hold"/>
                                        <p:tgtEl>
                                          <p:spTgt spid="6"/>
                                        </p:tgtEl>
                                        <p:attrNameLst>
                                          <p:attrName>ppt_x</p:attrName>
                                        </p:attrNameLst>
                                      </p:cBhvr>
                                      <p:tavLst>
                                        <p:tav tm="0">
                                          <p:val>
                                            <p:strVal val="#ppt_x"/>
                                          </p:val>
                                        </p:tav>
                                        <p:tav tm="100000">
                                          <p:val>
                                            <p:strVal val="#ppt_x"/>
                                          </p:val>
                                        </p:tav>
                                      </p:tavLst>
                                    </p:anim>
                                    <p:anim calcmode="lin" valueType="num">
                                      <p:cBhvr additive="base">
                                        <p:cTn id="83" dur="10" fill="hold"/>
                                        <p:tgtEl>
                                          <p:spTgt spid="6"/>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10" fill="hold"/>
                                        <p:tgtEl>
                                          <p:spTgt spid="8"/>
                                        </p:tgtEl>
                                        <p:attrNameLst>
                                          <p:attrName>ppt_x</p:attrName>
                                        </p:attrNameLst>
                                      </p:cBhvr>
                                      <p:tavLst>
                                        <p:tav tm="0">
                                          <p:val>
                                            <p:strVal val="#ppt_x"/>
                                          </p:val>
                                        </p:tav>
                                        <p:tav tm="100000">
                                          <p:val>
                                            <p:strVal val="#ppt_x"/>
                                          </p:val>
                                        </p:tav>
                                      </p:tavLst>
                                    </p:anim>
                                    <p:anim calcmode="lin" valueType="num">
                                      <p:cBhvr additive="base">
                                        <p:cTn id="87" dur="10" fill="hold"/>
                                        <p:tgtEl>
                                          <p:spTgt spid="8"/>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10" fill="hold"/>
                                        <p:tgtEl>
                                          <p:spTgt spid="10"/>
                                        </p:tgtEl>
                                        <p:attrNameLst>
                                          <p:attrName>ppt_x</p:attrName>
                                        </p:attrNameLst>
                                      </p:cBhvr>
                                      <p:tavLst>
                                        <p:tav tm="0">
                                          <p:val>
                                            <p:strVal val="#ppt_x"/>
                                          </p:val>
                                        </p:tav>
                                        <p:tav tm="100000">
                                          <p:val>
                                            <p:strVal val="#ppt_x"/>
                                          </p:val>
                                        </p:tav>
                                      </p:tavLst>
                                    </p:anim>
                                    <p:anim calcmode="lin" valueType="num">
                                      <p:cBhvr additive="base">
                                        <p:cTn id="91" dur="10" fill="hold"/>
                                        <p:tgtEl>
                                          <p:spTgt spid="10"/>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additive="base">
                                        <p:cTn id="94" dur="10" fill="hold"/>
                                        <p:tgtEl>
                                          <p:spTgt spid="12"/>
                                        </p:tgtEl>
                                        <p:attrNameLst>
                                          <p:attrName>ppt_x</p:attrName>
                                        </p:attrNameLst>
                                      </p:cBhvr>
                                      <p:tavLst>
                                        <p:tav tm="0">
                                          <p:val>
                                            <p:strVal val="#ppt_x"/>
                                          </p:val>
                                        </p:tav>
                                        <p:tav tm="100000">
                                          <p:val>
                                            <p:strVal val="#ppt_x"/>
                                          </p:val>
                                        </p:tav>
                                      </p:tavLst>
                                    </p:anim>
                                    <p:anim calcmode="lin" valueType="num">
                                      <p:cBhvr additive="base">
                                        <p:cTn id="95" dur="10" fill="hold"/>
                                        <p:tgtEl>
                                          <p:spTgt spid="12"/>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 fill="hold"/>
                                        <p:tgtEl>
                                          <p:spTgt spid="23"/>
                                        </p:tgtEl>
                                        <p:attrNameLst>
                                          <p:attrName>ppt_x</p:attrName>
                                        </p:attrNameLst>
                                      </p:cBhvr>
                                      <p:tavLst>
                                        <p:tav tm="0">
                                          <p:val>
                                            <p:strVal val="#ppt_x"/>
                                          </p:val>
                                        </p:tav>
                                        <p:tav tm="100000">
                                          <p:val>
                                            <p:strVal val="#ppt_x"/>
                                          </p:val>
                                        </p:tav>
                                      </p:tavLst>
                                    </p:anim>
                                    <p:anim calcmode="lin" valueType="num">
                                      <p:cBhvr additive="base">
                                        <p:cTn id="99" dur="10" fill="hold"/>
                                        <p:tgtEl>
                                          <p:spTgt spid="23"/>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10" fill="hold"/>
                                        <p:tgtEl>
                                          <p:spTgt spid="25"/>
                                        </p:tgtEl>
                                        <p:attrNameLst>
                                          <p:attrName>ppt_x</p:attrName>
                                        </p:attrNameLst>
                                      </p:cBhvr>
                                      <p:tavLst>
                                        <p:tav tm="0">
                                          <p:val>
                                            <p:strVal val="#ppt_x"/>
                                          </p:val>
                                        </p:tav>
                                        <p:tav tm="100000">
                                          <p:val>
                                            <p:strVal val="#ppt_x"/>
                                          </p:val>
                                        </p:tav>
                                      </p:tavLst>
                                    </p:anim>
                                    <p:anim calcmode="lin" valueType="num">
                                      <p:cBhvr additive="base">
                                        <p:cTn id="103" dur="10" fill="hold"/>
                                        <p:tgtEl>
                                          <p:spTgt spid="25"/>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 calcmode="lin" valueType="num">
                                      <p:cBhvr additive="base">
                                        <p:cTn id="106" dur="10" fill="hold"/>
                                        <p:tgtEl>
                                          <p:spTgt spid="27"/>
                                        </p:tgtEl>
                                        <p:attrNameLst>
                                          <p:attrName>ppt_x</p:attrName>
                                        </p:attrNameLst>
                                      </p:cBhvr>
                                      <p:tavLst>
                                        <p:tav tm="0">
                                          <p:val>
                                            <p:strVal val="#ppt_x"/>
                                          </p:val>
                                        </p:tav>
                                        <p:tav tm="100000">
                                          <p:val>
                                            <p:strVal val="#ppt_x"/>
                                          </p:val>
                                        </p:tav>
                                      </p:tavLst>
                                    </p:anim>
                                    <p:anim calcmode="lin" valueType="num">
                                      <p:cBhvr additive="base">
                                        <p:cTn id="107" dur="10" fill="hold"/>
                                        <p:tgtEl>
                                          <p:spTgt spid="27"/>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31"/>
                                        </p:tgtEl>
                                        <p:attrNameLst>
                                          <p:attrName>style.visibility</p:attrName>
                                        </p:attrNameLst>
                                      </p:cBhvr>
                                      <p:to>
                                        <p:strVal val="visible"/>
                                      </p:to>
                                    </p:set>
                                    <p:anim calcmode="lin" valueType="num">
                                      <p:cBhvr additive="base">
                                        <p:cTn id="110" dur="10" fill="hold"/>
                                        <p:tgtEl>
                                          <p:spTgt spid="31"/>
                                        </p:tgtEl>
                                        <p:attrNameLst>
                                          <p:attrName>ppt_x</p:attrName>
                                        </p:attrNameLst>
                                      </p:cBhvr>
                                      <p:tavLst>
                                        <p:tav tm="0">
                                          <p:val>
                                            <p:strVal val="#ppt_x"/>
                                          </p:val>
                                        </p:tav>
                                        <p:tav tm="100000">
                                          <p:val>
                                            <p:strVal val="#ppt_x"/>
                                          </p:val>
                                        </p:tav>
                                      </p:tavLst>
                                    </p:anim>
                                    <p:anim calcmode="lin" valueType="num">
                                      <p:cBhvr additive="base">
                                        <p:cTn id="111" dur="10" fill="hold"/>
                                        <p:tgtEl>
                                          <p:spTgt spid="31"/>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257"/>
                                        </p:tgtEl>
                                        <p:attrNameLst>
                                          <p:attrName>style.visibility</p:attrName>
                                        </p:attrNameLst>
                                      </p:cBhvr>
                                      <p:to>
                                        <p:strVal val="visible"/>
                                      </p:to>
                                    </p:set>
                                    <p:anim calcmode="lin" valueType="num">
                                      <p:cBhvr additive="base">
                                        <p:cTn id="114" dur="10" fill="hold"/>
                                        <p:tgtEl>
                                          <p:spTgt spid="257"/>
                                        </p:tgtEl>
                                        <p:attrNameLst>
                                          <p:attrName>ppt_x</p:attrName>
                                        </p:attrNameLst>
                                      </p:cBhvr>
                                      <p:tavLst>
                                        <p:tav tm="0">
                                          <p:val>
                                            <p:strVal val="#ppt_x"/>
                                          </p:val>
                                        </p:tav>
                                        <p:tav tm="100000">
                                          <p:val>
                                            <p:strVal val="#ppt_x"/>
                                          </p:val>
                                        </p:tav>
                                      </p:tavLst>
                                    </p:anim>
                                    <p:anim calcmode="lin" valueType="num">
                                      <p:cBhvr additive="base">
                                        <p:cTn id="115" dur="10" fill="hold"/>
                                        <p:tgtEl>
                                          <p:spTgt spid="257"/>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9"/>
                                        </p:tgtEl>
                                        <p:attrNameLst>
                                          <p:attrName>style.visibility</p:attrName>
                                        </p:attrNameLst>
                                      </p:cBhvr>
                                      <p:to>
                                        <p:strVal val="visible"/>
                                      </p:to>
                                    </p:set>
                                    <p:anim calcmode="lin" valueType="num">
                                      <p:cBhvr additive="base">
                                        <p:cTn id="118" dur="10" fill="hold"/>
                                        <p:tgtEl>
                                          <p:spTgt spid="29"/>
                                        </p:tgtEl>
                                        <p:attrNameLst>
                                          <p:attrName>ppt_x</p:attrName>
                                        </p:attrNameLst>
                                      </p:cBhvr>
                                      <p:tavLst>
                                        <p:tav tm="0">
                                          <p:val>
                                            <p:strVal val="#ppt_x"/>
                                          </p:val>
                                        </p:tav>
                                        <p:tav tm="100000">
                                          <p:val>
                                            <p:strVal val="#ppt_x"/>
                                          </p:val>
                                        </p:tav>
                                      </p:tavLst>
                                    </p:anim>
                                    <p:anim calcmode="lin" valueType="num">
                                      <p:cBhvr additive="base">
                                        <p:cTn id="119" dur="1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39" grpId="0" bldLvl="0" animBg="1"/>
      <p:bldP spid="140" grpId="0" bldLvl="0" animBg="1"/>
      <p:bldP spid="141" grpId="0" bldLvl="0" animBg="1"/>
      <p:bldP spid="142" grpId="0"/>
      <p:bldP spid="143" grpId="0"/>
      <p:bldP spid="144" grpId="0"/>
      <p:bldP spid="14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6282</TotalTime>
  <Words>1537</Words>
  <Application>Microsoft Office PowerPoint</Application>
  <PresentationFormat>宽屏</PresentationFormat>
  <Paragraphs>249</Paragraphs>
  <Slides>22</Slides>
  <Notes>17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等线</vt:lpstr>
      <vt:lpstr>楷体</vt:lpstr>
      <vt:lpstr>宋体</vt:lpstr>
      <vt:lpstr>微软雅黑</vt:lpstr>
      <vt:lpstr>Arial</vt:lpstr>
      <vt:lpstr>Calibri</vt:lpstr>
      <vt:lpstr>Open Sans</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张 少杰</cp:lastModifiedBy>
  <cp:revision>179</cp:revision>
  <dcterms:created xsi:type="dcterms:W3CDTF">2017-07-15T13:06:00Z</dcterms:created>
  <dcterms:modified xsi:type="dcterms:W3CDTF">2019-11-08T13:28:24Z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