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Arvo"/>
      <p:regular r:id="rId39"/>
      <p:bold r:id="rId40"/>
      <p:italic r:id="rId41"/>
      <p:boldItalic r:id="rId42"/>
    </p:embeddedFont>
    <p:embeddedFont>
      <p:font typeface="Roboto Condensed"/>
      <p:regular r:id="rId43"/>
      <p:bold r:id="rId44"/>
      <p:italic r:id="rId45"/>
      <p:boldItalic r:id="rId46"/>
    </p:embeddedFont>
    <p:embeddedFont>
      <p:font typeface="Roboto Condensed Light"/>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B8B14C-5C6E-4E38-A70B-989723FF241C}">
  <a:tblStyle styleId="{8DB8B14C-5C6E-4E38-A70B-989723FF241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vo-bold.fntdata"/><Relationship Id="rId42" Type="http://schemas.openxmlformats.org/officeDocument/2006/relationships/font" Target="fonts/Arvo-boldItalic.fntdata"/><Relationship Id="rId41" Type="http://schemas.openxmlformats.org/officeDocument/2006/relationships/font" Target="fonts/Arvo-italic.fntdata"/><Relationship Id="rId44" Type="http://schemas.openxmlformats.org/officeDocument/2006/relationships/font" Target="fonts/RobotoCondensed-bold.fntdata"/><Relationship Id="rId43" Type="http://schemas.openxmlformats.org/officeDocument/2006/relationships/font" Target="fonts/RobotoCondensed-regular.fntdata"/><Relationship Id="rId46" Type="http://schemas.openxmlformats.org/officeDocument/2006/relationships/font" Target="fonts/RobotoCondensed-boldItalic.fntdata"/><Relationship Id="rId45" Type="http://schemas.openxmlformats.org/officeDocument/2006/relationships/font" Target="fonts/RobotoCondense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CondensedLight-bold.fntdata"/><Relationship Id="rId47" Type="http://schemas.openxmlformats.org/officeDocument/2006/relationships/font" Target="fonts/RobotoCondensedLight-regular.fntdata"/><Relationship Id="rId49" Type="http://schemas.openxmlformats.org/officeDocument/2006/relationships/font" Target="fonts/RobotoCondensedLigh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Arvo-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RobotoCondensedLigh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a973730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a973730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a9737305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a9737305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ca9737305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ca9737305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a9737305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a9737305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a9737305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a9737305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a9737305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ca9737305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a9737305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a9737305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a9737305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ca9737305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ca9737305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ca9737305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ca9737305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ca9737305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91b252a96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91b252a96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a9737305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ca9737305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ca9737305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ca9737305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ca9737305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ca9737305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ca9737305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ca9737305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ca9737305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ca9737305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a9737305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ca9737305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ca9737305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ca9737305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c7a40731ff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c7a40731ff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c7a40731ff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c7a40731ff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cae481b8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cae481b8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7a3da269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7a3da269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c7a40731ff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c7a40731ff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c7a40731ff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c7a40731ff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c7a40731ff_0_1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c7a40731ff_0_1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7a40731ff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7a40731ff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7a40731ff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7a40731ff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7a40731ff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7a40731ff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a9737305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a9737305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a9737305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a9737305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a9737305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a9737305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4" name="Google Shape;14;p2"/>
          <p:cNvGrpSpPr/>
          <p:nvPr/>
        </p:nvGrpSpPr>
        <p:grpSpPr>
          <a:xfrm flipH="1" rot="10800000">
            <a:off x="1" y="1090763"/>
            <a:ext cx="8847502" cy="2961974"/>
            <a:chOff x="-8178042" y="-4493254"/>
            <a:chExt cx="19483597" cy="6522736"/>
          </a:xfrm>
        </p:grpSpPr>
        <p:sp>
          <p:nvSpPr>
            <p:cNvPr id="15" name="Google Shape;15;p2"/>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7" name="Google Shape;17;p2"/>
          <p:cNvGrpSpPr/>
          <p:nvPr/>
        </p:nvGrpSpPr>
        <p:grpSpPr>
          <a:xfrm>
            <a:off x="3677236" y="4278349"/>
            <a:ext cx="5480828" cy="432996"/>
            <a:chOff x="5582265" y="4646738"/>
            <a:chExt cx="5480828" cy="432996"/>
          </a:xfrm>
        </p:grpSpPr>
        <p:sp>
          <p:nvSpPr>
            <p:cNvPr id="18" name="Google Shape;18;p2"/>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 name="Google Shape;22;p2"/>
          <p:cNvSpPr txBox="1"/>
          <p:nvPr>
            <p:ph type="ctrTitle"/>
          </p:nvPr>
        </p:nvSpPr>
        <p:spPr>
          <a:xfrm>
            <a:off x="685800" y="1090750"/>
            <a:ext cx="5367900" cy="296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bg>
      <p:bgPr>
        <a:solidFill>
          <a:schemeClr val="dk1"/>
        </a:solidFill>
      </p:bgPr>
    </p:bg>
    <p:spTree>
      <p:nvGrpSpPr>
        <p:cNvPr id="180" name="Shape 180"/>
        <p:cNvGrpSpPr/>
        <p:nvPr/>
      </p:nvGrpSpPr>
      <p:grpSpPr>
        <a:xfrm>
          <a:off x="0" y="0"/>
          <a:ext cx="0" cy="0"/>
          <a:chOff x="0" y="0"/>
          <a:chExt cx="0" cy="0"/>
        </a:xfrm>
      </p:grpSpPr>
      <p:cxnSp>
        <p:nvCxnSpPr>
          <p:cNvPr id="181" name="Google Shape;181;p11"/>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82" name="Google Shape;182;p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83" name="Google Shape;183;p11"/>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84" name="Google Shape;184;p11"/>
          <p:cNvSpPr txBox="1"/>
          <p:nvPr>
            <p:ph type="ctrTitle"/>
          </p:nvPr>
        </p:nvSpPr>
        <p:spPr>
          <a:xfrm>
            <a:off x="2371725" y="630225"/>
            <a:ext cx="6331500" cy="1542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85" name="Google Shape;185;p11"/>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600"/>
              </a:spcBef>
              <a:spcAft>
                <a:spcPts val="0"/>
              </a:spcAft>
              <a:buClr>
                <a:schemeClr val="lt1"/>
              </a:buClr>
              <a:buSzPts val="2400"/>
              <a:buNone/>
              <a:defRPr>
                <a:solidFill>
                  <a:schemeClr val="lt1"/>
                </a:solidFill>
              </a:defRPr>
            </a:lvl1pPr>
            <a:lvl2pPr lvl="1" rtl="0">
              <a:lnSpc>
                <a:spcPct val="100000"/>
              </a:lnSpc>
              <a:spcBef>
                <a:spcPts val="1000"/>
              </a:spcBef>
              <a:spcAft>
                <a:spcPts val="0"/>
              </a:spcAft>
              <a:buClr>
                <a:schemeClr val="lt1"/>
              </a:buClr>
              <a:buSzPts val="1800"/>
              <a:buNone/>
              <a:defRPr sz="1800">
                <a:solidFill>
                  <a:schemeClr val="lt1"/>
                </a:solidFill>
              </a:defRPr>
            </a:lvl2pPr>
            <a:lvl3pPr lvl="2" rtl="0">
              <a:lnSpc>
                <a:spcPct val="100000"/>
              </a:lnSpc>
              <a:spcBef>
                <a:spcPts val="1000"/>
              </a:spcBef>
              <a:spcAft>
                <a:spcPts val="0"/>
              </a:spcAft>
              <a:buClr>
                <a:schemeClr val="lt1"/>
              </a:buClr>
              <a:buSzPts val="1800"/>
              <a:buNone/>
              <a:defRPr sz="1800">
                <a:solidFill>
                  <a:schemeClr val="lt1"/>
                </a:solidFill>
              </a:defRPr>
            </a:lvl3pPr>
            <a:lvl4pPr lvl="3" rtl="0">
              <a:lnSpc>
                <a:spcPct val="100000"/>
              </a:lnSpc>
              <a:spcBef>
                <a:spcPts val="1000"/>
              </a:spcBef>
              <a:spcAft>
                <a:spcPts val="0"/>
              </a:spcAft>
              <a:buClr>
                <a:schemeClr val="lt1"/>
              </a:buClr>
              <a:buSzPts val="1800"/>
              <a:buNone/>
              <a:defRPr sz="1800">
                <a:solidFill>
                  <a:schemeClr val="lt1"/>
                </a:solidFill>
              </a:defRPr>
            </a:lvl4pPr>
            <a:lvl5pPr lvl="4" rtl="0">
              <a:lnSpc>
                <a:spcPct val="100000"/>
              </a:lnSpc>
              <a:spcBef>
                <a:spcPts val="1000"/>
              </a:spcBef>
              <a:spcAft>
                <a:spcPts val="0"/>
              </a:spcAft>
              <a:buClr>
                <a:schemeClr val="lt1"/>
              </a:buClr>
              <a:buSzPts val="1800"/>
              <a:buNone/>
              <a:defRPr sz="1800">
                <a:solidFill>
                  <a:schemeClr val="lt1"/>
                </a:solidFill>
              </a:defRPr>
            </a:lvl5pPr>
            <a:lvl6pPr lvl="5" rtl="0">
              <a:lnSpc>
                <a:spcPct val="100000"/>
              </a:lnSpc>
              <a:spcBef>
                <a:spcPts val="1000"/>
              </a:spcBef>
              <a:spcAft>
                <a:spcPts val="0"/>
              </a:spcAft>
              <a:buClr>
                <a:schemeClr val="lt1"/>
              </a:buClr>
              <a:buSzPts val="1800"/>
              <a:buNone/>
              <a:defRPr sz="1800">
                <a:solidFill>
                  <a:schemeClr val="lt1"/>
                </a:solidFill>
              </a:defRPr>
            </a:lvl6pPr>
            <a:lvl7pPr lvl="6" rtl="0">
              <a:lnSpc>
                <a:spcPct val="100000"/>
              </a:lnSpc>
              <a:spcBef>
                <a:spcPts val="1000"/>
              </a:spcBef>
              <a:spcAft>
                <a:spcPts val="0"/>
              </a:spcAft>
              <a:buClr>
                <a:schemeClr val="lt1"/>
              </a:buClr>
              <a:buSzPts val="1800"/>
              <a:buNone/>
              <a:defRPr sz="1800">
                <a:solidFill>
                  <a:schemeClr val="lt1"/>
                </a:solidFill>
              </a:defRPr>
            </a:lvl7pPr>
            <a:lvl8pPr lvl="7" rtl="0">
              <a:lnSpc>
                <a:spcPct val="100000"/>
              </a:lnSpc>
              <a:spcBef>
                <a:spcPts val="1000"/>
              </a:spcBef>
              <a:spcAft>
                <a:spcPts val="0"/>
              </a:spcAft>
              <a:buClr>
                <a:schemeClr val="lt1"/>
              </a:buClr>
              <a:buSzPts val="1800"/>
              <a:buNone/>
              <a:defRPr sz="1800">
                <a:solidFill>
                  <a:schemeClr val="lt1"/>
                </a:solidFill>
              </a:defRPr>
            </a:lvl8pPr>
            <a:lvl9pPr lvl="8" rtl="0">
              <a:lnSpc>
                <a:spcPct val="100000"/>
              </a:lnSpc>
              <a:spcBef>
                <a:spcPts val="1000"/>
              </a:spcBef>
              <a:spcAft>
                <a:spcPts val="0"/>
              </a:spcAft>
              <a:buClr>
                <a:schemeClr val="lt1"/>
              </a:buClr>
              <a:buSzPts val="1800"/>
              <a:buNone/>
              <a:defRPr sz="1800">
                <a:solidFill>
                  <a:schemeClr val="lt1"/>
                </a:solidFill>
              </a:defRPr>
            </a:lvl9pPr>
          </a:lstStyle>
          <a:p/>
        </p:txBody>
      </p:sp>
      <p:sp>
        <p:nvSpPr>
          <p:cNvPr id="186" name="Google Shape;186;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3" name="Shape 23"/>
        <p:cNvGrpSpPr/>
        <p:nvPr/>
      </p:nvGrpSpPr>
      <p:grpSpPr>
        <a:xfrm>
          <a:off x="0" y="0"/>
          <a:ext cx="0" cy="0"/>
          <a:chOff x="0" y="0"/>
          <a:chExt cx="0" cy="0"/>
        </a:xfrm>
      </p:grpSpPr>
      <p:grpSp>
        <p:nvGrpSpPr>
          <p:cNvPr id="24" name="Google Shape;24;p3"/>
          <p:cNvGrpSpPr/>
          <p:nvPr/>
        </p:nvGrpSpPr>
        <p:grpSpPr>
          <a:xfrm>
            <a:off x="-4" y="41"/>
            <a:ext cx="7072430" cy="1327314"/>
            <a:chOff x="-4" y="41"/>
            <a:chExt cx="7072430" cy="1327314"/>
          </a:xfrm>
        </p:grpSpPr>
        <p:sp>
          <p:nvSpPr>
            <p:cNvPr id="25" name="Google Shape;25;p3"/>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26" name="Google Shape;26;p3"/>
            <p:cNvGrpSpPr/>
            <p:nvPr/>
          </p:nvGrpSpPr>
          <p:grpSpPr>
            <a:xfrm flipH="1" rot="10800000">
              <a:off x="3" y="41"/>
              <a:ext cx="6756168" cy="1327314"/>
              <a:chOff x="-2168138" y="330075"/>
              <a:chExt cx="8650663" cy="1699506"/>
            </a:xfrm>
          </p:grpSpPr>
          <p:sp>
            <p:nvSpPr>
              <p:cNvPr id="27" name="Google Shape;27;p3"/>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28" name="Google Shape;28;p3"/>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29" name="Google Shape;29;p3"/>
            <p:cNvGrpSpPr/>
            <p:nvPr/>
          </p:nvGrpSpPr>
          <p:grpSpPr>
            <a:xfrm flipH="1" rot="10800000">
              <a:off x="-4" y="381008"/>
              <a:ext cx="7072430" cy="771743"/>
              <a:chOff x="-9092084" y="330075"/>
              <a:chExt cx="15574609" cy="1699501"/>
            </a:xfrm>
          </p:grpSpPr>
          <p:sp>
            <p:nvSpPr>
              <p:cNvPr id="30" name="Google Shape;30;p3"/>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1" name="Google Shape;31;p3"/>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32" name="Google Shape;32;p3"/>
          <p:cNvGrpSpPr/>
          <p:nvPr/>
        </p:nvGrpSpPr>
        <p:grpSpPr>
          <a:xfrm>
            <a:off x="6946842" y="4472723"/>
            <a:ext cx="2202830" cy="670795"/>
            <a:chOff x="5575242" y="4472723"/>
            <a:chExt cx="2202830" cy="670795"/>
          </a:xfrm>
        </p:grpSpPr>
        <p:sp>
          <p:nvSpPr>
            <p:cNvPr id="33" name="Google Shape;33;p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 name="Google Shape;34;p3"/>
            <p:cNvGrpSpPr/>
            <p:nvPr/>
          </p:nvGrpSpPr>
          <p:grpSpPr>
            <a:xfrm flipH="1">
              <a:off x="5734850" y="4472723"/>
              <a:ext cx="2040837" cy="670795"/>
              <a:chOff x="1297954" y="330075"/>
              <a:chExt cx="5169293" cy="1699506"/>
            </a:xfrm>
          </p:grpSpPr>
          <p:sp>
            <p:nvSpPr>
              <p:cNvPr id="35" name="Google Shape;35;p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 name="Google Shape;37;p3"/>
            <p:cNvGrpSpPr/>
            <p:nvPr/>
          </p:nvGrpSpPr>
          <p:grpSpPr>
            <a:xfrm flipH="1">
              <a:off x="5578209" y="4646738"/>
              <a:ext cx="2199863" cy="304563"/>
              <a:chOff x="-5827153" y="330075"/>
              <a:chExt cx="12276019" cy="1699569"/>
            </a:xfrm>
          </p:grpSpPr>
          <p:sp>
            <p:nvSpPr>
              <p:cNvPr id="38" name="Google Shape;38;p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0" name="Google Shape;40;p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1" name="Google Shape;41;p3"/>
          <p:cNvSpPr txBox="1"/>
          <p:nvPr>
            <p:ph idx="1" type="body"/>
          </p:nvPr>
        </p:nvSpPr>
        <p:spPr>
          <a:xfrm>
            <a:off x="814275" y="1537988"/>
            <a:ext cx="3378300" cy="2724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42" name="Google Shape;42;p3"/>
          <p:cNvSpPr txBox="1"/>
          <p:nvPr>
            <p:ph idx="2" type="body"/>
          </p:nvPr>
        </p:nvSpPr>
        <p:spPr>
          <a:xfrm>
            <a:off x="4396123" y="1537988"/>
            <a:ext cx="3378300" cy="2724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43" name="Google Shape;43;p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grpSp>
        <p:nvGrpSpPr>
          <p:cNvPr id="45" name="Google Shape;45;p4"/>
          <p:cNvGrpSpPr/>
          <p:nvPr/>
        </p:nvGrpSpPr>
        <p:grpSpPr>
          <a:xfrm rot="10800000">
            <a:off x="-8" y="-2"/>
            <a:ext cx="2202830" cy="670795"/>
            <a:chOff x="5575242" y="4472723"/>
            <a:chExt cx="2202830" cy="670795"/>
          </a:xfrm>
        </p:grpSpPr>
        <p:sp>
          <p:nvSpPr>
            <p:cNvPr id="46" name="Google Shape;46;p4"/>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 name="Google Shape;47;p4"/>
            <p:cNvGrpSpPr/>
            <p:nvPr/>
          </p:nvGrpSpPr>
          <p:grpSpPr>
            <a:xfrm flipH="1">
              <a:off x="5734850" y="4472723"/>
              <a:ext cx="2040837" cy="670795"/>
              <a:chOff x="1297954" y="330075"/>
              <a:chExt cx="5169293" cy="1699506"/>
            </a:xfrm>
          </p:grpSpPr>
          <p:sp>
            <p:nvSpPr>
              <p:cNvPr id="48" name="Google Shape;48;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flipH="1">
              <a:off x="5578209" y="4646738"/>
              <a:ext cx="2199863" cy="304563"/>
              <a:chOff x="-5827153" y="330075"/>
              <a:chExt cx="12276019" cy="1699569"/>
            </a:xfrm>
          </p:grpSpPr>
          <p:sp>
            <p:nvSpPr>
              <p:cNvPr id="51" name="Google Shape;51;p4"/>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3" name="Google Shape;53;p4"/>
          <p:cNvGrpSpPr/>
          <p:nvPr/>
        </p:nvGrpSpPr>
        <p:grpSpPr>
          <a:xfrm>
            <a:off x="6946842" y="4472723"/>
            <a:ext cx="2202830" cy="670795"/>
            <a:chOff x="5575242" y="4472723"/>
            <a:chExt cx="2202830" cy="670795"/>
          </a:xfrm>
        </p:grpSpPr>
        <p:sp>
          <p:nvSpPr>
            <p:cNvPr id="54" name="Google Shape;54;p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4"/>
            <p:cNvGrpSpPr/>
            <p:nvPr/>
          </p:nvGrpSpPr>
          <p:grpSpPr>
            <a:xfrm flipH="1">
              <a:off x="5734850" y="4472723"/>
              <a:ext cx="2040837" cy="670795"/>
              <a:chOff x="1297954" y="330075"/>
              <a:chExt cx="5169293" cy="1699506"/>
            </a:xfrm>
          </p:grpSpPr>
          <p:sp>
            <p:nvSpPr>
              <p:cNvPr id="56" name="Google Shape;56;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4"/>
            <p:cNvGrpSpPr/>
            <p:nvPr/>
          </p:nvGrpSpPr>
          <p:grpSpPr>
            <a:xfrm flipH="1">
              <a:off x="5578209" y="4646738"/>
              <a:ext cx="2199863" cy="304563"/>
              <a:chOff x="-5827153" y="330075"/>
              <a:chExt cx="12276019" cy="1699569"/>
            </a:xfrm>
          </p:grpSpPr>
          <p:sp>
            <p:nvSpPr>
              <p:cNvPr id="59" name="Google Shape;59;p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1" name="Google Shape;61;p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2" name="Shape 62"/>
        <p:cNvGrpSpPr/>
        <p:nvPr/>
      </p:nvGrpSpPr>
      <p:grpSpPr>
        <a:xfrm>
          <a:off x="0" y="0"/>
          <a:ext cx="0" cy="0"/>
          <a:chOff x="0" y="0"/>
          <a:chExt cx="0" cy="0"/>
        </a:xfrm>
      </p:grpSpPr>
      <p:sp>
        <p:nvSpPr>
          <p:cNvPr id="63" name="Google Shape;63;p5"/>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64" name="Google Shape;64;p5"/>
          <p:cNvGrpSpPr/>
          <p:nvPr/>
        </p:nvGrpSpPr>
        <p:grpSpPr>
          <a:xfrm>
            <a:off x="0" y="-7088"/>
            <a:ext cx="8661398" cy="5150588"/>
            <a:chOff x="0" y="-7088"/>
            <a:chExt cx="8661398" cy="5150588"/>
          </a:xfrm>
        </p:grpSpPr>
        <p:sp>
          <p:nvSpPr>
            <p:cNvPr id="65" name="Google Shape;65;p5"/>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67" name="Google Shape;67;p5"/>
          <p:cNvGrpSpPr/>
          <p:nvPr/>
        </p:nvGrpSpPr>
        <p:grpSpPr>
          <a:xfrm flipH="1" rot="10800000">
            <a:off x="-2" y="2924826"/>
            <a:ext cx="6589087" cy="2027268"/>
            <a:chOff x="-9894852" y="-4493254"/>
            <a:chExt cx="21200407" cy="6522740"/>
          </a:xfrm>
        </p:grpSpPr>
        <p:sp>
          <p:nvSpPr>
            <p:cNvPr id="68" name="Google Shape;68;p5"/>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69" name="Google Shape;69;p5"/>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8" name="Google Shape;78;p5"/>
          <p:cNvSpPr txBox="1"/>
          <p:nvPr>
            <p:ph type="ctrTitle"/>
          </p:nvPr>
        </p:nvSpPr>
        <p:spPr>
          <a:xfrm>
            <a:off x="463525" y="2871148"/>
            <a:ext cx="4094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9" name="Google Shape;79;p5"/>
          <p:cNvSpPr txBox="1"/>
          <p:nvPr>
            <p:ph idx="1" type="subTitle"/>
          </p:nvPr>
        </p:nvSpPr>
        <p:spPr>
          <a:xfrm>
            <a:off x="463525" y="3975449"/>
            <a:ext cx="4094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5"/>
              </a:buClr>
              <a:buSzPts val="2000"/>
              <a:buNone/>
              <a:defRPr sz="2000">
                <a:solidFill>
                  <a:schemeClr val="accent5"/>
                </a:solidFill>
              </a:defRPr>
            </a:lvl1pPr>
            <a:lvl2pPr lvl="1" algn="l">
              <a:lnSpc>
                <a:spcPct val="100000"/>
              </a:lnSpc>
              <a:spcBef>
                <a:spcPts val="1000"/>
              </a:spcBef>
              <a:spcAft>
                <a:spcPts val="0"/>
              </a:spcAft>
              <a:buClr>
                <a:schemeClr val="accent5"/>
              </a:buClr>
              <a:buSzPts val="2000"/>
              <a:buNone/>
              <a:defRPr sz="2000">
                <a:solidFill>
                  <a:schemeClr val="accent5"/>
                </a:solidFill>
              </a:defRPr>
            </a:lvl2pPr>
            <a:lvl3pPr lvl="2" algn="l">
              <a:lnSpc>
                <a:spcPct val="100000"/>
              </a:lnSpc>
              <a:spcBef>
                <a:spcPts val="1000"/>
              </a:spcBef>
              <a:spcAft>
                <a:spcPts val="0"/>
              </a:spcAft>
              <a:buClr>
                <a:schemeClr val="accent5"/>
              </a:buClr>
              <a:buSzPts val="2000"/>
              <a:buNone/>
              <a:defRPr sz="2000">
                <a:solidFill>
                  <a:schemeClr val="accent5"/>
                </a:solidFill>
              </a:defRPr>
            </a:lvl3pPr>
            <a:lvl4pPr lvl="3" algn="l">
              <a:lnSpc>
                <a:spcPct val="100000"/>
              </a:lnSpc>
              <a:spcBef>
                <a:spcPts val="1000"/>
              </a:spcBef>
              <a:spcAft>
                <a:spcPts val="0"/>
              </a:spcAft>
              <a:buClr>
                <a:schemeClr val="accent5"/>
              </a:buClr>
              <a:buSzPts val="2000"/>
              <a:buNone/>
              <a:defRPr sz="2000">
                <a:solidFill>
                  <a:schemeClr val="accent5"/>
                </a:solidFill>
              </a:defRPr>
            </a:lvl4pPr>
            <a:lvl5pPr lvl="4" algn="l">
              <a:lnSpc>
                <a:spcPct val="100000"/>
              </a:lnSpc>
              <a:spcBef>
                <a:spcPts val="1000"/>
              </a:spcBef>
              <a:spcAft>
                <a:spcPts val="0"/>
              </a:spcAft>
              <a:buClr>
                <a:schemeClr val="accent5"/>
              </a:buClr>
              <a:buSzPts val="2000"/>
              <a:buNone/>
              <a:defRPr sz="2000">
                <a:solidFill>
                  <a:schemeClr val="accent5"/>
                </a:solidFill>
              </a:defRPr>
            </a:lvl5pPr>
            <a:lvl6pPr lvl="5" algn="l">
              <a:lnSpc>
                <a:spcPct val="100000"/>
              </a:lnSpc>
              <a:spcBef>
                <a:spcPts val="1000"/>
              </a:spcBef>
              <a:spcAft>
                <a:spcPts val="0"/>
              </a:spcAft>
              <a:buClr>
                <a:schemeClr val="accent5"/>
              </a:buClr>
              <a:buSzPts val="2000"/>
              <a:buNone/>
              <a:defRPr sz="2000">
                <a:solidFill>
                  <a:schemeClr val="accent5"/>
                </a:solidFill>
              </a:defRPr>
            </a:lvl6pPr>
            <a:lvl7pPr lvl="6" algn="l">
              <a:lnSpc>
                <a:spcPct val="100000"/>
              </a:lnSpc>
              <a:spcBef>
                <a:spcPts val="1000"/>
              </a:spcBef>
              <a:spcAft>
                <a:spcPts val="0"/>
              </a:spcAft>
              <a:buClr>
                <a:schemeClr val="accent5"/>
              </a:buClr>
              <a:buSzPts val="2000"/>
              <a:buNone/>
              <a:defRPr sz="2000">
                <a:solidFill>
                  <a:schemeClr val="accent5"/>
                </a:solidFill>
              </a:defRPr>
            </a:lvl7pPr>
            <a:lvl8pPr lvl="7" algn="l">
              <a:lnSpc>
                <a:spcPct val="100000"/>
              </a:lnSpc>
              <a:spcBef>
                <a:spcPts val="1000"/>
              </a:spcBef>
              <a:spcAft>
                <a:spcPts val="0"/>
              </a:spcAft>
              <a:buClr>
                <a:schemeClr val="accent5"/>
              </a:buClr>
              <a:buSzPts val="2000"/>
              <a:buNone/>
              <a:defRPr sz="2000">
                <a:solidFill>
                  <a:schemeClr val="accent5"/>
                </a:solidFill>
              </a:defRPr>
            </a:lvl8pPr>
            <a:lvl9pPr lvl="8" algn="l">
              <a:lnSpc>
                <a:spcPct val="100000"/>
              </a:lnSpc>
              <a:spcBef>
                <a:spcPts val="1000"/>
              </a:spcBef>
              <a:spcAft>
                <a:spcPts val="1000"/>
              </a:spcAft>
              <a:buClr>
                <a:schemeClr val="accent5"/>
              </a:buClr>
              <a:buSzPts val="2000"/>
              <a:buNone/>
              <a:defRPr sz="2000">
                <a:solidFill>
                  <a:schemeClr val="accent5"/>
                </a:solidFill>
              </a:defRPr>
            </a:lvl9pPr>
          </a:lstStyle>
          <a:p/>
        </p:txBody>
      </p:sp>
      <p:sp>
        <p:nvSpPr>
          <p:cNvPr id="80" name="Google Shape;80;p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1" name="Shape 81"/>
        <p:cNvGrpSpPr/>
        <p:nvPr/>
      </p:nvGrpSpPr>
      <p:grpSpPr>
        <a:xfrm>
          <a:off x="0" y="0"/>
          <a:ext cx="0" cy="0"/>
          <a:chOff x="0" y="0"/>
          <a:chExt cx="0" cy="0"/>
        </a:xfrm>
      </p:grpSpPr>
      <p:grpSp>
        <p:nvGrpSpPr>
          <p:cNvPr id="82" name="Google Shape;82;p6"/>
          <p:cNvGrpSpPr/>
          <p:nvPr/>
        </p:nvGrpSpPr>
        <p:grpSpPr>
          <a:xfrm>
            <a:off x="6946842" y="4472723"/>
            <a:ext cx="2202830" cy="670795"/>
            <a:chOff x="5575242" y="4472723"/>
            <a:chExt cx="2202830" cy="670795"/>
          </a:xfrm>
        </p:grpSpPr>
        <p:sp>
          <p:nvSpPr>
            <p:cNvPr id="83" name="Google Shape;83;p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 name="Google Shape;84;p6"/>
            <p:cNvGrpSpPr/>
            <p:nvPr/>
          </p:nvGrpSpPr>
          <p:grpSpPr>
            <a:xfrm flipH="1">
              <a:off x="5734850" y="4472723"/>
              <a:ext cx="2040837" cy="670795"/>
              <a:chOff x="1297954" y="330075"/>
              <a:chExt cx="5169293" cy="1699506"/>
            </a:xfrm>
          </p:grpSpPr>
          <p:sp>
            <p:nvSpPr>
              <p:cNvPr id="85" name="Google Shape;85;p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 name="Google Shape;87;p6"/>
            <p:cNvGrpSpPr/>
            <p:nvPr/>
          </p:nvGrpSpPr>
          <p:grpSpPr>
            <a:xfrm flipH="1">
              <a:off x="5578209" y="4646738"/>
              <a:ext cx="2199863" cy="304563"/>
              <a:chOff x="-5827153" y="330075"/>
              <a:chExt cx="12276019" cy="1699569"/>
            </a:xfrm>
          </p:grpSpPr>
          <p:sp>
            <p:nvSpPr>
              <p:cNvPr id="88" name="Google Shape;88;p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0" name="Google Shape;90;p6"/>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91" name="Google Shape;91;p6"/>
          <p:cNvGrpSpPr/>
          <p:nvPr/>
        </p:nvGrpSpPr>
        <p:grpSpPr>
          <a:xfrm>
            <a:off x="0" y="-7088"/>
            <a:ext cx="8661398" cy="5150588"/>
            <a:chOff x="0" y="-7088"/>
            <a:chExt cx="8661398" cy="5150588"/>
          </a:xfrm>
        </p:grpSpPr>
        <p:sp>
          <p:nvSpPr>
            <p:cNvPr id="92" name="Google Shape;92;p6"/>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94" name="Google Shape;94;p6"/>
          <p:cNvGrpSpPr/>
          <p:nvPr/>
        </p:nvGrpSpPr>
        <p:grpSpPr>
          <a:xfrm flipH="1" rot="10800000">
            <a:off x="1" y="1090763"/>
            <a:ext cx="8847502" cy="2961974"/>
            <a:chOff x="-8178042" y="-4493254"/>
            <a:chExt cx="19483597" cy="6522736"/>
          </a:xfrm>
        </p:grpSpPr>
        <p:sp>
          <p:nvSpPr>
            <p:cNvPr id="95" name="Google Shape;95;p6"/>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96" name="Google Shape;96;p6"/>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97" name="Google Shape;97;p6"/>
          <p:cNvSpPr txBox="1"/>
          <p:nvPr>
            <p:ph idx="1" type="body"/>
          </p:nvPr>
        </p:nvSpPr>
        <p:spPr>
          <a:xfrm>
            <a:off x="829775" y="1202000"/>
            <a:ext cx="5090700" cy="27450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Clr>
                <a:srgbClr val="FFFFFF"/>
              </a:buClr>
              <a:buSzPts val="3000"/>
              <a:buChar char="▰"/>
              <a:defRPr i="1" sz="3000">
                <a:solidFill>
                  <a:srgbClr val="FFFFFF"/>
                </a:solidFill>
              </a:defRPr>
            </a:lvl1pPr>
            <a:lvl2pPr indent="-419100" lvl="1" marL="914400" algn="l">
              <a:lnSpc>
                <a:spcPct val="100000"/>
              </a:lnSpc>
              <a:spcBef>
                <a:spcPts val="480"/>
              </a:spcBef>
              <a:spcAft>
                <a:spcPts val="0"/>
              </a:spcAft>
              <a:buClr>
                <a:srgbClr val="FFFFFF"/>
              </a:buClr>
              <a:buSzPts val="3000"/>
              <a:buChar char="▻"/>
              <a:defRPr i="1" sz="3000">
                <a:solidFill>
                  <a:srgbClr val="FFFFFF"/>
                </a:solidFill>
              </a:defRPr>
            </a:lvl2pPr>
            <a:lvl3pPr indent="-419100" lvl="2" marL="1371600" algn="l">
              <a:lnSpc>
                <a:spcPct val="100000"/>
              </a:lnSpc>
              <a:spcBef>
                <a:spcPts val="480"/>
              </a:spcBef>
              <a:spcAft>
                <a:spcPts val="0"/>
              </a:spcAft>
              <a:buClr>
                <a:srgbClr val="FFFFFF"/>
              </a:buClr>
              <a:buSzPts val="3000"/>
              <a:buChar char="▻"/>
              <a:defRPr i="1" sz="3000">
                <a:solidFill>
                  <a:srgbClr val="FFFFFF"/>
                </a:solidFill>
              </a:defRPr>
            </a:lvl3pPr>
            <a:lvl4pPr indent="-419100" lvl="3" marL="1828800" algn="l">
              <a:lnSpc>
                <a:spcPct val="100000"/>
              </a:lnSpc>
              <a:spcBef>
                <a:spcPts val="360"/>
              </a:spcBef>
              <a:spcAft>
                <a:spcPts val="0"/>
              </a:spcAft>
              <a:buClr>
                <a:srgbClr val="FFFFFF"/>
              </a:buClr>
              <a:buSzPts val="3000"/>
              <a:buChar char="▻"/>
              <a:defRPr i="1" sz="3000">
                <a:solidFill>
                  <a:srgbClr val="FFFFFF"/>
                </a:solidFill>
              </a:defRPr>
            </a:lvl4pPr>
            <a:lvl5pPr indent="-419100" lvl="4" marL="2286000" algn="l">
              <a:lnSpc>
                <a:spcPct val="100000"/>
              </a:lnSpc>
              <a:spcBef>
                <a:spcPts val="360"/>
              </a:spcBef>
              <a:spcAft>
                <a:spcPts val="0"/>
              </a:spcAft>
              <a:buClr>
                <a:srgbClr val="FFFFFF"/>
              </a:buClr>
              <a:buSzPts val="3000"/>
              <a:buChar char="▻"/>
              <a:defRPr i="1" sz="3000">
                <a:solidFill>
                  <a:srgbClr val="FFFFFF"/>
                </a:solidFill>
              </a:defRPr>
            </a:lvl5pPr>
            <a:lvl6pPr indent="-419100" lvl="5" marL="2743200" algn="l">
              <a:lnSpc>
                <a:spcPct val="100000"/>
              </a:lnSpc>
              <a:spcBef>
                <a:spcPts val="360"/>
              </a:spcBef>
              <a:spcAft>
                <a:spcPts val="0"/>
              </a:spcAft>
              <a:buClr>
                <a:srgbClr val="FFFFFF"/>
              </a:buClr>
              <a:buSzPts val="3000"/>
              <a:buChar char="▻"/>
              <a:defRPr i="1" sz="3000">
                <a:solidFill>
                  <a:srgbClr val="FFFFFF"/>
                </a:solidFill>
              </a:defRPr>
            </a:lvl6pPr>
            <a:lvl7pPr indent="-419100" lvl="6" marL="3200400" algn="l">
              <a:lnSpc>
                <a:spcPct val="100000"/>
              </a:lnSpc>
              <a:spcBef>
                <a:spcPts val="360"/>
              </a:spcBef>
              <a:spcAft>
                <a:spcPts val="0"/>
              </a:spcAft>
              <a:buClr>
                <a:srgbClr val="FFFFFF"/>
              </a:buClr>
              <a:buSzPts val="3000"/>
              <a:buChar char="▻"/>
              <a:defRPr i="1" sz="3000">
                <a:solidFill>
                  <a:srgbClr val="FFFFFF"/>
                </a:solidFill>
              </a:defRPr>
            </a:lvl7pPr>
            <a:lvl8pPr indent="-419100" lvl="7" marL="3657600" algn="l">
              <a:lnSpc>
                <a:spcPct val="100000"/>
              </a:lnSpc>
              <a:spcBef>
                <a:spcPts val="360"/>
              </a:spcBef>
              <a:spcAft>
                <a:spcPts val="0"/>
              </a:spcAft>
              <a:buClr>
                <a:srgbClr val="FFFFFF"/>
              </a:buClr>
              <a:buSzPts val="3000"/>
              <a:buChar char="▻"/>
              <a:defRPr i="1" sz="3000">
                <a:solidFill>
                  <a:srgbClr val="FFFFFF"/>
                </a:solidFill>
              </a:defRPr>
            </a:lvl8pPr>
            <a:lvl9pPr indent="-419100" lvl="8" marL="4114800" algn="l">
              <a:lnSpc>
                <a:spcPct val="100000"/>
              </a:lnSpc>
              <a:spcBef>
                <a:spcPts val="360"/>
              </a:spcBef>
              <a:spcAft>
                <a:spcPts val="0"/>
              </a:spcAft>
              <a:buClr>
                <a:srgbClr val="FFFFFF"/>
              </a:buClr>
              <a:buSzPts val="3000"/>
              <a:buChar char="▻"/>
              <a:defRPr i="1" sz="3000">
                <a:solidFill>
                  <a:srgbClr val="FFFFFF"/>
                </a:solidFill>
              </a:defRPr>
            </a:lvl9pPr>
          </a:lstStyle>
          <a:p/>
        </p:txBody>
      </p:sp>
      <p:sp>
        <p:nvSpPr>
          <p:cNvPr id="98" name="Google Shape;98;p6"/>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s" sz="7200" u="none" cap="none" strike="noStrike">
                <a:solidFill>
                  <a:schemeClr val="accent5"/>
                </a:solidFill>
                <a:latin typeface="Arial"/>
                <a:ea typeface="Arial"/>
                <a:cs typeface="Arial"/>
                <a:sym typeface="Arial"/>
              </a:rPr>
              <a:t>“</a:t>
            </a:r>
            <a:endParaRPr b="1" i="0" sz="7200" u="none" cap="none" strike="noStrike">
              <a:solidFill>
                <a:schemeClr val="accent5"/>
              </a:solidFill>
              <a:latin typeface="Arial"/>
              <a:ea typeface="Arial"/>
              <a:cs typeface="Arial"/>
              <a:sym typeface="Arial"/>
            </a:endParaRPr>
          </a:p>
        </p:txBody>
      </p:sp>
      <p:sp>
        <p:nvSpPr>
          <p:cNvPr id="99" name="Google Shape;99;p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00" name="Shape 100"/>
        <p:cNvGrpSpPr/>
        <p:nvPr/>
      </p:nvGrpSpPr>
      <p:grpSpPr>
        <a:xfrm>
          <a:off x="0" y="0"/>
          <a:ext cx="0" cy="0"/>
          <a:chOff x="0" y="0"/>
          <a:chExt cx="0" cy="0"/>
        </a:xfrm>
      </p:grpSpPr>
      <p:grpSp>
        <p:nvGrpSpPr>
          <p:cNvPr id="101" name="Google Shape;101;p7"/>
          <p:cNvGrpSpPr/>
          <p:nvPr/>
        </p:nvGrpSpPr>
        <p:grpSpPr>
          <a:xfrm>
            <a:off x="6946842" y="4472723"/>
            <a:ext cx="2202830" cy="670795"/>
            <a:chOff x="5575242" y="4472723"/>
            <a:chExt cx="2202830" cy="670795"/>
          </a:xfrm>
        </p:grpSpPr>
        <p:sp>
          <p:nvSpPr>
            <p:cNvPr id="102" name="Google Shape;102;p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 name="Google Shape;103;p7"/>
            <p:cNvGrpSpPr/>
            <p:nvPr/>
          </p:nvGrpSpPr>
          <p:grpSpPr>
            <a:xfrm flipH="1">
              <a:off x="5734850" y="4472723"/>
              <a:ext cx="2040837" cy="670795"/>
              <a:chOff x="1297954" y="330075"/>
              <a:chExt cx="5169293" cy="1699506"/>
            </a:xfrm>
          </p:grpSpPr>
          <p:sp>
            <p:nvSpPr>
              <p:cNvPr id="104" name="Google Shape;104;p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7"/>
            <p:cNvGrpSpPr/>
            <p:nvPr/>
          </p:nvGrpSpPr>
          <p:grpSpPr>
            <a:xfrm flipH="1">
              <a:off x="5578209" y="4646738"/>
              <a:ext cx="2199863" cy="304563"/>
              <a:chOff x="-5827153" y="330075"/>
              <a:chExt cx="12276019" cy="1699569"/>
            </a:xfrm>
          </p:grpSpPr>
          <p:sp>
            <p:nvSpPr>
              <p:cNvPr id="107" name="Google Shape;107;p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9" name="Google Shape;109;p7"/>
          <p:cNvGrpSpPr/>
          <p:nvPr/>
        </p:nvGrpSpPr>
        <p:grpSpPr>
          <a:xfrm>
            <a:off x="-4" y="41"/>
            <a:ext cx="7072430" cy="1327314"/>
            <a:chOff x="-4" y="41"/>
            <a:chExt cx="7072430" cy="1327314"/>
          </a:xfrm>
        </p:grpSpPr>
        <p:sp>
          <p:nvSpPr>
            <p:cNvPr id="110" name="Google Shape;110;p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11" name="Google Shape;111;p7"/>
            <p:cNvGrpSpPr/>
            <p:nvPr/>
          </p:nvGrpSpPr>
          <p:grpSpPr>
            <a:xfrm flipH="1" rot="10800000">
              <a:off x="3" y="41"/>
              <a:ext cx="6756168" cy="1327314"/>
              <a:chOff x="-2168138" y="330075"/>
              <a:chExt cx="8650663" cy="1699506"/>
            </a:xfrm>
          </p:grpSpPr>
          <p:sp>
            <p:nvSpPr>
              <p:cNvPr id="112" name="Google Shape;112;p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13" name="Google Shape;113;p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14" name="Google Shape;114;p7"/>
            <p:cNvGrpSpPr/>
            <p:nvPr/>
          </p:nvGrpSpPr>
          <p:grpSpPr>
            <a:xfrm flipH="1" rot="10800000">
              <a:off x="-4" y="381008"/>
              <a:ext cx="7072430" cy="771743"/>
              <a:chOff x="-9092084" y="330075"/>
              <a:chExt cx="15574609" cy="1699501"/>
            </a:xfrm>
          </p:grpSpPr>
          <p:sp>
            <p:nvSpPr>
              <p:cNvPr id="115" name="Google Shape;115;p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16" name="Google Shape;116;p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sp>
        <p:nvSpPr>
          <p:cNvPr id="117" name="Google Shape;117;p7"/>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18" name="Google Shape;118;p7"/>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1000"/>
              </a:spcBef>
              <a:spcAft>
                <a:spcPts val="0"/>
              </a:spcAft>
              <a:buSzPts val="2400"/>
              <a:buChar char="▻"/>
              <a:defRPr/>
            </a:lvl2pPr>
            <a:lvl3pPr indent="-381000" lvl="2" marL="1371600" algn="l">
              <a:lnSpc>
                <a:spcPct val="100000"/>
              </a:lnSpc>
              <a:spcBef>
                <a:spcPts val="1000"/>
              </a:spcBef>
              <a:spcAft>
                <a:spcPts val="0"/>
              </a:spcAft>
              <a:buSzPts val="2400"/>
              <a:buChar char="▻"/>
              <a:defRPr/>
            </a:lvl3pPr>
            <a:lvl4pPr indent="-381000" lvl="3" marL="1828800" algn="l">
              <a:lnSpc>
                <a:spcPct val="100000"/>
              </a:lnSpc>
              <a:spcBef>
                <a:spcPts val="1000"/>
              </a:spcBef>
              <a:spcAft>
                <a:spcPts val="0"/>
              </a:spcAft>
              <a:buSzPts val="2400"/>
              <a:buChar char="▻"/>
              <a:defRPr/>
            </a:lvl4pPr>
            <a:lvl5pPr indent="-381000" lvl="4" marL="2286000" algn="l">
              <a:lnSpc>
                <a:spcPct val="100000"/>
              </a:lnSpc>
              <a:spcBef>
                <a:spcPts val="1000"/>
              </a:spcBef>
              <a:spcAft>
                <a:spcPts val="0"/>
              </a:spcAft>
              <a:buSzPts val="2400"/>
              <a:buChar char="▻"/>
              <a:defRPr/>
            </a:lvl5pPr>
            <a:lvl6pPr indent="-381000" lvl="5" marL="2743200" algn="l">
              <a:lnSpc>
                <a:spcPct val="100000"/>
              </a:lnSpc>
              <a:spcBef>
                <a:spcPts val="1000"/>
              </a:spcBef>
              <a:spcAft>
                <a:spcPts val="0"/>
              </a:spcAft>
              <a:buSzPts val="2400"/>
              <a:buChar char="▻"/>
              <a:defRPr/>
            </a:lvl6pPr>
            <a:lvl7pPr indent="-381000" lvl="6" marL="3200400" algn="l">
              <a:lnSpc>
                <a:spcPct val="100000"/>
              </a:lnSpc>
              <a:spcBef>
                <a:spcPts val="1000"/>
              </a:spcBef>
              <a:spcAft>
                <a:spcPts val="0"/>
              </a:spcAft>
              <a:buSzPts val="2400"/>
              <a:buChar char="▻"/>
              <a:defRPr/>
            </a:lvl7pPr>
            <a:lvl8pPr indent="-381000" lvl="7" marL="3657600" algn="l">
              <a:lnSpc>
                <a:spcPct val="100000"/>
              </a:lnSpc>
              <a:spcBef>
                <a:spcPts val="1000"/>
              </a:spcBef>
              <a:spcAft>
                <a:spcPts val="0"/>
              </a:spcAft>
              <a:buSzPts val="2400"/>
              <a:buChar char="▻"/>
              <a:defRPr/>
            </a:lvl8pPr>
            <a:lvl9pPr indent="-381000" lvl="8" marL="4114800" algn="l">
              <a:lnSpc>
                <a:spcPct val="100000"/>
              </a:lnSpc>
              <a:spcBef>
                <a:spcPts val="1000"/>
              </a:spcBef>
              <a:spcAft>
                <a:spcPts val="1000"/>
              </a:spcAft>
              <a:buSzPts val="2400"/>
              <a:buChar char="▻"/>
              <a:defRPr/>
            </a:lvl9pPr>
          </a:lstStyle>
          <a:p/>
        </p:txBody>
      </p:sp>
      <p:sp>
        <p:nvSpPr>
          <p:cNvPr id="119" name="Google Shape;119;p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20" name="Shape 120"/>
        <p:cNvGrpSpPr/>
        <p:nvPr/>
      </p:nvGrpSpPr>
      <p:grpSpPr>
        <a:xfrm>
          <a:off x="0" y="0"/>
          <a:ext cx="0" cy="0"/>
          <a:chOff x="0" y="0"/>
          <a:chExt cx="0" cy="0"/>
        </a:xfrm>
      </p:grpSpPr>
      <p:grpSp>
        <p:nvGrpSpPr>
          <p:cNvPr id="121" name="Google Shape;121;p8"/>
          <p:cNvGrpSpPr/>
          <p:nvPr/>
        </p:nvGrpSpPr>
        <p:grpSpPr>
          <a:xfrm>
            <a:off x="-4" y="41"/>
            <a:ext cx="7072430" cy="1327314"/>
            <a:chOff x="-4" y="41"/>
            <a:chExt cx="7072430" cy="1327314"/>
          </a:xfrm>
        </p:grpSpPr>
        <p:sp>
          <p:nvSpPr>
            <p:cNvPr id="122" name="Google Shape;122;p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23" name="Google Shape;123;p8"/>
            <p:cNvGrpSpPr/>
            <p:nvPr/>
          </p:nvGrpSpPr>
          <p:grpSpPr>
            <a:xfrm flipH="1" rot="10800000">
              <a:off x="3" y="41"/>
              <a:ext cx="6756168" cy="1327314"/>
              <a:chOff x="-2168138" y="330075"/>
              <a:chExt cx="8650663" cy="1699506"/>
            </a:xfrm>
          </p:grpSpPr>
          <p:sp>
            <p:nvSpPr>
              <p:cNvPr id="124" name="Google Shape;124;p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25" name="Google Shape;125;p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26" name="Google Shape;126;p8"/>
            <p:cNvGrpSpPr/>
            <p:nvPr/>
          </p:nvGrpSpPr>
          <p:grpSpPr>
            <a:xfrm flipH="1" rot="10800000">
              <a:off x="-4" y="381008"/>
              <a:ext cx="7072430" cy="771743"/>
              <a:chOff x="-9092084" y="330075"/>
              <a:chExt cx="15574609" cy="1699501"/>
            </a:xfrm>
          </p:grpSpPr>
          <p:sp>
            <p:nvSpPr>
              <p:cNvPr id="127" name="Google Shape;127;p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28" name="Google Shape;128;p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129" name="Google Shape;129;p8"/>
          <p:cNvGrpSpPr/>
          <p:nvPr/>
        </p:nvGrpSpPr>
        <p:grpSpPr>
          <a:xfrm>
            <a:off x="6946842" y="4472723"/>
            <a:ext cx="2202830" cy="670795"/>
            <a:chOff x="5575242" y="4472723"/>
            <a:chExt cx="2202830" cy="670795"/>
          </a:xfrm>
        </p:grpSpPr>
        <p:sp>
          <p:nvSpPr>
            <p:cNvPr id="130" name="Google Shape;130;p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 name="Google Shape;131;p8"/>
            <p:cNvGrpSpPr/>
            <p:nvPr/>
          </p:nvGrpSpPr>
          <p:grpSpPr>
            <a:xfrm flipH="1">
              <a:off x="5734850" y="4472723"/>
              <a:ext cx="2040837" cy="670795"/>
              <a:chOff x="1297954" y="330075"/>
              <a:chExt cx="5169293" cy="1699506"/>
            </a:xfrm>
          </p:grpSpPr>
          <p:sp>
            <p:nvSpPr>
              <p:cNvPr id="132" name="Google Shape;132;p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8"/>
            <p:cNvGrpSpPr/>
            <p:nvPr/>
          </p:nvGrpSpPr>
          <p:grpSpPr>
            <a:xfrm flipH="1">
              <a:off x="5578209" y="4646738"/>
              <a:ext cx="2199863" cy="304563"/>
              <a:chOff x="-5827153" y="330075"/>
              <a:chExt cx="12276019" cy="1699569"/>
            </a:xfrm>
          </p:grpSpPr>
          <p:sp>
            <p:nvSpPr>
              <p:cNvPr id="135" name="Google Shape;135;p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7" name="Google Shape;137;p8"/>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38" name="Google Shape;138;p8"/>
          <p:cNvSpPr txBox="1"/>
          <p:nvPr>
            <p:ph idx="1" type="body"/>
          </p:nvPr>
        </p:nvSpPr>
        <p:spPr>
          <a:xfrm>
            <a:off x="870450"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39" name="Google Shape;139;p8"/>
          <p:cNvSpPr txBox="1"/>
          <p:nvPr>
            <p:ph idx="2" type="body"/>
          </p:nvPr>
        </p:nvSpPr>
        <p:spPr>
          <a:xfrm>
            <a:off x="3233637"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40" name="Google Shape;140;p8"/>
          <p:cNvSpPr txBox="1"/>
          <p:nvPr>
            <p:ph idx="3" type="body"/>
          </p:nvPr>
        </p:nvSpPr>
        <p:spPr>
          <a:xfrm>
            <a:off x="5540650"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41" name="Google Shape;141;p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grpSp>
        <p:nvGrpSpPr>
          <p:cNvPr id="143" name="Google Shape;143;p9"/>
          <p:cNvGrpSpPr/>
          <p:nvPr/>
        </p:nvGrpSpPr>
        <p:grpSpPr>
          <a:xfrm>
            <a:off x="-4" y="41"/>
            <a:ext cx="7072430" cy="1327314"/>
            <a:chOff x="-4" y="41"/>
            <a:chExt cx="7072430" cy="1327314"/>
          </a:xfrm>
        </p:grpSpPr>
        <p:sp>
          <p:nvSpPr>
            <p:cNvPr id="144" name="Google Shape;144;p9"/>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45" name="Google Shape;145;p9"/>
            <p:cNvGrpSpPr/>
            <p:nvPr/>
          </p:nvGrpSpPr>
          <p:grpSpPr>
            <a:xfrm flipH="1" rot="10800000">
              <a:off x="3" y="41"/>
              <a:ext cx="6756168" cy="1327314"/>
              <a:chOff x="-2168138" y="330075"/>
              <a:chExt cx="8650663" cy="1699506"/>
            </a:xfrm>
          </p:grpSpPr>
          <p:sp>
            <p:nvSpPr>
              <p:cNvPr id="146" name="Google Shape;146;p9"/>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47" name="Google Shape;147;p9"/>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48" name="Google Shape;148;p9"/>
            <p:cNvGrpSpPr/>
            <p:nvPr/>
          </p:nvGrpSpPr>
          <p:grpSpPr>
            <a:xfrm flipH="1" rot="10800000">
              <a:off x="-4" y="381008"/>
              <a:ext cx="7072430" cy="771743"/>
              <a:chOff x="-9092084" y="330075"/>
              <a:chExt cx="15574609" cy="1699501"/>
            </a:xfrm>
          </p:grpSpPr>
          <p:sp>
            <p:nvSpPr>
              <p:cNvPr id="149" name="Google Shape;149;p9"/>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50" name="Google Shape;150;p9"/>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151" name="Google Shape;151;p9"/>
          <p:cNvGrpSpPr/>
          <p:nvPr/>
        </p:nvGrpSpPr>
        <p:grpSpPr>
          <a:xfrm>
            <a:off x="6946842" y="4472723"/>
            <a:ext cx="2202830" cy="670795"/>
            <a:chOff x="5575242" y="4472723"/>
            <a:chExt cx="2202830" cy="670795"/>
          </a:xfrm>
        </p:grpSpPr>
        <p:sp>
          <p:nvSpPr>
            <p:cNvPr id="152" name="Google Shape;152;p9"/>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9"/>
            <p:cNvGrpSpPr/>
            <p:nvPr/>
          </p:nvGrpSpPr>
          <p:grpSpPr>
            <a:xfrm flipH="1">
              <a:off x="5734850" y="4472723"/>
              <a:ext cx="2040837" cy="670795"/>
              <a:chOff x="1297954" y="330075"/>
              <a:chExt cx="5169293" cy="1699506"/>
            </a:xfrm>
          </p:grpSpPr>
          <p:sp>
            <p:nvSpPr>
              <p:cNvPr id="154" name="Google Shape;154;p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9"/>
            <p:cNvGrpSpPr/>
            <p:nvPr/>
          </p:nvGrpSpPr>
          <p:grpSpPr>
            <a:xfrm flipH="1">
              <a:off x="5578209" y="4646738"/>
              <a:ext cx="2199863" cy="304563"/>
              <a:chOff x="-5827153" y="330075"/>
              <a:chExt cx="12276019" cy="1699569"/>
            </a:xfrm>
          </p:grpSpPr>
          <p:sp>
            <p:nvSpPr>
              <p:cNvPr id="157" name="Google Shape;157;p9"/>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9"/>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9" name="Google Shape;159;p9"/>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60" name="Google Shape;160;p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1" name="Shape 161"/>
        <p:cNvGrpSpPr/>
        <p:nvPr/>
      </p:nvGrpSpPr>
      <p:grpSpPr>
        <a:xfrm>
          <a:off x="0" y="0"/>
          <a:ext cx="0" cy="0"/>
          <a:chOff x="0" y="0"/>
          <a:chExt cx="0" cy="0"/>
        </a:xfrm>
      </p:grpSpPr>
      <p:grpSp>
        <p:nvGrpSpPr>
          <p:cNvPr id="162" name="Google Shape;162;p10"/>
          <p:cNvGrpSpPr/>
          <p:nvPr/>
        </p:nvGrpSpPr>
        <p:grpSpPr>
          <a:xfrm>
            <a:off x="2466138" y="4472723"/>
            <a:ext cx="6686825" cy="670795"/>
            <a:chOff x="5589288" y="4472723"/>
            <a:chExt cx="6686825" cy="670795"/>
          </a:xfrm>
        </p:grpSpPr>
        <p:sp>
          <p:nvSpPr>
            <p:cNvPr id="163" name="Google Shape;163;p10"/>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p10"/>
            <p:cNvGrpSpPr/>
            <p:nvPr/>
          </p:nvGrpSpPr>
          <p:grpSpPr>
            <a:xfrm flipH="1">
              <a:off x="5748896" y="4472723"/>
              <a:ext cx="6527217" cy="670795"/>
              <a:chOff x="-10101302" y="330075"/>
              <a:chExt cx="16532971" cy="1699506"/>
            </a:xfrm>
          </p:grpSpPr>
          <p:sp>
            <p:nvSpPr>
              <p:cNvPr id="165" name="Google Shape;165;p10"/>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0"/>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10"/>
            <p:cNvGrpSpPr/>
            <p:nvPr/>
          </p:nvGrpSpPr>
          <p:grpSpPr>
            <a:xfrm flipH="1">
              <a:off x="5592255" y="4646738"/>
              <a:ext cx="6682918" cy="304563"/>
              <a:chOff x="-30922587" y="330075"/>
              <a:chExt cx="37293071" cy="1699569"/>
            </a:xfrm>
          </p:grpSpPr>
          <p:sp>
            <p:nvSpPr>
              <p:cNvPr id="168" name="Google Shape;168;p10"/>
              <p:cNvSpPr/>
              <p:nvPr/>
            </p:nvSpPr>
            <p:spPr>
              <a:xfrm>
                <a:off x="-30922587"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0"/>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0" name="Google Shape;170;p10"/>
          <p:cNvSpPr txBox="1"/>
          <p:nvPr>
            <p:ph idx="1" type="body"/>
          </p:nvPr>
        </p:nvSpPr>
        <p:spPr>
          <a:xfrm>
            <a:off x="2682800" y="4636500"/>
            <a:ext cx="6004200" cy="315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sz="1300"/>
            </a:lvl1pPr>
          </a:lstStyle>
          <a:p/>
        </p:txBody>
      </p:sp>
      <p:sp>
        <p:nvSpPr>
          <p:cNvPr id="171" name="Google Shape;171;p1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0"/>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1pPr>
            <a:lvl2pPr lvl="1"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2pPr>
            <a:lvl3pPr lvl="2"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3pPr>
            <a:lvl4pPr lvl="3"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4pPr>
            <a:lvl5pPr lvl="4"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5pPr>
            <a:lvl6pPr lvl="5"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6pPr>
            <a:lvl7pPr lvl="6"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7pPr>
            <a:lvl8pPr lvl="7"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8pPr>
            <a:lvl9pPr lvl="8"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marR="0" rtl="0" algn="l">
              <a:lnSpc>
                <a:spcPct val="100000"/>
              </a:lnSpc>
              <a:spcBef>
                <a:spcPts val="6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1pPr>
            <a:lvl2pPr indent="-381000" lvl="1" marL="9144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2pPr>
            <a:lvl3pPr indent="-381000" lvl="2" marL="13716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3pPr>
            <a:lvl4pPr indent="-381000" lvl="3" marL="18288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4pPr>
            <a:lvl5pPr indent="-381000" lvl="4" marL="22860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5pPr>
            <a:lvl6pPr indent="-381000" lvl="5" marL="27432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6pPr>
            <a:lvl7pPr indent="-381000" lvl="6" marL="32004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7pPr>
            <a:lvl8pPr indent="-381000" lvl="7" marL="36576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8pPr>
            <a:lvl9pPr indent="-381000" lvl="8" marL="4114800" marR="0" rtl="0" algn="l">
              <a:lnSpc>
                <a:spcPct val="100000"/>
              </a:lnSpc>
              <a:spcBef>
                <a:spcPts val="1000"/>
              </a:spcBef>
              <a:spcAft>
                <a:spcPts val="100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7.jpg"/><Relationship Id="rId5" Type="http://schemas.openxmlformats.org/officeDocument/2006/relationships/image" Target="../media/image6.jp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localhost:420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ctrTitle"/>
          </p:nvPr>
        </p:nvSpPr>
        <p:spPr>
          <a:xfrm>
            <a:off x="598100" y="862150"/>
            <a:ext cx="7029300" cy="220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4500"/>
              <a:t>Proyecto TechCamp</a:t>
            </a:r>
            <a:endParaRPr b="1" sz="4500"/>
          </a:p>
          <a:p>
            <a:pPr indent="0" lvl="0" marL="0" rtl="0" algn="l">
              <a:spcBef>
                <a:spcPts val="0"/>
              </a:spcBef>
              <a:spcAft>
                <a:spcPts val="0"/>
              </a:spcAft>
              <a:buNone/>
            </a:pPr>
            <a:r>
              <a:rPr lang="es" sz="3288"/>
              <a:t>Asignación de Promociones </a:t>
            </a:r>
            <a:r>
              <a:rPr lang="es" sz="3288"/>
              <a:t>TC_SB_16</a:t>
            </a:r>
            <a:endParaRPr sz="3288"/>
          </a:p>
        </p:txBody>
      </p:sp>
      <p:sp>
        <p:nvSpPr>
          <p:cNvPr id="192" name="Google Shape;192;p12"/>
          <p:cNvSpPr txBox="1"/>
          <p:nvPr>
            <p:ph idx="4294967295" type="subTitle"/>
          </p:nvPr>
        </p:nvSpPr>
        <p:spPr>
          <a:xfrm>
            <a:off x="598100" y="3107550"/>
            <a:ext cx="5295600" cy="750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s">
                <a:solidFill>
                  <a:schemeClr val="lt1"/>
                </a:solidFill>
              </a:rPr>
              <a:t>Saul Ricardo Tarazona García</a:t>
            </a:r>
            <a:endParaRPr b="1">
              <a:solidFill>
                <a:schemeClr val="lt1"/>
              </a:solidFill>
            </a:endParaRPr>
          </a:p>
          <a:p>
            <a:pPr indent="0" lvl="0" marL="0" rtl="0" algn="l">
              <a:spcBef>
                <a:spcPts val="600"/>
              </a:spcBef>
              <a:spcAft>
                <a:spcPts val="0"/>
              </a:spcAft>
              <a:buNone/>
            </a:pPr>
            <a:r>
              <a:rPr lang="es" sz="1900">
                <a:solidFill>
                  <a:schemeClr val="lt1"/>
                </a:solidFill>
              </a:rPr>
              <a:t>Semillero de Tecnología TechCamp</a:t>
            </a:r>
            <a:endParaRPr sz="19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Diseño del Proyecto</a:t>
            </a:r>
            <a:endParaRPr/>
          </a:p>
        </p:txBody>
      </p:sp>
      <p:sp>
        <p:nvSpPr>
          <p:cNvPr id="271" name="Google Shape;271;p21"/>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Historias de Usuario y </a:t>
            </a:r>
            <a:endParaRPr/>
          </a:p>
          <a:p>
            <a:pPr indent="0" lvl="0" marL="0" rtl="0" algn="l">
              <a:spcBef>
                <a:spcPts val="0"/>
              </a:spcBef>
              <a:spcAft>
                <a:spcPts val="0"/>
              </a:spcAft>
              <a:buNone/>
            </a:pPr>
            <a:r>
              <a:rPr lang="es"/>
              <a:t>Criterios de Aceptación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277" name="Google Shape;277;p22"/>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78" name="Google Shape;278;p22"/>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8</a:t>
            </a:r>
            <a:endParaRPr b="1">
              <a:latin typeface="Roboto Condensed"/>
              <a:ea typeface="Roboto Condensed"/>
              <a:cs typeface="Roboto Condensed"/>
              <a:sym typeface="Roboto Condensed"/>
            </a:endParaRPr>
          </a:p>
        </p:txBody>
      </p:sp>
      <p:sp>
        <p:nvSpPr>
          <p:cNvPr id="279" name="Google Shape;279;p22"/>
          <p:cNvSpPr txBox="1"/>
          <p:nvPr>
            <p:ph idx="1" type="body"/>
          </p:nvPr>
        </p:nvSpPr>
        <p:spPr>
          <a:xfrm>
            <a:off x="520475" y="1627900"/>
            <a:ext cx="6398700" cy="3071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s" sz="1800">
                <a:latin typeface="Roboto Condensed"/>
                <a:ea typeface="Roboto Condensed"/>
                <a:cs typeface="Roboto Condensed"/>
                <a:sym typeface="Roboto Condensed"/>
              </a:rPr>
              <a:t>Historia de Usuario 1:</a:t>
            </a:r>
            <a:endParaRPr b="1" sz="1800">
              <a:latin typeface="Roboto Condensed"/>
              <a:ea typeface="Roboto Condensed"/>
              <a:cs typeface="Roboto Condensed"/>
              <a:sym typeface="Roboto Condensed"/>
            </a:endParaRPr>
          </a:p>
          <a:p>
            <a:pPr indent="0" lvl="0" marL="0" rtl="0" algn="just">
              <a:spcBef>
                <a:spcPts val="600"/>
              </a:spcBef>
              <a:spcAft>
                <a:spcPts val="0"/>
              </a:spcAft>
              <a:buNone/>
            </a:pPr>
            <a:r>
              <a:rPr lang="es" sz="1800"/>
              <a:t>Yo como Administrador de Promociones necesito poder crear una promoción con sus características específicas, para poder disponer de ella para su asignación.</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b="1" lang="es" sz="1800">
                <a:latin typeface="Roboto Condensed"/>
                <a:ea typeface="Roboto Condensed"/>
                <a:cs typeface="Roboto Condensed"/>
                <a:sym typeface="Roboto Condensed"/>
              </a:rPr>
              <a:t>CA1:</a:t>
            </a:r>
            <a:r>
              <a:rPr lang="es" sz="1800"/>
              <a:t> Dado que el Administrador de Promociones necesita administrar una promoción  cuando dé clic en la opción de “Administración de Promociones”, entonces accede al listado de promociones donde podrá administrar cada promoción.</a:t>
            </a:r>
            <a:endParaRPr sz="1800"/>
          </a:p>
          <a:p>
            <a:pPr indent="0" lvl="0" marL="0" rtl="0" algn="just">
              <a:spcBef>
                <a:spcPts val="600"/>
              </a:spcBef>
              <a:spcAft>
                <a:spcPts val="0"/>
              </a:spcAft>
              <a:buNone/>
            </a:pPr>
            <a:r>
              <a:t/>
            </a:r>
            <a:endParaRPr sz="1800"/>
          </a:p>
        </p:txBody>
      </p:sp>
      <p:pic>
        <p:nvPicPr>
          <p:cNvPr id="280" name="Google Shape;280;p22"/>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281" name="Google Shape;281;p22"/>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200">
                <a:latin typeface="Roboto Condensed"/>
                <a:ea typeface="Roboto Condensed"/>
                <a:cs typeface="Roboto Condensed"/>
                <a:sym typeface="Roboto Condensed"/>
              </a:rPr>
              <a:t>C</a:t>
            </a:r>
            <a:r>
              <a:rPr lang="es" sz="2200">
                <a:latin typeface="Roboto Condensed Light"/>
                <a:ea typeface="Roboto Condensed Light"/>
                <a:cs typeface="Roboto Condensed Light"/>
                <a:sym typeface="Roboto Condensed Light"/>
              </a:rPr>
              <a:t>RUD</a:t>
            </a:r>
            <a:endParaRPr sz="2200">
              <a:latin typeface="Roboto Condensed Light"/>
              <a:ea typeface="Roboto Condensed Light"/>
              <a:cs typeface="Roboto Condensed Light"/>
              <a:sym typeface="Roboto Condensed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287" name="Google Shape;287;p23"/>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88" name="Google Shape;288;p23"/>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9</a:t>
            </a:r>
            <a:endParaRPr b="1">
              <a:latin typeface="Roboto Condensed"/>
              <a:ea typeface="Roboto Condensed"/>
              <a:cs typeface="Roboto Condensed"/>
              <a:sym typeface="Roboto Condensed"/>
            </a:endParaRPr>
          </a:p>
        </p:txBody>
      </p:sp>
      <p:pic>
        <p:nvPicPr>
          <p:cNvPr id="289" name="Google Shape;289;p23"/>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290" name="Google Shape;290;p23"/>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200">
                <a:latin typeface="Roboto Condensed"/>
                <a:ea typeface="Roboto Condensed"/>
                <a:cs typeface="Roboto Condensed"/>
                <a:sym typeface="Roboto Condensed"/>
              </a:rPr>
              <a:t>C</a:t>
            </a:r>
            <a:r>
              <a:rPr lang="es" sz="2200">
                <a:latin typeface="Roboto Condensed Light"/>
                <a:ea typeface="Roboto Condensed Light"/>
                <a:cs typeface="Roboto Condensed Light"/>
                <a:sym typeface="Roboto Condensed Light"/>
              </a:rPr>
              <a:t>RUD</a:t>
            </a:r>
            <a:endParaRPr sz="2200">
              <a:latin typeface="Roboto Condensed Light"/>
              <a:ea typeface="Roboto Condensed Light"/>
              <a:cs typeface="Roboto Condensed Light"/>
              <a:sym typeface="Roboto Condensed Light"/>
            </a:endParaRPr>
          </a:p>
        </p:txBody>
      </p:sp>
      <p:sp>
        <p:nvSpPr>
          <p:cNvPr id="291" name="Google Shape;291;p23"/>
          <p:cNvSpPr txBox="1"/>
          <p:nvPr>
            <p:ph idx="1" type="body"/>
          </p:nvPr>
        </p:nvSpPr>
        <p:spPr>
          <a:xfrm>
            <a:off x="520475" y="1627900"/>
            <a:ext cx="6383400" cy="3071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s" sz="1800">
                <a:latin typeface="Roboto Condensed"/>
                <a:ea typeface="Roboto Condensed"/>
                <a:cs typeface="Roboto Condensed"/>
                <a:sym typeface="Roboto Condensed"/>
              </a:rPr>
              <a:t>CA2:</a:t>
            </a:r>
            <a:r>
              <a:rPr lang="es" sz="1800"/>
              <a:t> Dado que el Administrador de Promociones necesita crear una promoción estando en la opción “Administración de Promociones” cuando dé clic en el botón “Agregar Promoción”, entonces se carga una nueva vista con un formulario con los campos necesarios para la creación de la promoción, según la siguiente tabla.</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b="1" lang="es" sz="1800">
                <a:latin typeface="Roboto Condensed"/>
                <a:ea typeface="Roboto Condensed"/>
                <a:cs typeface="Roboto Condensed"/>
                <a:sym typeface="Roboto Condensed"/>
              </a:rPr>
              <a:t>CA3:</a:t>
            </a:r>
            <a:r>
              <a:rPr lang="es" sz="1800"/>
              <a:t> Dado que el Administrador de Promociones ha diligenciado los campos para crear el nuevo registro de promoción cuando seleccione el botón “Crear Promoción”, entonces se redirigirá a la vista de promociones donde se podrá consultar la promoción creada.</a:t>
            </a:r>
            <a:endParaRPr b="1" sz="1800">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graphicFrame>
        <p:nvGraphicFramePr>
          <p:cNvPr id="297" name="Google Shape;297;p24"/>
          <p:cNvGraphicFramePr/>
          <p:nvPr/>
        </p:nvGraphicFramePr>
        <p:xfrm>
          <a:off x="209375" y="1568375"/>
          <a:ext cx="3000000" cy="3000000"/>
        </p:xfrm>
        <a:graphic>
          <a:graphicData uri="http://schemas.openxmlformats.org/drawingml/2006/table">
            <a:tbl>
              <a:tblPr>
                <a:noFill/>
                <a:tableStyleId>{8DB8B14C-5C6E-4E38-A70B-989723FF241C}</a:tableStyleId>
              </a:tblPr>
              <a:tblGrid>
                <a:gridCol w="1555375"/>
                <a:gridCol w="1445150"/>
                <a:gridCol w="1371675"/>
                <a:gridCol w="1041000"/>
                <a:gridCol w="1370875"/>
              </a:tblGrid>
              <a:tr h="420275">
                <a:tc>
                  <a:txBody>
                    <a:bodyPr/>
                    <a:lstStyle/>
                    <a:p>
                      <a:pPr indent="0" lvl="0" marL="0" rtl="0" algn="ctr">
                        <a:spcBef>
                          <a:spcPts val="0"/>
                        </a:spcBef>
                        <a:spcAft>
                          <a:spcPts val="0"/>
                        </a:spcAft>
                        <a:buNone/>
                      </a:pPr>
                      <a:r>
                        <a:rPr b="1" lang="es" sz="1100">
                          <a:solidFill>
                            <a:srgbClr val="222222"/>
                          </a:solidFill>
                        </a:rPr>
                        <a:t>Nombre del Campo</a:t>
                      </a:r>
                      <a:endParaRPr b="1" sz="1100">
                        <a:solidFill>
                          <a:srgbClr val="222222"/>
                        </a:solidFill>
                      </a:endParaRPr>
                    </a:p>
                  </a:txBody>
                  <a:tcPr marT="63500" marB="63500" marR="63500" marL="63500" anchor="ctr">
                    <a:solidFill>
                      <a:srgbClr val="6AA84F"/>
                    </a:solidFill>
                  </a:tcPr>
                </a:tc>
                <a:tc>
                  <a:txBody>
                    <a:bodyPr/>
                    <a:lstStyle/>
                    <a:p>
                      <a:pPr indent="0" lvl="0" marL="0" rtl="0" algn="ctr">
                        <a:spcBef>
                          <a:spcPts val="0"/>
                        </a:spcBef>
                        <a:spcAft>
                          <a:spcPts val="0"/>
                        </a:spcAft>
                        <a:buNone/>
                      </a:pPr>
                      <a:r>
                        <a:rPr b="1" lang="es" sz="1100">
                          <a:solidFill>
                            <a:srgbClr val="222222"/>
                          </a:solidFill>
                        </a:rPr>
                        <a:t>Tipo</a:t>
                      </a:r>
                      <a:endParaRPr b="1" sz="1100">
                        <a:solidFill>
                          <a:srgbClr val="222222"/>
                        </a:solidFill>
                      </a:endParaRPr>
                    </a:p>
                  </a:txBody>
                  <a:tcPr marT="63500" marB="63500" marR="63500" marL="63500" anchor="ctr">
                    <a:solidFill>
                      <a:srgbClr val="6AA84F"/>
                    </a:solidFill>
                  </a:tcPr>
                </a:tc>
                <a:tc>
                  <a:txBody>
                    <a:bodyPr/>
                    <a:lstStyle/>
                    <a:p>
                      <a:pPr indent="0" lvl="0" marL="0" rtl="0" algn="ctr">
                        <a:spcBef>
                          <a:spcPts val="0"/>
                        </a:spcBef>
                        <a:spcAft>
                          <a:spcPts val="0"/>
                        </a:spcAft>
                        <a:buNone/>
                      </a:pPr>
                      <a:r>
                        <a:rPr b="1" lang="es" sz="1100">
                          <a:solidFill>
                            <a:srgbClr val="222222"/>
                          </a:solidFill>
                        </a:rPr>
                        <a:t>¿Obligatorio?</a:t>
                      </a:r>
                      <a:endParaRPr b="1" sz="1100">
                        <a:solidFill>
                          <a:srgbClr val="222222"/>
                        </a:solidFill>
                      </a:endParaRPr>
                    </a:p>
                  </a:txBody>
                  <a:tcPr marT="63500" marB="63500" marR="63500" marL="63500" anchor="ctr">
                    <a:solidFill>
                      <a:srgbClr val="6AA84F"/>
                    </a:solidFill>
                  </a:tcPr>
                </a:tc>
                <a:tc>
                  <a:txBody>
                    <a:bodyPr/>
                    <a:lstStyle/>
                    <a:p>
                      <a:pPr indent="0" lvl="0" marL="0" rtl="0" algn="ctr">
                        <a:spcBef>
                          <a:spcPts val="0"/>
                        </a:spcBef>
                        <a:spcAft>
                          <a:spcPts val="0"/>
                        </a:spcAft>
                        <a:buNone/>
                      </a:pPr>
                      <a:r>
                        <a:rPr b="1" lang="es" sz="1100">
                          <a:solidFill>
                            <a:srgbClr val="222222"/>
                          </a:solidFill>
                        </a:rPr>
                        <a:t>Valor por defecto</a:t>
                      </a:r>
                      <a:endParaRPr b="1" sz="1100">
                        <a:solidFill>
                          <a:srgbClr val="222222"/>
                        </a:solidFill>
                      </a:endParaRPr>
                    </a:p>
                  </a:txBody>
                  <a:tcPr marT="63500" marB="63500" marR="63500" marL="63500" anchor="ctr">
                    <a:solidFill>
                      <a:srgbClr val="6AA84F"/>
                    </a:solidFill>
                  </a:tcPr>
                </a:tc>
                <a:tc>
                  <a:txBody>
                    <a:bodyPr/>
                    <a:lstStyle/>
                    <a:p>
                      <a:pPr indent="0" lvl="0" marL="0" rtl="0" algn="ctr">
                        <a:spcBef>
                          <a:spcPts val="0"/>
                        </a:spcBef>
                        <a:spcAft>
                          <a:spcPts val="0"/>
                        </a:spcAft>
                        <a:buNone/>
                      </a:pPr>
                      <a:r>
                        <a:rPr b="1" lang="es" sz="1100">
                          <a:solidFill>
                            <a:srgbClr val="222222"/>
                          </a:solidFill>
                        </a:rPr>
                        <a:t>Validación</a:t>
                      </a:r>
                      <a:endParaRPr b="1" sz="1100">
                        <a:solidFill>
                          <a:srgbClr val="222222"/>
                        </a:solidFill>
                      </a:endParaRPr>
                    </a:p>
                  </a:txBody>
                  <a:tcPr marT="63500" marB="63500" marR="63500" marL="63500" anchor="ctr">
                    <a:solidFill>
                      <a:srgbClr val="6AA84F"/>
                    </a:solidFill>
                  </a:tcPr>
                </a:tc>
              </a:tr>
              <a:tr h="420275">
                <a:tc>
                  <a:txBody>
                    <a:bodyPr/>
                    <a:lstStyle/>
                    <a:p>
                      <a:pPr indent="0" lvl="0" marL="0" rtl="0" algn="l">
                        <a:spcBef>
                          <a:spcPts val="0"/>
                        </a:spcBef>
                        <a:spcAft>
                          <a:spcPts val="0"/>
                        </a:spcAft>
                        <a:buNone/>
                      </a:pPr>
                      <a:r>
                        <a:rPr lang="es" sz="1100">
                          <a:solidFill>
                            <a:srgbClr val="222222"/>
                          </a:solidFill>
                        </a:rPr>
                        <a:t>Nombre</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Alfanumérico</a:t>
                      </a:r>
                      <a:endParaRPr sz="1100">
                        <a:solidFill>
                          <a:srgbClr val="222222"/>
                        </a:solidFill>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Ninguno</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Máximo 40 caracteres</a:t>
                      </a:r>
                      <a:endParaRPr sz="1100">
                        <a:solidFill>
                          <a:srgbClr val="222222"/>
                        </a:solidFill>
                      </a:endParaRPr>
                    </a:p>
                  </a:txBody>
                  <a:tcPr marT="63500" marB="63500" marR="63500" marL="63500" anchor="ctr">
                    <a:solidFill>
                      <a:schemeClr val="lt1"/>
                    </a:solidFill>
                  </a:tcPr>
                </a:tc>
              </a:tr>
              <a:tr h="420275">
                <a:tc>
                  <a:txBody>
                    <a:bodyPr/>
                    <a:lstStyle/>
                    <a:p>
                      <a:pPr indent="0" lvl="0" marL="0" rtl="0" algn="l">
                        <a:spcBef>
                          <a:spcPts val="0"/>
                        </a:spcBef>
                        <a:spcAft>
                          <a:spcPts val="0"/>
                        </a:spcAft>
                        <a:buNone/>
                      </a:pPr>
                      <a:r>
                        <a:rPr lang="es" sz="1100">
                          <a:solidFill>
                            <a:srgbClr val="222222"/>
                          </a:solidFill>
                        </a:rPr>
                        <a:t>Fecha de inicio de vigencia</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Fecha (dd/mm/aaaa)</a:t>
                      </a:r>
                      <a:endParaRPr sz="1100">
                        <a:solidFill>
                          <a:srgbClr val="222222"/>
                        </a:solidFill>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Ninguno</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Ninguna</a:t>
                      </a:r>
                      <a:endParaRPr sz="1100">
                        <a:solidFill>
                          <a:srgbClr val="222222"/>
                        </a:solidFill>
                      </a:endParaRPr>
                    </a:p>
                  </a:txBody>
                  <a:tcPr marT="63500" marB="63500" marR="63500" marL="63500" anchor="ctr">
                    <a:solidFill>
                      <a:schemeClr val="lt1"/>
                    </a:solidFill>
                  </a:tcPr>
                </a:tc>
              </a:tr>
              <a:tr h="420275">
                <a:tc>
                  <a:txBody>
                    <a:bodyPr/>
                    <a:lstStyle/>
                    <a:p>
                      <a:pPr indent="0" lvl="0" marL="0" rtl="0" algn="l">
                        <a:spcBef>
                          <a:spcPts val="0"/>
                        </a:spcBef>
                        <a:spcAft>
                          <a:spcPts val="0"/>
                        </a:spcAft>
                        <a:buNone/>
                      </a:pPr>
                      <a:r>
                        <a:rPr lang="es" sz="1100">
                          <a:solidFill>
                            <a:srgbClr val="222222"/>
                          </a:solidFill>
                        </a:rPr>
                        <a:t>Fecha de fin de vigencia</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Fecha (dd/mm/aaaa)</a:t>
                      </a:r>
                      <a:endParaRPr sz="1100">
                        <a:solidFill>
                          <a:srgbClr val="222222"/>
                        </a:solidFill>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Ninguno</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Ninguna</a:t>
                      </a:r>
                      <a:endParaRPr sz="1100">
                        <a:solidFill>
                          <a:srgbClr val="222222"/>
                        </a:solidFill>
                      </a:endParaRPr>
                    </a:p>
                  </a:txBody>
                  <a:tcPr marT="63500" marB="63500" marR="63500" marL="63500" anchor="ctr">
                    <a:solidFill>
                      <a:schemeClr val="lt1"/>
                    </a:solidFill>
                  </a:tcPr>
                </a:tc>
              </a:tr>
              <a:tr h="573625">
                <a:tc>
                  <a:txBody>
                    <a:bodyPr/>
                    <a:lstStyle/>
                    <a:p>
                      <a:pPr indent="0" lvl="0" marL="0" rtl="0" algn="l">
                        <a:spcBef>
                          <a:spcPts val="0"/>
                        </a:spcBef>
                        <a:spcAft>
                          <a:spcPts val="0"/>
                        </a:spcAft>
                        <a:buNone/>
                      </a:pPr>
                      <a:r>
                        <a:rPr lang="es" sz="1100">
                          <a:solidFill>
                            <a:srgbClr val="222222"/>
                          </a:solidFill>
                        </a:rPr>
                        <a:t>Descuento a realizar</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Numérico</a:t>
                      </a:r>
                      <a:endParaRPr sz="1100">
                        <a:solidFill>
                          <a:srgbClr val="222222"/>
                        </a:solidFill>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Ninguno</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El valor se ingresa como unidad porcentual</a:t>
                      </a:r>
                      <a:endParaRPr sz="1100">
                        <a:solidFill>
                          <a:srgbClr val="222222"/>
                        </a:solidFill>
                        <a:highlight>
                          <a:srgbClr val="FFFF00"/>
                        </a:highlight>
                      </a:endParaRPr>
                    </a:p>
                  </a:txBody>
                  <a:tcPr marT="63500" marB="63500" marR="63500" marL="63500" anchor="ctr">
                    <a:solidFill>
                      <a:schemeClr val="lt1"/>
                    </a:solidFill>
                  </a:tcPr>
                </a:tc>
              </a:tr>
              <a:tr h="726950">
                <a:tc>
                  <a:txBody>
                    <a:bodyPr/>
                    <a:lstStyle/>
                    <a:p>
                      <a:pPr indent="0" lvl="0" marL="0" rtl="0" algn="l">
                        <a:spcBef>
                          <a:spcPts val="0"/>
                        </a:spcBef>
                        <a:spcAft>
                          <a:spcPts val="0"/>
                        </a:spcAft>
                        <a:buNone/>
                      </a:pPr>
                      <a:r>
                        <a:rPr lang="es" sz="1100">
                          <a:solidFill>
                            <a:srgbClr val="222222"/>
                          </a:solidFill>
                        </a:rPr>
                        <a:t>Promedio mínimo requerido</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Numérico</a:t>
                      </a:r>
                      <a:endParaRPr sz="1100">
                        <a:solidFill>
                          <a:srgbClr val="222222"/>
                        </a:solidFill>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Ninguno</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Puede ingresar el valor directamente o haciendo uso del control de rango</a:t>
                      </a:r>
                      <a:endParaRPr sz="1100">
                        <a:solidFill>
                          <a:srgbClr val="222222"/>
                        </a:solidFill>
                      </a:endParaRPr>
                    </a:p>
                  </a:txBody>
                  <a:tcPr marT="63500" marB="63500" marR="63500" marL="63500" anchor="ctr">
                    <a:solidFill>
                      <a:schemeClr val="lt1"/>
                    </a:solidFill>
                  </a:tcPr>
                </a:tc>
              </a:tr>
            </a:tbl>
          </a:graphicData>
        </a:graphic>
      </p:graphicFrame>
      <p:pic>
        <p:nvPicPr>
          <p:cNvPr id="298" name="Google Shape;298;p24"/>
          <p:cNvPicPr preferRelativeResize="0"/>
          <p:nvPr/>
        </p:nvPicPr>
        <p:blipFill>
          <a:blip r:embed="rId3">
            <a:alphaModFix/>
          </a:blip>
          <a:stretch>
            <a:fillRect/>
          </a:stretch>
        </p:blipFill>
        <p:spPr>
          <a:xfrm>
            <a:off x="7271300" y="258875"/>
            <a:ext cx="1714076" cy="899905"/>
          </a:xfrm>
          <a:prstGeom prst="rect">
            <a:avLst/>
          </a:prstGeom>
          <a:noFill/>
          <a:ln>
            <a:noFill/>
          </a:ln>
        </p:spPr>
      </p:pic>
      <p:pic>
        <p:nvPicPr>
          <p:cNvPr id="299" name="Google Shape;299;p24"/>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300" name="Google Shape;300;p24"/>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200">
                <a:latin typeface="Roboto Condensed"/>
                <a:ea typeface="Roboto Condensed"/>
                <a:cs typeface="Roboto Condensed"/>
                <a:sym typeface="Roboto Condensed"/>
              </a:rPr>
              <a:t>C</a:t>
            </a:r>
            <a:r>
              <a:rPr lang="es" sz="2200">
                <a:latin typeface="Roboto Condensed Light"/>
                <a:ea typeface="Roboto Condensed Light"/>
                <a:cs typeface="Roboto Condensed Light"/>
                <a:sym typeface="Roboto Condensed Light"/>
              </a:rPr>
              <a:t>RUD</a:t>
            </a:r>
            <a:endParaRPr sz="2200">
              <a:latin typeface="Roboto Condensed Light"/>
              <a:ea typeface="Roboto Condensed Light"/>
              <a:cs typeface="Roboto Condensed Light"/>
              <a:sym typeface="Roboto Condensed Light"/>
            </a:endParaRPr>
          </a:p>
        </p:txBody>
      </p:sp>
      <p:sp>
        <p:nvSpPr>
          <p:cNvPr id="301" name="Google Shape;301;p24"/>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10</a:t>
            </a:r>
            <a:endParaRPr b="1">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graphicFrame>
        <p:nvGraphicFramePr>
          <p:cNvPr id="307" name="Google Shape;307;p25"/>
          <p:cNvGraphicFramePr/>
          <p:nvPr/>
        </p:nvGraphicFramePr>
        <p:xfrm>
          <a:off x="209375" y="1568375"/>
          <a:ext cx="3000000" cy="3000000"/>
        </p:xfrm>
        <a:graphic>
          <a:graphicData uri="http://schemas.openxmlformats.org/drawingml/2006/table">
            <a:tbl>
              <a:tblPr>
                <a:noFill/>
                <a:tableStyleId>{8DB8B14C-5C6E-4E38-A70B-989723FF241C}</a:tableStyleId>
              </a:tblPr>
              <a:tblGrid>
                <a:gridCol w="1555375"/>
                <a:gridCol w="1445150"/>
                <a:gridCol w="1371675"/>
                <a:gridCol w="1041000"/>
                <a:gridCol w="1370875"/>
              </a:tblGrid>
              <a:tr h="266375">
                <a:tc>
                  <a:txBody>
                    <a:bodyPr/>
                    <a:lstStyle/>
                    <a:p>
                      <a:pPr indent="0" lvl="0" marL="0" rtl="0" algn="ctr">
                        <a:spcBef>
                          <a:spcPts val="0"/>
                        </a:spcBef>
                        <a:spcAft>
                          <a:spcPts val="0"/>
                        </a:spcAft>
                        <a:buNone/>
                      </a:pPr>
                      <a:r>
                        <a:rPr b="1" lang="es" sz="1100">
                          <a:solidFill>
                            <a:srgbClr val="222222"/>
                          </a:solidFill>
                        </a:rPr>
                        <a:t>Nombre del Campo</a:t>
                      </a:r>
                      <a:endParaRPr b="1" sz="1100">
                        <a:solidFill>
                          <a:srgbClr val="222222"/>
                        </a:solidFill>
                      </a:endParaRPr>
                    </a:p>
                  </a:txBody>
                  <a:tcPr marT="63500" marB="63500" marR="63500" marL="63500" anchor="ctr">
                    <a:solidFill>
                      <a:srgbClr val="6AA84F"/>
                    </a:solidFill>
                  </a:tcPr>
                </a:tc>
                <a:tc>
                  <a:txBody>
                    <a:bodyPr/>
                    <a:lstStyle/>
                    <a:p>
                      <a:pPr indent="0" lvl="0" marL="0" rtl="0" algn="ctr">
                        <a:spcBef>
                          <a:spcPts val="0"/>
                        </a:spcBef>
                        <a:spcAft>
                          <a:spcPts val="0"/>
                        </a:spcAft>
                        <a:buNone/>
                      </a:pPr>
                      <a:r>
                        <a:rPr b="1" lang="es" sz="1100">
                          <a:solidFill>
                            <a:srgbClr val="222222"/>
                          </a:solidFill>
                        </a:rPr>
                        <a:t>Tipo</a:t>
                      </a:r>
                      <a:endParaRPr b="1" sz="1100">
                        <a:solidFill>
                          <a:srgbClr val="222222"/>
                        </a:solidFill>
                      </a:endParaRPr>
                    </a:p>
                  </a:txBody>
                  <a:tcPr marT="63500" marB="63500" marR="63500" marL="63500" anchor="ctr">
                    <a:solidFill>
                      <a:srgbClr val="6AA84F"/>
                    </a:solidFill>
                  </a:tcPr>
                </a:tc>
                <a:tc>
                  <a:txBody>
                    <a:bodyPr/>
                    <a:lstStyle/>
                    <a:p>
                      <a:pPr indent="0" lvl="0" marL="0" rtl="0" algn="ctr">
                        <a:spcBef>
                          <a:spcPts val="0"/>
                        </a:spcBef>
                        <a:spcAft>
                          <a:spcPts val="0"/>
                        </a:spcAft>
                        <a:buNone/>
                      </a:pPr>
                      <a:r>
                        <a:rPr b="1" lang="es" sz="1100">
                          <a:solidFill>
                            <a:srgbClr val="222222"/>
                          </a:solidFill>
                        </a:rPr>
                        <a:t>¿Obligatorio?</a:t>
                      </a:r>
                      <a:endParaRPr b="1" sz="1100">
                        <a:solidFill>
                          <a:srgbClr val="222222"/>
                        </a:solidFill>
                      </a:endParaRPr>
                    </a:p>
                  </a:txBody>
                  <a:tcPr marT="63500" marB="63500" marR="63500" marL="63500" anchor="ctr">
                    <a:solidFill>
                      <a:srgbClr val="6AA84F"/>
                    </a:solidFill>
                  </a:tcPr>
                </a:tc>
                <a:tc>
                  <a:txBody>
                    <a:bodyPr/>
                    <a:lstStyle/>
                    <a:p>
                      <a:pPr indent="0" lvl="0" marL="0" rtl="0" algn="ctr">
                        <a:spcBef>
                          <a:spcPts val="0"/>
                        </a:spcBef>
                        <a:spcAft>
                          <a:spcPts val="0"/>
                        </a:spcAft>
                        <a:buNone/>
                      </a:pPr>
                      <a:r>
                        <a:rPr b="1" lang="es" sz="1100">
                          <a:solidFill>
                            <a:srgbClr val="222222"/>
                          </a:solidFill>
                        </a:rPr>
                        <a:t>Valor por defecto</a:t>
                      </a:r>
                      <a:endParaRPr b="1" sz="1100">
                        <a:solidFill>
                          <a:srgbClr val="222222"/>
                        </a:solidFill>
                      </a:endParaRPr>
                    </a:p>
                  </a:txBody>
                  <a:tcPr marT="63500" marB="63500" marR="63500" marL="63500" anchor="ctr">
                    <a:solidFill>
                      <a:srgbClr val="6AA84F"/>
                    </a:solidFill>
                  </a:tcPr>
                </a:tc>
                <a:tc>
                  <a:txBody>
                    <a:bodyPr/>
                    <a:lstStyle/>
                    <a:p>
                      <a:pPr indent="0" lvl="0" marL="0" rtl="0" algn="ctr">
                        <a:spcBef>
                          <a:spcPts val="0"/>
                        </a:spcBef>
                        <a:spcAft>
                          <a:spcPts val="0"/>
                        </a:spcAft>
                        <a:buNone/>
                      </a:pPr>
                      <a:r>
                        <a:rPr b="1" lang="es" sz="1100">
                          <a:solidFill>
                            <a:srgbClr val="222222"/>
                          </a:solidFill>
                        </a:rPr>
                        <a:t>Validación</a:t>
                      </a:r>
                      <a:endParaRPr b="1" sz="1100">
                        <a:solidFill>
                          <a:srgbClr val="222222"/>
                        </a:solidFill>
                      </a:endParaRPr>
                    </a:p>
                  </a:txBody>
                  <a:tcPr marT="63500" marB="63500" marR="63500" marL="63500" anchor="ctr">
                    <a:solidFill>
                      <a:srgbClr val="6AA84F"/>
                    </a:solidFill>
                  </a:tcPr>
                </a:tc>
              </a:tr>
              <a:tr h="266375">
                <a:tc>
                  <a:txBody>
                    <a:bodyPr/>
                    <a:lstStyle/>
                    <a:p>
                      <a:pPr indent="0" lvl="0" marL="0" rtl="0" algn="l">
                        <a:spcBef>
                          <a:spcPts val="0"/>
                        </a:spcBef>
                        <a:spcAft>
                          <a:spcPts val="0"/>
                        </a:spcAft>
                        <a:buNone/>
                      </a:pPr>
                      <a:r>
                        <a:rPr lang="es" sz="1100">
                          <a:solidFill>
                            <a:srgbClr val="222222"/>
                          </a:solidFill>
                        </a:rPr>
                        <a:t>Ciudades</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Listado de selección múltiple</a:t>
                      </a:r>
                      <a:endParaRPr sz="1100">
                        <a:solidFill>
                          <a:srgbClr val="222222"/>
                        </a:solidFill>
                      </a:endParaRPr>
                    </a:p>
                  </a:txBody>
                  <a:tcPr marT="63500" marB="63500" marR="63500" marL="63500" anchor="ct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Ninguno</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Mínimo una opción seleccionada</a:t>
                      </a:r>
                      <a:endParaRPr sz="1100">
                        <a:solidFill>
                          <a:srgbClr val="222222"/>
                        </a:solidFill>
                      </a:endParaRPr>
                    </a:p>
                  </a:txBody>
                  <a:tcPr marT="63500" marB="63500" marR="63500" marL="63500" anchor="ctr"/>
                </a:tc>
              </a:tr>
              <a:tr h="266375">
                <a:tc>
                  <a:txBody>
                    <a:bodyPr/>
                    <a:lstStyle/>
                    <a:p>
                      <a:pPr indent="0" lvl="0" marL="0" rtl="0" algn="l">
                        <a:spcBef>
                          <a:spcPts val="0"/>
                        </a:spcBef>
                        <a:spcAft>
                          <a:spcPts val="0"/>
                        </a:spcAft>
                        <a:buNone/>
                      </a:pPr>
                      <a:r>
                        <a:rPr lang="es" sz="1100">
                          <a:solidFill>
                            <a:srgbClr val="222222"/>
                          </a:solidFill>
                        </a:rPr>
                        <a:t>Planes Comerciales</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Listado de selección múltiple</a:t>
                      </a:r>
                      <a:endParaRPr sz="1100">
                        <a:solidFill>
                          <a:srgbClr val="222222"/>
                        </a:solidFill>
                      </a:endParaRPr>
                    </a:p>
                  </a:txBody>
                  <a:tcPr marT="63500" marB="63500" marR="63500" marL="63500" anchor="ct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Ninguno</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Mínimo una opción seleccionada</a:t>
                      </a:r>
                      <a:endParaRPr sz="1100">
                        <a:solidFill>
                          <a:srgbClr val="222222"/>
                        </a:solidFill>
                      </a:endParaRPr>
                    </a:p>
                  </a:txBody>
                  <a:tcPr marT="63500" marB="63500" marR="63500" marL="63500" anchor="ctr"/>
                </a:tc>
              </a:tr>
              <a:tr h="266375">
                <a:tc>
                  <a:txBody>
                    <a:bodyPr/>
                    <a:lstStyle/>
                    <a:p>
                      <a:pPr indent="0" lvl="0" marL="0" rtl="0" algn="l">
                        <a:spcBef>
                          <a:spcPts val="0"/>
                        </a:spcBef>
                        <a:spcAft>
                          <a:spcPts val="0"/>
                        </a:spcAft>
                        <a:buNone/>
                      </a:pPr>
                      <a:r>
                        <a:rPr lang="es" sz="1100">
                          <a:solidFill>
                            <a:srgbClr val="222222"/>
                          </a:solidFill>
                        </a:rPr>
                        <a:t>Actividades Económicas</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Listado de selección múltiple</a:t>
                      </a:r>
                      <a:endParaRPr sz="1100">
                        <a:solidFill>
                          <a:srgbClr val="222222"/>
                        </a:solidFill>
                      </a:endParaRPr>
                    </a:p>
                  </a:txBody>
                  <a:tcPr marT="63500" marB="63500" marR="63500" marL="63500" anchor="ct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Ninguno</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Mínimo una opción seleccionada</a:t>
                      </a:r>
                      <a:endParaRPr sz="1100">
                        <a:solidFill>
                          <a:srgbClr val="222222"/>
                        </a:solidFill>
                      </a:endParaRPr>
                    </a:p>
                  </a:txBody>
                  <a:tcPr marT="63500" marB="63500" marR="63500" marL="63500" anchor="ctr"/>
                </a:tc>
              </a:tr>
              <a:tr h="266375">
                <a:tc>
                  <a:txBody>
                    <a:bodyPr/>
                    <a:lstStyle/>
                    <a:p>
                      <a:pPr indent="0" lvl="0" marL="0" rtl="0" algn="l">
                        <a:spcBef>
                          <a:spcPts val="0"/>
                        </a:spcBef>
                        <a:spcAft>
                          <a:spcPts val="0"/>
                        </a:spcAft>
                        <a:buNone/>
                      </a:pPr>
                      <a:r>
                        <a:rPr lang="es" sz="1100">
                          <a:solidFill>
                            <a:srgbClr val="222222"/>
                          </a:solidFill>
                        </a:rPr>
                        <a:t>Calificaciones</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Listado de selección múltiple</a:t>
                      </a:r>
                      <a:endParaRPr sz="1100">
                        <a:solidFill>
                          <a:srgbClr val="222222"/>
                        </a:solidFill>
                      </a:endParaRPr>
                    </a:p>
                  </a:txBody>
                  <a:tcPr marT="63500" marB="63500" marR="63500" marL="63500" anchor="ct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Ninguno</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Mínimo una opción seleccionada</a:t>
                      </a:r>
                      <a:endParaRPr sz="1100">
                        <a:solidFill>
                          <a:srgbClr val="222222"/>
                        </a:solidFill>
                      </a:endParaRPr>
                    </a:p>
                  </a:txBody>
                  <a:tcPr marT="63500" marB="63500" marR="63500" marL="63500" anchor="ctr"/>
                </a:tc>
              </a:tr>
            </a:tbl>
          </a:graphicData>
        </a:graphic>
      </p:graphicFrame>
      <p:pic>
        <p:nvPicPr>
          <p:cNvPr id="308" name="Google Shape;308;p25"/>
          <p:cNvPicPr preferRelativeResize="0"/>
          <p:nvPr/>
        </p:nvPicPr>
        <p:blipFill>
          <a:blip r:embed="rId3">
            <a:alphaModFix/>
          </a:blip>
          <a:stretch>
            <a:fillRect/>
          </a:stretch>
        </p:blipFill>
        <p:spPr>
          <a:xfrm>
            <a:off x="7271300" y="258875"/>
            <a:ext cx="1714076" cy="899905"/>
          </a:xfrm>
          <a:prstGeom prst="rect">
            <a:avLst/>
          </a:prstGeom>
          <a:noFill/>
          <a:ln>
            <a:noFill/>
          </a:ln>
        </p:spPr>
      </p:pic>
      <p:pic>
        <p:nvPicPr>
          <p:cNvPr id="309" name="Google Shape;309;p25"/>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310" name="Google Shape;310;p25"/>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200">
                <a:latin typeface="Roboto Condensed"/>
                <a:ea typeface="Roboto Condensed"/>
                <a:cs typeface="Roboto Condensed"/>
                <a:sym typeface="Roboto Condensed"/>
              </a:rPr>
              <a:t>C</a:t>
            </a:r>
            <a:r>
              <a:rPr lang="es" sz="2200">
                <a:latin typeface="Roboto Condensed Light"/>
                <a:ea typeface="Roboto Condensed Light"/>
                <a:cs typeface="Roboto Condensed Light"/>
                <a:sym typeface="Roboto Condensed Light"/>
              </a:rPr>
              <a:t>RUD</a:t>
            </a:r>
            <a:endParaRPr sz="2200">
              <a:latin typeface="Roboto Condensed Light"/>
              <a:ea typeface="Roboto Condensed Light"/>
              <a:cs typeface="Roboto Condensed Light"/>
              <a:sym typeface="Roboto Condensed Light"/>
            </a:endParaRPr>
          </a:p>
        </p:txBody>
      </p:sp>
      <p:sp>
        <p:nvSpPr>
          <p:cNvPr id="311" name="Google Shape;311;p25"/>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11</a:t>
            </a:r>
            <a:endParaRPr b="1">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317" name="Google Shape;317;p26"/>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318" name="Google Shape;318;p26"/>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12</a:t>
            </a:r>
            <a:endParaRPr b="1">
              <a:latin typeface="Roboto Condensed"/>
              <a:ea typeface="Roboto Condensed"/>
              <a:cs typeface="Roboto Condensed"/>
              <a:sym typeface="Roboto Condensed"/>
            </a:endParaRPr>
          </a:p>
        </p:txBody>
      </p:sp>
      <p:sp>
        <p:nvSpPr>
          <p:cNvPr id="319" name="Google Shape;319;p26"/>
          <p:cNvSpPr txBox="1"/>
          <p:nvPr>
            <p:ph idx="1" type="body"/>
          </p:nvPr>
        </p:nvSpPr>
        <p:spPr>
          <a:xfrm>
            <a:off x="520475" y="1627900"/>
            <a:ext cx="6398700" cy="3071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s" sz="1800">
                <a:latin typeface="Roboto Condensed"/>
                <a:ea typeface="Roboto Condensed"/>
                <a:cs typeface="Roboto Condensed"/>
                <a:sym typeface="Roboto Condensed"/>
              </a:rPr>
              <a:t>Historia de Usuario 2:</a:t>
            </a:r>
            <a:endParaRPr b="1" sz="1800">
              <a:latin typeface="Roboto Condensed"/>
              <a:ea typeface="Roboto Condensed"/>
              <a:cs typeface="Roboto Condensed"/>
              <a:sym typeface="Roboto Condensed"/>
            </a:endParaRPr>
          </a:p>
          <a:p>
            <a:pPr indent="0" lvl="0" marL="0" rtl="0" algn="just">
              <a:spcBef>
                <a:spcPts val="600"/>
              </a:spcBef>
              <a:spcAft>
                <a:spcPts val="0"/>
              </a:spcAft>
              <a:buNone/>
            </a:pPr>
            <a:r>
              <a:rPr lang="es" sz="1800"/>
              <a:t>Yo como Administrador de Promociones necesito poder modificar una promoción para ajustarla a la realidad del negocio.</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b="1" lang="es" sz="1800">
                <a:latin typeface="Roboto Condensed"/>
                <a:ea typeface="Roboto Condensed"/>
                <a:cs typeface="Roboto Condensed"/>
                <a:sym typeface="Roboto Condensed"/>
              </a:rPr>
              <a:t>CA1: </a:t>
            </a:r>
            <a:r>
              <a:rPr lang="es" sz="1800"/>
              <a:t>Dado que el Administrador de Promociones necesita modificar una promoción cuando dé clic en la opción de “Administración de Promociones”, entonces accede al listado de promociones donde podrá administrar cada promoción.</a:t>
            </a:r>
            <a:endParaRPr sz="1800"/>
          </a:p>
          <a:p>
            <a:pPr indent="0" lvl="0" marL="0" rtl="0" algn="just">
              <a:spcBef>
                <a:spcPts val="600"/>
              </a:spcBef>
              <a:spcAft>
                <a:spcPts val="0"/>
              </a:spcAft>
              <a:buNone/>
            </a:pPr>
            <a:r>
              <a:t/>
            </a:r>
            <a:endParaRPr sz="1800"/>
          </a:p>
        </p:txBody>
      </p:sp>
      <p:pic>
        <p:nvPicPr>
          <p:cNvPr id="320" name="Google Shape;320;p26"/>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321" name="Google Shape;321;p26"/>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Roboto Condensed Light"/>
                <a:ea typeface="Roboto Condensed Light"/>
                <a:cs typeface="Roboto Condensed Light"/>
                <a:sym typeface="Roboto Condensed Light"/>
              </a:rPr>
              <a:t>CR</a:t>
            </a:r>
            <a:r>
              <a:rPr b="1" lang="es" sz="2200">
                <a:latin typeface="Roboto Condensed"/>
                <a:ea typeface="Roboto Condensed"/>
                <a:cs typeface="Roboto Condensed"/>
                <a:sym typeface="Roboto Condensed"/>
              </a:rPr>
              <a:t>U</a:t>
            </a:r>
            <a:r>
              <a:rPr lang="es" sz="2200">
                <a:latin typeface="Roboto Condensed Light"/>
                <a:ea typeface="Roboto Condensed Light"/>
                <a:cs typeface="Roboto Condensed Light"/>
                <a:sym typeface="Roboto Condensed Light"/>
              </a:rPr>
              <a:t>D</a:t>
            </a:r>
            <a:endParaRPr sz="2200">
              <a:latin typeface="Roboto Condensed Light"/>
              <a:ea typeface="Roboto Condensed Light"/>
              <a:cs typeface="Roboto Condensed Light"/>
              <a:sym typeface="Roboto Condensed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7"/>
          <p:cNvSpPr txBox="1"/>
          <p:nvPr>
            <p:ph idx="1" type="body"/>
          </p:nvPr>
        </p:nvSpPr>
        <p:spPr>
          <a:xfrm>
            <a:off x="520475" y="1627900"/>
            <a:ext cx="6398700" cy="33495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s" sz="1800">
                <a:latin typeface="Roboto Condensed"/>
                <a:ea typeface="Roboto Condensed"/>
                <a:cs typeface="Roboto Condensed"/>
                <a:sym typeface="Roboto Condensed"/>
              </a:rPr>
              <a:t>CA2: </a:t>
            </a:r>
            <a:r>
              <a:rPr lang="es" sz="1800"/>
              <a:t>Dado que el Administrador de Promociones visualiza las promociones creadas cuando dé clic en el botón de “Editar”, entonces se carga una nueva vista con un formulario con los campos necesarios para la actualización de la promoción, según la siguiente tabla.</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b="1" lang="es" sz="1800">
                <a:latin typeface="Roboto Condensed"/>
                <a:ea typeface="Roboto Condensed"/>
                <a:cs typeface="Roboto Condensed"/>
                <a:sym typeface="Roboto Condensed"/>
              </a:rPr>
              <a:t>CA3: </a:t>
            </a:r>
            <a:r>
              <a:rPr lang="es" sz="1800"/>
              <a:t>Dado que el Administrador de Promociones ha modificado los campos necesarios para actualizar la información de la promoción cuando seleccione el botón “Modificar Promoción”, entonces se redirigirá a la vista de promociones donde se visualizan los cambios efectuados.</a:t>
            </a:r>
            <a:endParaRPr sz="1800"/>
          </a:p>
          <a:p>
            <a:pPr indent="0" lvl="0" marL="0" rtl="0" algn="just">
              <a:spcBef>
                <a:spcPts val="600"/>
              </a:spcBef>
              <a:spcAft>
                <a:spcPts val="0"/>
              </a:spcAft>
              <a:buNone/>
            </a:pPr>
            <a:r>
              <a:t/>
            </a:r>
            <a:endParaRPr sz="1800"/>
          </a:p>
        </p:txBody>
      </p:sp>
      <p:sp>
        <p:nvSpPr>
          <p:cNvPr id="327" name="Google Shape;327;p2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328" name="Google Shape;328;p27"/>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329" name="Google Shape;329;p27"/>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13</a:t>
            </a:r>
            <a:endParaRPr b="1">
              <a:latin typeface="Roboto Condensed"/>
              <a:ea typeface="Roboto Condensed"/>
              <a:cs typeface="Roboto Condensed"/>
              <a:sym typeface="Roboto Condensed"/>
            </a:endParaRPr>
          </a:p>
        </p:txBody>
      </p:sp>
      <p:pic>
        <p:nvPicPr>
          <p:cNvPr id="330" name="Google Shape;330;p27"/>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331" name="Google Shape;331;p27"/>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Roboto Condensed Light"/>
                <a:ea typeface="Roboto Condensed Light"/>
                <a:cs typeface="Roboto Condensed Light"/>
                <a:sym typeface="Roboto Condensed Light"/>
              </a:rPr>
              <a:t>CR</a:t>
            </a:r>
            <a:r>
              <a:rPr b="1" lang="es" sz="2200">
                <a:latin typeface="Roboto Condensed"/>
                <a:ea typeface="Roboto Condensed"/>
                <a:cs typeface="Roboto Condensed"/>
                <a:sym typeface="Roboto Condensed"/>
              </a:rPr>
              <a:t>U</a:t>
            </a:r>
            <a:r>
              <a:rPr lang="es" sz="2200">
                <a:latin typeface="Roboto Condensed Light"/>
                <a:ea typeface="Roboto Condensed Light"/>
                <a:cs typeface="Roboto Condensed Light"/>
                <a:sym typeface="Roboto Condensed Light"/>
              </a:rPr>
              <a:t>D</a:t>
            </a:r>
            <a:endParaRPr sz="2200">
              <a:latin typeface="Roboto Condensed Light"/>
              <a:ea typeface="Roboto Condensed Light"/>
              <a:cs typeface="Roboto Condensed Light"/>
              <a:sym typeface="Roboto Condensed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337" name="Google Shape;337;p28"/>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338" name="Google Shape;338;p28"/>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14</a:t>
            </a:r>
            <a:endParaRPr b="1">
              <a:latin typeface="Roboto Condensed"/>
              <a:ea typeface="Roboto Condensed"/>
              <a:cs typeface="Roboto Condensed"/>
              <a:sym typeface="Roboto Condensed"/>
            </a:endParaRPr>
          </a:p>
        </p:txBody>
      </p:sp>
      <p:pic>
        <p:nvPicPr>
          <p:cNvPr id="339" name="Google Shape;339;p28"/>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340" name="Google Shape;340;p28"/>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Roboto Condensed Light"/>
                <a:ea typeface="Roboto Condensed Light"/>
                <a:cs typeface="Roboto Condensed Light"/>
                <a:sym typeface="Roboto Condensed Light"/>
              </a:rPr>
              <a:t>CR</a:t>
            </a:r>
            <a:r>
              <a:rPr b="1" lang="es" sz="2200">
                <a:latin typeface="Roboto Condensed"/>
                <a:ea typeface="Roboto Condensed"/>
                <a:cs typeface="Roboto Condensed"/>
                <a:sym typeface="Roboto Condensed"/>
              </a:rPr>
              <a:t>U</a:t>
            </a:r>
            <a:r>
              <a:rPr lang="es" sz="2200">
                <a:latin typeface="Roboto Condensed Light"/>
                <a:ea typeface="Roboto Condensed Light"/>
                <a:cs typeface="Roboto Condensed Light"/>
                <a:sym typeface="Roboto Condensed Light"/>
              </a:rPr>
              <a:t>D</a:t>
            </a:r>
            <a:endParaRPr sz="2200">
              <a:latin typeface="Roboto Condensed Light"/>
              <a:ea typeface="Roboto Condensed Light"/>
              <a:cs typeface="Roboto Condensed Light"/>
              <a:sym typeface="Roboto Condensed Light"/>
            </a:endParaRPr>
          </a:p>
        </p:txBody>
      </p:sp>
      <p:graphicFrame>
        <p:nvGraphicFramePr>
          <p:cNvPr id="341" name="Google Shape;341;p28"/>
          <p:cNvGraphicFramePr/>
          <p:nvPr/>
        </p:nvGraphicFramePr>
        <p:xfrm>
          <a:off x="209375" y="1472075"/>
          <a:ext cx="3000000" cy="3000000"/>
        </p:xfrm>
        <a:graphic>
          <a:graphicData uri="http://schemas.openxmlformats.org/drawingml/2006/table">
            <a:tbl>
              <a:tblPr>
                <a:noFill/>
                <a:tableStyleId>{8DB8B14C-5C6E-4E38-A70B-989723FF241C}</a:tableStyleId>
              </a:tblPr>
              <a:tblGrid>
                <a:gridCol w="1012800"/>
                <a:gridCol w="1024950"/>
                <a:gridCol w="1052525"/>
                <a:gridCol w="2059725"/>
                <a:gridCol w="1634100"/>
              </a:tblGrid>
              <a:tr h="12700">
                <a:tc>
                  <a:txBody>
                    <a:bodyPr/>
                    <a:lstStyle/>
                    <a:p>
                      <a:pPr indent="0" lvl="0" marL="0" rtl="0" algn="ctr">
                        <a:spcBef>
                          <a:spcPts val="0"/>
                        </a:spcBef>
                        <a:spcAft>
                          <a:spcPts val="0"/>
                        </a:spcAft>
                        <a:buNone/>
                      </a:pPr>
                      <a:r>
                        <a:rPr b="1" lang="es" sz="1100">
                          <a:solidFill>
                            <a:srgbClr val="222222"/>
                          </a:solidFill>
                        </a:rPr>
                        <a:t>Nombre del Campo</a:t>
                      </a:r>
                      <a:endParaRPr b="1" sz="1100">
                        <a:solidFill>
                          <a:srgbClr val="222222"/>
                        </a:solidFill>
                      </a:endParaRPr>
                    </a:p>
                  </a:txBody>
                  <a:tcPr marT="63500" marB="63500" marR="63500" marL="63500" anchor="ctr">
                    <a:solidFill>
                      <a:srgbClr val="6AA84F"/>
                    </a:solidFill>
                  </a:tcPr>
                </a:tc>
                <a:tc>
                  <a:txBody>
                    <a:bodyPr/>
                    <a:lstStyle/>
                    <a:p>
                      <a:pPr indent="0" lvl="0" marL="0" rtl="0" algn="ctr">
                        <a:spcBef>
                          <a:spcPts val="0"/>
                        </a:spcBef>
                        <a:spcAft>
                          <a:spcPts val="0"/>
                        </a:spcAft>
                        <a:buNone/>
                      </a:pPr>
                      <a:r>
                        <a:rPr b="1" lang="es" sz="1100">
                          <a:solidFill>
                            <a:srgbClr val="222222"/>
                          </a:solidFill>
                        </a:rPr>
                        <a:t>Tipo</a:t>
                      </a:r>
                      <a:endParaRPr b="1" sz="1100">
                        <a:solidFill>
                          <a:srgbClr val="222222"/>
                        </a:solidFill>
                      </a:endParaRPr>
                    </a:p>
                  </a:txBody>
                  <a:tcPr marT="63500" marB="63500" marR="63500" marL="63500" anchor="ctr">
                    <a:solidFill>
                      <a:srgbClr val="6AA84F"/>
                    </a:solidFill>
                  </a:tcPr>
                </a:tc>
                <a:tc>
                  <a:txBody>
                    <a:bodyPr/>
                    <a:lstStyle/>
                    <a:p>
                      <a:pPr indent="0" lvl="0" marL="0" rtl="0" algn="ctr">
                        <a:spcBef>
                          <a:spcPts val="0"/>
                        </a:spcBef>
                        <a:spcAft>
                          <a:spcPts val="0"/>
                        </a:spcAft>
                        <a:buNone/>
                      </a:pPr>
                      <a:r>
                        <a:rPr b="1" lang="es" sz="1100">
                          <a:solidFill>
                            <a:srgbClr val="222222"/>
                          </a:solidFill>
                        </a:rPr>
                        <a:t>¿Obligatorio?</a:t>
                      </a:r>
                      <a:endParaRPr b="1" sz="1100">
                        <a:solidFill>
                          <a:srgbClr val="222222"/>
                        </a:solidFill>
                      </a:endParaRPr>
                    </a:p>
                  </a:txBody>
                  <a:tcPr marT="63500" marB="63500" marR="63500" marL="63500" anchor="ctr">
                    <a:solidFill>
                      <a:srgbClr val="6AA84F"/>
                    </a:solidFill>
                  </a:tcPr>
                </a:tc>
                <a:tc>
                  <a:txBody>
                    <a:bodyPr/>
                    <a:lstStyle/>
                    <a:p>
                      <a:pPr indent="0" lvl="0" marL="0" rtl="0" algn="ctr">
                        <a:spcBef>
                          <a:spcPts val="0"/>
                        </a:spcBef>
                        <a:spcAft>
                          <a:spcPts val="0"/>
                        </a:spcAft>
                        <a:buNone/>
                      </a:pPr>
                      <a:r>
                        <a:rPr b="1" lang="es" sz="1100">
                          <a:solidFill>
                            <a:srgbClr val="222222"/>
                          </a:solidFill>
                        </a:rPr>
                        <a:t>Valor por defecto</a:t>
                      </a:r>
                      <a:endParaRPr b="1" sz="1100">
                        <a:solidFill>
                          <a:srgbClr val="222222"/>
                        </a:solidFill>
                      </a:endParaRPr>
                    </a:p>
                  </a:txBody>
                  <a:tcPr marT="63500" marB="63500" marR="63500" marL="63500" anchor="ctr">
                    <a:solidFill>
                      <a:srgbClr val="6AA84F"/>
                    </a:solidFill>
                  </a:tcPr>
                </a:tc>
                <a:tc>
                  <a:txBody>
                    <a:bodyPr/>
                    <a:lstStyle/>
                    <a:p>
                      <a:pPr indent="0" lvl="0" marL="0" rtl="0" algn="ctr">
                        <a:spcBef>
                          <a:spcPts val="0"/>
                        </a:spcBef>
                        <a:spcAft>
                          <a:spcPts val="0"/>
                        </a:spcAft>
                        <a:buNone/>
                      </a:pPr>
                      <a:r>
                        <a:rPr b="1" lang="es" sz="1100">
                          <a:solidFill>
                            <a:srgbClr val="222222"/>
                          </a:solidFill>
                        </a:rPr>
                        <a:t>Validación</a:t>
                      </a:r>
                      <a:endParaRPr b="1" sz="1100">
                        <a:solidFill>
                          <a:srgbClr val="222222"/>
                        </a:solidFill>
                      </a:endParaRPr>
                    </a:p>
                  </a:txBody>
                  <a:tcPr marT="63500" marB="63500" marR="63500" marL="63500" anchor="ctr">
                    <a:solidFill>
                      <a:srgbClr val="6AA84F"/>
                    </a:solidFill>
                  </a:tcPr>
                </a:tc>
              </a:tr>
              <a:tr h="12700">
                <a:tc>
                  <a:txBody>
                    <a:bodyPr/>
                    <a:lstStyle/>
                    <a:p>
                      <a:pPr indent="0" lvl="0" marL="0" rtl="0" algn="l">
                        <a:spcBef>
                          <a:spcPts val="0"/>
                        </a:spcBef>
                        <a:spcAft>
                          <a:spcPts val="0"/>
                        </a:spcAft>
                        <a:buNone/>
                      </a:pPr>
                      <a:r>
                        <a:rPr lang="es" sz="1100">
                          <a:solidFill>
                            <a:srgbClr val="222222"/>
                          </a:solidFill>
                        </a:rPr>
                        <a:t>Nombre</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Alfanumérico</a:t>
                      </a:r>
                      <a:endParaRPr sz="1100">
                        <a:solidFill>
                          <a:srgbClr val="222222"/>
                        </a:solidFill>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Trae el nombre que ya está registrado para la promoción</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Máximo 40 caracteres</a:t>
                      </a:r>
                      <a:endParaRPr sz="1100">
                        <a:solidFill>
                          <a:srgbClr val="222222"/>
                        </a:solidFill>
                      </a:endParaRPr>
                    </a:p>
                  </a:txBody>
                  <a:tcPr marT="63500" marB="63500" marR="63500" marL="63500" anchor="ctr">
                    <a:solidFill>
                      <a:schemeClr val="lt1"/>
                    </a:solidFill>
                  </a:tcPr>
                </a:tc>
              </a:tr>
              <a:tr h="12700">
                <a:tc>
                  <a:txBody>
                    <a:bodyPr/>
                    <a:lstStyle/>
                    <a:p>
                      <a:pPr indent="0" lvl="0" marL="0" rtl="0" algn="l">
                        <a:spcBef>
                          <a:spcPts val="0"/>
                        </a:spcBef>
                        <a:spcAft>
                          <a:spcPts val="0"/>
                        </a:spcAft>
                        <a:buNone/>
                      </a:pPr>
                      <a:r>
                        <a:rPr lang="es" sz="1100">
                          <a:solidFill>
                            <a:srgbClr val="222222"/>
                          </a:solidFill>
                        </a:rPr>
                        <a:t>Fecha de inicio de vigencia</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Fecha (dd/mm/aaaa)</a:t>
                      </a:r>
                      <a:endParaRPr sz="1100">
                        <a:solidFill>
                          <a:srgbClr val="222222"/>
                        </a:solidFill>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Trae la fecha actual de inicio de vigencia que ya está registrada para la promoción.</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Ninguna</a:t>
                      </a:r>
                      <a:endParaRPr sz="1100">
                        <a:solidFill>
                          <a:srgbClr val="222222"/>
                        </a:solidFill>
                      </a:endParaRPr>
                    </a:p>
                  </a:txBody>
                  <a:tcPr marT="63500" marB="63500" marR="63500" marL="63500" anchor="ctr">
                    <a:solidFill>
                      <a:schemeClr val="lt1"/>
                    </a:solidFill>
                  </a:tcPr>
                </a:tc>
              </a:tr>
              <a:tr h="12700">
                <a:tc>
                  <a:txBody>
                    <a:bodyPr/>
                    <a:lstStyle/>
                    <a:p>
                      <a:pPr indent="0" lvl="0" marL="0" rtl="0" algn="l">
                        <a:spcBef>
                          <a:spcPts val="0"/>
                        </a:spcBef>
                        <a:spcAft>
                          <a:spcPts val="0"/>
                        </a:spcAft>
                        <a:buNone/>
                      </a:pPr>
                      <a:r>
                        <a:rPr lang="es" sz="1100">
                          <a:solidFill>
                            <a:srgbClr val="222222"/>
                          </a:solidFill>
                        </a:rPr>
                        <a:t>Fecha de fin de vigencia</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Fecha (dd/mm/aaaa)</a:t>
                      </a:r>
                      <a:endParaRPr sz="1100">
                        <a:solidFill>
                          <a:srgbClr val="222222"/>
                        </a:solidFill>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Trae la fecha actual de fin de vigencia que ya está registrada para la promoción</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Ninguna</a:t>
                      </a:r>
                      <a:endParaRPr sz="1100">
                        <a:solidFill>
                          <a:srgbClr val="222222"/>
                        </a:solidFill>
                      </a:endParaRPr>
                    </a:p>
                  </a:txBody>
                  <a:tcPr marT="63500" marB="63500" marR="63500" marL="63500" anchor="ctr">
                    <a:solidFill>
                      <a:schemeClr val="lt1"/>
                    </a:solidFill>
                  </a:tcPr>
                </a:tc>
              </a:tr>
              <a:tr h="12700">
                <a:tc>
                  <a:txBody>
                    <a:bodyPr/>
                    <a:lstStyle/>
                    <a:p>
                      <a:pPr indent="0" lvl="0" marL="0" rtl="0" algn="l">
                        <a:spcBef>
                          <a:spcPts val="0"/>
                        </a:spcBef>
                        <a:spcAft>
                          <a:spcPts val="0"/>
                        </a:spcAft>
                        <a:buNone/>
                      </a:pPr>
                      <a:r>
                        <a:rPr lang="es" sz="1100">
                          <a:solidFill>
                            <a:srgbClr val="222222"/>
                          </a:solidFill>
                        </a:rPr>
                        <a:t>Descuento a realizar</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Numérico</a:t>
                      </a:r>
                      <a:endParaRPr sz="1100">
                        <a:solidFill>
                          <a:srgbClr val="222222"/>
                        </a:solidFill>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Trae el descuento que ya está registrado para la promoción</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El valor se ingresa como unidad porcentual</a:t>
                      </a:r>
                      <a:endParaRPr sz="1100">
                        <a:solidFill>
                          <a:srgbClr val="222222"/>
                        </a:solidFill>
                      </a:endParaRPr>
                    </a:p>
                  </a:txBody>
                  <a:tcPr marT="63500" marB="63500" marR="63500" marL="63500" anchor="ctr">
                    <a:solidFill>
                      <a:schemeClr val="lt1"/>
                    </a:solidFill>
                  </a:tcPr>
                </a:tc>
              </a:tr>
              <a:tr h="12700">
                <a:tc>
                  <a:txBody>
                    <a:bodyPr/>
                    <a:lstStyle/>
                    <a:p>
                      <a:pPr indent="0" lvl="0" marL="0" rtl="0" algn="l">
                        <a:spcBef>
                          <a:spcPts val="0"/>
                        </a:spcBef>
                        <a:spcAft>
                          <a:spcPts val="0"/>
                        </a:spcAft>
                        <a:buNone/>
                      </a:pPr>
                      <a:r>
                        <a:rPr lang="es" sz="1100">
                          <a:solidFill>
                            <a:srgbClr val="222222"/>
                          </a:solidFill>
                        </a:rPr>
                        <a:t>Promedio mínimo requerido</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Numérico</a:t>
                      </a:r>
                      <a:endParaRPr sz="1100">
                        <a:solidFill>
                          <a:srgbClr val="222222"/>
                        </a:solidFill>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Trae el promedio mínimo requerido que ya está registrado para la promoción</a:t>
                      </a:r>
                      <a:endParaRPr sz="1100">
                        <a:solidFill>
                          <a:srgbClr val="222222"/>
                        </a:solidFill>
                      </a:endParaRPr>
                    </a:p>
                  </a:txBody>
                  <a:tcPr marT="63500" marB="63500" marR="63500" marL="63500" anchor="ctr">
                    <a:solidFill>
                      <a:schemeClr val="lt1"/>
                    </a:solidFill>
                  </a:tcPr>
                </a:tc>
                <a:tc>
                  <a:txBody>
                    <a:bodyPr/>
                    <a:lstStyle/>
                    <a:p>
                      <a:pPr indent="0" lvl="0" marL="0" rtl="0" algn="l">
                        <a:spcBef>
                          <a:spcPts val="0"/>
                        </a:spcBef>
                        <a:spcAft>
                          <a:spcPts val="0"/>
                        </a:spcAft>
                        <a:buNone/>
                      </a:pPr>
                      <a:r>
                        <a:rPr lang="es" sz="1100">
                          <a:solidFill>
                            <a:srgbClr val="222222"/>
                          </a:solidFill>
                        </a:rPr>
                        <a:t>Puede ingresar el valor directamente o haciendo uso del control de rango</a:t>
                      </a:r>
                      <a:endParaRPr sz="1100">
                        <a:solidFill>
                          <a:srgbClr val="222222"/>
                        </a:solidFill>
                      </a:endParaRPr>
                    </a:p>
                  </a:txBody>
                  <a:tcPr marT="63500" marB="63500" marR="63500" marL="63500" anchor="ctr">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347" name="Google Shape;347;p29"/>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348" name="Google Shape;348;p29"/>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15</a:t>
            </a:r>
            <a:endParaRPr b="1">
              <a:latin typeface="Roboto Condensed"/>
              <a:ea typeface="Roboto Condensed"/>
              <a:cs typeface="Roboto Condensed"/>
              <a:sym typeface="Roboto Condensed"/>
            </a:endParaRPr>
          </a:p>
        </p:txBody>
      </p:sp>
      <p:pic>
        <p:nvPicPr>
          <p:cNvPr id="349" name="Google Shape;349;p29"/>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350" name="Google Shape;350;p29"/>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Roboto Condensed Light"/>
                <a:ea typeface="Roboto Condensed Light"/>
                <a:cs typeface="Roboto Condensed Light"/>
                <a:sym typeface="Roboto Condensed Light"/>
              </a:rPr>
              <a:t>CR</a:t>
            </a:r>
            <a:r>
              <a:rPr b="1" lang="es" sz="2200">
                <a:latin typeface="Roboto Condensed"/>
                <a:ea typeface="Roboto Condensed"/>
                <a:cs typeface="Roboto Condensed"/>
                <a:sym typeface="Roboto Condensed"/>
              </a:rPr>
              <a:t>U</a:t>
            </a:r>
            <a:r>
              <a:rPr lang="es" sz="2200">
                <a:latin typeface="Roboto Condensed Light"/>
                <a:ea typeface="Roboto Condensed Light"/>
                <a:cs typeface="Roboto Condensed Light"/>
                <a:sym typeface="Roboto Condensed Light"/>
              </a:rPr>
              <a:t>D</a:t>
            </a:r>
            <a:endParaRPr sz="2200">
              <a:latin typeface="Roboto Condensed Light"/>
              <a:ea typeface="Roboto Condensed Light"/>
              <a:cs typeface="Roboto Condensed Light"/>
              <a:sym typeface="Roboto Condensed Light"/>
            </a:endParaRPr>
          </a:p>
        </p:txBody>
      </p:sp>
      <p:graphicFrame>
        <p:nvGraphicFramePr>
          <p:cNvPr id="351" name="Google Shape;351;p29"/>
          <p:cNvGraphicFramePr/>
          <p:nvPr/>
        </p:nvGraphicFramePr>
        <p:xfrm>
          <a:off x="209375" y="1472075"/>
          <a:ext cx="3000000" cy="3000000"/>
        </p:xfrm>
        <a:graphic>
          <a:graphicData uri="http://schemas.openxmlformats.org/drawingml/2006/table">
            <a:tbl>
              <a:tblPr>
                <a:noFill/>
                <a:tableStyleId>{8DB8B14C-5C6E-4E38-A70B-989723FF241C}</a:tableStyleId>
              </a:tblPr>
              <a:tblGrid>
                <a:gridCol w="1012800"/>
                <a:gridCol w="1024950"/>
                <a:gridCol w="1052525"/>
                <a:gridCol w="2059725"/>
                <a:gridCol w="1634100"/>
              </a:tblGrid>
              <a:tr h="12700">
                <a:tc>
                  <a:txBody>
                    <a:bodyPr/>
                    <a:lstStyle/>
                    <a:p>
                      <a:pPr indent="0" lvl="0" marL="0" rtl="0" algn="ctr">
                        <a:spcBef>
                          <a:spcPts val="0"/>
                        </a:spcBef>
                        <a:spcAft>
                          <a:spcPts val="0"/>
                        </a:spcAft>
                        <a:buNone/>
                      </a:pPr>
                      <a:r>
                        <a:rPr b="1" lang="es" sz="1100">
                          <a:solidFill>
                            <a:srgbClr val="222222"/>
                          </a:solidFill>
                        </a:rPr>
                        <a:t>Nombre del Campo</a:t>
                      </a:r>
                      <a:endParaRPr b="1" sz="1100">
                        <a:solidFill>
                          <a:srgbClr val="222222"/>
                        </a:solidFill>
                      </a:endParaRPr>
                    </a:p>
                  </a:txBody>
                  <a:tcPr marT="63500" marB="63500" marR="63500" marL="63500" anchor="ctr">
                    <a:solidFill>
                      <a:srgbClr val="6AA84F"/>
                    </a:solidFill>
                  </a:tcPr>
                </a:tc>
                <a:tc>
                  <a:txBody>
                    <a:bodyPr/>
                    <a:lstStyle/>
                    <a:p>
                      <a:pPr indent="0" lvl="0" marL="0" rtl="0" algn="ctr">
                        <a:spcBef>
                          <a:spcPts val="0"/>
                        </a:spcBef>
                        <a:spcAft>
                          <a:spcPts val="0"/>
                        </a:spcAft>
                        <a:buNone/>
                      </a:pPr>
                      <a:r>
                        <a:rPr b="1" lang="es" sz="1100">
                          <a:solidFill>
                            <a:srgbClr val="222222"/>
                          </a:solidFill>
                        </a:rPr>
                        <a:t>Tipo</a:t>
                      </a:r>
                      <a:endParaRPr b="1" sz="1100">
                        <a:solidFill>
                          <a:srgbClr val="222222"/>
                        </a:solidFill>
                      </a:endParaRPr>
                    </a:p>
                  </a:txBody>
                  <a:tcPr marT="63500" marB="63500" marR="63500" marL="63500" anchor="ctr">
                    <a:solidFill>
                      <a:srgbClr val="6AA84F"/>
                    </a:solidFill>
                  </a:tcPr>
                </a:tc>
                <a:tc>
                  <a:txBody>
                    <a:bodyPr/>
                    <a:lstStyle/>
                    <a:p>
                      <a:pPr indent="0" lvl="0" marL="0" rtl="0" algn="ctr">
                        <a:spcBef>
                          <a:spcPts val="0"/>
                        </a:spcBef>
                        <a:spcAft>
                          <a:spcPts val="0"/>
                        </a:spcAft>
                        <a:buNone/>
                      </a:pPr>
                      <a:r>
                        <a:rPr b="1" lang="es" sz="1100">
                          <a:solidFill>
                            <a:srgbClr val="222222"/>
                          </a:solidFill>
                        </a:rPr>
                        <a:t>¿Obligatorio?</a:t>
                      </a:r>
                      <a:endParaRPr b="1" sz="1100">
                        <a:solidFill>
                          <a:srgbClr val="222222"/>
                        </a:solidFill>
                      </a:endParaRPr>
                    </a:p>
                  </a:txBody>
                  <a:tcPr marT="63500" marB="63500" marR="63500" marL="63500" anchor="ctr">
                    <a:solidFill>
                      <a:srgbClr val="6AA84F"/>
                    </a:solidFill>
                  </a:tcPr>
                </a:tc>
                <a:tc>
                  <a:txBody>
                    <a:bodyPr/>
                    <a:lstStyle/>
                    <a:p>
                      <a:pPr indent="0" lvl="0" marL="0" rtl="0" algn="ctr">
                        <a:spcBef>
                          <a:spcPts val="0"/>
                        </a:spcBef>
                        <a:spcAft>
                          <a:spcPts val="0"/>
                        </a:spcAft>
                        <a:buNone/>
                      </a:pPr>
                      <a:r>
                        <a:rPr b="1" lang="es" sz="1100">
                          <a:solidFill>
                            <a:srgbClr val="222222"/>
                          </a:solidFill>
                        </a:rPr>
                        <a:t>Valor por defecto</a:t>
                      </a:r>
                      <a:endParaRPr b="1" sz="1100">
                        <a:solidFill>
                          <a:srgbClr val="222222"/>
                        </a:solidFill>
                      </a:endParaRPr>
                    </a:p>
                  </a:txBody>
                  <a:tcPr marT="63500" marB="63500" marR="63500" marL="63500" anchor="ctr">
                    <a:solidFill>
                      <a:srgbClr val="6AA84F"/>
                    </a:solidFill>
                  </a:tcPr>
                </a:tc>
                <a:tc>
                  <a:txBody>
                    <a:bodyPr/>
                    <a:lstStyle/>
                    <a:p>
                      <a:pPr indent="0" lvl="0" marL="0" rtl="0" algn="ctr">
                        <a:spcBef>
                          <a:spcPts val="0"/>
                        </a:spcBef>
                        <a:spcAft>
                          <a:spcPts val="0"/>
                        </a:spcAft>
                        <a:buNone/>
                      </a:pPr>
                      <a:r>
                        <a:rPr b="1" lang="es" sz="1100">
                          <a:solidFill>
                            <a:srgbClr val="222222"/>
                          </a:solidFill>
                        </a:rPr>
                        <a:t>Validación</a:t>
                      </a:r>
                      <a:endParaRPr b="1" sz="1100">
                        <a:solidFill>
                          <a:srgbClr val="222222"/>
                        </a:solidFill>
                      </a:endParaRPr>
                    </a:p>
                  </a:txBody>
                  <a:tcPr marT="63500" marB="63500" marR="63500" marL="63500" anchor="ctr">
                    <a:solidFill>
                      <a:srgbClr val="6AA84F"/>
                    </a:solidFill>
                  </a:tcPr>
                </a:tc>
              </a:tr>
              <a:tr h="12700">
                <a:tc>
                  <a:txBody>
                    <a:bodyPr/>
                    <a:lstStyle/>
                    <a:p>
                      <a:pPr indent="0" lvl="0" marL="0" rtl="0" algn="l">
                        <a:spcBef>
                          <a:spcPts val="0"/>
                        </a:spcBef>
                        <a:spcAft>
                          <a:spcPts val="0"/>
                        </a:spcAft>
                        <a:buNone/>
                      </a:pPr>
                      <a:r>
                        <a:rPr lang="es" sz="1100">
                          <a:solidFill>
                            <a:srgbClr val="222222"/>
                          </a:solidFill>
                        </a:rPr>
                        <a:t>Ciudades</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Listado de selección múltiple</a:t>
                      </a:r>
                      <a:endParaRPr sz="1100">
                        <a:solidFill>
                          <a:srgbClr val="222222"/>
                        </a:solidFill>
                      </a:endParaRPr>
                    </a:p>
                  </a:txBody>
                  <a:tcPr marT="63500" marB="63500" marR="63500" marL="63500" anchor="ct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Trae las ciudades que ya están registradas para la promoción</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Mínimo una opción seleccionada</a:t>
                      </a:r>
                      <a:endParaRPr sz="1100">
                        <a:solidFill>
                          <a:srgbClr val="222222"/>
                        </a:solidFill>
                      </a:endParaRPr>
                    </a:p>
                  </a:txBody>
                  <a:tcPr marT="63500" marB="63500" marR="63500" marL="63500" anchor="ctr"/>
                </a:tc>
              </a:tr>
              <a:tr h="12700">
                <a:tc>
                  <a:txBody>
                    <a:bodyPr/>
                    <a:lstStyle/>
                    <a:p>
                      <a:pPr indent="0" lvl="0" marL="0" rtl="0" algn="l">
                        <a:spcBef>
                          <a:spcPts val="0"/>
                        </a:spcBef>
                        <a:spcAft>
                          <a:spcPts val="0"/>
                        </a:spcAft>
                        <a:buNone/>
                      </a:pPr>
                      <a:r>
                        <a:rPr lang="es" sz="1100">
                          <a:solidFill>
                            <a:srgbClr val="222222"/>
                          </a:solidFill>
                        </a:rPr>
                        <a:t>Planes Comerciales</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Listado de selección múltiple</a:t>
                      </a:r>
                      <a:endParaRPr sz="1100">
                        <a:solidFill>
                          <a:srgbClr val="222222"/>
                        </a:solidFill>
                      </a:endParaRPr>
                    </a:p>
                  </a:txBody>
                  <a:tcPr marT="63500" marB="63500" marR="63500" marL="63500" anchor="ct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Trae los planes comerciales que ya están registrados para la promoción</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Mínimo una opción seleccionada</a:t>
                      </a:r>
                      <a:endParaRPr sz="1100">
                        <a:solidFill>
                          <a:srgbClr val="222222"/>
                        </a:solidFill>
                      </a:endParaRPr>
                    </a:p>
                  </a:txBody>
                  <a:tcPr marT="63500" marB="63500" marR="63500" marL="63500" anchor="ctr"/>
                </a:tc>
              </a:tr>
              <a:tr h="12700">
                <a:tc>
                  <a:txBody>
                    <a:bodyPr/>
                    <a:lstStyle/>
                    <a:p>
                      <a:pPr indent="0" lvl="0" marL="0" rtl="0" algn="l">
                        <a:spcBef>
                          <a:spcPts val="0"/>
                        </a:spcBef>
                        <a:spcAft>
                          <a:spcPts val="0"/>
                        </a:spcAft>
                        <a:buNone/>
                      </a:pPr>
                      <a:r>
                        <a:rPr lang="es" sz="1100">
                          <a:solidFill>
                            <a:srgbClr val="222222"/>
                          </a:solidFill>
                        </a:rPr>
                        <a:t>Actividades Económicas</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Listado de selección múltiple</a:t>
                      </a:r>
                      <a:endParaRPr sz="1100">
                        <a:solidFill>
                          <a:srgbClr val="222222"/>
                        </a:solidFill>
                      </a:endParaRPr>
                    </a:p>
                  </a:txBody>
                  <a:tcPr marT="63500" marB="63500" marR="63500" marL="63500" anchor="ct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Trae las actividades económicas que ya están registradas para la promoción</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Mínimo una opción seleccionada</a:t>
                      </a:r>
                      <a:endParaRPr sz="1100">
                        <a:solidFill>
                          <a:srgbClr val="222222"/>
                        </a:solidFill>
                      </a:endParaRPr>
                    </a:p>
                  </a:txBody>
                  <a:tcPr marT="63500" marB="63500" marR="63500" marL="63500" anchor="ctr"/>
                </a:tc>
              </a:tr>
              <a:tr h="12700">
                <a:tc>
                  <a:txBody>
                    <a:bodyPr/>
                    <a:lstStyle/>
                    <a:p>
                      <a:pPr indent="0" lvl="0" marL="0" rtl="0" algn="l">
                        <a:spcBef>
                          <a:spcPts val="0"/>
                        </a:spcBef>
                        <a:spcAft>
                          <a:spcPts val="0"/>
                        </a:spcAft>
                        <a:buNone/>
                      </a:pPr>
                      <a:r>
                        <a:rPr lang="es" sz="1100">
                          <a:solidFill>
                            <a:srgbClr val="222222"/>
                          </a:solidFill>
                        </a:rPr>
                        <a:t>Calificaciones</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Listado de selección múltiple</a:t>
                      </a:r>
                      <a:endParaRPr sz="1100">
                        <a:solidFill>
                          <a:srgbClr val="222222"/>
                        </a:solidFill>
                      </a:endParaRPr>
                    </a:p>
                  </a:txBody>
                  <a:tcPr marT="63500" marB="63500" marR="63500" marL="63500" anchor="ctr"/>
                </a:tc>
                <a:tc>
                  <a:txBody>
                    <a:bodyPr/>
                    <a:lstStyle/>
                    <a:p>
                      <a:pPr indent="0" lvl="0" marL="0" rtl="0" algn="ctr">
                        <a:spcBef>
                          <a:spcPts val="0"/>
                        </a:spcBef>
                        <a:spcAft>
                          <a:spcPts val="0"/>
                        </a:spcAft>
                        <a:buNone/>
                      </a:pPr>
                      <a:r>
                        <a:rPr lang="es" sz="1100">
                          <a:solidFill>
                            <a:srgbClr val="222222"/>
                          </a:solidFill>
                        </a:rPr>
                        <a:t>Sí</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Trae las calificaciones que ya están registradas para la promoción</a:t>
                      </a:r>
                      <a:endParaRPr sz="1100">
                        <a:solidFill>
                          <a:srgbClr val="222222"/>
                        </a:solidFill>
                      </a:endParaRPr>
                    </a:p>
                  </a:txBody>
                  <a:tcPr marT="63500" marB="63500" marR="63500" marL="63500" anchor="ctr"/>
                </a:tc>
                <a:tc>
                  <a:txBody>
                    <a:bodyPr/>
                    <a:lstStyle/>
                    <a:p>
                      <a:pPr indent="0" lvl="0" marL="0" rtl="0" algn="l">
                        <a:spcBef>
                          <a:spcPts val="0"/>
                        </a:spcBef>
                        <a:spcAft>
                          <a:spcPts val="0"/>
                        </a:spcAft>
                        <a:buNone/>
                      </a:pPr>
                      <a:r>
                        <a:rPr lang="es" sz="1100">
                          <a:solidFill>
                            <a:srgbClr val="222222"/>
                          </a:solidFill>
                        </a:rPr>
                        <a:t>Mínimo una opción seleccionada</a:t>
                      </a:r>
                      <a:endParaRPr sz="1100">
                        <a:solidFill>
                          <a:srgbClr val="222222"/>
                        </a:solidFill>
                      </a:endParaRPr>
                    </a:p>
                  </a:txBody>
                  <a:tcPr marT="63500" marB="63500" marR="63500" marL="6350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357" name="Google Shape;357;p30"/>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358" name="Google Shape;358;p30"/>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16</a:t>
            </a:r>
            <a:endParaRPr b="1">
              <a:latin typeface="Roboto Condensed"/>
              <a:ea typeface="Roboto Condensed"/>
              <a:cs typeface="Roboto Condensed"/>
              <a:sym typeface="Roboto Condensed"/>
            </a:endParaRPr>
          </a:p>
        </p:txBody>
      </p:sp>
      <p:sp>
        <p:nvSpPr>
          <p:cNvPr id="359" name="Google Shape;359;p30"/>
          <p:cNvSpPr txBox="1"/>
          <p:nvPr>
            <p:ph idx="1" type="body"/>
          </p:nvPr>
        </p:nvSpPr>
        <p:spPr>
          <a:xfrm>
            <a:off x="520475" y="1627900"/>
            <a:ext cx="6398700" cy="3071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s" sz="1800">
                <a:latin typeface="Roboto Condensed"/>
                <a:ea typeface="Roboto Condensed"/>
                <a:cs typeface="Roboto Condensed"/>
                <a:sym typeface="Roboto Condensed"/>
              </a:rPr>
              <a:t>Historia de Usuario 3:</a:t>
            </a:r>
            <a:endParaRPr b="1" sz="1800">
              <a:latin typeface="Roboto Condensed"/>
              <a:ea typeface="Roboto Condensed"/>
              <a:cs typeface="Roboto Condensed"/>
              <a:sym typeface="Roboto Condensed"/>
            </a:endParaRPr>
          </a:p>
          <a:p>
            <a:pPr indent="0" lvl="0" marL="0" rtl="0" algn="just">
              <a:spcBef>
                <a:spcPts val="600"/>
              </a:spcBef>
              <a:spcAft>
                <a:spcPts val="0"/>
              </a:spcAft>
              <a:buNone/>
            </a:pPr>
            <a:r>
              <a:rPr lang="es" sz="1800"/>
              <a:t>Yo como Administrador de Promociones necesito poder consultar las promociones para saber cuáles existen y cómo están definidas.</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b="1" lang="es" sz="1800">
                <a:latin typeface="Roboto Condensed"/>
                <a:ea typeface="Roboto Condensed"/>
                <a:cs typeface="Roboto Condensed"/>
                <a:sym typeface="Roboto Condensed"/>
              </a:rPr>
              <a:t>CA1: </a:t>
            </a:r>
            <a:r>
              <a:rPr lang="es" sz="1800"/>
              <a:t>Dado que el Administrador de Promociones necesita consultar las promociones creadas cuando dé clic en la opción de “Administración de Promociones”, entonces accede al listado de promociones vigentes donde se visualiza la información para cada una de las promociones definidas.</a:t>
            </a:r>
            <a:endParaRPr sz="1800"/>
          </a:p>
        </p:txBody>
      </p:sp>
      <p:pic>
        <p:nvPicPr>
          <p:cNvPr id="360" name="Google Shape;360;p30"/>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361" name="Google Shape;361;p30"/>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Roboto Condensed Light"/>
                <a:ea typeface="Roboto Condensed Light"/>
                <a:cs typeface="Roboto Condensed Light"/>
                <a:sym typeface="Roboto Condensed Light"/>
              </a:rPr>
              <a:t>C</a:t>
            </a:r>
            <a:r>
              <a:rPr b="1" lang="es" sz="2200">
                <a:latin typeface="Roboto Condensed"/>
                <a:ea typeface="Roboto Condensed"/>
                <a:cs typeface="Roboto Condensed"/>
                <a:sym typeface="Roboto Condensed"/>
              </a:rPr>
              <a:t>R</a:t>
            </a:r>
            <a:r>
              <a:rPr lang="es" sz="2200">
                <a:latin typeface="Roboto Condensed Light"/>
                <a:ea typeface="Roboto Condensed Light"/>
                <a:cs typeface="Roboto Condensed Light"/>
                <a:sym typeface="Roboto Condensed Light"/>
              </a:rPr>
              <a:t>U</a:t>
            </a:r>
            <a:r>
              <a:rPr lang="es" sz="2200">
                <a:latin typeface="Roboto Condensed Light"/>
                <a:ea typeface="Roboto Condensed Light"/>
                <a:cs typeface="Roboto Condensed Light"/>
                <a:sym typeface="Roboto Condensed Light"/>
              </a:rPr>
              <a:t>D</a:t>
            </a:r>
            <a:endParaRPr sz="2200">
              <a:latin typeface="Roboto Condensed Light"/>
              <a:ea typeface="Roboto Condensed Light"/>
              <a:cs typeface="Roboto Condensed Light"/>
              <a:sym typeface="Roboto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a:t>Índice</a:t>
            </a:r>
            <a:endParaRPr b="1"/>
          </a:p>
        </p:txBody>
      </p:sp>
      <p:sp>
        <p:nvSpPr>
          <p:cNvPr id="198" name="Google Shape;198;p13"/>
          <p:cNvSpPr txBox="1"/>
          <p:nvPr>
            <p:ph idx="1" type="body"/>
          </p:nvPr>
        </p:nvSpPr>
        <p:spPr>
          <a:xfrm>
            <a:off x="814275" y="1572275"/>
            <a:ext cx="6132600" cy="3145500"/>
          </a:xfrm>
          <a:prstGeom prst="rect">
            <a:avLst/>
          </a:prstGeom>
        </p:spPr>
        <p:txBody>
          <a:bodyPr anchorCtr="0" anchor="ctr" bIns="91425" lIns="91425" spcFirstLastPara="1" rIns="91425" wrap="square" tIns="91425">
            <a:noAutofit/>
          </a:bodyPr>
          <a:lstStyle/>
          <a:p>
            <a:pPr indent="-342900" lvl="0" marL="457200" rtl="0" algn="l">
              <a:spcBef>
                <a:spcPts val="600"/>
              </a:spcBef>
              <a:spcAft>
                <a:spcPts val="0"/>
              </a:spcAft>
              <a:buSzPts val="1800"/>
              <a:buAutoNum type="arabicPeriod"/>
            </a:pPr>
            <a:r>
              <a:rPr lang="es" sz="1800"/>
              <a:t>Diseño del Proyecto</a:t>
            </a:r>
            <a:endParaRPr sz="1800"/>
          </a:p>
          <a:p>
            <a:pPr indent="-342900" lvl="1" marL="914400" rtl="0" algn="l">
              <a:spcBef>
                <a:spcPts val="1000"/>
              </a:spcBef>
              <a:spcAft>
                <a:spcPts val="0"/>
              </a:spcAft>
              <a:buSzPts val="1800"/>
              <a:buAutoNum type="alphaLcPeriod"/>
            </a:pPr>
            <a:r>
              <a:rPr lang="es" sz="1800"/>
              <a:t>Descripción del proyecto</a:t>
            </a:r>
            <a:endParaRPr sz="1800"/>
          </a:p>
          <a:p>
            <a:pPr indent="-342900" lvl="1" marL="914400" rtl="0" algn="l">
              <a:spcBef>
                <a:spcPts val="1000"/>
              </a:spcBef>
              <a:spcAft>
                <a:spcPts val="0"/>
              </a:spcAft>
              <a:buSzPts val="1800"/>
              <a:buAutoNum type="alphaLcPeriod"/>
            </a:pPr>
            <a:r>
              <a:rPr lang="es" sz="1800"/>
              <a:t>Historias de Usuario y Criterios de Aceptación </a:t>
            </a:r>
            <a:endParaRPr sz="1800"/>
          </a:p>
          <a:p>
            <a:pPr indent="-342900" lvl="0" marL="457200" rtl="0" algn="l">
              <a:spcBef>
                <a:spcPts val="600"/>
              </a:spcBef>
              <a:spcAft>
                <a:spcPts val="0"/>
              </a:spcAft>
              <a:buSzPts val="1800"/>
              <a:buAutoNum type="arabicPeriod"/>
            </a:pPr>
            <a:r>
              <a:rPr lang="es" sz="1800"/>
              <a:t>Diagrama General de Transacciones </a:t>
            </a:r>
            <a:endParaRPr sz="1800"/>
          </a:p>
          <a:p>
            <a:pPr indent="-342900" lvl="0" marL="457200" rtl="0" algn="l">
              <a:spcBef>
                <a:spcPts val="600"/>
              </a:spcBef>
              <a:spcAft>
                <a:spcPts val="0"/>
              </a:spcAft>
              <a:buSzPts val="1800"/>
              <a:buAutoNum type="arabicPeriod"/>
            </a:pPr>
            <a:r>
              <a:rPr lang="es" sz="1800"/>
              <a:t>Funcionalidad de la aplicación</a:t>
            </a:r>
            <a:endParaRPr sz="1800"/>
          </a:p>
          <a:p>
            <a:pPr indent="-342900" lvl="0" marL="457200" rtl="0" algn="l">
              <a:spcBef>
                <a:spcPts val="600"/>
              </a:spcBef>
              <a:spcAft>
                <a:spcPts val="0"/>
              </a:spcAft>
              <a:buSzPts val="1800"/>
              <a:buAutoNum type="arabicPeriod"/>
            </a:pPr>
            <a:r>
              <a:rPr lang="es" sz="1800"/>
              <a:t>Revisión de la aplicación</a:t>
            </a:r>
            <a:endParaRPr sz="1800"/>
          </a:p>
        </p:txBody>
      </p:sp>
      <p:pic>
        <p:nvPicPr>
          <p:cNvPr id="199" name="Google Shape;199;p13"/>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00" name="Google Shape;200;p13"/>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1</a:t>
            </a:r>
            <a:endParaRPr b="1">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367" name="Google Shape;367;p31"/>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368" name="Google Shape;368;p31"/>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17</a:t>
            </a:r>
            <a:endParaRPr b="1">
              <a:latin typeface="Roboto Condensed"/>
              <a:ea typeface="Roboto Condensed"/>
              <a:cs typeface="Roboto Condensed"/>
              <a:sym typeface="Roboto Condensed"/>
            </a:endParaRPr>
          </a:p>
        </p:txBody>
      </p:sp>
      <p:pic>
        <p:nvPicPr>
          <p:cNvPr id="369" name="Google Shape;369;p31"/>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370" name="Google Shape;370;p31"/>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Roboto Condensed Light"/>
                <a:ea typeface="Roboto Condensed Light"/>
                <a:cs typeface="Roboto Condensed Light"/>
                <a:sym typeface="Roboto Condensed Light"/>
              </a:rPr>
              <a:t>C</a:t>
            </a:r>
            <a:r>
              <a:rPr lang="es" sz="2200">
                <a:latin typeface="Roboto Condensed Light"/>
                <a:ea typeface="Roboto Condensed Light"/>
                <a:cs typeface="Roboto Condensed Light"/>
                <a:sym typeface="Roboto Condensed Light"/>
              </a:rPr>
              <a:t>R</a:t>
            </a:r>
            <a:r>
              <a:rPr lang="es" sz="2200">
                <a:latin typeface="Roboto Condensed Light"/>
                <a:ea typeface="Roboto Condensed Light"/>
                <a:cs typeface="Roboto Condensed Light"/>
                <a:sym typeface="Roboto Condensed Light"/>
              </a:rPr>
              <a:t>U</a:t>
            </a:r>
            <a:r>
              <a:rPr b="1" lang="es" sz="2200">
                <a:latin typeface="Roboto Condensed"/>
                <a:ea typeface="Roboto Condensed"/>
                <a:cs typeface="Roboto Condensed"/>
                <a:sym typeface="Roboto Condensed"/>
              </a:rPr>
              <a:t>D</a:t>
            </a:r>
            <a:endParaRPr b="1" sz="2200">
              <a:latin typeface="Roboto Condensed"/>
              <a:ea typeface="Roboto Condensed"/>
              <a:cs typeface="Roboto Condensed"/>
              <a:sym typeface="Roboto Condensed"/>
            </a:endParaRPr>
          </a:p>
        </p:txBody>
      </p:sp>
      <p:sp>
        <p:nvSpPr>
          <p:cNvPr id="371" name="Google Shape;371;p31"/>
          <p:cNvSpPr txBox="1"/>
          <p:nvPr>
            <p:ph idx="1" type="body"/>
          </p:nvPr>
        </p:nvSpPr>
        <p:spPr>
          <a:xfrm>
            <a:off x="520475" y="1627900"/>
            <a:ext cx="6398700" cy="3071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s" sz="1800">
                <a:latin typeface="Roboto Condensed"/>
                <a:ea typeface="Roboto Condensed"/>
                <a:cs typeface="Roboto Condensed"/>
                <a:sym typeface="Roboto Condensed"/>
              </a:rPr>
              <a:t>Historia de Usuario 4:</a:t>
            </a:r>
            <a:endParaRPr b="1" sz="1800">
              <a:latin typeface="Roboto Condensed"/>
              <a:ea typeface="Roboto Condensed"/>
              <a:cs typeface="Roboto Condensed"/>
              <a:sym typeface="Roboto Condensed"/>
            </a:endParaRPr>
          </a:p>
          <a:p>
            <a:pPr indent="0" lvl="0" marL="0" rtl="0" algn="just">
              <a:spcBef>
                <a:spcPts val="600"/>
              </a:spcBef>
              <a:spcAft>
                <a:spcPts val="0"/>
              </a:spcAft>
              <a:buNone/>
            </a:pPr>
            <a:r>
              <a:rPr lang="es" sz="1800"/>
              <a:t>Yo como Administrador de Promociones necesito poder inhabilitar las promociones que ya no se vayan a utilizar para no contemplar información innecesaria.</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b="1" lang="es" sz="1800">
                <a:latin typeface="Roboto Condensed"/>
                <a:ea typeface="Roboto Condensed"/>
                <a:cs typeface="Roboto Condensed"/>
                <a:sym typeface="Roboto Condensed"/>
              </a:rPr>
              <a:t>CA1: </a:t>
            </a:r>
            <a:r>
              <a:rPr lang="es" sz="1800"/>
              <a:t>Dado que el Administrador de Promociones necesita eliminar una promoción cuando dé clic en la opción de “Administración de Promociones”, entonces accede al listado de promociones donde podrá seleccionar la promoción a eliminar.</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2"/>
          <p:cNvSpPr txBox="1"/>
          <p:nvPr>
            <p:ph idx="1" type="body"/>
          </p:nvPr>
        </p:nvSpPr>
        <p:spPr>
          <a:xfrm>
            <a:off x="520475" y="1627900"/>
            <a:ext cx="6398700" cy="3071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s" sz="1800">
                <a:latin typeface="Roboto Condensed"/>
                <a:ea typeface="Roboto Condensed"/>
                <a:cs typeface="Roboto Condensed"/>
                <a:sym typeface="Roboto Condensed"/>
              </a:rPr>
              <a:t>CA2:</a:t>
            </a:r>
            <a:r>
              <a:rPr lang="es" sz="1800"/>
              <a:t> Dado que el Administrador de Promociones ha seleccionado la promoción a eliminar cuando dé clic en la opción “Eliminar”, entonces la promoción seleccionada dejará de estar disponible en el listado de promociones, por lo que no podrá ser editada ni asignada.</a:t>
            </a:r>
            <a:endParaRPr sz="1800"/>
          </a:p>
          <a:p>
            <a:pPr indent="0" lvl="0" marL="0" rtl="0" algn="just">
              <a:spcBef>
                <a:spcPts val="600"/>
              </a:spcBef>
              <a:spcAft>
                <a:spcPts val="0"/>
              </a:spcAft>
              <a:buNone/>
            </a:pPr>
            <a:r>
              <a:t/>
            </a:r>
            <a:endParaRPr b="1" sz="1800">
              <a:latin typeface="Roboto Condensed"/>
              <a:ea typeface="Roboto Condensed"/>
              <a:cs typeface="Roboto Condensed"/>
              <a:sym typeface="Roboto Condensed"/>
            </a:endParaRPr>
          </a:p>
          <a:p>
            <a:pPr indent="0" lvl="0" marL="0" rtl="0" algn="just">
              <a:spcBef>
                <a:spcPts val="600"/>
              </a:spcBef>
              <a:spcAft>
                <a:spcPts val="0"/>
              </a:spcAft>
              <a:buNone/>
            </a:pPr>
            <a:r>
              <a:rPr b="1" lang="es" sz="1800">
                <a:latin typeface="Roboto Condensed"/>
                <a:ea typeface="Roboto Condensed"/>
                <a:cs typeface="Roboto Condensed"/>
                <a:sym typeface="Roboto Condensed"/>
              </a:rPr>
              <a:t>CA3:</a:t>
            </a:r>
            <a:r>
              <a:rPr lang="es" sz="1800"/>
              <a:t> Dado que el administrador de promociones ha eliminado la promoción, entonces la promoción debe cambiar de estado a inactivo y guardar la fecha de cuando se inactivó la promoción.</a:t>
            </a:r>
            <a:endParaRPr sz="1800"/>
          </a:p>
        </p:txBody>
      </p:sp>
      <p:sp>
        <p:nvSpPr>
          <p:cNvPr id="377" name="Google Shape;377;p3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378" name="Google Shape;378;p32"/>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379" name="Google Shape;379;p32"/>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18</a:t>
            </a:r>
            <a:endParaRPr b="1">
              <a:latin typeface="Roboto Condensed"/>
              <a:ea typeface="Roboto Condensed"/>
              <a:cs typeface="Roboto Condensed"/>
              <a:sym typeface="Roboto Condensed"/>
            </a:endParaRPr>
          </a:p>
        </p:txBody>
      </p:sp>
      <p:pic>
        <p:nvPicPr>
          <p:cNvPr id="380" name="Google Shape;380;p32"/>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381" name="Google Shape;381;p32"/>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Roboto Condensed Light"/>
                <a:ea typeface="Roboto Condensed Light"/>
                <a:cs typeface="Roboto Condensed Light"/>
                <a:sym typeface="Roboto Condensed Light"/>
              </a:rPr>
              <a:t>CRU</a:t>
            </a:r>
            <a:r>
              <a:rPr b="1" lang="es" sz="2200">
                <a:latin typeface="Roboto Condensed"/>
                <a:ea typeface="Roboto Condensed"/>
                <a:cs typeface="Roboto Condensed"/>
                <a:sym typeface="Roboto Condensed"/>
              </a:rPr>
              <a:t>D</a:t>
            </a:r>
            <a:endParaRPr b="1" sz="2200">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387" name="Google Shape;387;p33"/>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388" name="Google Shape;388;p33"/>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19</a:t>
            </a:r>
            <a:endParaRPr b="1">
              <a:latin typeface="Roboto Condensed"/>
              <a:ea typeface="Roboto Condensed"/>
              <a:cs typeface="Roboto Condensed"/>
              <a:sym typeface="Roboto Condensed"/>
            </a:endParaRPr>
          </a:p>
        </p:txBody>
      </p:sp>
      <p:pic>
        <p:nvPicPr>
          <p:cNvPr id="389" name="Google Shape;389;p33"/>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390" name="Google Shape;390;p33"/>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Roboto Condensed Light"/>
                <a:ea typeface="Roboto Condensed Light"/>
                <a:cs typeface="Roboto Condensed Light"/>
                <a:sym typeface="Roboto Condensed Light"/>
              </a:rPr>
              <a:t>Asignación</a:t>
            </a:r>
            <a:endParaRPr b="1" sz="2200">
              <a:latin typeface="Roboto Condensed"/>
              <a:ea typeface="Roboto Condensed"/>
              <a:cs typeface="Roboto Condensed"/>
              <a:sym typeface="Roboto Condensed"/>
            </a:endParaRPr>
          </a:p>
        </p:txBody>
      </p:sp>
      <p:sp>
        <p:nvSpPr>
          <p:cNvPr id="391" name="Google Shape;391;p33"/>
          <p:cNvSpPr txBox="1"/>
          <p:nvPr>
            <p:ph idx="1" type="body"/>
          </p:nvPr>
        </p:nvSpPr>
        <p:spPr>
          <a:xfrm>
            <a:off x="520475" y="1627900"/>
            <a:ext cx="6398700" cy="3071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s" sz="1800">
                <a:latin typeface="Roboto Condensed"/>
                <a:ea typeface="Roboto Condensed"/>
                <a:cs typeface="Roboto Condensed"/>
                <a:sym typeface="Roboto Condensed"/>
              </a:rPr>
              <a:t>Historia de Usuario 5:</a:t>
            </a:r>
            <a:endParaRPr b="1" sz="1800">
              <a:latin typeface="Roboto Condensed"/>
              <a:ea typeface="Roboto Condensed"/>
              <a:cs typeface="Roboto Condensed"/>
              <a:sym typeface="Roboto Condensed"/>
            </a:endParaRPr>
          </a:p>
          <a:p>
            <a:pPr indent="0" lvl="0" marL="0" rtl="0" algn="just">
              <a:spcBef>
                <a:spcPts val="600"/>
              </a:spcBef>
              <a:spcAft>
                <a:spcPts val="0"/>
              </a:spcAft>
              <a:buNone/>
            </a:pPr>
            <a:r>
              <a:rPr lang="es" sz="1800"/>
              <a:t>Yo como Administrador de Promociones necesito asignar una promoción a mi cliente para crear fidelización con éste.</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b="1" lang="es" sz="1800">
                <a:latin typeface="Roboto Condensed"/>
                <a:ea typeface="Roboto Condensed"/>
                <a:cs typeface="Roboto Condensed"/>
                <a:sym typeface="Roboto Condensed"/>
              </a:rPr>
              <a:t>CA1: </a:t>
            </a:r>
            <a:r>
              <a:rPr lang="es" sz="1800"/>
              <a:t>Dado que el Administrador de Promociones necesita ejecutar el proceso de asignación de promociones cuando dé clic en la opción de “Asignación de Promociones”, entonces accede a la vista donde podrá realizar la asignación de las promociones a los clientes.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397" name="Google Shape;397;p34"/>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398" name="Google Shape;398;p34"/>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20</a:t>
            </a:r>
            <a:endParaRPr b="1">
              <a:latin typeface="Roboto Condensed"/>
              <a:ea typeface="Roboto Condensed"/>
              <a:cs typeface="Roboto Condensed"/>
              <a:sym typeface="Roboto Condensed"/>
            </a:endParaRPr>
          </a:p>
        </p:txBody>
      </p:sp>
      <p:pic>
        <p:nvPicPr>
          <p:cNvPr id="399" name="Google Shape;399;p34"/>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400" name="Google Shape;400;p34"/>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Roboto Condensed Light"/>
                <a:ea typeface="Roboto Condensed Light"/>
                <a:cs typeface="Roboto Condensed Light"/>
                <a:sym typeface="Roboto Condensed Light"/>
              </a:rPr>
              <a:t>Asignación</a:t>
            </a:r>
            <a:endParaRPr b="1" sz="2200">
              <a:latin typeface="Roboto Condensed"/>
              <a:ea typeface="Roboto Condensed"/>
              <a:cs typeface="Roboto Condensed"/>
              <a:sym typeface="Roboto Condensed"/>
            </a:endParaRPr>
          </a:p>
        </p:txBody>
      </p:sp>
      <p:sp>
        <p:nvSpPr>
          <p:cNvPr id="401" name="Google Shape;401;p34"/>
          <p:cNvSpPr txBox="1"/>
          <p:nvPr>
            <p:ph idx="1" type="body"/>
          </p:nvPr>
        </p:nvSpPr>
        <p:spPr>
          <a:xfrm>
            <a:off x="520475" y="1627900"/>
            <a:ext cx="6398700" cy="3071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s" sz="1800">
                <a:latin typeface="Roboto Condensed"/>
                <a:ea typeface="Roboto Condensed"/>
                <a:cs typeface="Roboto Condensed"/>
                <a:sym typeface="Roboto Condensed"/>
              </a:rPr>
              <a:t>CA2: </a:t>
            </a:r>
            <a:r>
              <a:rPr lang="es" sz="1800"/>
              <a:t>Dado que el Administrador de Promociones está en la opción “Asignación de Promociones” cuando dé clic en el botón “Realizar Asignación de Promociones”, entonces se inicia el proceso masivo de asignación de promociones a los clientes según las siguientes condiciones:</a:t>
            </a:r>
            <a:endParaRPr sz="1800"/>
          </a:p>
          <a:p>
            <a:pPr indent="-342900" lvl="0" marL="457200" rtl="0" algn="just">
              <a:spcBef>
                <a:spcPts val="600"/>
              </a:spcBef>
              <a:spcAft>
                <a:spcPts val="0"/>
              </a:spcAft>
              <a:buSzPts val="1800"/>
              <a:buChar char="●"/>
            </a:pPr>
            <a:r>
              <a:rPr lang="es" sz="1800"/>
              <a:t>Sólo se asignará promoción a los clientes que estén al día en sus obligaciones.</a:t>
            </a:r>
            <a:endParaRPr sz="1800"/>
          </a:p>
          <a:p>
            <a:pPr indent="-342900" lvl="0" marL="457200" rtl="0" algn="just">
              <a:spcBef>
                <a:spcPts val="0"/>
              </a:spcBef>
              <a:spcAft>
                <a:spcPts val="0"/>
              </a:spcAft>
              <a:buSzPts val="1800"/>
              <a:buChar char="●"/>
            </a:pPr>
            <a:r>
              <a:rPr lang="es" sz="1800"/>
              <a:t>Sólo se asignará una promoción si ésta se encuentra vigente.</a:t>
            </a:r>
            <a:endParaRPr sz="1800"/>
          </a:p>
          <a:p>
            <a:pPr indent="-342900" lvl="0" marL="457200" rtl="0" algn="just">
              <a:spcBef>
                <a:spcPts val="0"/>
              </a:spcBef>
              <a:spcAft>
                <a:spcPts val="0"/>
              </a:spcAft>
              <a:buSzPts val="1800"/>
              <a:buChar char="●"/>
            </a:pPr>
            <a:r>
              <a:rPr lang="es" sz="1800"/>
              <a:t>Sólo se asignará promoción a los clientes que no tengan ninguna promoción ya asignada.</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407" name="Google Shape;407;p35"/>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408" name="Google Shape;408;p35"/>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21</a:t>
            </a:r>
            <a:endParaRPr b="1">
              <a:latin typeface="Roboto Condensed"/>
              <a:ea typeface="Roboto Condensed"/>
              <a:cs typeface="Roboto Condensed"/>
              <a:sym typeface="Roboto Condensed"/>
            </a:endParaRPr>
          </a:p>
        </p:txBody>
      </p:sp>
      <p:pic>
        <p:nvPicPr>
          <p:cNvPr id="409" name="Google Shape;409;p35"/>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410" name="Google Shape;410;p35"/>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Roboto Condensed Light"/>
                <a:ea typeface="Roboto Condensed Light"/>
                <a:cs typeface="Roboto Condensed Light"/>
                <a:sym typeface="Roboto Condensed Light"/>
              </a:rPr>
              <a:t>Asignación</a:t>
            </a:r>
            <a:endParaRPr b="1" sz="2200">
              <a:latin typeface="Roboto Condensed"/>
              <a:ea typeface="Roboto Condensed"/>
              <a:cs typeface="Roboto Condensed"/>
              <a:sym typeface="Roboto Condensed"/>
            </a:endParaRPr>
          </a:p>
        </p:txBody>
      </p:sp>
      <p:sp>
        <p:nvSpPr>
          <p:cNvPr id="411" name="Google Shape;411;p35"/>
          <p:cNvSpPr txBox="1"/>
          <p:nvPr>
            <p:ph idx="1" type="body"/>
          </p:nvPr>
        </p:nvSpPr>
        <p:spPr>
          <a:xfrm>
            <a:off x="535775" y="1428900"/>
            <a:ext cx="6398700" cy="3485100"/>
          </a:xfrm>
          <a:prstGeom prst="rect">
            <a:avLst/>
          </a:prstGeom>
        </p:spPr>
        <p:txBody>
          <a:bodyPr anchorCtr="0" anchor="t" bIns="91425" lIns="91425" spcFirstLastPara="1" rIns="91425" wrap="square" tIns="91425">
            <a:noAutofit/>
          </a:bodyPr>
          <a:lstStyle/>
          <a:p>
            <a:pPr indent="-342900" lvl="0" marL="457200" rtl="0" algn="just">
              <a:spcBef>
                <a:spcPts val="600"/>
              </a:spcBef>
              <a:spcAft>
                <a:spcPts val="0"/>
              </a:spcAft>
              <a:buSzPts val="1800"/>
              <a:buChar char="●"/>
            </a:pPr>
            <a:r>
              <a:rPr lang="es" sz="1800"/>
              <a:t>Sólo se asignará la promoción que más beneficio ofrezca al cliente, y en caso de empate se decidirá por la que tenga vigencia más antigua, y si existe un nuevo empate, se decidirá de manera aleatoria su asignación.</a:t>
            </a:r>
            <a:endParaRPr sz="1800"/>
          </a:p>
          <a:p>
            <a:pPr indent="-342900" lvl="0" marL="457200" rtl="0" algn="just">
              <a:spcBef>
                <a:spcPts val="0"/>
              </a:spcBef>
              <a:spcAft>
                <a:spcPts val="0"/>
              </a:spcAft>
              <a:buSzPts val="1800"/>
              <a:buChar char="●"/>
            </a:pPr>
            <a:r>
              <a:rPr lang="es" sz="1800"/>
              <a:t>Se tendrá en cuenta las reglas configuradas a cada promoción para su asignación. Éstas reglas son:</a:t>
            </a:r>
            <a:endParaRPr sz="1800"/>
          </a:p>
          <a:p>
            <a:pPr indent="-342900" lvl="1" marL="914400" rtl="0" algn="just">
              <a:spcBef>
                <a:spcPts val="0"/>
              </a:spcBef>
              <a:spcAft>
                <a:spcPts val="0"/>
              </a:spcAft>
              <a:buSzPts val="1800"/>
              <a:buChar char="○"/>
            </a:pPr>
            <a:r>
              <a:rPr lang="es" sz="1800"/>
              <a:t>El plan comercial del cliente</a:t>
            </a:r>
            <a:endParaRPr sz="1800"/>
          </a:p>
          <a:p>
            <a:pPr indent="-342900" lvl="1" marL="914400" rtl="0" algn="just">
              <a:spcBef>
                <a:spcPts val="0"/>
              </a:spcBef>
              <a:spcAft>
                <a:spcPts val="0"/>
              </a:spcAft>
              <a:buSzPts val="1800"/>
              <a:buChar char="○"/>
            </a:pPr>
            <a:r>
              <a:rPr lang="es" sz="1800"/>
              <a:t>La ciudad en donde habita el cliente</a:t>
            </a:r>
            <a:endParaRPr sz="1800"/>
          </a:p>
          <a:p>
            <a:pPr indent="-342900" lvl="1" marL="914400" rtl="0" algn="just">
              <a:spcBef>
                <a:spcPts val="0"/>
              </a:spcBef>
              <a:spcAft>
                <a:spcPts val="0"/>
              </a:spcAft>
              <a:buSzPts val="1800"/>
              <a:buChar char="○"/>
            </a:pPr>
            <a:r>
              <a:rPr lang="es" sz="1800"/>
              <a:t>La calificación del cliente de acuerdo a su obligación financiera</a:t>
            </a:r>
            <a:endParaRPr sz="1800"/>
          </a:p>
          <a:p>
            <a:pPr indent="-342900" lvl="1" marL="914400" rtl="0" algn="just">
              <a:spcBef>
                <a:spcPts val="0"/>
              </a:spcBef>
              <a:spcAft>
                <a:spcPts val="0"/>
              </a:spcAft>
              <a:buSzPts val="1800"/>
              <a:buChar char="○"/>
            </a:pPr>
            <a:r>
              <a:rPr lang="es" sz="1800"/>
              <a:t>El promedio de facturación mensual</a:t>
            </a:r>
            <a:endParaRPr sz="1800"/>
          </a:p>
          <a:p>
            <a:pPr indent="-342900" lvl="1" marL="914400" rtl="0" algn="just">
              <a:spcBef>
                <a:spcPts val="0"/>
              </a:spcBef>
              <a:spcAft>
                <a:spcPts val="0"/>
              </a:spcAft>
              <a:buSzPts val="1800"/>
              <a:buChar char="○"/>
            </a:pPr>
            <a:r>
              <a:rPr lang="es" sz="1800"/>
              <a:t>La actividad económica del cliente</a:t>
            </a:r>
            <a:endParaRPr sz="1800"/>
          </a:p>
          <a:p>
            <a:pPr indent="0" lvl="0" marL="0" rtl="0" algn="just">
              <a:spcBef>
                <a:spcPts val="600"/>
              </a:spcBef>
              <a:spcAft>
                <a:spcPts val="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417" name="Google Shape;417;p36"/>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418" name="Google Shape;418;p36"/>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22</a:t>
            </a:r>
            <a:endParaRPr b="1">
              <a:latin typeface="Roboto Condensed"/>
              <a:ea typeface="Roboto Condensed"/>
              <a:cs typeface="Roboto Condensed"/>
              <a:sym typeface="Roboto Condensed"/>
            </a:endParaRPr>
          </a:p>
        </p:txBody>
      </p:sp>
      <p:pic>
        <p:nvPicPr>
          <p:cNvPr id="419" name="Google Shape;419;p36"/>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420" name="Google Shape;420;p36"/>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Roboto Condensed Light"/>
                <a:ea typeface="Roboto Condensed Light"/>
                <a:cs typeface="Roboto Condensed Light"/>
                <a:sym typeface="Roboto Condensed Light"/>
              </a:rPr>
              <a:t>Reporte</a:t>
            </a:r>
            <a:endParaRPr b="1" sz="2200">
              <a:latin typeface="Roboto Condensed"/>
              <a:ea typeface="Roboto Condensed"/>
              <a:cs typeface="Roboto Condensed"/>
              <a:sym typeface="Roboto Condensed"/>
            </a:endParaRPr>
          </a:p>
        </p:txBody>
      </p:sp>
      <p:sp>
        <p:nvSpPr>
          <p:cNvPr id="421" name="Google Shape;421;p36"/>
          <p:cNvSpPr txBox="1"/>
          <p:nvPr>
            <p:ph idx="1" type="body"/>
          </p:nvPr>
        </p:nvSpPr>
        <p:spPr>
          <a:xfrm>
            <a:off x="520475" y="1627900"/>
            <a:ext cx="6398700" cy="3071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s" sz="1800">
                <a:latin typeface="Roboto Condensed"/>
                <a:ea typeface="Roboto Condensed"/>
                <a:cs typeface="Roboto Condensed"/>
                <a:sym typeface="Roboto Condensed"/>
              </a:rPr>
              <a:t>Historia de Usuario 6:</a:t>
            </a:r>
            <a:endParaRPr b="1" sz="1800">
              <a:latin typeface="Roboto Condensed"/>
              <a:ea typeface="Roboto Condensed"/>
              <a:cs typeface="Roboto Condensed"/>
              <a:sym typeface="Roboto Condensed"/>
            </a:endParaRPr>
          </a:p>
          <a:p>
            <a:pPr indent="0" lvl="0" marL="0" rtl="0" algn="just">
              <a:spcBef>
                <a:spcPts val="600"/>
              </a:spcBef>
              <a:spcAft>
                <a:spcPts val="0"/>
              </a:spcAft>
              <a:buNone/>
            </a:pPr>
            <a:r>
              <a:rPr lang="es" sz="1800"/>
              <a:t>Yo como Administrador de Promociones necesito consultar un reporte de asignaciones realizadas a clientes, para analizar las estadísticas de asignación de promociones.</a:t>
            </a:r>
            <a:endParaRPr sz="1800"/>
          </a:p>
          <a:p>
            <a:pPr indent="0" lvl="0" marL="0" rtl="0" algn="just">
              <a:spcBef>
                <a:spcPts val="600"/>
              </a:spcBef>
              <a:spcAft>
                <a:spcPts val="0"/>
              </a:spcAft>
              <a:buNone/>
            </a:pPr>
            <a:r>
              <a:t/>
            </a:r>
            <a:endParaRPr b="1" sz="1800">
              <a:latin typeface="Roboto Condensed"/>
              <a:ea typeface="Roboto Condensed"/>
              <a:cs typeface="Roboto Condensed"/>
              <a:sym typeface="Roboto Condensed"/>
            </a:endParaRPr>
          </a:p>
          <a:p>
            <a:pPr indent="0" lvl="0" marL="0" rtl="0" algn="just">
              <a:spcBef>
                <a:spcPts val="600"/>
              </a:spcBef>
              <a:spcAft>
                <a:spcPts val="0"/>
              </a:spcAft>
              <a:buNone/>
            </a:pPr>
            <a:r>
              <a:rPr b="1" lang="es" sz="1800">
                <a:latin typeface="Roboto Condensed"/>
                <a:ea typeface="Roboto Condensed"/>
                <a:cs typeface="Roboto Condensed"/>
                <a:sym typeface="Roboto Condensed"/>
              </a:rPr>
              <a:t>CA1: </a:t>
            </a:r>
            <a:r>
              <a:rPr lang="es" sz="1800"/>
              <a:t>Dado que el Administrador de Promociones necesita consultar las promociones asignadas a los clientes cuando dé clic en la opción de “Reporte de Asignaciones”, entonces accede al listado de promociones asignadas donde se visualizan los clientes que cuentan con promociones asignadas.</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427" name="Google Shape;427;p37"/>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428" name="Google Shape;428;p37"/>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23</a:t>
            </a:r>
            <a:endParaRPr b="1">
              <a:latin typeface="Roboto Condensed"/>
              <a:ea typeface="Roboto Condensed"/>
              <a:cs typeface="Roboto Condensed"/>
              <a:sym typeface="Roboto Condensed"/>
            </a:endParaRPr>
          </a:p>
        </p:txBody>
      </p:sp>
      <p:pic>
        <p:nvPicPr>
          <p:cNvPr id="429" name="Google Shape;429;p37"/>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430" name="Google Shape;430;p37"/>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Roboto Condensed Light"/>
                <a:ea typeface="Roboto Condensed Light"/>
                <a:cs typeface="Roboto Condensed Light"/>
                <a:sym typeface="Roboto Condensed Light"/>
              </a:rPr>
              <a:t>Reporte</a:t>
            </a:r>
            <a:endParaRPr b="1" sz="2200">
              <a:latin typeface="Roboto Condensed"/>
              <a:ea typeface="Roboto Condensed"/>
              <a:cs typeface="Roboto Condensed"/>
              <a:sym typeface="Roboto Condensed"/>
            </a:endParaRPr>
          </a:p>
        </p:txBody>
      </p:sp>
      <p:sp>
        <p:nvSpPr>
          <p:cNvPr id="431" name="Google Shape;431;p37"/>
          <p:cNvSpPr txBox="1"/>
          <p:nvPr>
            <p:ph idx="1" type="body"/>
          </p:nvPr>
        </p:nvSpPr>
        <p:spPr>
          <a:xfrm>
            <a:off x="520475" y="1627900"/>
            <a:ext cx="6398700" cy="3071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t/>
            </a:r>
            <a:endParaRPr b="1" sz="1800">
              <a:latin typeface="Roboto Condensed"/>
              <a:ea typeface="Roboto Condensed"/>
              <a:cs typeface="Roboto Condensed"/>
              <a:sym typeface="Roboto Condensed"/>
            </a:endParaRPr>
          </a:p>
          <a:p>
            <a:pPr indent="0" lvl="0" marL="0" rtl="0" algn="just">
              <a:spcBef>
                <a:spcPts val="600"/>
              </a:spcBef>
              <a:spcAft>
                <a:spcPts val="0"/>
              </a:spcAft>
              <a:buNone/>
            </a:pPr>
            <a:r>
              <a:rPr b="1" lang="es" sz="1800">
                <a:latin typeface="Roboto Condensed"/>
                <a:ea typeface="Roboto Condensed"/>
                <a:cs typeface="Roboto Condensed"/>
                <a:sym typeface="Roboto Condensed"/>
              </a:rPr>
              <a:t>CA2: </a:t>
            </a:r>
            <a:r>
              <a:rPr lang="es" sz="1800"/>
              <a:t>Dado que el Administrador de Promociones ha visualizado la información de las promociones asignadas a los clientes cuando seleccione el botón “Descargar reporte en Excel”, entonces se generará un documento de Excel que cuenta con la información visible en la página los clientes asignados.</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8"/>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Diagrama General de Transacciones</a:t>
            </a:r>
            <a:endParaRPr/>
          </a:p>
        </p:txBody>
      </p:sp>
      <p:sp>
        <p:nvSpPr>
          <p:cNvPr id="437" name="Google Shape;437;p38"/>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9"/>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Diagrama General de Transacciones</a:t>
            </a:r>
            <a:endParaRPr/>
          </a:p>
        </p:txBody>
      </p:sp>
      <p:pic>
        <p:nvPicPr>
          <p:cNvPr id="443" name="Google Shape;443;p39"/>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444" name="Google Shape;444;p39"/>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24</a:t>
            </a:r>
            <a:endParaRPr b="1">
              <a:latin typeface="Roboto Condensed"/>
              <a:ea typeface="Roboto Condensed"/>
              <a:cs typeface="Roboto Condensed"/>
              <a:sym typeface="Roboto Condensed"/>
            </a:endParaRPr>
          </a:p>
        </p:txBody>
      </p:sp>
      <p:pic>
        <p:nvPicPr>
          <p:cNvPr id="445" name="Google Shape;445;p39"/>
          <p:cNvPicPr preferRelativeResize="0"/>
          <p:nvPr/>
        </p:nvPicPr>
        <p:blipFill>
          <a:blip r:embed="rId4">
            <a:alphaModFix/>
          </a:blip>
          <a:stretch>
            <a:fillRect/>
          </a:stretch>
        </p:blipFill>
        <p:spPr>
          <a:xfrm>
            <a:off x="915075" y="1349400"/>
            <a:ext cx="7313824" cy="308850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0"/>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Transacciones</a:t>
            </a:r>
            <a:endParaRPr/>
          </a:p>
        </p:txBody>
      </p:sp>
      <p:sp>
        <p:nvSpPr>
          <p:cNvPr id="451" name="Google Shape;451;p40"/>
          <p:cNvSpPr txBox="1"/>
          <p:nvPr>
            <p:ph idx="1" type="body"/>
          </p:nvPr>
        </p:nvSpPr>
        <p:spPr>
          <a:xfrm>
            <a:off x="3125025" y="1729825"/>
            <a:ext cx="4525200" cy="2923800"/>
          </a:xfrm>
          <a:prstGeom prst="rect">
            <a:avLst/>
          </a:prstGeom>
        </p:spPr>
        <p:txBody>
          <a:bodyPr anchorCtr="0" anchor="ctr" bIns="91425" lIns="91425" spcFirstLastPara="1" rIns="91425" wrap="square" tIns="91425">
            <a:noAutofit/>
          </a:bodyPr>
          <a:lstStyle/>
          <a:p>
            <a:pPr indent="0" lvl="0" marL="0" rtl="0" algn="just">
              <a:lnSpc>
                <a:spcPct val="100000"/>
              </a:lnSpc>
              <a:spcBef>
                <a:spcPts val="600"/>
              </a:spcBef>
              <a:spcAft>
                <a:spcPts val="0"/>
              </a:spcAft>
              <a:buNone/>
            </a:pPr>
            <a:r>
              <a:rPr b="1" lang="es" sz="1800">
                <a:solidFill>
                  <a:srgbClr val="222222"/>
                </a:solidFill>
                <a:highlight>
                  <a:srgbClr val="FFFFFF"/>
                </a:highlight>
                <a:latin typeface="Roboto Condensed"/>
                <a:ea typeface="Roboto Condensed"/>
                <a:cs typeface="Roboto Condensed"/>
                <a:sym typeface="Roboto Condensed"/>
              </a:rPr>
              <a:t>Administración de Promociones (CRUD)</a:t>
            </a:r>
            <a:endParaRPr b="1" sz="1800">
              <a:solidFill>
                <a:srgbClr val="222222"/>
              </a:solidFill>
              <a:highlight>
                <a:srgbClr val="FFFFFF"/>
              </a:highlight>
              <a:latin typeface="Roboto Condensed"/>
              <a:ea typeface="Roboto Condensed"/>
              <a:cs typeface="Roboto Condensed"/>
              <a:sym typeface="Roboto Condensed"/>
            </a:endParaRPr>
          </a:p>
          <a:p>
            <a:pPr indent="0" lvl="0" marL="0" rtl="0" algn="just">
              <a:lnSpc>
                <a:spcPct val="100000"/>
              </a:lnSpc>
              <a:spcBef>
                <a:spcPts val="600"/>
              </a:spcBef>
              <a:spcAft>
                <a:spcPts val="0"/>
              </a:spcAft>
              <a:buNone/>
            </a:pPr>
            <a:r>
              <a:rPr lang="es" sz="1800">
                <a:solidFill>
                  <a:srgbClr val="222222"/>
                </a:solidFill>
                <a:highlight>
                  <a:srgbClr val="FFFFFF"/>
                </a:highlight>
              </a:rPr>
              <a:t>	JPA</a:t>
            </a:r>
            <a:endParaRPr sz="1800">
              <a:solidFill>
                <a:srgbClr val="222222"/>
              </a:solidFill>
              <a:highlight>
                <a:srgbClr val="FFFFFF"/>
              </a:highlight>
            </a:endParaRPr>
          </a:p>
          <a:p>
            <a:pPr indent="0" lvl="0" marL="0" rtl="0" algn="just">
              <a:lnSpc>
                <a:spcPct val="100000"/>
              </a:lnSpc>
              <a:spcBef>
                <a:spcPts val="600"/>
              </a:spcBef>
              <a:spcAft>
                <a:spcPts val="0"/>
              </a:spcAft>
              <a:buNone/>
            </a:pPr>
            <a:r>
              <a:t/>
            </a:r>
            <a:endParaRPr sz="1800">
              <a:solidFill>
                <a:srgbClr val="222222"/>
              </a:solidFill>
              <a:highlight>
                <a:srgbClr val="FFFFFF"/>
              </a:highlight>
            </a:endParaRPr>
          </a:p>
          <a:p>
            <a:pPr indent="0" lvl="0" marL="0" rtl="0" algn="l">
              <a:lnSpc>
                <a:spcPct val="100000"/>
              </a:lnSpc>
              <a:spcBef>
                <a:spcPts val="600"/>
              </a:spcBef>
              <a:spcAft>
                <a:spcPts val="0"/>
              </a:spcAft>
              <a:buNone/>
            </a:pPr>
            <a:r>
              <a:rPr b="1" lang="es" sz="1800">
                <a:solidFill>
                  <a:srgbClr val="222222"/>
                </a:solidFill>
                <a:highlight>
                  <a:srgbClr val="FFFFFF"/>
                </a:highlight>
                <a:latin typeface="Roboto Condensed"/>
                <a:ea typeface="Roboto Condensed"/>
                <a:cs typeface="Roboto Condensed"/>
                <a:sym typeface="Roboto Condensed"/>
              </a:rPr>
              <a:t>Asignación de Promociones (masivo)</a:t>
            </a:r>
            <a:endParaRPr b="1" sz="1800">
              <a:solidFill>
                <a:srgbClr val="222222"/>
              </a:solidFill>
              <a:highlight>
                <a:srgbClr val="FFFFFF"/>
              </a:highlight>
              <a:latin typeface="Roboto Condensed"/>
              <a:ea typeface="Roboto Condensed"/>
              <a:cs typeface="Roboto Condensed"/>
              <a:sym typeface="Roboto Condensed"/>
            </a:endParaRPr>
          </a:p>
          <a:p>
            <a:pPr indent="457200" lvl="0" marL="0" rtl="0" algn="l">
              <a:lnSpc>
                <a:spcPct val="100000"/>
              </a:lnSpc>
              <a:spcBef>
                <a:spcPts val="600"/>
              </a:spcBef>
              <a:spcAft>
                <a:spcPts val="0"/>
              </a:spcAft>
              <a:buNone/>
            </a:pPr>
            <a:r>
              <a:rPr lang="es" sz="1800">
                <a:solidFill>
                  <a:srgbClr val="222222"/>
                </a:solidFill>
                <a:highlight>
                  <a:srgbClr val="FFFFFF"/>
                </a:highlight>
              </a:rPr>
              <a:t>JDBC	</a:t>
            </a:r>
            <a:endParaRPr sz="1800">
              <a:solidFill>
                <a:srgbClr val="222222"/>
              </a:solidFill>
              <a:highlight>
                <a:srgbClr val="FFFFFF"/>
              </a:highlight>
            </a:endParaRPr>
          </a:p>
          <a:p>
            <a:pPr indent="0" lvl="0" marL="0" rtl="0" algn="just">
              <a:lnSpc>
                <a:spcPct val="100000"/>
              </a:lnSpc>
              <a:spcBef>
                <a:spcPts val="600"/>
              </a:spcBef>
              <a:spcAft>
                <a:spcPts val="0"/>
              </a:spcAft>
              <a:buNone/>
            </a:pPr>
            <a:r>
              <a:t/>
            </a:r>
            <a:endParaRPr sz="1800">
              <a:solidFill>
                <a:srgbClr val="222222"/>
              </a:solidFill>
              <a:highlight>
                <a:srgbClr val="FFFFFF"/>
              </a:highlight>
            </a:endParaRPr>
          </a:p>
          <a:p>
            <a:pPr indent="0" lvl="0" marL="0" rtl="0" algn="just">
              <a:lnSpc>
                <a:spcPct val="100000"/>
              </a:lnSpc>
              <a:spcBef>
                <a:spcPts val="600"/>
              </a:spcBef>
              <a:spcAft>
                <a:spcPts val="0"/>
              </a:spcAft>
              <a:buNone/>
            </a:pPr>
            <a:r>
              <a:rPr b="1" lang="es" sz="1800">
                <a:solidFill>
                  <a:srgbClr val="222222"/>
                </a:solidFill>
                <a:highlight>
                  <a:srgbClr val="FFFFFF"/>
                </a:highlight>
                <a:latin typeface="Roboto Condensed"/>
                <a:ea typeface="Roboto Condensed"/>
                <a:cs typeface="Roboto Condensed"/>
                <a:sym typeface="Roboto Condensed"/>
              </a:rPr>
              <a:t>Reporte de Asignaciones</a:t>
            </a:r>
            <a:endParaRPr b="1" sz="1800">
              <a:solidFill>
                <a:srgbClr val="222222"/>
              </a:solidFill>
              <a:highlight>
                <a:srgbClr val="FFFFFF"/>
              </a:highlight>
              <a:latin typeface="Roboto Condensed"/>
              <a:ea typeface="Roboto Condensed"/>
              <a:cs typeface="Roboto Condensed"/>
              <a:sym typeface="Roboto Condensed"/>
            </a:endParaRPr>
          </a:p>
          <a:p>
            <a:pPr indent="0" lvl="0" marL="0" rtl="0" algn="just">
              <a:lnSpc>
                <a:spcPct val="100000"/>
              </a:lnSpc>
              <a:spcBef>
                <a:spcPts val="600"/>
              </a:spcBef>
              <a:spcAft>
                <a:spcPts val="0"/>
              </a:spcAft>
              <a:buNone/>
            </a:pPr>
            <a:r>
              <a:rPr lang="es" sz="1800">
                <a:solidFill>
                  <a:srgbClr val="222222"/>
                </a:solidFill>
                <a:highlight>
                  <a:srgbClr val="FFFFFF"/>
                </a:highlight>
              </a:rPr>
              <a:t>	JPQL</a:t>
            </a:r>
            <a:endParaRPr sz="1800">
              <a:solidFill>
                <a:srgbClr val="222222"/>
              </a:solidFill>
              <a:highlight>
                <a:srgbClr val="FFFFFF"/>
              </a:highlight>
            </a:endParaRPr>
          </a:p>
        </p:txBody>
      </p:sp>
      <p:pic>
        <p:nvPicPr>
          <p:cNvPr id="452" name="Google Shape;452;p40"/>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453" name="Google Shape;453;p40"/>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25</a:t>
            </a:r>
            <a:endParaRPr b="1">
              <a:latin typeface="Roboto Condensed"/>
              <a:ea typeface="Roboto Condensed"/>
              <a:cs typeface="Roboto Condensed"/>
              <a:sym typeface="Roboto Condensed"/>
            </a:endParaRPr>
          </a:p>
        </p:txBody>
      </p:sp>
      <p:pic>
        <p:nvPicPr>
          <p:cNvPr id="454" name="Google Shape;454;p40"/>
          <p:cNvPicPr preferRelativeResize="0"/>
          <p:nvPr/>
        </p:nvPicPr>
        <p:blipFill>
          <a:blip r:embed="rId4">
            <a:alphaModFix/>
          </a:blip>
          <a:stretch>
            <a:fillRect/>
          </a:stretch>
        </p:blipFill>
        <p:spPr>
          <a:xfrm>
            <a:off x="1825088" y="2716127"/>
            <a:ext cx="948889" cy="899900"/>
          </a:xfrm>
          <a:prstGeom prst="rect">
            <a:avLst/>
          </a:prstGeom>
          <a:noFill/>
          <a:ln>
            <a:noFill/>
          </a:ln>
        </p:spPr>
      </p:pic>
      <p:pic>
        <p:nvPicPr>
          <p:cNvPr id="455" name="Google Shape;455;p40"/>
          <p:cNvPicPr preferRelativeResize="0"/>
          <p:nvPr/>
        </p:nvPicPr>
        <p:blipFill>
          <a:blip r:embed="rId5">
            <a:alphaModFix/>
          </a:blip>
          <a:stretch>
            <a:fillRect/>
          </a:stretch>
        </p:blipFill>
        <p:spPr>
          <a:xfrm>
            <a:off x="1489200" y="1729825"/>
            <a:ext cx="1284776" cy="685575"/>
          </a:xfrm>
          <a:prstGeom prst="rect">
            <a:avLst/>
          </a:prstGeom>
          <a:noFill/>
          <a:ln>
            <a:noFill/>
          </a:ln>
        </p:spPr>
      </p:pic>
      <p:pic>
        <p:nvPicPr>
          <p:cNvPr id="456" name="Google Shape;456;p40"/>
          <p:cNvPicPr preferRelativeResize="0"/>
          <p:nvPr/>
        </p:nvPicPr>
        <p:blipFill>
          <a:blip r:embed="rId6">
            <a:alphaModFix/>
          </a:blip>
          <a:stretch>
            <a:fillRect/>
          </a:stretch>
        </p:blipFill>
        <p:spPr>
          <a:xfrm>
            <a:off x="1376924" y="3916750"/>
            <a:ext cx="1397050" cy="966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Diseño del Proyecto</a:t>
            </a:r>
            <a:endParaRPr/>
          </a:p>
        </p:txBody>
      </p:sp>
      <p:sp>
        <p:nvSpPr>
          <p:cNvPr id="206" name="Google Shape;206;p14"/>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Descripción del proyecto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1"/>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Funcionalidad de la App</a:t>
            </a:r>
            <a:endParaRPr/>
          </a:p>
        </p:txBody>
      </p:sp>
      <p:sp>
        <p:nvSpPr>
          <p:cNvPr id="462" name="Google Shape;462;p41"/>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hlinkClick r:id="rId3"/>
              </a:rPr>
              <a:t>http://localhost:4200/</a:t>
            </a:r>
            <a:r>
              <a:rPr lang="es"/>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2"/>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Revisión</a:t>
            </a:r>
            <a:r>
              <a:rPr lang="es"/>
              <a:t> de la App</a:t>
            </a:r>
            <a:endParaRPr/>
          </a:p>
        </p:txBody>
      </p:sp>
      <p:sp>
        <p:nvSpPr>
          <p:cNvPr id="468" name="Google Shape;468;p42"/>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3"/>
          <p:cNvSpPr txBox="1"/>
          <p:nvPr>
            <p:ph idx="4294967295" type="ctrTitle"/>
          </p:nvPr>
        </p:nvSpPr>
        <p:spPr>
          <a:xfrm>
            <a:off x="1057350" y="1471500"/>
            <a:ext cx="7029300" cy="220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4500">
                <a:solidFill>
                  <a:schemeClr val="accent5"/>
                </a:solidFill>
              </a:rPr>
              <a:t>¡Muchas gracias!</a:t>
            </a:r>
            <a:endParaRPr sz="3288">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Descripción</a:t>
            </a:r>
            <a:r>
              <a:rPr lang="es"/>
              <a:t> del proyecto</a:t>
            </a:r>
            <a:endParaRPr/>
          </a:p>
        </p:txBody>
      </p:sp>
      <p:sp>
        <p:nvSpPr>
          <p:cNvPr id="212" name="Google Shape;212;p15"/>
          <p:cNvSpPr txBox="1"/>
          <p:nvPr>
            <p:ph idx="1" type="body"/>
          </p:nvPr>
        </p:nvSpPr>
        <p:spPr>
          <a:xfrm>
            <a:off x="814275" y="3585150"/>
            <a:ext cx="6132600" cy="1298100"/>
          </a:xfrm>
          <a:prstGeom prst="rect">
            <a:avLst/>
          </a:prstGeom>
        </p:spPr>
        <p:txBody>
          <a:bodyPr anchorCtr="0" anchor="ctr" bIns="91425" lIns="91425" spcFirstLastPara="1" rIns="91425" wrap="square" tIns="91425">
            <a:noAutofit/>
          </a:bodyPr>
          <a:lstStyle/>
          <a:p>
            <a:pPr indent="0" lvl="0" marL="0" rtl="0" algn="just">
              <a:lnSpc>
                <a:spcPct val="100000"/>
              </a:lnSpc>
              <a:spcBef>
                <a:spcPts val="600"/>
              </a:spcBef>
              <a:spcAft>
                <a:spcPts val="0"/>
              </a:spcAft>
              <a:buNone/>
            </a:pPr>
            <a:r>
              <a:rPr lang="es" sz="1800">
                <a:solidFill>
                  <a:srgbClr val="222222"/>
                </a:solidFill>
                <a:highlight>
                  <a:srgbClr val="FFFFFF"/>
                </a:highlight>
              </a:rPr>
              <a:t>Estas promociones básicamente están soportadas en el concepto de fidelización, cuyo objetivo es que los clientes sean fieles a la empresa y no busquen los servicios en las empresas competidoras.</a:t>
            </a:r>
            <a:endParaRPr sz="1800"/>
          </a:p>
        </p:txBody>
      </p:sp>
      <p:pic>
        <p:nvPicPr>
          <p:cNvPr id="213" name="Google Shape;213;p15"/>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14" name="Google Shape;214;p15"/>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2</a:t>
            </a:r>
            <a:endParaRPr b="1">
              <a:latin typeface="Roboto Condensed"/>
              <a:ea typeface="Roboto Condensed"/>
              <a:cs typeface="Roboto Condensed"/>
              <a:sym typeface="Roboto Condensed"/>
            </a:endParaRPr>
          </a:p>
        </p:txBody>
      </p:sp>
      <p:pic>
        <p:nvPicPr>
          <p:cNvPr id="215" name="Google Shape;215;p15"/>
          <p:cNvPicPr preferRelativeResize="0"/>
          <p:nvPr/>
        </p:nvPicPr>
        <p:blipFill>
          <a:blip r:embed="rId4">
            <a:alphaModFix/>
          </a:blip>
          <a:stretch>
            <a:fillRect/>
          </a:stretch>
        </p:blipFill>
        <p:spPr>
          <a:xfrm>
            <a:off x="1132800" y="1508500"/>
            <a:ext cx="963425" cy="1125550"/>
          </a:xfrm>
          <a:prstGeom prst="rect">
            <a:avLst/>
          </a:prstGeom>
          <a:noFill/>
          <a:ln>
            <a:noFill/>
          </a:ln>
        </p:spPr>
      </p:pic>
      <p:sp>
        <p:nvSpPr>
          <p:cNvPr id="216" name="Google Shape;216;p15"/>
          <p:cNvSpPr txBox="1"/>
          <p:nvPr/>
        </p:nvSpPr>
        <p:spPr>
          <a:xfrm>
            <a:off x="2380575" y="1717275"/>
            <a:ext cx="4566300" cy="738900"/>
          </a:xfrm>
          <a:prstGeom prst="rect">
            <a:avLst/>
          </a:prstGeom>
          <a:noFill/>
          <a:ln>
            <a:noFill/>
          </a:ln>
        </p:spPr>
        <p:txBody>
          <a:bodyPr anchorCtr="0" anchor="t" bIns="91425" lIns="91425" spcFirstLastPara="1" rIns="91425" wrap="square" tIns="91425">
            <a:spAutoFit/>
          </a:bodyPr>
          <a:lstStyle/>
          <a:p>
            <a:pPr indent="0" lvl="0" marL="0" rtl="0" algn="just">
              <a:spcBef>
                <a:spcPts val="600"/>
              </a:spcBef>
              <a:spcAft>
                <a:spcPts val="0"/>
              </a:spcAft>
              <a:buNone/>
            </a:pPr>
            <a:r>
              <a:rPr lang="es" sz="1800">
                <a:solidFill>
                  <a:srgbClr val="222222"/>
                </a:solidFill>
                <a:highlight>
                  <a:srgbClr val="FFFFFF"/>
                </a:highlight>
                <a:latin typeface="Roboto Condensed Light"/>
                <a:ea typeface="Roboto Condensed Light"/>
                <a:cs typeface="Roboto Condensed Light"/>
                <a:sym typeface="Roboto Condensed Light"/>
              </a:rPr>
              <a:t>TELE-Iquitos es una empresa que ofrece a sus clientes servicios de telecomunicaciones.</a:t>
            </a:r>
            <a:endParaRPr sz="1800">
              <a:latin typeface="Roboto Condensed Light"/>
              <a:ea typeface="Roboto Condensed Light"/>
              <a:cs typeface="Roboto Condensed Light"/>
              <a:sym typeface="Roboto Condensed Light"/>
            </a:endParaRPr>
          </a:p>
        </p:txBody>
      </p:sp>
      <p:sp>
        <p:nvSpPr>
          <p:cNvPr id="217" name="Google Shape;217;p15"/>
          <p:cNvSpPr txBox="1"/>
          <p:nvPr/>
        </p:nvSpPr>
        <p:spPr>
          <a:xfrm>
            <a:off x="814275" y="2740150"/>
            <a:ext cx="6132600" cy="738900"/>
          </a:xfrm>
          <a:prstGeom prst="rect">
            <a:avLst/>
          </a:prstGeom>
          <a:noFill/>
          <a:ln>
            <a:noFill/>
          </a:ln>
        </p:spPr>
        <p:txBody>
          <a:bodyPr anchorCtr="0" anchor="t" bIns="91425" lIns="91425" spcFirstLastPara="1" rIns="91425" wrap="square" tIns="91425">
            <a:spAutoFit/>
          </a:bodyPr>
          <a:lstStyle/>
          <a:p>
            <a:pPr indent="0" lvl="0" marL="0" rtl="0" algn="just">
              <a:spcBef>
                <a:spcPts val="600"/>
              </a:spcBef>
              <a:spcAft>
                <a:spcPts val="0"/>
              </a:spcAft>
              <a:buNone/>
            </a:pPr>
            <a:r>
              <a:rPr lang="es" sz="1800">
                <a:solidFill>
                  <a:srgbClr val="222222"/>
                </a:solidFill>
                <a:highlight>
                  <a:srgbClr val="FFFFFF"/>
                </a:highlight>
                <a:latin typeface="Roboto Condensed Light"/>
                <a:ea typeface="Roboto Condensed Light"/>
                <a:cs typeface="Roboto Condensed Light"/>
                <a:sym typeface="Roboto Condensed Light"/>
              </a:rPr>
              <a:t>Dentro de sus labores de mercadeo, la empresa diseña promociones mensuales aplicables a un mercado objetivo.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Descripción </a:t>
            </a:r>
            <a:r>
              <a:rPr lang="es"/>
              <a:t>del proyecto - Clientes</a:t>
            </a:r>
            <a:endParaRPr/>
          </a:p>
        </p:txBody>
      </p:sp>
      <p:sp>
        <p:nvSpPr>
          <p:cNvPr id="223" name="Google Shape;223;p16"/>
          <p:cNvSpPr txBox="1"/>
          <p:nvPr>
            <p:ph idx="1" type="body"/>
          </p:nvPr>
        </p:nvSpPr>
        <p:spPr>
          <a:xfrm>
            <a:off x="814275" y="1364675"/>
            <a:ext cx="2385000" cy="1806300"/>
          </a:xfrm>
          <a:prstGeom prst="rect">
            <a:avLst/>
          </a:prstGeom>
        </p:spPr>
        <p:txBody>
          <a:bodyPr anchorCtr="0" anchor="ctr" bIns="91425" lIns="91425" spcFirstLastPara="1" rIns="91425" wrap="square" tIns="91425">
            <a:noAutofit/>
          </a:bodyPr>
          <a:lstStyle/>
          <a:p>
            <a:pPr indent="0" lvl="0" marL="0" rtl="0" algn="just">
              <a:spcBef>
                <a:spcPts val="600"/>
              </a:spcBef>
              <a:spcAft>
                <a:spcPts val="0"/>
              </a:spcAft>
              <a:buNone/>
            </a:pPr>
            <a:r>
              <a:rPr lang="es" sz="1600">
                <a:solidFill>
                  <a:srgbClr val="222222"/>
                </a:solidFill>
                <a:highlight>
                  <a:srgbClr val="FFFFFF"/>
                </a:highlight>
                <a:latin typeface="Roboto Condensed"/>
                <a:ea typeface="Roboto Condensed"/>
                <a:cs typeface="Roboto Condensed"/>
                <a:sym typeface="Roboto Condensed"/>
              </a:rPr>
              <a:t>Plan Comercial con la empresa:</a:t>
            </a:r>
            <a:endParaRPr sz="1600">
              <a:solidFill>
                <a:srgbClr val="222222"/>
              </a:solidFill>
              <a:highlight>
                <a:srgbClr val="FFFFFF"/>
              </a:highlight>
              <a:latin typeface="Roboto Condensed"/>
              <a:ea typeface="Roboto Condensed"/>
              <a:cs typeface="Roboto Condensed"/>
              <a:sym typeface="Roboto Condensed"/>
            </a:endParaRPr>
          </a:p>
          <a:p>
            <a:pPr indent="-317500" lvl="0" marL="457200" rtl="0" algn="just">
              <a:spcBef>
                <a:spcPts val="600"/>
              </a:spcBef>
              <a:spcAft>
                <a:spcPts val="0"/>
              </a:spcAft>
              <a:buClr>
                <a:srgbClr val="222222"/>
              </a:buClr>
              <a:buSzPts val="1400"/>
              <a:buChar char="●"/>
            </a:pPr>
            <a:r>
              <a:rPr lang="es" sz="1400">
                <a:solidFill>
                  <a:srgbClr val="222222"/>
                </a:solidFill>
                <a:highlight>
                  <a:srgbClr val="FFFFFF"/>
                </a:highlight>
              </a:rPr>
              <a:t>Platino</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Oro</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Plata</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Estándar</a:t>
            </a:r>
            <a:endParaRPr sz="1400">
              <a:solidFill>
                <a:srgbClr val="222222"/>
              </a:solidFill>
              <a:highlight>
                <a:srgbClr val="FFFFFF"/>
              </a:highlight>
            </a:endParaRPr>
          </a:p>
        </p:txBody>
      </p:sp>
      <p:pic>
        <p:nvPicPr>
          <p:cNvPr id="224" name="Google Shape;224;p16"/>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25" name="Google Shape;225;p16"/>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3</a:t>
            </a:r>
            <a:endParaRPr b="1">
              <a:latin typeface="Roboto Condensed"/>
              <a:ea typeface="Roboto Condensed"/>
              <a:cs typeface="Roboto Condensed"/>
              <a:sym typeface="Roboto Condensed"/>
            </a:endParaRPr>
          </a:p>
        </p:txBody>
      </p:sp>
      <p:sp>
        <p:nvSpPr>
          <p:cNvPr id="226" name="Google Shape;226;p16"/>
          <p:cNvSpPr txBox="1"/>
          <p:nvPr>
            <p:ph idx="1" type="body"/>
          </p:nvPr>
        </p:nvSpPr>
        <p:spPr>
          <a:xfrm>
            <a:off x="3694650" y="1369975"/>
            <a:ext cx="3347100" cy="1806300"/>
          </a:xfrm>
          <a:prstGeom prst="rect">
            <a:avLst/>
          </a:prstGeom>
        </p:spPr>
        <p:txBody>
          <a:bodyPr anchorCtr="0" anchor="ctr" bIns="91425" lIns="91425" spcFirstLastPara="1" rIns="91425" wrap="square" tIns="91425">
            <a:noAutofit/>
          </a:bodyPr>
          <a:lstStyle/>
          <a:p>
            <a:pPr indent="0" lvl="0" marL="0" rtl="0" algn="just">
              <a:spcBef>
                <a:spcPts val="600"/>
              </a:spcBef>
              <a:spcAft>
                <a:spcPts val="0"/>
              </a:spcAft>
              <a:buNone/>
            </a:pPr>
            <a:r>
              <a:rPr lang="es" sz="1600">
                <a:solidFill>
                  <a:srgbClr val="222222"/>
                </a:solidFill>
                <a:highlight>
                  <a:srgbClr val="FFFFFF"/>
                </a:highlight>
                <a:latin typeface="Roboto Condensed"/>
                <a:ea typeface="Roboto Condensed"/>
                <a:cs typeface="Roboto Condensed"/>
                <a:sym typeface="Roboto Condensed"/>
              </a:rPr>
              <a:t>Calificación según su obligación financiera con la empresa:</a:t>
            </a:r>
            <a:endParaRPr sz="1600">
              <a:solidFill>
                <a:srgbClr val="222222"/>
              </a:solidFill>
              <a:highlight>
                <a:srgbClr val="FFFFFF"/>
              </a:highlight>
              <a:latin typeface="Roboto Condensed"/>
              <a:ea typeface="Roboto Condensed"/>
              <a:cs typeface="Roboto Condensed"/>
              <a:sym typeface="Roboto Condensed"/>
            </a:endParaRPr>
          </a:p>
          <a:p>
            <a:pPr indent="-317500" lvl="0" marL="457200" rtl="0" algn="just">
              <a:spcBef>
                <a:spcPts val="600"/>
              </a:spcBef>
              <a:spcAft>
                <a:spcPts val="0"/>
              </a:spcAft>
              <a:buClr>
                <a:srgbClr val="222222"/>
              </a:buClr>
              <a:buSzPts val="1400"/>
              <a:buChar char="●"/>
            </a:pPr>
            <a:r>
              <a:rPr lang="es" sz="1400">
                <a:solidFill>
                  <a:srgbClr val="222222"/>
                </a:solidFill>
                <a:highlight>
                  <a:srgbClr val="FFFFFF"/>
                </a:highlight>
              </a:rPr>
              <a:t>Excelente</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Buena</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Regular</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Mala</a:t>
            </a:r>
            <a:endParaRPr sz="1400">
              <a:solidFill>
                <a:srgbClr val="222222"/>
              </a:solidFill>
              <a:highlight>
                <a:srgbClr val="FFFFFF"/>
              </a:highlight>
            </a:endParaRPr>
          </a:p>
        </p:txBody>
      </p:sp>
      <p:sp>
        <p:nvSpPr>
          <p:cNvPr id="227" name="Google Shape;227;p16"/>
          <p:cNvSpPr txBox="1"/>
          <p:nvPr>
            <p:ph idx="1" type="body"/>
          </p:nvPr>
        </p:nvSpPr>
        <p:spPr>
          <a:xfrm>
            <a:off x="3694650" y="3387475"/>
            <a:ext cx="3347100" cy="900000"/>
          </a:xfrm>
          <a:prstGeom prst="rect">
            <a:avLst/>
          </a:prstGeom>
        </p:spPr>
        <p:txBody>
          <a:bodyPr anchorCtr="0" anchor="ctr" bIns="91425" lIns="91425" spcFirstLastPara="1" rIns="91425" wrap="square" tIns="91425">
            <a:noAutofit/>
          </a:bodyPr>
          <a:lstStyle/>
          <a:p>
            <a:pPr indent="0" lvl="0" marL="0" rtl="0" algn="just">
              <a:spcBef>
                <a:spcPts val="600"/>
              </a:spcBef>
              <a:spcAft>
                <a:spcPts val="0"/>
              </a:spcAft>
              <a:buNone/>
            </a:pPr>
            <a:r>
              <a:rPr lang="es" sz="1600">
                <a:solidFill>
                  <a:srgbClr val="222222"/>
                </a:solidFill>
                <a:highlight>
                  <a:srgbClr val="FFFFFF"/>
                </a:highlight>
                <a:latin typeface="Roboto Condensed"/>
                <a:ea typeface="Roboto Condensed"/>
                <a:cs typeface="Roboto Condensed"/>
                <a:sym typeface="Roboto Condensed"/>
              </a:rPr>
              <a:t>Ubicación geográfica</a:t>
            </a:r>
            <a:endParaRPr sz="1600">
              <a:solidFill>
                <a:srgbClr val="222222"/>
              </a:solidFill>
              <a:highlight>
                <a:srgbClr val="FFFFFF"/>
              </a:highlight>
              <a:latin typeface="Roboto Condensed"/>
              <a:ea typeface="Roboto Condensed"/>
              <a:cs typeface="Roboto Condensed"/>
              <a:sym typeface="Roboto Condensed"/>
            </a:endParaRPr>
          </a:p>
          <a:p>
            <a:pPr indent="0" lvl="0" marL="0" rtl="0" algn="just">
              <a:spcBef>
                <a:spcPts val="600"/>
              </a:spcBef>
              <a:spcAft>
                <a:spcPts val="0"/>
              </a:spcAft>
              <a:buNone/>
            </a:pPr>
            <a:r>
              <a:t/>
            </a:r>
            <a:endParaRPr sz="1600">
              <a:solidFill>
                <a:srgbClr val="222222"/>
              </a:solidFill>
              <a:highlight>
                <a:srgbClr val="FFFFFF"/>
              </a:highlight>
              <a:latin typeface="Roboto Condensed"/>
              <a:ea typeface="Roboto Condensed"/>
              <a:cs typeface="Roboto Condensed"/>
              <a:sym typeface="Roboto Condensed"/>
            </a:endParaRPr>
          </a:p>
          <a:p>
            <a:pPr indent="0" lvl="0" marL="0" rtl="0" algn="just">
              <a:spcBef>
                <a:spcPts val="600"/>
              </a:spcBef>
              <a:spcAft>
                <a:spcPts val="0"/>
              </a:spcAft>
              <a:buNone/>
            </a:pPr>
            <a:r>
              <a:rPr lang="es" sz="1600">
                <a:solidFill>
                  <a:srgbClr val="222222"/>
                </a:solidFill>
                <a:highlight>
                  <a:srgbClr val="FFFFFF"/>
                </a:highlight>
                <a:latin typeface="Roboto Condensed"/>
                <a:ea typeface="Roboto Condensed"/>
                <a:cs typeface="Roboto Condensed"/>
                <a:sym typeface="Roboto Condensed"/>
              </a:rPr>
              <a:t>Promedio de facturación mensual</a:t>
            </a:r>
            <a:endParaRPr sz="1600">
              <a:solidFill>
                <a:srgbClr val="222222"/>
              </a:solidFill>
              <a:highlight>
                <a:srgbClr val="FFFFFF"/>
              </a:highlight>
              <a:latin typeface="Roboto Condensed"/>
              <a:ea typeface="Roboto Condensed"/>
              <a:cs typeface="Roboto Condensed"/>
              <a:sym typeface="Roboto Condensed"/>
            </a:endParaRPr>
          </a:p>
        </p:txBody>
      </p:sp>
      <p:sp>
        <p:nvSpPr>
          <p:cNvPr id="228" name="Google Shape;228;p16"/>
          <p:cNvSpPr txBox="1"/>
          <p:nvPr>
            <p:ph idx="1" type="body"/>
          </p:nvPr>
        </p:nvSpPr>
        <p:spPr>
          <a:xfrm>
            <a:off x="814275" y="3170975"/>
            <a:ext cx="2385000" cy="1806300"/>
          </a:xfrm>
          <a:prstGeom prst="rect">
            <a:avLst/>
          </a:prstGeom>
        </p:spPr>
        <p:txBody>
          <a:bodyPr anchorCtr="0" anchor="ctr" bIns="91425" lIns="91425" spcFirstLastPara="1" rIns="91425" wrap="square" tIns="91425">
            <a:noAutofit/>
          </a:bodyPr>
          <a:lstStyle/>
          <a:p>
            <a:pPr indent="0" lvl="0" marL="0" rtl="0" algn="just">
              <a:spcBef>
                <a:spcPts val="600"/>
              </a:spcBef>
              <a:spcAft>
                <a:spcPts val="0"/>
              </a:spcAft>
              <a:buNone/>
            </a:pPr>
            <a:r>
              <a:rPr lang="es" sz="1600">
                <a:solidFill>
                  <a:srgbClr val="222222"/>
                </a:solidFill>
                <a:highlight>
                  <a:srgbClr val="FFFFFF"/>
                </a:highlight>
                <a:latin typeface="Roboto Condensed"/>
                <a:ea typeface="Roboto Condensed"/>
                <a:cs typeface="Roboto Condensed"/>
                <a:sym typeface="Roboto Condensed"/>
              </a:rPr>
              <a:t>Actividad Económica</a:t>
            </a:r>
            <a:r>
              <a:rPr lang="es" sz="1600">
                <a:solidFill>
                  <a:srgbClr val="222222"/>
                </a:solidFill>
                <a:highlight>
                  <a:srgbClr val="FFFFFF"/>
                </a:highlight>
                <a:latin typeface="Roboto Condensed"/>
                <a:ea typeface="Roboto Condensed"/>
                <a:cs typeface="Roboto Condensed"/>
                <a:sym typeface="Roboto Condensed"/>
              </a:rPr>
              <a:t>:</a:t>
            </a:r>
            <a:endParaRPr sz="1600">
              <a:solidFill>
                <a:srgbClr val="222222"/>
              </a:solidFill>
              <a:highlight>
                <a:srgbClr val="FFFFFF"/>
              </a:highlight>
              <a:latin typeface="Roboto Condensed"/>
              <a:ea typeface="Roboto Condensed"/>
              <a:cs typeface="Roboto Condensed"/>
              <a:sym typeface="Roboto Condensed"/>
            </a:endParaRPr>
          </a:p>
          <a:p>
            <a:pPr indent="-317500" lvl="0" marL="457200" rtl="0" algn="just">
              <a:spcBef>
                <a:spcPts val="600"/>
              </a:spcBef>
              <a:spcAft>
                <a:spcPts val="0"/>
              </a:spcAft>
              <a:buClr>
                <a:srgbClr val="222222"/>
              </a:buClr>
              <a:buSzPts val="1400"/>
              <a:buChar char="●"/>
            </a:pPr>
            <a:r>
              <a:rPr lang="es" sz="1400">
                <a:solidFill>
                  <a:srgbClr val="222222"/>
                </a:solidFill>
                <a:highlight>
                  <a:srgbClr val="FFFFFF"/>
                </a:highlight>
              </a:rPr>
              <a:t>Residencial</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Restaurante</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Bar</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Hospital</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Universidad</a:t>
            </a:r>
            <a:endParaRPr sz="1400">
              <a:solidFill>
                <a:srgbClr val="222222"/>
              </a:solidFill>
              <a:highlight>
                <a:srgbClr val="FFFFFF"/>
              </a:highlight>
            </a:endParaRPr>
          </a:p>
        </p:txBody>
      </p:sp>
      <p:pic>
        <p:nvPicPr>
          <p:cNvPr id="229" name="Google Shape;229;p16"/>
          <p:cNvPicPr preferRelativeResize="0"/>
          <p:nvPr/>
        </p:nvPicPr>
        <p:blipFill>
          <a:blip r:embed="rId4">
            <a:alphaModFix/>
          </a:blip>
          <a:stretch>
            <a:fillRect/>
          </a:stretch>
        </p:blipFill>
        <p:spPr>
          <a:xfrm>
            <a:off x="7372124" y="1997525"/>
            <a:ext cx="1512425" cy="151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Descripción </a:t>
            </a:r>
            <a:r>
              <a:rPr lang="es"/>
              <a:t>del proyecto - </a:t>
            </a:r>
            <a:r>
              <a:rPr lang="es"/>
              <a:t>Promociones</a:t>
            </a:r>
            <a:endParaRPr/>
          </a:p>
        </p:txBody>
      </p:sp>
      <p:pic>
        <p:nvPicPr>
          <p:cNvPr id="235" name="Google Shape;235;p17"/>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36" name="Google Shape;236;p17"/>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4</a:t>
            </a:r>
            <a:endParaRPr b="1">
              <a:latin typeface="Roboto Condensed"/>
              <a:ea typeface="Roboto Condensed"/>
              <a:cs typeface="Roboto Condensed"/>
              <a:sym typeface="Roboto Condensed"/>
            </a:endParaRPr>
          </a:p>
        </p:txBody>
      </p:sp>
      <p:sp>
        <p:nvSpPr>
          <p:cNvPr id="237" name="Google Shape;237;p17"/>
          <p:cNvSpPr txBox="1"/>
          <p:nvPr>
            <p:ph idx="1" type="body"/>
          </p:nvPr>
        </p:nvSpPr>
        <p:spPr>
          <a:xfrm>
            <a:off x="814275" y="1842225"/>
            <a:ext cx="5258400" cy="20514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 sz="1800"/>
              <a:t>Cada promoción maneja un rango de fechas de vigencia. Este rango de fechas indica si la promoción está o no vigente en un día determinado.</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lang="es" sz="1800"/>
              <a:t>La promoción cuenta con un % de descuento que se da al cliente con respecto al valor que normalmente paga.</a:t>
            </a:r>
            <a:endParaRPr sz="1800"/>
          </a:p>
        </p:txBody>
      </p:sp>
      <p:pic>
        <p:nvPicPr>
          <p:cNvPr id="238" name="Google Shape;238;p17"/>
          <p:cNvPicPr preferRelativeResize="0"/>
          <p:nvPr/>
        </p:nvPicPr>
        <p:blipFill rotWithShape="1">
          <a:blip r:embed="rId4">
            <a:alphaModFix/>
          </a:blip>
          <a:srcRect b="0" l="35010" r="0" t="0"/>
          <a:stretch/>
        </p:blipFill>
        <p:spPr>
          <a:xfrm>
            <a:off x="6417640" y="1842225"/>
            <a:ext cx="2460560" cy="17121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8"/>
          <p:cNvSpPr txBox="1"/>
          <p:nvPr>
            <p:ph type="title"/>
          </p:nvPr>
        </p:nvSpPr>
        <p:spPr>
          <a:xfrm>
            <a:off x="814275" y="392575"/>
            <a:ext cx="57069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Descripción del proyecto - Condiciones de Asignación</a:t>
            </a:r>
            <a:endParaRPr/>
          </a:p>
        </p:txBody>
      </p:sp>
      <p:pic>
        <p:nvPicPr>
          <p:cNvPr id="244" name="Google Shape;244;p18"/>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45" name="Google Shape;245;p18"/>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5</a:t>
            </a:r>
            <a:endParaRPr b="1">
              <a:latin typeface="Roboto Condensed"/>
              <a:ea typeface="Roboto Condensed"/>
              <a:cs typeface="Roboto Condensed"/>
              <a:sym typeface="Roboto Condensed"/>
            </a:endParaRPr>
          </a:p>
        </p:txBody>
      </p:sp>
      <p:sp>
        <p:nvSpPr>
          <p:cNvPr id="246" name="Google Shape;246;p18"/>
          <p:cNvSpPr txBox="1"/>
          <p:nvPr>
            <p:ph idx="1" type="body"/>
          </p:nvPr>
        </p:nvSpPr>
        <p:spPr>
          <a:xfrm>
            <a:off x="814275" y="1689825"/>
            <a:ext cx="5258400" cy="2872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 sz="1800"/>
              <a:t>Tener en cuenta las características del cliente:</a:t>
            </a:r>
            <a:endParaRPr sz="1800"/>
          </a:p>
          <a:p>
            <a:pPr indent="-342900" lvl="0" marL="457200" rtl="0" algn="just">
              <a:spcBef>
                <a:spcPts val="600"/>
              </a:spcBef>
              <a:spcAft>
                <a:spcPts val="0"/>
              </a:spcAft>
              <a:buSzPts val="1800"/>
              <a:buChar char="●"/>
            </a:pPr>
            <a:r>
              <a:rPr lang="es" sz="1800"/>
              <a:t>La ciudad en donde habita el cliente</a:t>
            </a:r>
            <a:endParaRPr sz="1800"/>
          </a:p>
          <a:p>
            <a:pPr indent="-342900" lvl="0" marL="457200" rtl="0" algn="just">
              <a:spcBef>
                <a:spcPts val="0"/>
              </a:spcBef>
              <a:spcAft>
                <a:spcPts val="0"/>
              </a:spcAft>
              <a:buSzPts val="1800"/>
              <a:buChar char="●"/>
            </a:pPr>
            <a:r>
              <a:rPr lang="es" sz="1800"/>
              <a:t>La calificación del cliente de acuerdo a su obligación financiera</a:t>
            </a:r>
            <a:endParaRPr sz="1800"/>
          </a:p>
          <a:p>
            <a:pPr indent="-342900" lvl="0" marL="457200" rtl="0" algn="just">
              <a:spcBef>
                <a:spcPts val="0"/>
              </a:spcBef>
              <a:spcAft>
                <a:spcPts val="0"/>
              </a:spcAft>
              <a:buSzPts val="1800"/>
              <a:buChar char="●"/>
            </a:pPr>
            <a:r>
              <a:rPr lang="es" sz="1800"/>
              <a:t>El promedio de facturación mensual</a:t>
            </a:r>
            <a:endParaRPr sz="1800"/>
          </a:p>
          <a:p>
            <a:pPr indent="-342900" lvl="0" marL="457200" rtl="0" algn="just">
              <a:spcBef>
                <a:spcPts val="0"/>
              </a:spcBef>
              <a:spcAft>
                <a:spcPts val="0"/>
              </a:spcAft>
              <a:buSzPts val="1800"/>
              <a:buChar char="●"/>
            </a:pPr>
            <a:r>
              <a:rPr lang="es" sz="1800"/>
              <a:t>La actividad económica del cliente</a:t>
            </a:r>
            <a:endParaRPr sz="1800"/>
          </a:p>
          <a:p>
            <a:pPr indent="-342900" lvl="0" marL="457200" rtl="0" algn="just">
              <a:spcBef>
                <a:spcPts val="0"/>
              </a:spcBef>
              <a:spcAft>
                <a:spcPts val="0"/>
              </a:spcAft>
              <a:buSzPts val="1800"/>
              <a:buChar char="●"/>
            </a:pPr>
            <a:r>
              <a:rPr lang="es" sz="1800"/>
              <a:t>El plan comercial del cliente</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lang="es" sz="1800"/>
              <a:t>Las promociones solo se asignan a los clientes que se encuentren al día con sus pagos.</a:t>
            </a:r>
            <a:endParaRPr sz="1800"/>
          </a:p>
        </p:txBody>
      </p:sp>
      <p:pic>
        <p:nvPicPr>
          <p:cNvPr id="247" name="Google Shape;247;p18"/>
          <p:cNvPicPr preferRelativeResize="0"/>
          <p:nvPr/>
        </p:nvPicPr>
        <p:blipFill rotWithShape="1">
          <a:blip r:embed="rId4">
            <a:alphaModFix/>
          </a:blip>
          <a:srcRect b="0" l="35010" r="0" t="0"/>
          <a:stretch/>
        </p:blipFill>
        <p:spPr>
          <a:xfrm>
            <a:off x="6417640" y="1842225"/>
            <a:ext cx="2460560" cy="17121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ph type="title"/>
          </p:nvPr>
        </p:nvSpPr>
        <p:spPr>
          <a:xfrm>
            <a:off x="814275" y="392575"/>
            <a:ext cx="57069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Descripción del proyecto - Condiciones de Asignación</a:t>
            </a:r>
            <a:endParaRPr/>
          </a:p>
        </p:txBody>
      </p:sp>
      <p:pic>
        <p:nvPicPr>
          <p:cNvPr id="253" name="Google Shape;253;p19"/>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54" name="Google Shape;254;p19"/>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6</a:t>
            </a:r>
            <a:endParaRPr b="1">
              <a:latin typeface="Roboto Condensed"/>
              <a:ea typeface="Roboto Condensed"/>
              <a:cs typeface="Roboto Condensed"/>
              <a:sym typeface="Roboto Condensed"/>
            </a:endParaRPr>
          </a:p>
        </p:txBody>
      </p:sp>
      <p:sp>
        <p:nvSpPr>
          <p:cNvPr id="255" name="Google Shape;255;p19"/>
          <p:cNvSpPr txBox="1"/>
          <p:nvPr>
            <p:ph idx="1" type="body"/>
          </p:nvPr>
        </p:nvSpPr>
        <p:spPr>
          <a:xfrm>
            <a:off x="814275" y="1842225"/>
            <a:ext cx="5258400" cy="2872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 sz="1800"/>
              <a:t>Una promoción solo se puede asignar una vez al cliente durante la vigencia de la promoción.</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lang="es" sz="1800"/>
              <a:t>La empresa saca promociones de forma mensual.</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lang="es" sz="1800"/>
              <a:t>Si varias promociones aplican para un cliente, se le debe asignar aquella que sea más favorable. En caso de que más de una promoción tenga el mismo descuento, debe asignarse la promoción de vigencia más antigua.</a:t>
            </a:r>
            <a:endParaRPr sz="1800"/>
          </a:p>
        </p:txBody>
      </p:sp>
      <p:pic>
        <p:nvPicPr>
          <p:cNvPr id="256" name="Google Shape;256;p19"/>
          <p:cNvPicPr preferRelativeResize="0"/>
          <p:nvPr/>
        </p:nvPicPr>
        <p:blipFill rotWithShape="1">
          <a:blip r:embed="rId4">
            <a:alphaModFix/>
          </a:blip>
          <a:srcRect b="0" l="35010" r="0" t="0"/>
          <a:stretch/>
        </p:blipFill>
        <p:spPr>
          <a:xfrm>
            <a:off x="6417640" y="1842225"/>
            <a:ext cx="2460560" cy="17121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type="title"/>
          </p:nvPr>
        </p:nvSpPr>
        <p:spPr>
          <a:xfrm>
            <a:off x="814275" y="392575"/>
            <a:ext cx="57069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Descripción del proyecto - Condiciones de Asignación</a:t>
            </a:r>
            <a:endParaRPr/>
          </a:p>
        </p:txBody>
      </p:sp>
      <p:pic>
        <p:nvPicPr>
          <p:cNvPr id="262" name="Google Shape;262;p20"/>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63" name="Google Shape;263;p20"/>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7</a:t>
            </a:r>
            <a:endParaRPr b="1">
              <a:latin typeface="Roboto Condensed"/>
              <a:ea typeface="Roboto Condensed"/>
              <a:cs typeface="Roboto Condensed"/>
              <a:sym typeface="Roboto Condensed"/>
            </a:endParaRPr>
          </a:p>
        </p:txBody>
      </p:sp>
      <p:sp>
        <p:nvSpPr>
          <p:cNvPr id="264" name="Google Shape;264;p20"/>
          <p:cNvSpPr txBox="1"/>
          <p:nvPr>
            <p:ph idx="1" type="body"/>
          </p:nvPr>
        </p:nvSpPr>
        <p:spPr>
          <a:xfrm>
            <a:off x="814275" y="2010600"/>
            <a:ext cx="5258400" cy="1712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 sz="1800"/>
              <a:t>Una misma promoción puede estar vigente en diferentes periodos en un año. La empresa quiere que el número de veces por año que una misma promoción se asigne a un cliente se permita diferenciar de acuerdo a la actividad económica del cliente.</a:t>
            </a:r>
            <a:endParaRPr sz="1800"/>
          </a:p>
        </p:txBody>
      </p:sp>
      <p:pic>
        <p:nvPicPr>
          <p:cNvPr id="265" name="Google Shape;265;p20"/>
          <p:cNvPicPr preferRelativeResize="0"/>
          <p:nvPr/>
        </p:nvPicPr>
        <p:blipFill rotWithShape="1">
          <a:blip r:embed="rId4">
            <a:alphaModFix/>
          </a:blip>
          <a:srcRect b="0" l="35010" r="0" t="0"/>
          <a:stretch/>
        </p:blipFill>
        <p:spPr>
          <a:xfrm>
            <a:off x="6417640" y="1842225"/>
            <a:ext cx="2460560" cy="17121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