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6"/>
  </p:notesMasterIdLst>
  <p:sldIdLst>
    <p:sldId id="257" r:id="rId2"/>
    <p:sldId id="258" r:id="rId3"/>
    <p:sldId id="259" r:id="rId4"/>
    <p:sldId id="277" r:id="rId5"/>
    <p:sldId id="273" r:id="rId6"/>
    <p:sldId id="278" r:id="rId7"/>
    <p:sldId id="274" r:id="rId8"/>
    <p:sldId id="279" r:id="rId9"/>
    <p:sldId id="275" r:id="rId10"/>
    <p:sldId id="280" r:id="rId11"/>
    <p:sldId id="276" r:id="rId12"/>
    <p:sldId id="281" r:id="rId13"/>
    <p:sldId id="284" r:id="rId14"/>
    <p:sldId id="287" r:id="rId15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77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9D9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795" y="67"/>
      </p:cViewPr>
      <p:guideLst>
        <p:guide orient="horz" pos="4077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8258D-3FF5-4C85-A294-2A862A66725A}" type="datetimeFigureOut">
              <a:rPr lang="pt-BR" smtClean="0"/>
              <a:t>26/12/2024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3BCBA-F56D-4D61-8278-426B3C7299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23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3BCBA-F56D-4D61-8278-426B3C7299F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11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3BCBA-F56D-4D61-8278-426B3C7299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13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3BCBA-F56D-4D61-8278-426B3C7299F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55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3BCBA-F56D-4D61-8278-426B3C7299F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73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3BCBA-F56D-4D61-8278-426B3C7299F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18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3BCBA-F56D-4D61-8278-426B3C7299F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605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3BCBA-F56D-4D61-8278-426B3C7299F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93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1C53-0B19-4664-8781-D67F5B5DA90D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D2F5-C177-471D-B289-200F69F8A5F4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11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42A34-B7C0-4474-AFA5-0371AC8F8827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08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AC10-4ADF-48F1-BBA6-B7F50F120F4F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24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7290-A2B4-43EF-9D5E-474B4D6326B4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56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E2875-E8DF-4B7E-93D1-9A16DD2E8B6F}" type="datetime1">
              <a:rPr lang="pt-BR" smtClean="0"/>
              <a:t>26/12/2024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4D49-2504-4571-A162-71BEFA4797C7}" type="datetime1">
              <a:rPr lang="pt-BR" smtClean="0"/>
              <a:t>26/12/2024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63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0E6D4-3EDD-421E-B2C7-717FA2DA29E3}" type="datetime1">
              <a:rPr lang="pt-BR" smtClean="0"/>
              <a:t>26/12/2024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69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4A25-9207-43BB-92AC-6D62029A18BD}" type="datetime1">
              <a:rPr lang="pt-BR" smtClean="0"/>
              <a:t>26/12/2024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2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CE11E-6130-4FFB-B1DA-B321DA171877}" type="datetime1">
              <a:rPr lang="pt-BR" smtClean="0"/>
              <a:t>26/12/2024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91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602A-BAE3-47B5-89EA-C600869176E1}" type="datetime1">
              <a:rPr lang="pt-BR" smtClean="0"/>
              <a:t>26/12/2024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35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3864-D22A-403E-84B5-C095FC0DD0FA}" type="datetime1">
              <a:rPr lang="pt-BR" smtClean="0"/>
              <a:t>26/12/2024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0000-C0EA-4D0E-AEDF-BEDA16EA70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74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hdr="0" dt="0"/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97869" y="0"/>
            <a:ext cx="8678487" cy="12292245"/>
          </a:xfrm>
          <a:prstGeom prst="rect">
            <a:avLst/>
          </a:prstGeom>
          <a:solidFill>
            <a:srgbClr val="7F9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" y="1676143"/>
            <a:ext cx="8678487" cy="942801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34683" y="-35448"/>
            <a:ext cx="7022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Corpo </a:t>
            </a:r>
            <a:r>
              <a:rPr lang="pt-BR" sz="3600" cap="all" dirty="0">
                <a:latin typeface="Arial" panose="020B0604020202020204" pitchFamily="34" charset="0"/>
                <a:cs typeface="Arial" panose="020B0604020202020204" pitchFamily="34" charset="0"/>
              </a:rPr>
              <a:t>em Movimento, </a:t>
            </a:r>
            <a:r>
              <a:rPr lang="pt-BR" sz="3600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Vida em </a:t>
            </a:r>
            <a:r>
              <a:rPr lang="pt-BR" sz="3600" cap="all" dirty="0">
                <a:latin typeface="Arial" panose="020B0604020202020204" pitchFamily="34" charset="0"/>
                <a:cs typeface="Arial" panose="020B0604020202020204" pitchFamily="34" charset="0"/>
              </a:rPr>
              <a:t>Equilíbrio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801728" y="1117475"/>
            <a:ext cx="8358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É o Caminho para o saúde física e mental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036617" y="11224378"/>
            <a:ext cx="5569527" cy="9476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SAULO CAIRES</a:t>
            </a:r>
            <a:endParaRPr lang="pt-B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6501" y="144379"/>
            <a:ext cx="7654557" cy="4459705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Equilíbrio entre treino e descanso:</a:t>
            </a:r>
            <a:br>
              <a:rPr lang="pt-BR" sz="4000" b="1" dirty="0" smtClean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6501" y="4138864"/>
            <a:ext cx="7654558" cy="7638608"/>
          </a:xfrm>
          <a:noFill/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06501" y="4267200"/>
            <a:ext cx="78775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Subtópicos</a:t>
            </a:r>
            <a:r>
              <a:rPr lang="pt-BR" sz="2400" dirty="0"/>
              <a:t>:</a:t>
            </a:r>
          </a:p>
          <a:p>
            <a:endParaRPr lang="pt-BR" sz="2400" dirty="0"/>
          </a:p>
          <a:p>
            <a:r>
              <a:rPr lang="pt-BR" sz="2400" dirty="0"/>
              <a:t>•Estratégias de Recuperação: Técnicas de alongamento, massagem e outras formas de recuperação ativa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•Planejamento de Treinos: Como distribuir os treinos ao longo da semana para garantir o descanso adequado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•Sinais de </a:t>
            </a:r>
            <a:r>
              <a:rPr lang="pt-BR" sz="2400" dirty="0" err="1"/>
              <a:t>Overtraining</a:t>
            </a:r>
            <a:r>
              <a:rPr lang="pt-BR" sz="2400" dirty="0"/>
              <a:t>: Identificação dos sintomas de sobrecarga e como ajustar a rotina de exercícios para evitar lesões.</a:t>
            </a:r>
          </a:p>
        </p:txBody>
      </p:sp>
      <p:sp>
        <p:nvSpPr>
          <p:cNvPr id="8" name="Retângulo 7"/>
          <p:cNvSpPr/>
          <p:nvPr/>
        </p:nvSpPr>
        <p:spPr>
          <a:xfrm>
            <a:off x="-8021052" y="1840319"/>
            <a:ext cx="6352673" cy="457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REGRAS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USE FONTES MÚLTIPLAS DE 8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UTILIZE POUCOS TEXTOS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TER UM LAYOUT AGRADÁVEL 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1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83674" y="391519"/>
            <a:ext cx="8157444" cy="11138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5230" y="4657439"/>
            <a:ext cx="7555828" cy="2032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cap="all" dirty="0"/>
              <a:t>Motivação e Manutenção de Hábitos Saudáveis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994611" y="8022336"/>
            <a:ext cx="7466447" cy="143096"/>
          </a:xfrm>
          <a:prstGeom prst="rect">
            <a:avLst/>
          </a:prstGeom>
          <a:gradFill>
            <a:gsLst>
              <a:gs pos="10360">
                <a:schemeClr val="accent1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94611" y="1561685"/>
            <a:ext cx="7466447" cy="3331158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pt-BR" sz="2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05230" y="6817895"/>
            <a:ext cx="7766764" cy="4572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/>
              <a:t>Mantendo a </a:t>
            </a:r>
            <a:r>
              <a:rPr lang="pt-BR" sz="2400" b="1" dirty="0" smtClean="0"/>
              <a:t>Motivação</a:t>
            </a:r>
          </a:p>
          <a:p>
            <a:endParaRPr lang="pt-BR" sz="2400" dirty="0"/>
          </a:p>
          <a:p>
            <a:r>
              <a:rPr lang="pt-BR" sz="2400" dirty="0"/>
              <a:t>A motivação é um componente crucial para manter uma vida saudável a longo prazo. Este capítulo oferece estratégias para manter-se motivado e estabelecer hábitos saudáveis</a:t>
            </a:r>
            <a:r>
              <a:rPr lang="pt-BR" sz="2400" dirty="0" smtClean="0"/>
              <a:t>.</a:t>
            </a:r>
          </a:p>
          <a:p>
            <a:endParaRPr lang="pt-BR" sz="200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3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6501" y="144379"/>
            <a:ext cx="7654557" cy="4459705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Motivação e Manutenção de Hábitos Saudáveis</a:t>
            </a:r>
            <a:br>
              <a:rPr lang="pt-BR" sz="4000" b="1" dirty="0" smtClean="0"/>
            </a:br>
            <a:r>
              <a:rPr lang="pt-BR" sz="4000" b="1" dirty="0" smtClean="0"/>
              <a:t/>
            </a:r>
            <a:br>
              <a:rPr lang="pt-BR" sz="4000" b="1" dirty="0" smtClean="0"/>
            </a:b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6501" y="4138864"/>
            <a:ext cx="7654558" cy="7638608"/>
          </a:xfrm>
          <a:noFill/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06501" y="4315327"/>
            <a:ext cx="78775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Subtópicos</a:t>
            </a:r>
            <a:r>
              <a:rPr lang="pt-BR" sz="2400" dirty="0"/>
              <a:t>:</a:t>
            </a:r>
          </a:p>
          <a:p>
            <a:endParaRPr lang="pt-BR" sz="2400" dirty="0"/>
          </a:p>
          <a:p>
            <a:pPr lvl="0"/>
            <a:r>
              <a:rPr lang="pt-BR" sz="2400" dirty="0"/>
              <a:t>Definindo Metas Realistas: Como estabelecer objetivos alcançáveis e mensuráveis</a:t>
            </a:r>
            <a:r>
              <a:rPr lang="pt-BR" sz="2400" dirty="0" smtClean="0"/>
              <a:t>.</a:t>
            </a:r>
          </a:p>
          <a:p>
            <a:pPr lvl="0"/>
            <a:endParaRPr lang="pt-BR" sz="2400" dirty="0"/>
          </a:p>
          <a:p>
            <a:pPr lvl="0"/>
            <a:r>
              <a:rPr lang="pt-BR" sz="2400" dirty="0"/>
              <a:t>Acompanhamento do Progresso: Ferramentas e técnicas para monitorar seu progresso físico e nutricional</a:t>
            </a:r>
            <a:r>
              <a:rPr lang="pt-BR" sz="2400" dirty="0" smtClean="0"/>
              <a:t>.</a:t>
            </a:r>
          </a:p>
          <a:p>
            <a:pPr lvl="0"/>
            <a:endParaRPr lang="pt-BR" sz="2400" dirty="0"/>
          </a:p>
          <a:p>
            <a:pPr lvl="0"/>
            <a:r>
              <a:rPr lang="pt-BR" sz="2400" dirty="0"/>
              <a:t>Incorporação de Hábitos Saudáveis: Dicas para tornar a alimentação saudável e a atividade física parte da sua rotina diária de forma prazerosa.</a:t>
            </a:r>
          </a:p>
        </p:txBody>
      </p:sp>
      <p:sp>
        <p:nvSpPr>
          <p:cNvPr id="8" name="Retângulo 7"/>
          <p:cNvSpPr/>
          <p:nvPr/>
        </p:nvSpPr>
        <p:spPr>
          <a:xfrm>
            <a:off x="-8021052" y="1840319"/>
            <a:ext cx="6352673" cy="457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REGRAS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USE FONTES MÚLTIPLAS DE 8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UTILIZE POUCOS TEXTOS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TER UM LAYOUT AGRADÁVEL 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2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04422" y="681568"/>
            <a:ext cx="8157444" cy="11138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5230" y="4657439"/>
            <a:ext cx="7555828" cy="2032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000" b="1" cap="all" dirty="0"/>
          </a:p>
        </p:txBody>
      </p:sp>
      <p:sp>
        <p:nvSpPr>
          <p:cNvPr id="6" name="Retângulo 5"/>
          <p:cNvSpPr/>
          <p:nvPr/>
        </p:nvSpPr>
        <p:spPr>
          <a:xfrm>
            <a:off x="994611" y="8022336"/>
            <a:ext cx="7466447" cy="143096"/>
          </a:xfrm>
          <a:prstGeom prst="rect">
            <a:avLst/>
          </a:prstGeom>
          <a:gradFill>
            <a:gsLst>
              <a:gs pos="10360">
                <a:schemeClr val="accent1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94611" y="1561685"/>
            <a:ext cx="7466447" cy="8689220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AGRADECIMENTOS</a:t>
            </a:r>
            <a:endParaRPr lang="pt-BR" sz="4800" b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616018" y="681568"/>
            <a:ext cx="8325100" cy="11138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60539" y="2637373"/>
            <a:ext cx="7555828" cy="9057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Este </a:t>
            </a:r>
            <a:r>
              <a:rPr lang="pt-BR" sz="2400" dirty="0" err="1"/>
              <a:t>ebook</a:t>
            </a:r>
            <a:r>
              <a:rPr lang="pt-BR" sz="2400" dirty="0"/>
              <a:t> não seria possível sem o apoio e encorajamento de muitas pessoas especiais. Quero expressar minha mais profunda gratidão a todos que me ajudaram ao longo deste caminho.</a:t>
            </a:r>
          </a:p>
          <a:p>
            <a:endParaRPr lang="pt-BR" sz="2400" dirty="0"/>
          </a:p>
          <a:p>
            <a:r>
              <a:rPr lang="pt-BR" sz="2400" dirty="0"/>
              <a:t>Primeiramente, agradeço aos meus queridos amigos e familiares, que sempre acreditaram em mim e me motivaram a seguir em frente. Vocês são a minha inspiração diária.</a:t>
            </a:r>
          </a:p>
          <a:p>
            <a:endParaRPr lang="pt-BR" sz="2400" dirty="0"/>
          </a:p>
          <a:p>
            <a:r>
              <a:rPr lang="pt-BR" sz="2400" dirty="0"/>
              <a:t>Um agradecimento especial aos profissionais de saúde, nutricionistas e treinadores, que compartilharam seu conhecimento e experiência, ajudando a enriquecer o conteúdo deste livro. Agradeço também aos leitores, que me deram a oportunidade de compartilhar essa jornada de saúde e bem-estar com vocês.</a:t>
            </a:r>
          </a:p>
          <a:p>
            <a:endParaRPr lang="pt-BR" sz="2400" dirty="0"/>
          </a:p>
          <a:p>
            <a:r>
              <a:rPr lang="pt-BR" sz="2400" dirty="0"/>
              <a:t>Por fim, minha sincera gratidão a todos que direta ou indiretamente contribuíram para a realização deste projeto. Que este </a:t>
            </a:r>
            <a:r>
              <a:rPr lang="pt-BR" sz="2400" dirty="0" err="1"/>
              <a:t>ebook</a:t>
            </a:r>
            <a:r>
              <a:rPr lang="pt-BR" sz="2400" dirty="0"/>
              <a:t> sirva como uma fonte de inspiração e motivação para todos que buscam uma vida mais saudável e equilibrada.</a:t>
            </a:r>
          </a:p>
          <a:p>
            <a:endParaRPr lang="pt-BR" sz="2400" dirty="0"/>
          </a:p>
          <a:p>
            <a:r>
              <a:rPr lang="pt-BR" sz="2400" dirty="0"/>
              <a:t>Muito obrigado!</a:t>
            </a:r>
          </a:p>
        </p:txBody>
      </p:sp>
      <p:sp>
        <p:nvSpPr>
          <p:cNvPr id="6" name="Retângulo 5"/>
          <p:cNvSpPr/>
          <p:nvPr/>
        </p:nvSpPr>
        <p:spPr>
          <a:xfrm>
            <a:off x="860539" y="2449469"/>
            <a:ext cx="7466447" cy="143096"/>
          </a:xfrm>
          <a:prstGeom prst="rect">
            <a:avLst/>
          </a:prstGeom>
          <a:gradFill>
            <a:gsLst>
              <a:gs pos="10360">
                <a:schemeClr val="accent1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60083" y="1507959"/>
            <a:ext cx="8114949" cy="593558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OBRIGADO POR LER ATÉ AQUI</a:t>
            </a: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6501" y="144379"/>
            <a:ext cx="7654557" cy="4459705"/>
          </a:xfrm>
        </p:spPr>
        <p:txBody>
          <a:bodyPr>
            <a:normAutofit/>
          </a:bodyPr>
          <a:lstStyle/>
          <a:p>
            <a:r>
              <a:rPr lang="pt-BR" sz="4000" b="1" dirty="0"/>
              <a:t>Alimentação Saudável</a:t>
            </a:r>
            <a:r>
              <a:rPr lang="pt-BR" sz="4000" b="1" dirty="0" smtClean="0"/>
              <a:t>:</a:t>
            </a:r>
            <a:br>
              <a:rPr lang="pt-BR" sz="4000" b="1" dirty="0" smtClean="0"/>
            </a:b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3200" dirty="0"/>
              <a:t>O Combustível do Corpo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6501" y="4138864"/>
            <a:ext cx="7654558" cy="7638608"/>
          </a:xfrm>
          <a:noFill/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06501" y="4267200"/>
            <a:ext cx="7877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Manter uma alimentação saudável é essencial para garantir energia e disposição para o dia a dia. Opte por alimentos frescos e naturais, como frutas, legumes, verduras, grãos integrais e proteínas magras. Evite alimentos processados, ricos em açúcares e gorduras saturadas.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-8021052" y="1840319"/>
            <a:ext cx="6352673" cy="457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REGRAS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USE FONTES MÚLTIPLAS DE 8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UTILIZE POUCOS TEXTOS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TER UM LAYOUT AGRADÁVEL 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1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83674" y="391519"/>
            <a:ext cx="8157444" cy="11138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5230" y="4657439"/>
            <a:ext cx="7555828" cy="2032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cap="all" dirty="0"/>
              <a:t>Alimentação Saudável </a:t>
            </a:r>
            <a:r>
              <a:rPr lang="pt-BR" sz="4000" b="1" cap="all" dirty="0" smtClean="0"/>
              <a:t>– </a:t>
            </a:r>
          </a:p>
          <a:p>
            <a:pPr algn="ctr"/>
            <a:r>
              <a:rPr lang="pt-BR" sz="4000" b="1" cap="all" dirty="0" smtClean="0"/>
              <a:t>A </a:t>
            </a:r>
            <a:r>
              <a:rPr lang="pt-BR" sz="4000" b="1" cap="all" dirty="0"/>
              <a:t>Base do Bem-Estar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994611" y="8022336"/>
            <a:ext cx="7466447" cy="143096"/>
          </a:xfrm>
          <a:prstGeom prst="rect">
            <a:avLst/>
          </a:prstGeom>
          <a:gradFill>
            <a:gsLst>
              <a:gs pos="10360">
                <a:schemeClr val="accent1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94611" y="1561685"/>
            <a:ext cx="7466447" cy="3331158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pt-BR" sz="2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05230" y="6817895"/>
            <a:ext cx="7766764" cy="4572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/>
              <a:t>Introdução à Alimentação </a:t>
            </a:r>
            <a:r>
              <a:rPr lang="pt-BR" sz="2400" b="1" dirty="0" smtClean="0"/>
              <a:t>Saudável</a:t>
            </a:r>
          </a:p>
          <a:p>
            <a:endParaRPr lang="pt-BR" sz="2400" dirty="0"/>
          </a:p>
          <a:p>
            <a:r>
              <a:rPr lang="pt-BR" sz="2400" dirty="0"/>
              <a:t>Manter uma alimentação equilibrada é o primeiro passo para uma vida saudável. Escolher os alimentos corretos pode fornecer a energia e os nutrientes necessários para o funcionamento ótimo do corpo</a:t>
            </a:r>
            <a:r>
              <a:rPr lang="pt-BR" sz="2400" dirty="0" smtClean="0"/>
              <a:t>.</a:t>
            </a:r>
          </a:p>
          <a:p>
            <a:endParaRPr lang="pt-BR" sz="200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9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6501" y="144379"/>
            <a:ext cx="7654557" cy="4459705"/>
          </a:xfrm>
        </p:spPr>
        <p:txBody>
          <a:bodyPr>
            <a:normAutofit/>
          </a:bodyPr>
          <a:lstStyle/>
          <a:p>
            <a:r>
              <a:rPr lang="pt-BR" sz="4000" b="1" dirty="0"/>
              <a:t>Alimentação Saudável</a:t>
            </a:r>
            <a:r>
              <a:rPr lang="pt-BR" sz="4000" b="1" dirty="0" smtClean="0"/>
              <a:t>:</a:t>
            </a:r>
            <a:br>
              <a:rPr lang="pt-BR" sz="4000" b="1" dirty="0" smtClean="0"/>
            </a:b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3200" dirty="0" smtClean="0"/>
              <a:t>A base do bem estar.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6501" y="4138864"/>
            <a:ext cx="7654558" cy="7638608"/>
          </a:xfrm>
          <a:noFill/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06501" y="4267200"/>
            <a:ext cx="7877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Subtópicos</a:t>
            </a:r>
            <a:r>
              <a:rPr lang="pt-BR" sz="2400" dirty="0"/>
              <a:t>:</a:t>
            </a:r>
          </a:p>
          <a:p>
            <a:endParaRPr lang="pt-BR" sz="2400" dirty="0"/>
          </a:p>
          <a:p>
            <a:r>
              <a:rPr lang="pt-BR" sz="2400" dirty="0"/>
              <a:t>Importância dos Nutrientes: Entenda a função dos </a:t>
            </a:r>
            <a:r>
              <a:rPr lang="pt-BR" sz="2400" dirty="0" err="1"/>
              <a:t>macronutrientes</a:t>
            </a:r>
            <a:r>
              <a:rPr lang="pt-BR" sz="2400" dirty="0"/>
              <a:t> (carboidratos, proteínas e gorduras) e micronutrientes (vitaminas e minerais</a:t>
            </a:r>
            <a:r>
              <a:rPr lang="pt-BR" sz="2400" dirty="0" smtClean="0"/>
              <a:t>).</a:t>
            </a:r>
          </a:p>
          <a:p>
            <a:endParaRPr lang="pt-BR" sz="2400" dirty="0"/>
          </a:p>
          <a:p>
            <a:r>
              <a:rPr lang="pt-BR" sz="2400" dirty="0"/>
              <a:t>Montando um Prato Balanceado: Saiba como combinar diferentes grupos de alimentos em cada refeição para obter uma nutrição completa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Hidratação Adequada: A importância da água e como manter-se hidratado ao longo do dia.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-8021052" y="1840319"/>
            <a:ext cx="6352673" cy="457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REGRAS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USE FONTES MÚLTIPLAS DE 8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UTILIZE POUCOS TEXTOS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TER UM LAYOUT AGRADÁVEL 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50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83674" y="391519"/>
            <a:ext cx="8157444" cy="11138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5230" y="4657439"/>
            <a:ext cx="7555828" cy="2032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cap="all" dirty="0"/>
              <a:t>Musculação - Construindo Força e Resiliência</a:t>
            </a:r>
          </a:p>
        </p:txBody>
      </p:sp>
      <p:sp>
        <p:nvSpPr>
          <p:cNvPr id="6" name="Retângulo 5"/>
          <p:cNvSpPr/>
          <p:nvPr/>
        </p:nvSpPr>
        <p:spPr>
          <a:xfrm>
            <a:off x="994611" y="8022336"/>
            <a:ext cx="7466447" cy="143096"/>
          </a:xfrm>
          <a:prstGeom prst="rect">
            <a:avLst/>
          </a:prstGeom>
          <a:gradFill>
            <a:gsLst>
              <a:gs pos="10360">
                <a:schemeClr val="accent1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94611" y="1561685"/>
            <a:ext cx="7466447" cy="3331158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pt-BR" sz="2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05230" y="6817895"/>
            <a:ext cx="7766764" cy="4572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/>
              <a:t>Benefícios da </a:t>
            </a:r>
            <a:r>
              <a:rPr lang="pt-BR" sz="2000" b="1" dirty="0" smtClean="0"/>
              <a:t>Musculação</a:t>
            </a:r>
          </a:p>
          <a:p>
            <a:endParaRPr lang="pt-BR" sz="2000" b="1" dirty="0"/>
          </a:p>
          <a:p>
            <a:r>
              <a:rPr lang="pt-BR" sz="2000" b="1" dirty="0"/>
              <a:t>A prática de musculação não é apenas para quem deseja ganhar massa muscular. Ela também é crucial para manter a saúde dos ossos, melhorar a postura e aumentar o metabolismo basal</a:t>
            </a:r>
            <a:r>
              <a:rPr lang="pt-BR" sz="2000" b="1" dirty="0" smtClean="0"/>
              <a:t>.</a:t>
            </a:r>
          </a:p>
          <a:p>
            <a:endParaRPr lang="pt-BR" sz="2000" b="1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2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6501" y="144379"/>
            <a:ext cx="7654557" cy="4459705"/>
          </a:xfrm>
        </p:spPr>
        <p:txBody>
          <a:bodyPr>
            <a:normAutofit/>
          </a:bodyPr>
          <a:lstStyle/>
          <a:p>
            <a:r>
              <a:rPr lang="pt-BR" sz="4000" b="1" dirty="0" smtClean="0"/>
              <a:t>Musculação:</a:t>
            </a:r>
            <a:br>
              <a:rPr lang="pt-BR" sz="4000" b="1" dirty="0" smtClean="0"/>
            </a:br>
            <a:r>
              <a:rPr lang="pt-BR" sz="4000" b="1" dirty="0"/>
              <a:t/>
            </a:r>
            <a:br>
              <a:rPr lang="pt-BR" sz="4000" b="1" dirty="0"/>
            </a:br>
            <a:r>
              <a:rPr lang="pt-BR" sz="3200" dirty="0" smtClean="0"/>
              <a:t>Construindo força e resistência.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6501" y="3753853"/>
            <a:ext cx="7654558" cy="8023619"/>
          </a:xfrm>
          <a:noFill/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06501" y="4267200"/>
            <a:ext cx="78775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Subtópicos</a:t>
            </a:r>
            <a:r>
              <a:rPr lang="pt-BR" sz="2400" dirty="0"/>
              <a:t>:</a:t>
            </a:r>
          </a:p>
          <a:p>
            <a:endParaRPr lang="pt-BR" sz="2400" dirty="0"/>
          </a:p>
          <a:p>
            <a:r>
              <a:rPr lang="pt-BR" sz="2400" dirty="0"/>
              <a:t>•Planejamento de Treino: Como montar um plano de treino eficaz que cubra todos os grupos musculares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•Técnicas e Equipamentos: Uso correto de halteres, barras e máquinas para maximizar os resultados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•Importância do Descanso: O papel do descanso e da recuperação muscular no crescimento e na prevenção de lesões.</a:t>
            </a:r>
          </a:p>
        </p:txBody>
      </p:sp>
      <p:sp>
        <p:nvSpPr>
          <p:cNvPr id="8" name="Retângulo 7"/>
          <p:cNvSpPr/>
          <p:nvPr/>
        </p:nvSpPr>
        <p:spPr>
          <a:xfrm>
            <a:off x="-8021052" y="1840319"/>
            <a:ext cx="6352673" cy="457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REGRAS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USE FONTES MÚLTIPLAS DE 8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UTILIZE POUCOS TEXTOS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TER UM LAYOUT AGRADÁVEL 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4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83674" y="391519"/>
            <a:ext cx="8157444" cy="11138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5230" y="4657439"/>
            <a:ext cx="7555828" cy="2032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cap="all" dirty="0"/>
              <a:t>Corrida - O Poder do Exercício Cardiovascular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994611" y="8022336"/>
            <a:ext cx="7466447" cy="143096"/>
          </a:xfrm>
          <a:prstGeom prst="rect">
            <a:avLst/>
          </a:prstGeom>
          <a:gradFill>
            <a:gsLst>
              <a:gs pos="10360">
                <a:schemeClr val="accent1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94611" y="1561685"/>
            <a:ext cx="7466447" cy="3331158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pt-BR" sz="2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05230" y="6817895"/>
            <a:ext cx="7766764" cy="4572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/>
              <a:t>A Corrida como Exercício </a:t>
            </a:r>
            <a:r>
              <a:rPr lang="pt-BR" sz="2400" b="1" dirty="0" smtClean="0"/>
              <a:t>Completo</a:t>
            </a:r>
          </a:p>
          <a:p>
            <a:endParaRPr lang="pt-BR" sz="2400" b="1" dirty="0"/>
          </a:p>
          <a:p>
            <a:r>
              <a:rPr lang="pt-BR" sz="2400" b="1" dirty="0"/>
              <a:t>Correr é uma das maneiras mais eficientes de melhorar a saúde cardiovascular, queimar calorias e liberar o estresse. Este capítulo aborda como integrar a corrida na sua rotina diária</a:t>
            </a:r>
            <a:r>
              <a:rPr lang="pt-BR" sz="2400" b="1" dirty="0" smtClean="0"/>
              <a:t>.</a:t>
            </a:r>
          </a:p>
          <a:p>
            <a:endParaRPr lang="pt-BR" sz="2000" b="1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61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6501" y="144379"/>
            <a:ext cx="7654557" cy="4459705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Corrida:</a:t>
            </a:r>
            <a:br>
              <a:rPr lang="pt-BR" sz="4000" dirty="0" smtClean="0"/>
            </a:br>
            <a:r>
              <a:rPr lang="pt-BR" sz="4000" dirty="0"/>
              <a:t/>
            </a:r>
            <a:br>
              <a:rPr lang="pt-BR" sz="4000" dirty="0"/>
            </a:br>
            <a:r>
              <a:rPr lang="pt-BR" sz="3200" dirty="0" smtClean="0"/>
              <a:t>O poder do exercício cardiovascular.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6501" y="4138864"/>
            <a:ext cx="7654558" cy="7638608"/>
          </a:xfrm>
          <a:noFill/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06501" y="4267200"/>
            <a:ext cx="78775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Subtópicos</a:t>
            </a:r>
            <a:r>
              <a:rPr lang="pt-BR" sz="2400" dirty="0"/>
              <a:t>:</a:t>
            </a:r>
          </a:p>
          <a:p>
            <a:endParaRPr lang="pt-BR" sz="2400" dirty="0"/>
          </a:p>
          <a:p>
            <a:r>
              <a:rPr lang="pt-BR" sz="2400" dirty="0"/>
              <a:t>•Iniciando na Corrida: Dicas para começar devagar e evoluir de caminhadas rápidas para corridas intensas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•Equipamento Essencial: Escolha do tênis adequado e vestuário apropriado para correr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/>
              <a:t>•Técnicas de Respiração e Postura: Como otimizar sua técnica de corrida para eficiência e prevenção de lesões.</a:t>
            </a:r>
          </a:p>
        </p:txBody>
      </p:sp>
      <p:sp>
        <p:nvSpPr>
          <p:cNvPr id="8" name="Retângulo 7"/>
          <p:cNvSpPr/>
          <p:nvPr/>
        </p:nvSpPr>
        <p:spPr>
          <a:xfrm>
            <a:off x="-8021052" y="1840319"/>
            <a:ext cx="6352673" cy="4576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REGRAS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USE FONTES MÚLTIPLAS DE 8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UTILIZE POUCOS TEXTOS</a:t>
            </a:r>
          </a:p>
          <a:p>
            <a:pPr marL="457200" indent="-457200">
              <a:buFontTx/>
              <a:buChar char="-"/>
            </a:pPr>
            <a:r>
              <a:rPr lang="pt-BR" sz="3200" dirty="0" smtClean="0">
                <a:solidFill>
                  <a:schemeClr val="bg1"/>
                </a:solidFill>
              </a:rPr>
              <a:t>TER UM LAYOUT AGRADÁVEL 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4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783674" y="391519"/>
            <a:ext cx="8157444" cy="111388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5230" y="4657439"/>
            <a:ext cx="7555828" cy="2032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cap="all" dirty="0"/>
              <a:t>Equilíbrio entre Treino e Descanso</a:t>
            </a:r>
          </a:p>
        </p:txBody>
      </p:sp>
      <p:sp>
        <p:nvSpPr>
          <p:cNvPr id="6" name="Retângulo 5"/>
          <p:cNvSpPr/>
          <p:nvPr/>
        </p:nvSpPr>
        <p:spPr>
          <a:xfrm>
            <a:off x="994611" y="8022336"/>
            <a:ext cx="7466447" cy="143096"/>
          </a:xfrm>
          <a:prstGeom prst="rect">
            <a:avLst/>
          </a:prstGeom>
          <a:gradFill>
            <a:gsLst>
              <a:gs pos="10360">
                <a:schemeClr val="accent1">
                  <a:lumMod val="7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94611" y="1561685"/>
            <a:ext cx="7466447" cy="3331158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600" dirty="0" smtClean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pt-BR" sz="226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05230" y="6817895"/>
            <a:ext cx="7766764" cy="45720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Importância do </a:t>
            </a:r>
            <a:r>
              <a:rPr lang="pt-BR" sz="2400" dirty="0" smtClean="0"/>
              <a:t>Equilíbrio</a:t>
            </a:r>
          </a:p>
          <a:p>
            <a:endParaRPr lang="pt-BR" sz="2400" dirty="0"/>
          </a:p>
          <a:p>
            <a:r>
              <a:rPr lang="pt-BR" sz="2400" dirty="0"/>
              <a:t>Manter um equilíbrio entre treino e descanso é fundamental para evitar </a:t>
            </a:r>
            <a:r>
              <a:rPr lang="pt-BR" sz="2400" dirty="0" err="1"/>
              <a:t>overtraining</a:t>
            </a:r>
            <a:r>
              <a:rPr lang="pt-BR" sz="2400" dirty="0"/>
              <a:t> e promover o desenvolvimento muscular e cardiovascular</a:t>
            </a:r>
            <a:r>
              <a:rPr lang="pt-BR" sz="2400" dirty="0" smtClean="0"/>
              <a:t>.</a:t>
            </a:r>
          </a:p>
          <a:p>
            <a:endParaRPr lang="pt-BR" sz="2000" b="1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Corpo em movimento, vida em equilíbrio - Saulo Caires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0000-C0EA-4D0E-AEDF-BEDA16EA70F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8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972</Words>
  <Application>Microsoft Office PowerPoint</Application>
  <PresentationFormat>Papel A3 (297x420 mm)</PresentationFormat>
  <Paragraphs>141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Alimentação Saudável:  O Combustível do Corpo</vt:lpstr>
      <vt:lpstr>Apresentação do PowerPoint</vt:lpstr>
      <vt:lpstr>Alimentação Saudável:  A base do bem estar.</vt:lpstr>
      <vt:lpstr>Apresentação do PowerPoint</vt:lpstr>
      <vt:lpstr>Musculação:  Construindo força e resistência.</vt:lpstr>
      <vt:lpstr>Apresentação do PowerPoint</vt:lpstr>
      <vt:lpstr>Corrida:  O poder do exercício cardiovascular.</vt:lpstr>
      <vt:lpstr>Apresentação do PowerPoint</vt:lpstr>
      <vt:lpstr>Equilíbrio entre treino e descanso: </vt:lpstr>
      <vt:lpstr>Apresentação do PowerPoint</vt:lpstr>
      <vt:lpstr>Motivação e Manutenção de Hábitos Saudáveis  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</dc:creator>
  <cp:lastModifiedBy>Saulo</cp:lastModifiedBy>
  <cp:revision>34</cp:revision>
  <dcterms:created xsi:type="dcterms:W3CDTF">2024-12-22T19:36:25Z</dcterms:created>
  <dcterms:modified xsi:type="dcterms:W3CDTF">2024-12-27T02:33:56Z</dcterms:modified>
</cp:coreProperties>
</file>