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86" r:id="rId9"/>
    <p:sldId id="263" r:id="rId10"/>
    <p:sldId id="265" r:id="rId11"/>
    <p:sldId id="268" r:id="rId12"/>
    <p:sldId id="288" r:id="rId13"/>
    <p:sldId id="289" r:id="rId14"/>
    <p:sldId id="294" r:id="rId15"/>
    <p:sldId id="290" r:id="rId16"/>
    <p:sldId id="295" r:id="rId17"/>
    <p:sldId id="291" r:id="rId18"/>
    <p:sldId id="292" r:id="rId19"/>
    <p:sldId id="293" r:id="rId20"/>
    <p:sldId id="272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Titillium Web" panose="020B0604020202020204" charset="0"/>
      <p:regular r:id="rId24"/>
      <p:bold r:id="rId25"/>
      <p:italic r:id="rId26"/>
      <p:boldItalic r:id="rId27"/>
    </p:embeddedFont>
    <p:embeddedFont>
      <p:font typeface="Titillium Web Extra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E9A"/>
    <a:srgbClr val="E2E4E8"/>
    <a:srgbClr val="E1E3E8"/>
    <a:srgbClr val="E6E6E6"/>
    <a:srgbClr val="AABBDB"/>
    <a:srgbClr val="8696B5"/>
    <a:srgbClr val="496192"/>
    <a:srgbClr val="2F529A"/>
    <a:srgbClr val="A8B6D3"/>
    <a:srgbClr val="31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81873-7DC0-4109-9C7F-CF32ECB1E0BD}">
  <a:tblStyle styleId="{A7581873-7DC0-4109-9C7F-CF32ECB1E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791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120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6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54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847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20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284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51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53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_ONLY_1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slide" Target="slide8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982598" y="1874903"/>
            <a:ext cx="5178804" cy="9734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bg1">
                    <a:lumMod val="95000"/>
                  </a:schemeClr>
                </a:solidFill>
              </a:rPr>
              <a:t>Stock market price shocks and monetary policy within the US economic cycle: an empirical analysis with the VAR model</a:t>
            </a:r>
            <a:endParaRPr sz="29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1E83B-1F98-410A-B6B8-E57933D998DA}"/>
              </a:ext>
            </a:extLst>
          </p:cNvPr>
          <p:cNvSpPr txBox="1"/>
          <p:nvPr/>
        </p:nvSpPr>
        <p:spPr>
          <a:xfrm>
            <a:off x="423763" y="4303058"/>
            <a:ext cx="1478290" cy="56938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</a:rPr>
              <a:t>Graduand</a:t>
            </a:r>
            <a:endParaRPr lang="it-IT" sz="17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Saulo Cotturone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9D04F-6D42-41F0-963C-E323937E39FF}"/>
              </a:ext>
            </a:extLst>
          </p:cNvPr>
          <p:cNvSpPr txBox="1"/>
          <p:nvPr/>
        </p:nvSpPr>
        <p:spPr>
          <a:xfrm>
            <a:off x="6206012" y="4303058"/>
            <a:ext cx="2433680" cy="5693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700" b="1" dirty="0">
                <a:solidFill>
                  <a:schemeClr val="bg1">
                    <a:lumMod val="95000"/>
                  </a:schemeClr>
                </a:solidFill>
              </a:rPr>
              <a:t>Supervisor</a:t>
            </a:r>
          </a:p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Prof.ssa Francesca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Parpinel</a:t>
            </a:r>
            <a:endParaRPr lang="it-IT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D99E0D5-4891-4F51-B18B-0548E944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3" y="420218"/>
            <a:ext cx="2388753" cy="8397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D60E9D-91C8-4FC1-8D1F-5F61B1243F0F}"/>
              </a:ext>
            </a:extLst>
          </p:cNvPr>
          <p:cNvSpPr txBox="1"/>
          <p:nvPr/>
        </p:nvSpPr>
        <p:spPr>
          <a:xfrm>
            <a:off x="6991879" y="555423"/>
            <a:ext cx="1728358" cy="56938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</a:rPr>
              <a:t>Academic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</a:rPr>
              <a:t>year</a:t>
            </a:r>
            <a:endParaRPr lang="it-IT" sz="17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2019/2020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8FAF3-E0BE-4738-AD99-DD8A1FA92FC5}"/>
              </a:ext>
            </a:extLst>
          </p:cNvPr>
          <p:cNvSpPr txBox="1"/>
          <p:nvPr/>
        </p:nvSpPr>
        <p:spPr>
          <a:xfrm>
            <a:off x="478812" y="183610"/>
            <a:ext cx="7651454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FORECAST ERROR VARIANCE DECOMPOSITION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FB32AD0-8498-4AA6-99FC-8FFC8D35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2" y="968187"/>
            <a:ext cx="4144502" cy="368332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A5E5E-1006-49BA-A562-A65DA1D9624D}"/>
              </a:ext>
            </a:extLst>
          </p:cNvPr>
          <p:cNvSpPr txBox="1"/>
          <p:nvPr/>
        </p:nvSpPr>
        <p:spPr>
          <a:xfrm>
            <a:off x="5155987" y="968187"/>
            <a:ext cx="3717669" cy="2031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  <a:buSzPct val="52000"/>
            </a:pPr>
            <a:r>
              <a:rPr lang="en-US" sz="2100" b="0" i="0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</a:rPr>
              <a:t>The FEVD investigates how </a:t>
            </a:r>
          </a:p>
          <a:p>
            <a:pPr>
              <a:buClr>
                <a:schemeClr val="bg1">
                  <a:lumMod val="95000"/>
                </a:schemeClr>
              </a:buClr>
              <a:buSzPct val="52000"/>
            </a:pPr>
            <a:r>
              <a:rPr lang="en-US" sz="2100" b="0" i="0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</a:rPr>
              <a:t>much of the forecast error variance of each of the variables can be  explained by exogenous shocks to the other variables.</a:t>
            </a:r>
            <a:endParaRPr lang="it-IT" sz="2100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BD635-23BE-4BC2-8403-E40C7E92095C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EA95A-EE0D-4A6D-8902-53017C9E8F03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C609A-82AD-4C97-8AF1-B4E707AAC2A3}"/>
              </a:ext>
            </a:extLst>
          </p:cNvPr>
          <p:cNvSpPr txBox="1"/>
          <p:nvPr/>
        </p:nvSpPr>
        <p:spPr>
          <a:xfrm>
            <a:off x="435002" y="258926"/>
            <a:ext cx="6046042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IMPULSE RESPONSE FUNCTIONS</a:t>
            </a:r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6D47D1BC-C352-429C-B06F-008BCB6A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1146884"/>
            <a:ext cx="4041581" cy="325813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4650AF16-6240-4904-ACCC-A4070965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17" y="1146883"/>
            <a:ext cx="4041581" cy="325814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002DC1-7120-4DFB-BBC2-D7D80621CBE4}"/>
              </a:ext>
            </a:extLst>
          </p:cNvPr>
          <p:cNvSpPr/>
          <p:nvPr/>
        </p:nvSpPr>
        <p:spPr>
          <a:xfrm>
            <a:off x="6844436" y="4550072"/>
            <a:ext cx="1742139" cy="37161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b="1" dirty="0" err="1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Remaining</a:t>
            </a:r>
            <a:r>
              <a:rPr lang="it-IT" sz="1700" b="1" dirty="0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 IRF</a:t>
            </a:r>
          </a:p>
        </p:txBody>
      </p:sp>
      <p:sp>
        <p:nvSpPr>
          <p:cNvPr id="2" name="Action Button: Go Forward or Next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22CD66A-F77D-4C90-B520-119FC7427FA4}"/>
              </a:ext>
            </a:extLst>
          </p:cNvPr>
          <p:cNvSpPr/>
          <p:nvPr/>
        </p:nvSpPr>
        <p:spPr>
          <a:xfrm>
            <a:off x="8696717" y="4586023"/>
            <a:ext cx="337116" cy="299719"/>
          </a:xfrm>
          <a:prstGeom prst="actionButtonForwardNext">
            <a:avLst/>
          </a:prstGeom>
          <a:solidFill>
            <a:srgbClr val="E2E4E8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1EECD-4A98-4826-87CC-523637021A67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1A33A-40F8-4B41-AAAC-83E692A4231A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16DB6-DC2E-4DC5-A72C-023C7FCE064F}"/>
              </a:ext>
            </a:extLst>
          </p:cNvPr>
          <p:cNvSpPr txBox="1"/>
          <p:nvPr/>
        </p:nvSpPr>
        <p:spPr>
          <a:xfrm>
            <a:off x="5408880" y="4035505"/>
            <a:ext cx="3456395" cy="8617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50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6D9D7-F768-49B5-99EA-BE9F45C037D2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547B7-7FF8-41F2-883D-EA1DF8FA27DE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54822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66CC3-AA57-470F-A6CD-A4C69A5168A1}"/>
              </a:ext>
            </a:extLst>
          </p:cNvPr>
          <p:cNvSpPr txBox="1"/>
          <p:nvPr/>
        </p:nvSpPr>
        <p:spPr>
          <a:xfrm>
            <a:off x="830261" y="262025"/>
            <a:ext cx="4072538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APPENDIX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B38FA08-F76D-43AF-9BED-FC4F7F1F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9" y="1258644"/>
            <a:ext cx="3434763" cy="16400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E85BC3F-DF42-42D5-9A90-23A08746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58644"/>
            <a:ext cx="3434763" cy="16400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412F89D-3116-450A-9B0D-ADFE4F0E9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79" y="3064830"/>
            <a:ext cx="3434763" cy="16400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EAB00DE9-7738-40EE-B6DB-E37FC6A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064830"/>
            <a:ext cx="3434763" cy="16400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7A800-B9A7-47E5-82DE-5A604870505B}"/>
              </a:ext>
            </a:extLst>
          </p:cNvPr>
          <p:cNvSpPr txBox="1"/>
          <p:nvPr/>
        </p:nvSpPr>
        <p:spPr>
          <a:xfrm>
            <a:off x="830261" y="740082"/>
            <a:ext cx="4934435" cy="3539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ACF and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partial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-ACF non-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stationary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time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endParaRPr lang="it-IT" sz="17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3" name="Action Button: Go Forward or Next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6464516-C409-411E-BF92-0803C830BDD5}"/>
              </a:ext>
            </a:extLst>
          </p:cNvPr>
          <p:cNvSpPr/>
          <p:nvPr/>
        </p:nvSpPr>
        <p:spPr>
          <a:xfrm rot="10800000">
            <a:off x="8686455" y="4582753"/>
            <a:ext cx="357640" cy="31452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74F81-D8B4-4A5C-995B-3EB948005303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C2984-5ADD-4338-9138-48BFB390F4FD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230415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2096F-A35B-40DB-AFE0-D5B5859E4407}"/>
              </a:ext>
            </a:extLst>
          </p:cNvPr>
          <p:cNvSpPr txBox="1"/>
          <p:nvPr/>
        </p:nvSpPr>
        <p:spPr>
          <a:xfrm>
            <a:off x="476409" y="262025"/>
            <a:ext cx="5348089" cy="67710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Augmented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Dickey-Fuller test non-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stationary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time 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endParaRPr lang="it-IT" sz="19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760C1EFA-D67B-4301-B335-FD81A99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9" y="1192810"/>
            <a:ext cx="3702212" cy="16969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E8A8F59-D78D-4307-989B-31E15035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306" y="1192810"/>
            <a:ext cx="3702212" cy="16969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49848F4-DFE9-4CC5-B4E5-D18DA32B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9" y="2952356"/>
            <a:ext cx="3702211" cy="16969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052675ED-B8B0-4DF4-B62A-9EA7B1168A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854" y="2952355"/>
            <a:ext cx="3702212" cy="81282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D6111652-94F4-41D8-8AAD-83FC79700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854" y="3836521"/>
            <a:ext cx="3705721" cy="81282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1E1C9-6747-4F90-83EF-9CAA133C450C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0272-CE5E-4B0B-BA10-EBE8B8A22F6E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197374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C7A7E-128B-402A-8316-92B16B149772}"/>
              </a:ext>
            </a:extLst>
          </p:cNvPr>
          <p:cNvSpPr txBox="1"/>
          <p:nvPr/>
        </p:nvSpPr>
        <p:spPr>
          <a:xfrm>
            <a:off x="530199" y="535925"/>
            <a:ext cx="5286614" cy="3539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ACF and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partial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-ACF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transformed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time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endParaRPr lang="it-IT" sz="17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F1C200-1F45-4B63-9877-D3864758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6" y="1246256"/>
            <a:ext cx="3484977" cy="16582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1" name="Picture 10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1B57ECC2-9CA6-40C6-9EA3-D642B14E5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46256"/>
            <a:ext cx="3484977" cy="16582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50BF849-4A91-47B7-A2F0-61625FEC5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27" y="3068111"/>
            <a:ext cx="3484976" cy="16582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826DFEA-26CC-452D-9393-348693A4C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2" y="3071767"/>
            <a:ext cx="3484975" cy="165826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Action Button: Go Forward or Next 1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0D363368-47E6-4121-B9E3-489F53955753}"/>
              </a:ext>
            </a:extLst>
          </p:cNvPr>
          <p:cNvSpPr/>
          <p:nvPr/>
        </p:nvSpPr>
        <p:spPr>
          <a:xfrm rot="10800000">
            <a:off x="8686455" y="4582753"/>
            <a:ext cx="357640" cy="31452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1652A-FD8A-4E5F-A64D-64BB8A841DC0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97BA2-57FF-41F7-A980-ECD8DEB74061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61431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948D7-0DB4-4B89-8BD4-28CFE205BF71}"/>
              </a:ext>
            </a:extLst>
          </p:cNvPr>
          <p:cNvSpPr txBox="1"/>
          <p:nvPr/>
        </p:nvSpPr>
        <p:spPr>
          <a:xfrm>
            <a:off x="299677" y="495383"/>
            <a:ext cx="5485797" cy="5693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Augmented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Dickey-Fuller test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transformed</a:t>
            </a:r>
            <a:r>
              <a:rPr lang="it-IT" sz="17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time </a:t>
            </a:r>
            <a:r>
              <a:rPr lang="it-IT" sz="17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endParaRPr lang="it-IT" sz="17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  <a:p>
            <a:endParaRPr lang="it-IT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34BD3B-9E8E-4CC3-B472-AFA44D4A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4" y="1198236"/>
            <a:ext cx="3842684" cy="16583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354FB2-639E-49D9-BB01-1B685607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15" y="1198235"/>
            <a:ext cx="3842682" cy="16663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82FC5CF-FA85-4A14-95AB-356D1E976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04" y="2972239"/>
            <a:ext cx="3842684" cy="16583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CB81EFC-1AA8-4D8F-AEBF-A53C933C0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715" y="2972239"/>
            <a:ext cx="3842682" cy="7753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F6CDE76-A325-4BE5-A670-C49B2CBE4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715" y="3855251"/>
            <a:ext cx="3842682" cy="77537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0741FC-C56B-433A-95BC-6DE29B38F0EF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53E1E-BEC0-492D-98AC-381E08C178AD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335925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72544-F997-4069-B784-5167D9A5DC62}"/>
              </a:ext>
            </a:extLst>
          </p:cNvPr>
          <p:cNvSpPr txBox="1"/>
          <p:nvPr/>
        </p:nvSpPr>
        <p:spPr>
          <a:xfrm>
            <a:off x="599354" y="328176"/>
            <a:ext cx="2032929" cy="3847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VAR (1) output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17BCB09-E35C-4434-B8D8-B3FF0B8D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9" y="1061299"/>
            <a:ext cx="3942333" cy="14345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E7CFA09-528A-44B7-A257-29317E73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59" y="2571750"/>
            <a:ext cx="3942333" cy="224357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8F5F1C5-0E6F-43F2-B3F4-21BB8065A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418" y="1061299"/>
            <a:ext cx="3721160" cy="183578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B28B6D4A-C94B-4F9D-BBB5-48A2EF908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418" y="2979535"/>
            <a:ext cx="3721160" cy="183578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06084D-863C-4142-A05D-977CFC0AD44B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E8E4A-498F-474E-A230-F336A50D3172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334188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7B94D08-3F33-412F-8471-5E0AAC11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08" y="1223151"/>
            <a:ext cx="3536275" cy="269719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7CDB8A2-75D8-4D0B-BBB8-4D9949EDF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17" y="1223151"/>
            <a:ext cx="3536275" cy="269719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Action Button: Go Forward or Next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68542C9-ADF4-4F02-A458-AF8D9042F7FE}"/>
              </a:ext>
            </a:extLst>
          </p:cNvPr>
          <p:cNvSpPr/>
          <p:nvPr/>
        </p:nvSpPr>
        <p:spPr>
          <a:xfrm rot="10800000">
            <a:off x="8686455" y="4582753"/>
            <a:ext cx="357640" cy="31452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24AC6-BA9D-427A-8E5A-B7FA9D987999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D0638-641A-4899-A6F5-79715EC76916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261826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1F7CB-8C10-42E2-B1C7-EA0CD0095DF5}"/>
              </a:ext>
            </a:extLst>
          </p:cNvPr>
          <p:cNvSpPr txBox="1"/>
          <p:nvPr/>
        </p:nvSpPr>
        <p:spPr>
          <a:xfrm>
            <a:off x="564543" y="535925"/>
            <a:ext cx="2728632" cy="3847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Model 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adequacy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tests</a:t>
            </a:r>
            <a:endParaRPr lang="it-IT" sz="19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24CB7D9-E6F1-46C5-87F7-F9D6879F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4" y="1323128"/>
            <a:ext cx="3615570" cy="13823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F3D274-F228-451D-9413-141E864A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44" y="2897646"/>
            <a:ext cx="3615570" cy="13823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0" name="Action Button: Go Forward or Next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16A08F6-BA52-48C0-966E-D4202DDA1BA0}"/>
              </a:ext>
            </a:extLst>
          </p:cNvPr>
          <p:cNvSpPr/>
          <p:nvPr/>
        </p:nvSpPr>
        <p:spPr>
          <a:xfrm rot="10800000">
            <a:off x="8686455" y="4582753"/>
            <a:ext cx="357640" cy="31452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24437-448A-4D84-8FDF-D225834E65CF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CF7E1-5635-465B-A720-DB55818D4BCA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B993CDD-A559-456C-AB4D-6DAF533375C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00805" y="1323128"/>
            <a:ext cx="4185650" cy="295687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92940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"/>
          <p:cNvSpPr txBox="1">
            <a:spLocks noGrp="1"/>
          </p:cNvSpPr>
          <p:nvPr>
            <p:ph type="title"/>
          </p:nvPr>
        </p:nvSpPr>
        <p:spPr>
          <a:xfrm>
            <a:off x="729983" y="107225"/>
            <a:ext cx="2503465" cy="8574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b="1" dirty="0">
                <a:solidFill>
                  <a:schemeClr val="bg1">
                    <a:lumMod val="95000"/>
                  </a:schemeClr>
                </a:solidFill>
              </a:rPr>
              <a:t>PURPOSES</a:t>
            </a:r>
          </a:p>
        </p:txBody>
      </p:sp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206F9-ABA5-4462-B2BF-1B4AB9E8151A}"/>
              </a:ext>
            </a:extLst>
          </p:cNvPr>
          <p:cNvSpPr txBox="1"/>
          <p:nvPr/>
        </p:nvSpPr>
        <p:spPr>
          <a:xfrm>
            <a:off x="5141287" y="2168510"/>
            <a:ext cx="3111365" cy="256993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ea typeface="Times New Roman" panose="02020603050405020304" pitchFamily="18" charset="0"/>
              </a:rPr>
              <a:t>H</a:t>
            </a:r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  <a:ea typeface="Times New Roman" panose="02020603050405020304" pitchFamily="18" charset="0"/>
              </a:rPr>
              <a:t>ow the FED reacts to a shock in the financial market and how the financial market and the US economy react to a monetary policy shock</a:t>
            </a:r>
            <a:endParaRPr lang="it-IT" sz="21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29171-E857-47D4-948A-10DE89224EC1}"/>
              </a:ext>
            </a:extLst>
          </p:cNvPr>
          <p:cNvSpPr txBox="1"/>
          <p:nvPr/>
        </p:nvSpPr>
        <p:spPr>
          <a:xfrm>
            <a:off x="891348" y="2168510"/>
            <a:ext cx="3237929" cy="192360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ea typeface="Times New Roman" panose="02020603050405020304" pitchFamily="18" charset="0"/>
              </a:rPr>
              <a:t>T</a:t>
            </a:r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  <a:ea typeface="Times New Roman" panose="02020603050405020304" pitchFamily="18" charset="0"/>
              </a:rPr>
              <a:t>he effects of stock market price and monetary policy shocks on the US economic cycle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75CEB-2B0B-48CE-A2CB-27ED18FE5070}"/>
              </a:ext>
            </a:extLst>
          </p:cNvPr>
          <p:cNvSpPr txBox="1"/>
          <p:nvPr/>
        </p:nvSpPr>
        <p:spPr>
          <a:xfrm>
            <a:off x="891348" y="1337825"/>
            <a:ext cx="7080785" cy="954107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  <a:ea typeface="Times New Roman" panose="02020603050405020304" pitchFamily="18" charset="0"/>
              </a:rPr>
              <a:t>Analysing, through the estimation of a vector autoregressive </a:t>
            </a:r>
          </a:p>
          <a:p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ea typeface="Times New Roman" panose="02020603050405020304" pitchFamily="18" charset="0"/>
              </a:rPr>
              <a:t>(</a:t>
            </a:r>
            <a:r>
              <a:rPr lang="en-GB" sz="2100" b="1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  <a:ea typeface="Times New Roman" panose="02020603050405020304" pitchFamily="18" charset="0"/>
              </a:rPr>
              <a:t>VAR) model:</a:t>
            </a:r>
            <a:endParaRPr lang="it-IT" sz="21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  <a:p>
            <a:endParaRPr lang="it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AF46-EACA-47F9-A29C-925A39F94B2B}"/>
              </a:ext>
            </a:extLst>
          </p:cNvPr>
          <p:cNvSpPr txBox="1"/>
          <p:nvPr/>
        </p:nvSpPr>
        <p:spPr>
          <a:xfrm>
            <a:off x="0" y="4881890"/>
            <a:ext cx="2393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8D777-121A-48FA-BC0C-22AD56D35B7C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86987-A603-46B2-967B-B9BA23B177D1}"/>
              </a:ext>
            </a:extLst>
          </p:cNvPr>
          <p:cNvSpPr txBox="1"/>
          <p:nvPr/>
        </p:nvSpPr>
        <p:spPr>
          <a:xfrm>
            <a:off x="548641" y="322833"/>
            <a:ext cx="5438692" cy="38472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IRF (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lower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triangular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9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matrix</a:t>
            </a:r>
            <a:r>
              <a:rPr lang="it-IT" sz="1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8D7954E-F8BA-406F-8BE9-58ECB34F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997215"/>
            <a:ext cx="7283395" cy="35887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Action Button: Go Forward or Next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8FD39C7-9B89-4A9F-9301-E27540E6909C}"/>
              </a:ext>
            </a:extLst>
          </p:cNvPr>
          <p:cNvSpPr/>
          <p:nvPr/>
        </p:nvSpPr>
        <p:spPr>
          <a:xfrm rot="10800000">
            <a:off x="8686455" y="4582753"/>
            <a:ext cx="357640" cy="314526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77F33-23B3-4337-A665-74C5C5B3D614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6EC24-6991-4CF1-8C3A-F581C0266A8D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44DF7F5-4CB5-467C-91E4-9C6E7258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7" y="1153325"/>
            <a:ext cx="4264639" cy="283684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9AC36-370A-41D3-AF0E-2175361E3567}"/>
              </a:ext>
            </a:extLst>
          </p:cNvPr>
          <p:cNvSpPr txBox="1"/>
          <p:nvPr/>
        </p:nvSpPr>
        <p:spPr>
          <a:xfrm>
            <a:off x="453357" y="235843"/>
            <a:ext cx="3062057" cy="60016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33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THE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3BA20-EBD4-4AFF-ADBD-980C0FD34805}"/>
              </a:ext>
            </a:extLst>
          </p:cNvPr>
          <p:cNvSpPr txBox="1"/>
          <p:nvPr/>
        </p:nvSpPr>
        <p:spPr>
          <a:xfrm>
            <a:off x="5132910" y="1153325"/>
            <a:ext cx="4011065" cy="240065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The time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series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, </a:t>
            </a:r>
          </a:p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after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applying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 the ACF, </a:t>
            </a:r>
          </a:p>
          <a:p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partial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-ACF and the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augmented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 Dickey-Fuller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tests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appear</a:t>
            </a:r>
            <a:r>
              <a:rPr lang="it-IT" sz="25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 to be </a:t>
            </a:r>
          </a:p>
          <a:p>
            <a:r>
              <a:rPr lang="it-IT" sz="25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non-</a:t>
            </a:r>
            <a:r>
              <a:rPr lang="it-IT" sz="2500" i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stationary</a:t>
            </a:r>
            <a:r>
              <a:rPr lang="it-IT" sz="25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  <a:cs typeface="Arial" panose="020B0604020202020204" pitchFamily="34" charset="0"/>
              </a:rPr>
              <a:t>.</a:t>
            </a:r>
            <a:endParaRPr lang="it-IT" sz="2500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  <a:cs typeface="Arial" panose="020B0604020202020204" pitchFamily="34" charset="0"/>
            </a:endParaRPr>
          </a:p>
        </p:txBody>
      </p:sp>
      <p:sp>
        <p:nvSpPr>
          <p:cNvPr id="3" name="Action Button: Go Forward or Next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C9D1B01-0287-459B-BA00-1B782ADCC0EF}"/>
              </a:ext>
            </a:extLst>
          </p:cNvPr>
          <p:cNvSpPr/>
          <p:nvPr/>
        </p:nvSpPr>
        <p:spPr>
          <a:xfrm>
            <a:off x="8686455" y="4583031"/>
            <a:ext cx="357640" cy="314526"/>
          </a:xfrm>
          <a:prstGeom prst="actionButtonForwardNext">
            <a:avLst/>
          </a:prstGeom>
          <a:solidFill>
            <a:srgbClr val="E1E3E8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8CD3CD-E8EB-45CE-8679-48770B9406DB}"/>
              </a:ext>
            </a:extLst>
          </p:cNvPr>
          <p:cNvSpPr/>
          <p:nvPr/>
        </p:nvSpPr>
        <p:spPr>
          <a:xfrm>
            <a:off x="6711646" y="4563561"/>
            <a:ext cx="1874904" cy="35346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ACF and ADF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tests</a:t>
            </a:r>
            <a:endParaRPr lang="it-IT" sz="1600" b="1" dirty="0">
              <a:solidFill>
                <a:schemeClr val="tx2">
                  <a:lumMod val="75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35AAA-4053-441B-A742-72851D83439A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5DDB4-BCCF-4B3F-ADBE-AF5B6D948D99}"/>
              </a:ext>
            </a:extLst>
          </p:cNvPr>
          <p:cNvSpPr txBox="1"/>
          <p:nvPr/>
        </p:nvSpPr>
        <p:spPr>
          <a:xfrm>
            <a:off x="7015526" y="4900385"/>
            <a:ext cx="21284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DBC65-5BE4-485C-B73E-E8D32CD03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E33D92-A017-45B6-912C-005072DB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27" y="149095"/>
            <a:ext cx="3985200" cy="857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sz="2900" b="1" dirty="0">
                <a:solidFill>
                  <a:schemeClr val="bg1">
                    <a:lumMod val="95000"/>
                  </a:schemeClr>
                </a:solidFill>
              </a:rPr>
              <a:t>THE TRANFORMED VARIABLES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3E18E7-0F9C-4414-9385-9CA3871B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7" y="1360074"/>
            <a:ext cx="4232815" cy="28185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621F1-66D2-4438-B64D-2415D257EFF4}"/>
              </a:ext>
            </a:extLst>
          </p:cNvPr>
          <p:cNvSpPr txBox="1"/>
          <p:nvPr/>
        </p:nvSpPr>
        <p:spPr>
          <a:xfrm>
            <a:off x="5392092" y="784192"/>
            <a:ext cx="3473183" cy="364715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  <a:buSzPct val="52000"/>
            </a:pP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The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transformed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time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represent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the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variables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obtained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once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applied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the log-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transformation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,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respectively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to </a:t>
            </a:r>
            <a:r>
              <a:rPr lang="it-IT" sz="21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Real GDP per capita 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and </a:t>
            </a:r>
            <a:r>
              <a:rPr lang="it-IT" sz="21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S&amp;P 500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, and the first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difference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to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all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the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variables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.</a:t>
            </a:r>
          </a:p>
          <a:p>
            <a:pPr marL="342900" indent="-342900"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endParaRPr lang="it-IT" sz="2100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  <a:p>
            <a:pPr>
              <a:buClr>
                <a:schemeClr val="bg1">
                  <a:lumMod val="95000"/>
                </a:schemeClr>
              </a:buClr>
              <a:buSzPct val="52000"/>
            </a:pP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The time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appear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to be </a:t>
            </a:r>
            <a:r>
              <a:rPr lang="it-IT" sz="2100" i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stationary</a:t>
            </a:r>
            <a:r>
              <a:rPr lang="it-IT" sz="21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.</a:t>
            </a:r>
            <a:endParaRPr lang="it-IT" sz="2100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46E830-25C8-42F2-9AE2-64B128A6D55B}"/>
              </a:ext>
            </a:extLst>
          </p:cNvPr>
          <p:cNvSpPr/>
          <p:nvPr/>
        </p:nvSpPr>
        <p:spPr>
          <a:xfrm>
            <a:off x="6711646" y="4564316"/>
            <a:ext cx="1874904" cy="353466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ACF and ADF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Titillium Web" panose="020B0604020202020204" charset="0"/>
              </a:rPr>
              <a:t>tests</a:t>
            </a:r>
            <a:endParaRPr lang="it-IT" sz="1600" b="1" dirty="0">
              <a:solidFill>
                <a:schemeClr val="tx2">
                  <a:lumMod val="75000"/>
                </a:schemeClr>
              </a:solidFill>
              <a:latin typeface="Titillium Web" panose="020B0604020202020204" charset="0"/>
            </a:endParaRPr>
          </a:p>
        </p:txBody>
      </p:sp>
      <p:sp>
        <p:nvSpPr>
          <p:cNvPr id="5" name="Action Button: Go Forward or Next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DDBBEBD-2172-4B9C-A862-879F268C4B52}"/>
              </a:ext>
            </a:extLst>
          </p:cNvPr>
          <p:cNvSpPr/>
          <p:nvPr/>
        </p:nvSpPr>
        <p:spPr>
          <a:xfrm>
            <a:off x="8686455" y="4583786"/>
            <a:ext cx="357640" cy="314526"/>
          </a:xfrm>
          <a:prstGeom prst="actionButtonForwardNext">
            <a:avLst/>
          </a:prstGeom>
          <a:solidFill>
            <a:srgbClr val="E1E3E8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D76CC-65AB-4298-BD80-5A0D788C10EA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45D00-ECBB-407B-B2D0-8D2231636D38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  <p:extLst>
      <p:ext uri="{BB962C8B-B14F-4D97-AF65-F5344CB8AC3E}">
        <p14:creationId xmlns:p14="http://schemas.microsoft.com/office/powerpoint/2010/main" val="169162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F7C7A-108D-40EF-A5D1-6E916A5113D6}"/>
              </a:ext>
            </a:extLst>
          </p:cNvPr>
          <p:cNvSpPr txBox="1"/>
          <p:nvPr/>
        </p:nvSpPr>
        <p:spPr>
          <a:xfrm>
            <a:off x="560934" y="258926"/>
            <a:ext cx="6378669" cy="5539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29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MODEL ESTIMATION METHODOLOGY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5D3F22-A558-44E7-8CA0-9B280C95E067}"/>
              </a:ext>
            </a:extLst>
          </p:cNvPr>
          <p:cNvSpPr/>
          <p:nvPr/>
        </p:nvSpPr>
        <p:spPr>
          <a:xfrm>
            <a:off x="837560" y="1413862"/>
            <a:ext cx="4979253" cy="553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Time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series</a:t>
            </a:r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conversion</a:t>
            </a:r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4D7121-374C-4258-A3E2-C226B5BCAEBA}"/>
              </a:ext>
            </a:extLst>
          </p:cNvPr>
          <p:cNvSpPr/>
          <p:nvPr/>
        </p:nvSpPr>
        <p:spPr>
          <a:xfrm>
            <a:off x="837559" y="2272660"/>
            <a:ext cx="4979253" cy="55399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VAR model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order</a:t>
            </a:r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selection</a:t>
            </a:r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8C674E-DC0B-40D0-99F2-28E30E9675E1}"/>
              </a:ext>
            </a:extLst>
          </p:cNvPr>
          <p:cNvSpPr/>
          <p:nvPr/>
        </p:nvSpPr>
        <p:spPr>
          <a:xfrm>
            <a:off x="837557" y="3131458"/>
            <a:ext cx="4979253" cy="5539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VAR model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estimation</a:t>
            </a:r>
            <a:endParaRPr lang="it-IT" sz="21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68E2C8-7EC8-4935-A135-E68BDAE7F9AF}"/>
              </a:ext>
            </a:extLst>
          </p:cNvPr>
          <p:cNvSpPr/>
          <p:nvPr/>
        </p:nvSpPr>
        <p:spPr>
          <a:xfrm>
            <a:off x="837558" y="3990256"/>
            <a:ext cx="4979253" cy="5539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Model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adequacy</a:t>
            </a:r>
            <a:r>
              <a:rPr lang="it-IT" sz="21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tests</a:t>
            </a:r>
            <a:endParaRPr lang="it-IT" sz="21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214F1-1E81-4E23-BB4D-12D1E7CB0A5C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1CFD1-A06A-4236-B5D7-C99B86908E26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653925" y="353202"/>
            <a:ext cx="7772400" cy="8832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/>
              <a:t>VAR MODEL ORDER SELECTION</a:t>
            </a:r>
            <a:endParaRPr sz="2900"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5120163" y="1343416"/>
            <a:ext cx="3470587" cy="24566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52000"/>
            </a:pP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The information </a:t>
            </a: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criteria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 output I </a:t>
            </a: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referred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 to, are: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Akaike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 information </a:t>
            </a: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criterion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 (AIC)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52000"/>
              <a:buFont typeface="Wingdings" panose="05000000000000000000" pitchFamily="2" charset="2"/>
              <a:buChar char="q"/>
            </a:pP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Bayesian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/Schwarz information </a:t>
            </a:r>
            <a:r>
              <a:rPr lang="it-IT" sz="2300" dirty="0" err="1">
                <a:solidFill>
                  <a:schemeClr val="bg1">
                    <a:lumMod val="95000"/>
                  </a:schemeClr>
                </a:solidFill>
              </a:rPr>
              <a:t>criterion</a:t>
            </a:r>
            <a:r>
              <a:rPr lang="it-IT" sz="23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sz="23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58C27F5C-D5B7-4FF4-ABB8-5224E537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0" y="1343416"/>
            <a:ext cx="3942883" cy="334288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113336-E663-47FF-A876-8A2F82DD54C6}"/>
              </a:ext>
            </a:extLst>
          </p:cNvPr>
          <p:cNvSpPr/>
          <p:nvPr/>
        </p:nvSpPr>
        <p:spPr>
          <a:xfrm>
            <a:off x="653925" y="1452282"/>
            <a:ext cx="737668" cy="414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06F387-4848-4F1D-B345-D9DA8EC50ACF}"/>
              </a:ext>
            </a:extLst>
          </p:cNvPr>
          <p:cNvSpPr/>
          <p:nvPr/>
        </p:nvSpPr>
        <p:spPr>
          <a:xfrm>
            <a:off x="1863223" y="1452282"/>
            <a:ext cx="737668" cy="414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F364C-A477-4D7F-A488-15E269A4FA21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A80FC-1210-484A-9DAE-00D60B9DC282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29000" y="166152"/>
            <a:ext cx="7686000" cy="72642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2900" dirty="0"/>
            </a:br>
            <a:r>
              <a:rPr lang="it-IT" sz="2900" dirty="0"/>
              <a:t>VAR (1) MODEL ESTIMATION</a:t>
            </a:r>
            <a:endParaRPr sz="2900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A80F593-69C6-4B0E-99E9-CE43AF7CC50B}"/>
                  </a:ext>
                </a:extLst>
              </p:cNvPr>
              <p:cNvSpPr/>
              <p:nvPr/>
            </p:nvSpPr>
            <p:spPr>
              <a:xfrm>
                <a:off x="729000" y="2266643"/>
                <a:ext cx="6884894" cy="2259106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7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𝟓𝟎𝟎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𝑮𝑫𝑷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𝑰𝑵𝑭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𝑭𝑭𝑹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sz="27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7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sz="27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7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𝑮𝑫𝑷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𝑰𝑵𝑭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𝑭𝑭𝑹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it-IT" sz="2700" b="1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700" b="1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700" b="1" i="1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𝜺</m:t>
                                  </m:r>
                                </m:e>
                                <m:sub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it-IT" sz="2700" b="1" i="1" smtClean="0">
                                      <a:solidFill>
                                        <a:schemeClr val="tx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sz="27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A80F593-69C6-4B0E-99E9-CE43AF7CC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0" y="2266643"/>
                <a:ext cx="6884894" cy="225910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FDC5387-9C44-4133-A7C8-6DB017728FA9}"/>
              </a:ext>
            </a:extLst>
          </p:cNvPr>
          <p:cNvSpPr/>
          <p:nvPr/>
        </p:nvSpPr>
        <p:spPr>
          <a:xfrm>
            <a:off x="729000" y="1205604"/>
            <a:ext cx="5495278" cy="748006"/>
          </a:xfrm>
          <a:prstGeom prst="wedgeRoundRectCallout">
            <a:avLst>
              <a:gd name="adj1" fmla="val -20833"/>
              <a:gd name="adj2" fmla="val 76742"/>
              <a:gd name="adj3" fmla="val 16667"/>
            </a:avLst>
          </a:prstGeom>
          <a:solidFill>
            <a:srgbClr val="8696B5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" b="1" dirty="0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VAR (1) model </a:t>
            </a:r>
            <a:r>
              <a:rPr lang="it-IT" sz="1700" b="1" dirty="0" err="1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estimated</a:t>
            </a:r>
            <a:r>
              <a:rPr lang="it-IT" sz="1700" b="1" dirty="0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 by </a:t>
            </a:r>
            <a:r>
              <a:rPr lang="it-IT" sz="1700" b="1" dirty="0" err="1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utilising</a:t>
            </a:r>
            <a:r>
              <a:rPr lang="it-IT" sz="1700" b="1" dirty="0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 OLS per </a:t>
            </a:r>
            <a:r>
              <a:rPr lang="it-IT" sz="1700" b="1" dirty="0" err="1">
                <a:solidFill>
                  <a:schemeClr val="tx2">
                    <a:lumMod val="75000"/>
                  </a:schemeClr>
                </a:solidFill>
                <a:latin typeface="Titillium Web ExtraLight" panose="020B0604020202020204" charset="0"/>
              </a:rPr>
              <a:t>equation</a:t>
            </a:r>
            <a:endParaRPr lang="it-IT" sz="1700" b="1" dirty="0">
              <a:solidFill>
                <a:schemeClr val="tx2">
                  <a:lumMod val="7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3" name="Action Button: Go Forward or Next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69806B53-D196-40F1-A019-92813F067FD6}"/>
              </a:ext>
            </a:extLst>
          </p:cNvPr>
          <p:cNvSpPr/>
          <p:nvPr/>
        </p:nvSpPr>
        <p:spPr>
          <a:xfrm>
            <a:off x="8686455" y="4582753"/>
            <a:ext cx="357640" cy="314526"/>
          </a:xfrm>
          <a:prstGeom prst="actionButtonForwardNext">
            <a:avLst/>
          </a:prstGeom>
          <a:solidFill>
            <a:srgbClr val="8696B5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F1AD-97E3-4D16-8BF9-844A548FA223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5C004-51DA-40CA-BC78-A0BB2D84CF9D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8F8C5-6CCB-4F3C-8349-4278F2CBDA1D}"/>
              </a:ext>
            </a:extLst>
          </p:cNvPr>
          <p:cNvSpPr txBox="1"/>
          <p:nvPr/>
        </p:nvSpPr>
        <p:spPr>
          <a:xfrm>
            <a:off x="499462" y="235843"/>
            <a:ext cx="6731214" cy="53860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29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MODEL ADEQUACY TESTS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B0D5203-1591-4537-A6B7-37429969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2" y="1585095"/>
            <a:ext cx="4245697" cy="324886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60507-C2BE-40C1-8EEA-77D2B662A339}"/>
              </a:ext>
            </a:extLst>
          </p:cNvPr>
          <p:cNvSpPr/>
          <p:nvPr/>
        </p:nvSpPr>
        <p:spPr>
          <a:xfrm>
            <a:off x="5122304" y="1557752"/>
            <a:ext cx="2962859" cy="38159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Serial </a:t>
            </a:r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correlation</a:t>
            </a:r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F8BD58-834B-40D5-8928-563D5C30E852}"/>
              </a:ext>
            </a:extLst>
          </p:cNvPr>
          <p:cNvSpPr/>
          <p:nvPr/>
        </p:nvSpPr>
        <p:spPr>
          <a:xfrm>
            <a:off x="5122305" y="2360191"/>
            <a:ext cx="2962859" cy="3815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latin typeface="Titillium Web ExtraLight" panose="020B0604020202020204" charset="0"/>
              </a:rPr>
              <a:t>Conditional</a:t>
            </a:r>
            <a:r>
              <a:rPr lang="it-IT" b="1" dirty="0">
                <a:latin typeface="Titillium Web ExtraLight" panose="020B0604020202020204" charset="0"/>
              </a:rPr>
              <a:t> </a:t>
            </a:r>
            <a:r>
              <a:rPr lang="it-IT" b="1" dirty="0" err="1">
                <a:latin typeface="Titillium Web ExtraLight" panose="020B0604020202020204" charset="0"/>
              </a:rPr>
              <a:t>heteroskedasticity</a:t>
            </a:r>
            <a:r>
              <a:rPr lang="it-IT" b="1" dirty="0">
                <a:latin typeface="Titillium Web ExtraLight" panose="020B0604020202020204" charset="0"/>
              </a:rPr>
              <a:t> Test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A5AD49-F17B-4287-8BA8-BFAE19740353}"/>
              </a:ext>
            </a:extLst>
          </p:cNvPr>
          <p:cNvSpPr/>
          <p:nvPr/>
        </p:nvSpPr>
        <p:spPr>
          <a:xfrm>
            <a:off x="5124254" y="3201890"/>
            <a:ext cx="2962859" cy="3815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Structural</a:t>
            </a:r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stability</a:t>
            </a:r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Test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A352E1-3A06-4C13-A431-1D77716A9300}"/>
              </a:ext>
            </a:extLst>
          </p:cNvPr>
          <p:cNvSpPr/>
          <p:nvPr/>
        </p:nvSpPr>
        <p:spPr>
          <a:xfrm>
            <a:off x="499462" y="1019756"/>
            <a:ext cx="2962859" cy="3815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Stable</a:t>
            </a:r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process</a:t>
            </a:r>
            <a:r>
              <a:rPr lang="it-IT" sz="1500" b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1500" b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assessment</a:t>
            </a:r>
            <a:endParaRPr lang="it-IT" sz="1500" b="1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B6AD9-DC18-4172-96E3-5DBB9D0F911B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15EFD-3BB4-4855-A7B4-945668B2FCF5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  <p:sp>
        <p:nvSpPr>
          <p:cNvPr id="9" name="Action Button: Go Forward or Next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88A2BC0-CAD6-4294-9FD6-B3AC603EDD6D}"/>
              </a:ext>
            </a:extLst>
          </p:cNvPr>
          <p:cNvSpPr/>
          <p:nvPr/>
        </p:nvSpPr>
        <p:spPr>
          <a:xfrm>
            <a:off x="8586575" y="4534236"/>
            <a:ext cx="337116" cy="299719"/>
          </a:xfrm>
          <a:prstGeom prst="actionButtonForwardNext">
            <a:avLst/>
          </a:prstGeom>
          <a:solidFill>
            <a:srgbClr val="E2E4E8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5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>
            <a:spLocks noGrp="1"/>
          </p:cNvSpPr>
          <p:nvPr>
            <p:ph type="title"/>
          </p:nvPr>
        </p:nvSpPr>
        <p:spPr>
          <a:xfrm>
            <a:off x="464920" y="206382"/>
            <a:ext cx="7686000" cy="7227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900" dirty="0"/>
              <a:t>STRUCTURAL VAR IDENTIFICATION</a:t>
            </a:r>
            <a:endParaRPr sz="2900" dirty="0"/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95000"/>
                </a:schemeClr>
              </a:buClr>
              <a:buSzPct val="52000"/>
              <a:buNone/>
            </a:pP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The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structural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form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is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obtained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through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the </a:t>
            </a:r>
            <a:r>
              <a:rPr lang="it-IT" sz="2100" i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Cholesky</a:t>
            </a:r>
            <a:r>
              <a:rPr lang="it-IT" sz="2100" i="1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it-IT" sz="2100" i="1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decomposition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, </a:t>
            </a:r>
            <a:r>
              <a:rPr lang="it-IT" sz="2100" dirty="0" err="1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which</a:t>
            </a:r>
            <a:r>
              <a:rPr lang="it-IT" sz="2100" dirty="0">
                <a:solidFill>
                  <a:schemeClr val="bg1">
                    <a:lumMod val="95000"/>
                  </a:schemeClr>
                </a:solidFill>
                <a:latin typeface="Titillium Web ExtraLight" panose="020B0604020202020204" charset="0"/>
              </a:rPr>
              <a:t> </a:t>
            </a:r>
            <a:r>
              <a:rPr lang="en-US" sz="2100" b="0" i="0" dirty="0">
                <a:solidFill>
                  <a:schemeClr val="bg1">
                    <a:lumMod val="95000"/>
                  </a:schemeClr>
                </a:solidFill>
                <a:effectLst/>
                <a:latin typeface="Titillium Web ExtraLight" panose="020B0604020202020204" charset="0"/>
              </a:rPr>
              <a:t>imposes a recursive ordering of the identified shocks.</a:t>
            </a:r>
            <a:endParaRPr sz="2100" dirty="0">
              <a:solidFill>
                <a:schemeClr val="bg1">
                  <a:lumMod val="95000"/>
                </a:schemeClr>
              </a:solidFill>
              <a:latin typeface="Titillium Web ExtraLight" panose="020B0604020202020204" charset="0"/>
            </a:endParaRPr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01FC157-A460-4326-9104-BC93A5FC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5" y="1403987"/>
            <a:ext cx="3680445" cy="24819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E52BA-8EDC-48BC-B2A9-7828CF0550F4}"/>
              </a:ext>
            </a:extLst>
          </p:cNvPr>
          <p:cNvSpPr txBox="1"/>
          <p:nvPr/>
        </p:nvSpPr>
        <p:spPr>
          <a:xfrm>
            <a:off x="0" y="4897557"/>
            <a:ext cx="2739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Saulo Cotturone | </a:t>
            </a:r>
            <a:r>
              <a:rPr lang="it-IT" sz="1000" dirty="0" err="1">
                <a:solidFill>
                  <a:schemeClr val="bg1">
                    <a:lumMod val="95000"/>
                  </a:schemeClr>
                </a:solidFill>
              </a:rPr>
              <a:t>Dissertation</a:t>
            </a:r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 Defense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393D-D603-4A0E-A69C-5D211A1CB122}"/>
              </a:ext>
            </a:extLst>
          </p:cNvPr>
          <p:cNvSpPr txBox="1"/>
          <p:nvPr/>
        </p:nvSpPr>
        <p:spPr>
          <a:xfrm>
            <a:off x="7026329" y="4897279"/>
            <a:ext cx="2117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bg1">
                    <a:lumMod val="95000"/>
                  </a:schemeClr>
                </a:solidFill>
              </a:rPr>
              <a:t>Ca’ Foscari University, 13/11/2020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573</Words>
  <Application>Microsoft Office PowerPoint</Application>
  <PresentationFormat>On-screen Show (16:9)</PresentationFormat>
  <Paragraphs>112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Titillium Web</vt:lpstr>
      <vt:lpstr>Wingdings</vt:lpstr>
      <vt:lpstr>Cambria Math</vt:lpstr>
      <vt:lpstr>Titillium Web ExtraLight</vt:lpstr>
      <vt:lpstr>Thaliard template</vt:lpstr>
      <vt:lpstr>Stock market price shocks and monetary policy within the US economic cycle: an empirical analysis with the VAR model</vt:lpstr>
      <vt:lpstr>PURPOSES</vt:lpstr>
      <vt:lpstr>PowerPoint Presentation</vt:lpstr>
      <vt:lpstr>THE TRANFORMED VARIABLES</vt:lpstr>
      <vt:lpstr>PowerPoint Presentation</vt:lpstr>
      <vt:lpstr>VAR MODEL ORDER SELECTION</vt:lpstr>
      <vt:lpstr> VAR (1) MODEL ESTIMATION</vt:lpstr>
      <vt:lpstr>PowerPoint Presentation</vt:lpstr>
      <vt:lpstr>STRUCTURAL VAR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price shocks and monetary policy within the US economic cycle: an empirical analysis with the VAR model</dc:title>
  <dc:creator>Administrator</dc:creator>
  <cp:lastModifiedBy>Luca Cotturone</cp:lastModifiedBy>
  <cp:revision>85</cp:revision>
  <dcterms:modified xsi:type="dcterms:W3CDTF">2020-11-13T01:26:23Z</dcterms:modified>
</cp:coreProperties>
</file>