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3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lo\Desktop\Result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v>Tempo de Execução (s)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0"/>
                  <c:y val="-3.8435140700068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0864197530864764E-3"/>
                  <c:y val="-6.31434454358270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0199039121482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Plan1!$H$1:$H$4</c:f>
              <c:numCache>
                <c:formatCode>General</c:formatCode>
                <c:ptCount val="4"/>
                <c:pt idx="0">
                  <c:v>958</c:v>
                </c:pt>
                <c:pt idx="1">
                  <c:v>746</c:v>
                </c:pt>
                <c:pt idx="2">
                  <c:v>504.18</c:v>
                </c:pt>
                <c:pt idx="3">
                  <c:v>381.01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63269888"/>
        <c:axId val="-863263360"/>
      </c:lineChart>
      <c:catAx>
        <c:axId val="-8632698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63263360"/>
        <c:crosses val="autoZero"/>
        <c:auto val="1"/>
        <c:lblAlgn val="ctr"/>
        <c:lblOffset val="100"/>
        <c:noMultiLvlLbl val="0"/>
      </c:catAx>
      <c:valAx>
        <c:axId val="-8632633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6326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3689435695538059"/>
          <c:y val="0.82407407407407407"/>
          <c:w val="0.3448953012609951"/>
          <c:h val="7.3892130054065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8632A02-C39E-4E3B-B22B-D0177C170173}" type="datetimeFigureOut">
              <a:rPr lang="pt-BR" smtClean="0"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66E1C4-5015-4C69-8DEB-4C617E8691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Regras de Associação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Saulo Ramos de C. Pereira 			RA</a:t>
            </a:r>
            <a:r>
              <a:rPr lang="pt-BR" dirty="0"/>
              <a:t>: 13006913</a:t>
            </a:r>
          </a:p>
          <a:p>
            <a:endParaRPr lang="pt-BR" dirty="0" smtClean="0"/>
          </a:p>
          <a:p>
            <a:r>
              <a:rPr lang="pt-BR" dirty="0" err="1" smtClean="0"/>
              <a:t>Profº</a:t>
            </a:r>
            <a:r>
              <a:rPr lang="pt-BR" dirty="0" smtClean="0"/>
              <a:t> Dr. Fabrício O. França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8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91264" cy="489416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Notebook </a:t>
            </a:r>
            <a:r>
              <a:rPr lang="pt-BR" dirty="0"/>
              <a:t> </a:t>
            </a:r>
            <a:r>
              <a:rPr lang="pt-BR" dirty="0" smtClean="0"/>
              <a:t>1  </a:t>
            </a:r>
            <a:r>
              <a:rPr lang="pt-BR" dirty="0" smtClean="0"/>
              <a:t>LG</a:t>
            </a:r>
            <a:endParaRPr lang="pt-BR" dirty="0" smtClean="0"/>
          </a:p>
          <a:p>
            <a:pPr lvl="1"/>
            <a:r>
              <a:rPr lang="pt-BR" dirty="0" smtClean="0"/>
              <a:t>Intel Core i7 740Qm – 1.6 GHz - </a:t>
            </a:r>
            <a:r>
              <a:rPr lang="pt-BR" dirty="0" err="1" smtClean="0"/>
              <a:t>TurboBoost</a:t>
            </a:r>
            <a:r>
              <a:rPr lang="pt-BR" dirty="0" smtClean="0"/>
              <a:t> 2.8Ghz</a:t>
            </a:r>
          </a:p>
          <a:p>
            <a:pPr lvl="1"/>
            <a:r>
              <a:rPr lang="pt-BR" dirty="0" smtClean="0"/>
              <a:t>4Gb DDR3 – 1333MHz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Notebook </a:t>
            </a:r>
            <a:r>
              <a:rPr lang="pt-BR" dirty="0" smtClean="0"/>
              <a:t> 2  Acer</a:t>
            </a:r>
            <a:endParaRPr lang="pt-BR" dirty="0" smtClean="0"/>
          </a:p>
          <a:p>
            <a:pPr lvl="1"/>
            <a:r>
              <a:rPr lang="pt-BR" dirty="0" smtClean="0"/>
              <a:t>Intel Pentium </a:t>
            </a:r>
            <a:r>
              <a:rPr lang="pt-BR" dirty="0" smtClean="0"/>
              <a:t>B940 </a:t>
            </a:r>
            <a:r>
              <a:rPr lang="pt-BR" dirty="0" smtClean="0"/>
              <a:t>– </a:t>
            </a:r>
            <a:r>
              <a:rPr lang="pt-BR" dirty="0" smtClean="0"/>
              <a:t>2.0 </a:t>
            </a:r>
            <a:r>
              <a:rPr lang="pt-BR" dirty="0" smtClean="0"/>
              <a:t>GHz</a:t>
            </a:r>
            <a:endParaRPr lang="pt-BR" dirty="0"/>
          </a:p>
          <a:p>
            <a:pPr lvl="1"/>
            <a:r>
              <a:rPr lang="pt-BR" dirty="0" smtClean="0"/>
              <a:t>3Gb DDR3 – 1333Mhz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Desktop 1</a:t>
            </a:r>
          </a:p>
          <a:p>
            <a:pPr lvl="1"/>
            <a:r>
              <a:rPr lang="pt-BR" dirty="0" smtClean="0"/>
              <a:t>AMD Athlon x2 – </a:t>
            </a:r>
            <a:r>
              <a:rPr lang="pt-BR" dirty="0" smtClean="0"/>
              <a:t>2.5GHz</a:t>
            </a:r>
            <a:endParaRPr lang="pt-BR" dirty="0" smtClean="0"/>
          </a:p>
          <a:p>
            <a:pPr lvl="1"/>
            <a:r>
              <a:rPr lang="pt-BR" dirty="0" smtClean="0"/>
              <a:t>2Gb DDR2 </a:t>
            </a:r>
            <a:r>
              <a:rPr lang="pt-BR" dirty="0" smtClean="0"/>
              <a:t>– 800MHz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Desktop </a:t>
            </a:r>
            <a:r>
              <a:rPr lang="pt-BR" dirty="0"/>
              <a:t>2</a:t>
            </a:r>
          </a:p>
          <a:p>
            <a:pPr lvl="1"/>
            <a:r>
              <a:rPr lang="pt-BR" dirty="0" smtClean="0"/>
              <a:t>AMD Athlon II x2 – </a:t>
            </a:r>
            <a:r>
              <a:rPr lang="pt-BR" dirty="0" smtClean="0"/>
              <a:t>3.0</a:t>
            </a:r>
            <a:r>
              <a:rPr lang="pt-BR" dirty="0" smtClean="0"/>
              <a:t>GHz</a:t>
            </a:r>
            <a:endParaRPr lang="pt-BR" dirty="0" smtClean="0"/>
          </a:p>
          <a:p>
            <a:pPr lvl="1"/>
            <a:r>
              <a:rPr lang="pt-BR" dirty="0" smtClean="0"/>
              <a:t>4Gb DDR3 – 1333MHz </a:t>
            </a:r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77" y="3036072"/>
            <a:ext cx="4861223" cy="36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91264" cy="48941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Notebook LG</a:t>
            </a:r>
          </a:p>
          <a:p>
            <a:pPr lvl="1"/>
            <a:r>
              <a:rPr lang="pt-BR" dirty="0" smtClean="0"/>
              <a:t>Intel Core i7 740Qm – 1.6 GHz - </a:t>
            </a:r>
            <a:r>
              <a:rPr lang="pt-BR" dirty="0" err="1" smtClean="0"/>
              <a:t>TurboBoost</a:t>
            </a:r>
            <a:r>
              <a:rPr lang="pt-BR" dirty="0" smtClean="0"/>
              <a:t> 2.8Ghz</a:t>
            </a:r>
          </a:p>
          <a:p>
            <a:pPr lvl="1"/>
            <a:r>
              <a:rPr lang="pt-BR" dirty="0" smtClean="0"/>
              <a:t>4Gb DDR3 – 1333MHz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err="1" smtClean="0"/>
              <a:t>Apriori</a:t>
            </a:r>
            <a:endParaRPr lang="pt-BR" dirty="0" smtClean="0"/>
          </a:p>
          <a:p>
            <a:pPr lvl="1"/>
            <a:r>
              <a:rPr lang="pt-BR" dirty="0" smtClean="0"/>
              <a:t>Tempo</a:t>
            </a:r>
            <a:r>
              <a:rPr lang="pt-BR" dirty="0" smtClean="0"/>
              <a:t>: 1884,21 s = 31:40 min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SON</a:t>
            </a:r>
          </a:p>
          <a:p>
            <a:pPr lvl="1"/>
            <a:r>
              <a:rPr lang="pt-BR" dirty="0" smtClean="0"/>
              <a:t>Tempo</a:t>
            </a:r>
            <a:r>
              <a:rPr lang="pt-BR" dirty="0" smtClean="0"/>
              <a:t>: 1151,62 s = 19:19 min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MapReduce</a:t>
            </a:r>
            <a:r>
              <a:rPr lang="pt-BR" dirty="0" smtClean="0"/>
              <a:t> (Local)</a:t>
            </a:r>
            <a:endParaRPr lang="pt-BR" dirty="0"/>
          </a:p>
          <a:p>
            <a:pPr lvl="1"/>
            <a:r>
              <a:rPr lang="pt-BR" dirty="0"/>
              <a:t>Tempo: </a:t>
            </a:r>
            <a:r>
              <a:rPr lang="pt-BR" dirty="0" smtClean="0"/>
              <a:t>958 </a:t>
            </a:r>
            <a:r>
              <a:rPr lang="pt-BR" dirty="0"/>
              <a:t>s = </a:t>
            </a:r>
            <a:r>
              <a:rPr lang="pt-BR" dirty="0" smtClean="0"/>
              <a:t>16:36 </a:t>
            </a:r>
            <a:r>
              <a:rPr lang="pt-BR" dirty="0"/>
              <a:t>min</a:t>
            </a:r>
          </a:p>
          <a:p>
            <a:pPr lvl="1"/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768" y="2708920"/>
            <a:ext cx="3394720" cy="39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Tempos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91264" cy="4894169"/>
          </a:xfrm>
        </p:spPr>
        <p:txBody>
          <a:bodyPr>
            <a:normAutofit/>
          </a:bodyPr>
          <a:lstStyle/>
          <a:p>
            <a:r>
              <a:rPr lang="pt-BR" dirty="0" smtClean="0"/>
              <a:t>Notebook LG + Desktop 1</a:t>
            </a:r>
          </a:p>
          <a:p>
            <a:pPr lvl="1"/>
            <a:r>
              <a:rPr lang="pt-BR" dirty="0" smtClean="0"/>
              <a:t>Tempo</a:t>
            </a:r>
            <a:r>
              <a:rPr lang="pt-BR" dirty="0" smtClean="0"/>
              <a:t>: 746 s = 12:43 min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/>
              <a:t>Notebook </a:t>
            </a:r>
            <a:r>
              <a:rPr lang="pt-BR" dirty="0" smtClean="0"/>
              <a:t>1 LG </a:t>
            </a:r>
            <a:r>
              <a:rPr lang="pt-BR" dirty="0"/>
              <a:t>+ </a:t>
            </a:r>
            <a:r>
              <a:rPr lang="pt-BR" dirty="0" smtClean="0"/>
              <a:t>Desktop 1 </a:t>
            </a:r>
            <a:r>
              <a:rPr lang="pt-BR" dirty="0" smtClean="0"/>
              <a:t>+ </a:t>
            </a:r>
            <a:r>
              <a:rPr lang="pt-BR" dirty="0" smtClean="0"/>
              <a:t>Notebook </a:t>
            </a:r>
            <a:r>
              <a:rPr lang="pt-BR" dirty="0" smtClean="0"/>
              <a:t>2 Acer</a:t>
            </a:r>
            <a:endParaRPr lang="pt-BR" dirty="0"/>
          </a:p>
          <a:p>
            <a:pPr lvl="1"/>
            <a:r>
              <a:rPr lang="pt-BR" dirty="0" smtClean="0"/>
              <a:t>Tempo</a:t>
            </a:r>
            <a:r>
              <a:rPr lang="pt-BR" dirty="0" smtClean="0"/>
              <a:t>: 504,18 s = 8:40 min</a:t>
            </a:r>
            <a:endParaRPr lang="pt-BR" dirty="0" smtClean="0"/>
          </a:p>
          <a:p>
            <a:r>
              <a:rPr lang="pt-BR" dirty="0"/>
              <a:t>Notebook 1 LG + Desktop 1 + Notebook 2 </a:t>
            </a:r>
            <a:r>
              <a:rPr lang="pt-BR" dirty="0" smtClean="0"/>
              <a:t>Acer + Desktop 2</a:t>
            </a:r>
            <a:endParaRPr lang="pt-BR" dirty="0"/>
          </a:p>
          <a:p>
            <a:pPr lvl="1"/>
            <a:r>
              <a:rPr lang="pt-BR" dirty="0"/>
              <a:t>Tempo</a:t>
            </a:r>
            <a:r>
              <a:rPr lang="pt-BR" dirty="0" smtClean="0"/>
              <a:t>: 381,01 s = 6:35 min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111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Quantidade de Máquinas x Tempo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40180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21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91264" cy="4894169"/>
          </a:xfrm>
        </p:spPr>
        <p:txBody>
          <a:bodyPr>
            <a:normAutofit/>
          </a:bodyPr>
          <a:lstStyle/>
          <a:p>
            <a:r>
              <a:rPr lang="pt-BR" dirty="0" smtClean="0"/>
              <a:t>Entendimento do algoritmo</a:t>
            </a:r>
          </a:p>
          <a:p>
            <a:pPr lvl="1"/>
            <a:r>
              <a:rPr lang="pt-BR" dirty="0" smtClean="0"/>
              <a:t>Passo a passo,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Elaboração do Programa</a:t>
            </a:r>
          </a:p>
          <a:p>
            <a:pPr lvl="1"/>
            <a:r>
              <a:rPr lang="pt-BR" dirty="0" smtClean="0"/>
              <a:t>Transição do passo a passo para o algoritmo</a:t>
            </a:r>
          </a:p>
          <a:p>
            <a:endParaRPr lang="pt-BR" dirty="0"/>
          </a:p>
          <a:p>
            <a:r>
              <a:rPr lang="pt-BR" dirty="0" smtClean="0"/>
              <a:t>Aprendizado Python</a:t>
            </a:r>
          </a:p>
          <a:p>
            <a:pPr lvl="1"/>
            <a:r>
              <a:rPr lang="pt-BR" dirty="0" smtClean="0"/>
              <a:t>Comandos</a:t>
            </a:r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22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640"/>
            <a:ext cx="3203849" cy="23929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909603"/>
            <a:ext cx="3923928" cy="29308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6672"/>
            <a:ext cx="3851920" cy="28889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0602"/>
            <a:ext cx="5105176" cy="382888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156"/>
            <a:ext cx="2699792" cy="20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356992"/>
            <a:ext cx="8784976" cy="1252728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accent2">
                    <a:lumMod val="75000"/>
                  </a:schemeClr>
                </a:solidFill>
              </a:rPr>
              <a:t>Obrigado!</a:t>
            </a:r>
            <a:br>
              <a:rPr lang="pt-BR" sz="8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5000" dirty="0" smtClean="0">
                <a:solidFill>
                  <a:schemeClr val="accent2">
                    <a:lumMod val="75000"/>
                  </a:schemeClr>
                </a:solidFill>
              </a:rPr>
              <a:t>Dúvidas?</a:t>
            </a:r>
            <a:endParaRPr lang="pt-BR" sz="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Situação: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Deseja-se extrair padrões frequentes em compras em um determinado supermercado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Possíveis Utilidades: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 smtClean="0"/>
              <a:t>Recomendação de Produtos</a:t>
            </a:r>
          </a:p>
          <a:p>
            <a:pPr lvl="1"/>
            <a:r>
              <a:rPr lang="pt-BR" dirty="0" smtClean="0"/>
              <a:t>Organização do Estoque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007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Situação: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Deseja-se extrair padrões frequentes em acidentes de trânsito a partir de um Banco de Dados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Possíveis Utilidades: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 smtClean="0"/>
              <a:t>Instalação de semáforos, placas, radares</a:t>
            </a:r>
          </a:p>
          <a:p>
            <a:pPr lvl="1"/>
            <a:r>
              <a:rPr lang="pt-BR" dirty="0" smtClean="0"/>
              <a:t>Prevenção de Acidentes</a:t>
            </a:r>
          </a:p>
          <a:p>
            <a:pPr lvl="1"/>
            <a:r>
              <a:rPr lang="pt-BR" dirty="0" err="1" smtClean="0"/>
              <a:t>Etc</a:t>
            </a: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279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Basicamente os passos a seguir são: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Contagem ou Frequência dos Itens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Calculo de confiança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Extração </a:t>
            </a:r>
            <a:r>
              <a:rPr lang="pt-BR" dirty="0"/>
              <a:t>de padrões </a:t>
            </a:r>
            <a:r>
              <a:rPr lang="pt-BR" dirty="0" smtClean="0"/>
              <a:t>frequentes com base no suporte e na confiança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7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Algoritmos de Extração de Padrões Frequentes</a:t>
            </a:r>
          </a:p>
          <a:p>
            <a:pPr lvl="1"/>
            <a:r>
              <a:rPr lang="pt-BR" dirty="0" err="1" smtClean="0"/>
              <a:t>Apriori</a:t>
            </a:r>
            <a:endParaRPr lang="pt-BR" dirty="0" smtClean="0"/>
          </a:p>
          <a:p>
            <a:pPr lvl="1"/>
            <a:r>
              <a:rPr lang="pt-BR" dirty="0" smtClean="0"/>
              <a:t>SON</a:t>
            </a:r>
          </a:p>
          <a:p>
            <a:pPr lvl="1"/>
            <a:r>
              <a:rPr lang="pt-BR" dirty="0" smtClean="0"/>
              <a:t>SON + </a:t>
            </a:r>
            <a:r>
              <a:rPr lang="pt-BR" dirty="0" err="1" smtClean="0"/>
              <a:t>MapReduce</a:t>
            </a:r>
            <a:endParaRPr lang="pt-BR" dirty="0" smtClean="0"/>
          </a:p>
          <a:p>
            <a:pPr marL="118872" indent="0">
              <a:buNone/>
            </a:pPr>
            <a:endParaRPr lang="pt-BR" dirty="0" smtClean="0"/>
          </a:p>
          <a:p>
            <a:pPr marL="118872" indent="0">
              <a:buNone/>
            </a:pPr>
            <a:endParaRPr lang="pt-BR" dirty="0" smtClean="0"/>
          </a:p>
          <a:p>
            <a:r>
              <a:rPr lang="pt-BR" dirty="0" smtClean="0"/>
              <a:t>Processamento Paralelo e Individual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Programação (Python)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2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Apriori</a:t>
            </a:r>
            <a:r>
              <a:rPr lang="pt-BR" dirty="0" smtClean="0"/>
              <a:t> – Passo a Passo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Conta 1-itemset (Varre Banco de Dados)</a:t>
            </a:r>
          </a:p>
          <a:p>
            <a:pPr lvl="1"/>
            <a:r>
              <a:rPr lang="pt-BR" dirty="0" smtClean="0"/>
              <a:t>Ex.: Itens {1},{5}, {7}, {8},..., {n}</a:t>
            </a:r>
          </a:p>
          <a:p>
            <a:pPr lvl="1"/>
            <a:r>
              <a:rPr lang="pt-BR" dirty="0" err="1" smtClean="0"/>
              <a:t>Frequencia</a:t>
            </a:r>
            <a:r>
              <a:rPr lang="pt-BR" dirty="0" smtClean="0"/>
              <a:t>: 8, 5, 3,6</a:t>
            </a:r>
            <a:endParaRPr lang="pt-BR" dirty="0"/>
          </a:p>
          <a:p>
            <a:pPr lvl="1"/>
            <a:r>
              <a:rPr lang="pt-BR" dirty="0" smtClean="0"/>
              <a:t>Elimina itens abaixo do suporte</a:t>
            </a:r>
          </a:p>
          <a:p>
            <a:pPr lvl="1"/>
            <a:r>
              <a:rPr lang="pt-BR" dirty="0" smtClean="0"/>
              <a:t>Gera 2-itemset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Conta </a:t>
            </a:r>
            <a:r>
              <a:rPr lang="pt-BR" dirty="0" smtClean="0"/>
              <a:t>2-itemset </a:t>
            </a:r>
            <a:r>
              <a:rPr lang="pt-BR" dirty="0"/>
              <a:t>(Varre Banco de Dados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Ex.: Itens {</a:t>
            </a:r>
            <a:r>
              <a:rPr lang="pt-BR" dirty="0" smtClean="0"/>
              <a:t>1,5},{1,7}, {1,8},...,{</a:t>
            </a:r>
            <a:r>
              <a:rPr lang="pt-BR" dirty="0" err="1" smtClean="0"/>
              <a:t>n,m</a:t>
            </a:r>
            <a:r>
              <a:rPr lang="pt-BR" dirty="0" smtClean="0"/>
              <a:t>}</a:t>
            </a:r>
            <a:endParaRPr lang="pt-BR" dirty="0"/>
          </a:p>
          <a:p>
            <a:pPr lvl="1"/>
            <a:r>
              <a:rPr lang="pt-BR" dirty="0" err="1"/>
              <a:t>Frequencia</a:t>
            </a:r>
            <a:r>
              <a:rPr lang="pt-BR" dirty="0"/>
              <a:t>: </a:t>
            </a:r>
            <a:r>
              <a:rPr lang="pt-BR" dirty="0" smtClean="0"/>
              <a:t>3,5,8,10</a:t>
            </a:r>
            <a:endParaRPr lang="pt-BR" dirty="0"/>
          </a:p>
          <a:p>
            <a:pPr lvl="1"/>
            <a:r>
              <a:rPr lang="pt-BR" dirty="0"/>
              <a:t>Elimina itens abaixo do suporte</a:t>
            </a:r>
          </a:p>
          <a:p>
            <a:pPr lvl="1"/>
            <a:r>
              <a:rPr lang="pt-BR" dirty="0"/>
              <a:t>Gera </a:t>
            </a:r>
            <a:r>
              <a:rPr lang="pt-BR" dirty="0" smtClean="0"/>
              <a:t>3-itemset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sz="2900" dirty="0" smtClean="0"/>
              <a:t>Assim por diante até não sobrar mais itens para gerar o próximo </a:t>
            </a:r>
            <a:r>
              <a:rPr lang="pt-BR" sz="2900" dirty="0" err="1" smtClean="0"/>
              <a:t>itemset</a:t>
            </a:r>
            <a:endParaRPr lang="pt-BR" sz="2900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6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Apriori</a:t>
            </a:r>
            <a:r>
              <a:rPr lang="pt-BR" dirty="0" smtClean="0"/>
              <a:t> – Passo a Passo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5191"/>
                <a:ext cx="8291264" cy="48941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Calcula confiança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latin typeface="Cambria Math"/>
                        </a:rPr>
                        <m:t>𝐶𝑜𝑛𝑓</m:t>
                      </m:r>
                      <m:r>
                        <a:rPr lang="pt-BR" sz="2200" b="0" i="1" smtClean="0">
                          <a:latin typeface="Cambria Math"/>
                        </a:rPr>
                        <m:t>(</m:t>
                      </m:r>
                      <m:r>
                        <a:rPr lang="pt-BR" sz="2200" b="0" i="1" smtClean="0">
                          <a:latin typeface="Cambria Math"/>
                        </a:rPr>
                        <m:t>𝐴</m:t>
                      </m:r>
                      <m:r>
                        <a:rPr lang="pt-BR" sz="2200" b="0" i="1" smtClean="0">
                          <a:latin typeface="Cambria Math"/>
                        </a:rPr>
                        <m:t>⇒</m:t>
                      </m:r>
                      <m:r>
                        <a:rPr lang="pt-BR" sz="2200" b="0" i="1" smtClean="0">
                          <a:latin typeface="Cambria Math"/>
                        </a:rPr>
                        <m:t>𝐵</m:t>
                      </m:r>
                      <m:r>
                        <a:rPr lang="pt-BR" sz="22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/>
                            </a:rPr>
                            <m:t>𝐹𝑟𝑒𝑞</m:t>
                          </m:r>
                          <m:r>
                            <a:rPr lang="pt-BR" sz="2200" i="1">
                              <a:latin typeface="Cambria Math"/>
                            </a:rPr>
                            <m:t> (</m:t>
                          </m:r>
                          <m:r>
                            <a:rPr lang="pt-BR" sz="2200" i="1">
                              <a:latin typeface="Cambria Math"/>
                            </a:rPr>
                            <m:t>𝐶𝑜𝑛𝑗𝑢𝑛𝑡𝑜</m:t>
                          </m:r>
                          <m:r>
                            <a:rPr lang="pt-BR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sz="2200" i="1">
                              <a:latin typeface="Cambria Math"/>
                            </a:rPr>
                            <m:t>𝐹𝑟𝑒𝑞</m:t>
                          </m:r>
                          <m:r>
                            <a:rPr lang="pt-BR" sz="2200" i="1">
                              <a:latin typeface="Cambria Math"/>
                            </a:rPr>
                            <m:t> (</m:t>
                          </m:r>
                          <m:r>
                            <a:rPr lang="pt-BR" sz="2200" i="1">
                              <a:latin typeface="Cambria Math"/>
                            </a:rPr>
                            <m:t>𝐼</m:t>
                          </m:r>
                          <m:r>
                            <a:rPr lang="pt-BR" sz="2200" i="1">
                              <a:latin typeface="Cambria Math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pt-BR" sz="2200" dirty="0"/>
              </a:p>
              <a:p>
                <a:pPr lvl="1"/>
                <a:r>
                  <a:rPr lang="pt-BR" dirty="0" err="1" smtClean="0"/>
                  <a:t>Ex</a:t>
                </a:r>
                <a:r>
                  <a:rPr lang="pt-BR" dirty="0" smtClean="0"/>
                  <a:t>: {1,2,6,8} ,8</a:t>
                </a:r>
              </a:p>
              <a:p>
                <a:pPr lvl="1"/>
                <a:r>
                  <a:rPr lang="pt-BR" dirty="0" err="1" smtClean="0"/>
                  <a:t>Ex</a:t>
                </a:r>
                <a:r>
                  <a:rPr lang="pt-BR" dirty="0" smtClean="0"/>
                  <a:t>: {1}, 9</a:t>
                </a:r>
              </a:p>
              <a:p>
                <a:pPr lvl="1"/>
                <a:endParaRPr lang="pt-BR" dirty="0" smtClean="0"/>
              </a:p>
              <a:p>
                <a:r>
                  <a:rPr lang="pt-BR" dirty="0" smtClean="0"/>
                  <a:t>Calcula confiança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latin typeface="Cambria Math"/>
                        </a:rPr>
                        <m:t>𝐶𝑜𝑛𝑓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b="0" i="1" smtClean="0">
                              <a:latin typeface="Cambria Math"/>
                            </a:rPr>
                            <m:t>{1}⇒{2,6,8}</m:t>
                          </m:r>
                        </m:e>
                      </m:d>
                      <m:r>
                        <a:rPr lang="pt-BR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pt-BR" sz="22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pt-BR" sz="2200" b="0" i="1" smtClean="0">
                          <a:latin typeface="Cambria Math"/>
                        </a:rPr>
                        <m:t>=0,88</m:t>
                      </m:r>
                    </m:oMath>
                  </m:oMathPara>
                </a14:m>
                <a:endParaRPr lang="pt-BR" sz="2200" b="0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Regra de Associação Gerada</a:t>
                </a:r>
                <a:endParaRPr lang="pt-BR" dirty="0"/>
              </a:p>
              <a:p>
                <a:pPr lvl="1"/>
                <a:r>
                  <a:rPr lang="pt-BR" dirty="0" smtClean="0"/>
                  <a:t>{1} =&gt; {2,6,8}     (</a:t>
                </a:r>
                <a:r>
                  <a:rPr lang="pt-BR" dirty="0" err="1" smtClean="0"/>
                  <a:t>sup</a:t>
                </a:r>
                <a:r>
                  <a:rPr lang="pt-BR" dirty="0" smtClean="0"/>
                  <a:t> = 8)  (</a:t>
                </a:r>
                <a:r>
                  <a:rPr lang="pt-BR" dirty="0" err="1" smtClean="0"/>
                  <a:t>conf</a:t>
                </a:r>
                <a:r>
                  <a:rPr lang="pt-BR" dirty="0" smtClean="0"/>
                  <a:t> = 0,88)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5191"/>
                <a:ext cx="8291264" cy="4894169"/>
              </a:xfrm>
              <a:blipFill rotWithShape="1">
                <a:blip r:embed="rId2"/>
                <a:stretch>
                  <a:fillRect t="-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91264" cy="489416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Divide-se o banco de dados em n partes</a:t>
            </a:r>
          </a:p>
          <a:p>
            <a:pPr lvl="1"/>
            <a:r>
              <a:rPr lang="pt-BR" dirty="0" smtClean="0"/>
              <a:t>Executa </a:t>
            </a:r>
            <a:r>
              <a:rPr lang="pt-BR" dirty="0" err="1" smtClean="0"/>
              <a:t>Apriori</a:t>
            </a:r>
            <a:r>
              <a:rPr lang="pt-BR" dirty="0" smtClean="0"/>
              <a:t> em cada uma das partes</a:t>
            </a:r>
          </a:p>
          <a:p>
            <a:pPr lvl="1"/>
            <a:r>
              <a:rPr lang="pt-BR" dirty="0" smtClean="0"/>
              <a:t>Valor do suporte para parte = Suporte/nº de partes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Soma-se os resultados</a:t>
            </a:r>
            <a:endParaRPr lang="pt-BR" dirty="0"/>
          </a:p>
          <a:p>
            <a:pPr lvl="1"/>
            <a:r>
              <a:rPr lang="pt-BR" dirty="0" smtClean="0"/>
              <a:t>Elimina os que estão abaixo do suporte</a:t>
            </a:r>
            <a:endParaRPr lang="pt-BR" dirty="0"/>
          </a:p>
          <a:p>
            <a:pPr lvl="1"/>
            <a:r>
              <a:rPr lang="pt-BR" dirty="0" smtClean="0"/>
              <a:t>Calculo de Confiança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Vantagens</a:t>
            </a:r>
            <a:endParaRPr lang="pt-BR" dirty="0"/>
          </a:p>
          <a:p>
            <a:pPr lvl="1"/>
            <a:r>
              <a:rPr lang="pt-BR" dirty="0" smtClean="0"/>
              <a:t>Tempo de execução menor</a:t>
            </a:r>
            <a:endParaRPr lang="pt-BR" dirty="0"/>
          </a:p>
          <a:p>
            <a:pPr lvl="1"/>
            <a:r>
              <a:rPr lang="pt-BR" dirty="0" smtClean="0"/>
              <a:t>Não é necessário analisar o banco de dados inteiro a cada </a:t>
            </a:r>
            <a:r>
              <a:rPr lang="pt-BR" dirty="0" err="1" smtClean="0"/>
              <a:t>itemset</a:t>
            </a:r>
            <a:endParaRPr lang="pt-BR" dirty="0" smtClean="0"/>
          </a:p>
          <a:p>
            <a:pPr lvl="1"/>
            <a:r>
              <a:rPr lang="pt-BR" dirty="0" smtClean="0"/>
              <a:t>Uso menor de memória (matriz final menor a cada </a:t>
            </a:r>
            <a:r>
              <a:rPr lang="pt-BR" dirty="0" err="1" smtClean="0"/>
              <a:t>itemset</a:t>
            </a:r>
            <a:r>
              <a:rPr lang="pt-BR" dirty="0" smtClean="0"/>
              <a:t>)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842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772816"/>
            <a:ext cx="8291264" cy="4894169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Para função </a:t>
            </a:r>
            <a:r>
              <a:rPr lang="pt-BR" dirty="0" err="1" smtClean="0"/>
              <a:t>Map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Divide-se o banco de dados em n partes</a:t>
            </a:r>
          </a:p>
          <a:p>
            <a:pPr lvl="1"/>
            <a:r>
              <a:rPr lang="pt-BR" dirty="0"/>
              <a:t>Executa </a:t>
            </a:r>
            <a:r>
              <a:rPr lang="pt-BR" dirty="0" err="1"/>
              <a:t>Apriori</a:t>
            </a:r>
            <a:r>
              <a:rPr lang="pt-BR" dirty="0"/>
              <a:t> em cada uma das partes</a:t>
            </a:r>
          </a:p>
          <a:p>
            <a:pPr lvl="1"/>
            <a:r>
              <a:rPr lang="pt-BR" dirty="0"/>
              <a:t>Valor do suporte para parte = Suporte/nº de partes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função </a:t>
            </a:r>
            <a:r>
              <a:rPr lang="pt-BR" dirty="0" err="1" smtClean="0"/>
              <a:t>Reduce</a:t>
            </a:r>
            <a:endParaRPr lang="pt-BR" dirty="0" smtClean="0"/>
          </a:p>
          <a:p>
            <a:pPr lvl="1"/>
            <a:r>
              <a:rPr lang="pt-BR" dirty="0"/>
              <a:t>Elimina os que estão abaixo do suporte</a:t>
            </a:r>
          </a:p>
          <a:p>
            <a:pPr lvl="1"/>
            <a:r>
              <a:rPr lang="pt-BR" dirty="0"/>
              <a:t>Calculo de Confiança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Vantagens</a:t>
            </a:r>
            <a:endParaRPr lang="pt-BR" dirty="0"/>
          </a:p>
          <a:p>
            <a:pPr lvl="1"/>
            <a:r>
              <a:rPr lang="pt-BR" dirty="0" smtClean="0"/>
              <a:t>Processamento Paralelo do algoritmo SON</a:t>
            </a:r>
          </a:p>
          <a:p>
            <a:pPr lvl="2"/>
            <a:r>
              <a:rPr lang="pt-BR" dirty="0"/>
              <a:t>Tempo de execução menor</a:t>
            </a:r>
          </a:p>
          <a:p>
            <a:pPr lvl="2"/>
            <a:r>
              <a:rPr lang="pt-BR" dirty="0" smtClean="0"/>
              <a:t>Não é necessário analisar o banco de dados inteiro a cada </a:t>
            </a:r>
            <a:r>
              <a:rPr lang="pt-BR" dirty="0" err="1" smtClean="0"/>
              <a:t>itemset</a:t>
            </a:r>
            <a:endParaRPr lang="pt-BR" dirty="0" smtClean="0"/>
          </a:p>
          <a:p>
            <a:pPr lvl="2"/>
            <a:r>
              <a:rPr lang="pt-BR" dirty="0" smtClean="0"/>
              <a:t>Uso menor de memória (matriz final menor a cada </a:t>
            </a:r>
            <a:r>
              <a:rPr lang="pt-BR" dirty="0" err="1" smtClean="0"/>
              <a:t>itemset</a:t>
            </a:r>
            <a:r>
              <a:rPr lang="pt-BR" dirty="0" smtClean="0"/>
              <a:t>)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968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233</TotalTime>
  <Words>576</Words>
  <Application>Microsoft Office PowerPoint</Application>
  <PresentationFormat>Apresentação na tela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Corbel</vt:lpstr>
      <vt:lpstr>Wingdings</vt:lpstr>
      <vt:lpstr>Wingdings 2</vt:lpstr>
      <vt:lpstr>Wingdings 3</vt:lpstr>
      <vt:lpstr>Módulo</vt:lpstr>
      <vt:lpstr>Regras de Associação</vt:lpstr>
      <vt:lpstr>Regras de Associação</vt:lpstr>
      <vt:lpstr>Regras de Associação</vt:lpstr>
      <vt:lpstr>Regras de Associação</vt:lpstr>
      <vt:lpstr>Metodologia</vt:lpstr>
      <vt:lpstr>Apriori – Passo a Passo</vt:lpstr>
      <vt:lpstr>Apriori – Passo a Passo</vt:lpstr>
      <vt:lpstr>SON</vt:lpstr>
      <vt:lpstr>MapReduce</vt:lpstr>
      <vt:lpstr>Máquinas Utilizadas</vt:lpstr>
      <vt:lpstr>Tempos de Execução</vt:lpstr>
      <vt:lpstr>Tempos de Execução</vt:lpstr>
      <vt:lpstr>Quantidade de Máquinas x Tempo de Execução</vt:lpstr>
      <vt:lpstr>Dificuldades</vt:lpstr>
      <vt:lpstr>Apresentação do PowerPoint</vt:lpstr>
      <vt:lpstr>Obrigado! Dúvidas?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, SON, MapReduce</dc:title>
  <dc:creator>FAMÍLIA</dc:creator>
  <cp:lastModifiedBy>Saulo Ramos</cp:lastModifiedBy>
  <cp:revision>17</cp:revision>
  <dcterms:created xsi:type="dcterms:W3CDTF">2013-08-12T21:20:30Z</dcterms:created>
  <dcterms:modified xsi:type="dcterms:W3CDTF">2013-08-13T04:01:46Z</dcterms:modified>
</cp:coreProperties>
</file>