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8" r:id="rId3"/>
    <p:sldId id="279" r:id="rId4"/>
    <p:sldId id="280" r:id="rId5"/>
    <p:sldId id="257" r:id="rId6"/>
    <p:sldId id="281" r:id="rId7"/>
    <p:sldId id="284" r:id="rId8"/>
    <p:sldId id="285" r:id="rId9"/>
    <p:sldId id="286" r:id="rId10"/>
    <p:sldId id="288" r:id="rId11"/>
    <p:sldId id="282" r:id="rId12"/>
    <p:sldId id="283" r:id="rId13"/>
    <p:sldId id="289" r:id="rId14"/>
    <p:sldId id="290" r:id="rId15"/>
    <p:sldId id="291" r:id="rId16"/>
    <p:sldId id="292" r:id="rId17"/>
    <p:sldId id="293" r:id="rId18"/>
    <p:sldId id="294" r:id="rId19"/>
    <p:sldId id="295" r:id="rId20"/>
    <p:sldId id="266" r:id="rId21"/>
    <p:sldId id="296" r:id="rId22"/>
    <p:sldId id="297" r:id="rId23"/>
    <p:sldId id="267" r:id="rId24"/>
    <p:sldId id="269" r:id="rId25"/>
    <p:sldId id="270" r:id="rId26"/>
    <p:sldId id="271" r:id="rId27"/>
    <p:sldId id="272" r:id="rId28"/>
    <p:sldId id="298" r:id="rId29"/>
    <p:sldId id="299" r:id="rId30"/>
    <p:sldId id="273" r:id="rId31"/>
    <p:sldId id="274" r:id="rId32"/>
    <p:sldId id="275" r:id="rId33"/>
    <p:sldId id="300" r:id="rId34"/>
    <p:sldId id="276" r:id="rId35"/>
    <p:sldId id="277" r:id="rId36"/>
    <p:sldId id="301" r:id="rId37"/>
    <p:sldId id="302" r:id="rId38"/>
    <p:sldId id="3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375611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355426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9320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206769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0921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1511996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525987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204354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155971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B43E62-63E2-4E13-BC5D-C660889CB4A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171374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43E62-63E2-4E13-BC5D-C660889CB4A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248944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43E62-63E2-4E13-BC5D-C660889CB4AB}"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28509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43E62-63E2-4E13-BC5D-C660889CB4AB}"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71110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43E62-63E2-4E13-BC5D-C660889CB4AB}"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114692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B43E62-63E2-4E13-BC5D-C660889CB4A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240682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B43E62-63E2-4E13-BC5D-C660889CB4A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D5848-A132-403F-A92E-60E23B2B9FB4}" type="slidenum">
              <a:rPr lang="en-IN" smtClean="0"/>
              <a:t>‹#›</a:t>
            </a:fld>
            <a:endParaRPr lang="en-IN"/>
          </a:p>
        </p:txBody>
      </p:sp>
    </p:spTree>
    <p:extLst>
      <p:ext uri="{BB962C8B-B14F-4D97-AF65-F5344CB8AC3E}">
        <p14:creationId xmlns:p14="http://schemas.microsoft.com/office/powerpoint/2010/main" val="9539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B43E62-63E2-4E13-BC5D-C660889CB4AB}" type="datetimeFigureOut">
              <a:rPr lang="en-IN" smtClean="0"/>
              <a:t>06-10-2022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4D5848-A132-403F-A92E-60E23B2B9FB4}" type="slidenum">
              <a:rPr lang="en-IN" smtClean="0"/>
              <a:t>‹#›</a:t>
            </a:fld>
            <a:endParaRPr lang="en-IN"/>
          </a:p>
        </p:txBody>
      </p:sp>
    </p:spTree>
    <p:extLst>
      <p:ext uri="{BB962C8B-B14F-4D97-AF65-F5344CB8AC3E}">
        <p14:creationId xmlns:p14="http://schemas.microsoft.com/office/powerpoint/2010/main" val="36818481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CF63-1577-4A49-80A2-AC2C678A169C}"/>
              </a:ext>
            </a:extLst>
          </p:cNvPr>
          <p:cNvSpPr>
            <a:spLocks noGrp="1"/>
          </p:cNvSpPr>
          <p:nvPr>
            <p:ph type="ctrTitle"/>
          </p:nvPr>
        </p:nvSpPr>
        <p:spPr>
          <a:xfrm>
            <a:off x="1524000" y="2405575"/>
            <a:ext cx="9144000" cy="1104388"/>
          </a:xfrm>
        </p:spPr>
        <p:txBody>
          <a:bodyPr>
            <a:normAutofit/>
          </a:bodyPr>
          <a:lstStyle/>
          <a:p>
            <a:r>
              <a:rPr lang="en-US" dirty="0">
                <a:latin typeface="Swis721 Ex BT" panose="020B0605020202020204" pitchFamily="34" charset="0"/>
              </a:rPr>
              <a:t>Bank Loan Strategy Finalization</a:t>
            </a:r>
            <a:endParaRPr lang="en-IN" dirty="0">
              <a:latin typeface="Swis721 Ex BT" panose="020B0605020202020204" pitchFamily="34" charset="0"/>
            </a:endParaRPr>
          </a:p>
        </p:txBody>
      </p:sp>
      <p:sp>
        <p:nvSpPr>
          <p:cNvPr id="3" name="Subtitle 2">
            <a:extLst>
              <a:ext uri="{FF2B5EF4-FFF2-40B4-BE49-F238E27FC236}">
                <a16:creationId xmlns:a16="http://schemas.microsoft.com/office/drawing/2014/main" id="{5BE558A9-65D3-4CF4-B4DC-332264E4CF59}"/>
              </a:ext>
            </a:extLst>
          </p:cNvPr>
          <p:cNvSpPr>
            <a:spLocks noGrp="1"/>
          </p:cNvSpPr>
          <p:nvPr>
            <p:ph type="subTitle" idx="1"/>
          </p:nvPr>
        </p:nvSpPr>
        <p:spPr>
          <a:xfrm>
            <a:off x="1524000" y="4432031"/>
            <a:ext cx="9144000" cy="885556"/>
          </a:xfrm>
        </p:spPr>
        <p:txBody>
          <a:bodyPr/>
          <a:lstStyle/>
          <a:p>
            <a:r>
              <a:rPr lang="en-US" dirty="0">
                <a:latin typeface="Swis721 Ex BT" panose="020B0605020202020204" pitchFamily="34" charset="0"/>
              </a:rPr>
              <a:t>Prepared by,</a:t>
            </a:r>
          </a:p>
          <a:p>
            <a:r>
              <a:rPr lang="en-US" dirty="0">
                <a:latin typeface="Swis721 Ex BT" panose="020B0605020202020204" pitchFamily="34" charset="0"/>
              </a:rPr>
              <a:t>Saumalya Ghosh</a:t>
            </a:r>
            <a:endParaRPr lang="en-IN" dirty="0">
              <a:latin typeface="Swis721 Ex BT" panose="020B0605020202020204" pitchFamily="34" charset="0"/>
            </a:endParaRPr>
          </a:p>
        </p:txBody>
      </p:sp>
    </p:spTree>
    <p:extLst>
      <p:ext uri="{BB962C8B-B14F-4D97-AF65-F5344CB8AC3E}">
        <p14:creationId xmlns:p14="http://schemas.microsoft.com/office/powerpoint/2010/main" val="35301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1608513"/>
            <a:ext cx="10515600" cy="3640974"/>
          </a:xfrm>
        </p:spPr>
        <p:txBody>
          <a:bodyPr>
            <a:noAutofit/>
          </a:bodyPr>
          <a:lstStyle/>
          <a:p>
            <a:pPr algn="ctr"/>
            <a:r>
              <a:rPr lang="en-US" sz="5400" dirty="0">
                <a:latin typeface="Swis721 Ex BT" panose="020B0605020202020204" pitchFamily="34" charset="0"/>
              </a:rPr>
              <a:t>Bivariate Analysis</a:t>
            </a:r>
            <a:br>
              <a:rPr lang="en-US" sz="5400" dirty="0">
                <a:latin typeface="Swis721 Ex BT" panose="020B0605020202020204" pitchFamily="34" charset="0"/>
              </a:rPr>
            </a:br>
            <a:r>
              <a:rPr lang="en-US" sz="5400" dirty="0">
                <a:latin typeface="Swis721 Ex BT" panose="020B0605020202020204" pitchFamily="34" charset="0"/>
              </a:rPr>
              <a:t>on </a:t>
            </a:r>
            <a:br>
              <a:rPr lang="en-US" sz="5400" dirty="0">
                <a:latin typeface="Swis721 Ex BT" panose="020B0605020202020204" pitchFamily="34" charset="0"/>
              </a:rPr>
            </a:br>
            <a:r>
              <a:rPr lang="en-US" sz="5400" dirty="0">
                <a:latin typeface="Swis721 Ex BT" panose="020B0605020202020204" pitchFamily="34" charset="0"/>
              </a:rPr>
              <a:t>Target Variable</a:t>
            </a:r>
            <a:endParaRPr lang="en-IN" sz="5400" dirty="0">
              <a:latin typeface="Swis721 Ex BT" panose="020B0605020202020204" pitchFamily="34" charset="0"/>
            </a:endParaRPr>
          </a:p>
        </p:txBody>
      </p:sp>
    </p:spTree>
    <p:extLst>
      <p:ext uri="{BB962C8B-B14F-4D97-AF65-F5344CB8AC3E}">
        <p14:creationId xmlns:p14="http://schemas.microsoft.com/office/powerpoint/2010/main" val="170776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5" y="182245"/>
            <a:ext cx="11395881" cy="661817"/>
          </a:xfrm>
        </p:spPr>
        <p:txBody>
          <a:bodyPr>
            <a:normAutofit/>
          </a:bodyPr>
          <a:lstStyle/>
          <a:p>
            <a:r>
              <a:rPr lang="en-US" sz="3200" dirty="0">
                <a:latin typeface="Swis721 Ex BT" panose="020B0605020202020204" pitchFamily="34" charset="0"/>
              </a:rPr>
              <a:t>Client Accompany Status Vs. Loan Credit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711212"/>
            <a:ext cx="10515600" cy="2146788"/>
          </a:xfrm>
        </p:spPr>
        <p:txBody>
          <a:bodyPr>
            <a:noAutofit/>
          </a:bodyPr>
          <a:lstStyle/>
          <a:p>
            <a:pPr>
              <a:lnSpc>
                <a:spcPct val="110000"/>
              </a:lnSpc>
              <a:buFont typeface="Wingdings" panose="05000000000000000000" pitchFamily="2" charset="2"/>
              <a:buChar char="Ø"/>
            </a:pPr>
            <a:r>
              <a:rPr lang="en-US" sz="2400" dirty="0">
                <a:latin typeface="Perpetua" panose="02020502060401020303" pitchFamily="18" charset="0"/>
              </a:rPr>
              <a:t>Non-defaulter Client accompanied by Spouse/Partner have the highest median value and third quartile i.e. upper bound is also higher. Financial Institution should give preference to client accompanied by Spouse/Partner during loan approval.</a:t>
            </a:r>
          </a:p>
          <a:p>
            <a:pPr>
              <a:lnSpc>
                <a:spcPct val="110000"/>
              </a:lnSpc>
              <a:buFont typeface="Wingdings" panose="05000000000000000000" pitchFamily="2" charset="2"/>
              <a:buChar char="Ø"/>
            </a:pPr>
            <a:r>
              <a:rPr lang="en-US" sz="2400" dirty="0" err="1">
                <a:latin typeface="Perpetua" panose="02020502060401020303" pitchFamily="18" charset="0"/>
              </a:rPr>
              <a:t>Other_B</a:t>
            </a:r>
            <a:r>
              <a:rPr lang="en-US" sz="2400" dirty="0">
                <a:latin typeface="Perpetua" panose="02020502060401020303" pitchFamily="18" charset="0"/>
              </a:rPr>
              <a:t> and Group of people falls under Defaulter category have low median value which means they have accessed low credit amount from loan still became loan defaulter. </a:t>
            </a:r>
          </a:p>
        </p:txBody>
      </p:sp>
      <p:pic>
        <p:nvPicPr>
          <p:cNvPr id="3074" name="Picture 2">
            <a:extLst>
              <a:ext uri="{FF2B5EF4-FFF2-40B4-BE49-F238E27FC236}">
                <a16:creationId xmlns:a16="http://schemas.microsoft.com/office/drawing/2014/main" id="{A671998D-6A3C-4352-A046-497D343C1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21" y="844062"/>
            <a:ext cx="4867275" cy="3867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3B103CD-9865-47B4-8F79-521FB8819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43" y="844062"/>
            <a:ext cx="45243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6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Income Type Vs. Loan EMI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987436"/>
            <a:ext cx="10515600" cy="1870563"/>
          </a:xfrm>
        </p:spPr>
        <p:txBody>
          <a:bodyPr>
            <a:noAutofit/>
          </a:bodyPr>
          <a:lstStyle/>
          <a:p>
            <a:pPr>
              <a:lnSpc>
                <a:spcPct val="110000"/>
              </a:lnSpc>
              <a:buFont typeface="Wingdings" panose="05000000000000000000" pitchFamily="2" charset="2"/>
              <a:buChar char="Ø"/>
            </a:pPr>
            <a:r>
              <a:rPr lang="en-US" sz="2100" dirty="0">
                <a:latin typeface="Perpetua" panose="02020502060401020303" pitchFamily="18" charset="0"/>
              </a:rPr>
              <a:t>Loan Annuity (EMI) amount of Businessman found to be the highest and none of them have faced in loan payment difficulties. Banks/NBFCs should give preference to Businessman during loan approval.</a:t>
            </a:r>
          </a:p>
          <a:p>
            <a:pPr>
              <a:lnSpc>
                <a:spcPct val="110000"/>
              </a:lnSpc>
              <a:buFont typeface="Wingdings" panose="05000000000000000000" pitchFamily="2" charset="2"/>
              <a:buChar char="Ø"/>
            </a:pPr>
            <a:r>
              <a:rPr lang="en-US" sz="2100" dirty="0">
                <a:latin typeface="Perpetua" panose="02020502060401020303" pitchFamily="18" charset="0"/>
              </a:rPr>
              <a:t>Financial Institutions commercial associate and state servant judiciously as they are most likely to become loan defaulter.</a:t>
            </a:r>
          </a:p>
        </p:txBody>
      </p:sp>
      <p:pic>
        <p:nvPicPr>
          <p:cNvPr id="4098" name="Picture 2">
            <a:extLst>
              <a:ext uri="{FF2B5EF4-FFF2-40B4-BE49-F238E27FC236}">
                <a16:creationId xmlns:a16="http://schemas.microsoft.com/office/drawing/2014/main" id="{9FC64557-F975-46C0-9D71-3A6EB84C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844062"/>
            <a:ext cx="432435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8F0232-E4F7-44E5-A12F-8BF183216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95" y="844062"/>
            <a:ext cx="43243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1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Income Type Vs. Goods Price</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987436"/>
            <a:ext cx="10515600" cy="1870563"/>
          </a:xfrm>
        </p:spPr>
        <p:txBody>
          <a:bodyPr>
            <a:noAutofit/>
          </a:bodyPr>
          <a:lstStyle/>
          <a:p>
            <a:pPr>
              <a:lnSpc>
                <a:spcPct val="110000"/>
              </a:lnSpc>
              <a:buFont typeface="Wingdings" panose="05000000000000000000" pitchFamily="2" charset="2"/>
              <a:buChar char="Ø"/>
            </a:pPr>
            <a:r>
              <a:rPr lang="en-US" sz="2200" dirty="0">
                <a:latin typeface="Perpetua" panose="02020502060401020303" pitchFamily="18" charset="0"/>
              </a:rPr>
              <a:t>Businessman has been given highest amount of loan and they never missed to repay the loan. Financial Institution can focus more on adding businessman customer into their bucket list.</a:t>
            </a:r>
          </a:p>
          <a:p>
            <a:pPr>
              <a:lnSpc>
                <a:spcPct val="110000"/>
              </a:lnSpc>
              <a:buFont typeface="Wingdings" panose="05000000000000000000" pitchFamily="2" charset="2"/>
              <a:buChar char="Ø"/>
            </a:pPr>
            <a:r>
              <a:rPr lang="en-US" sz="2200" dirty="0">
                <a:latin typeface="Perpetua" panose="02020502060401020303" pitchFamily="18" charset="0"/>
              </a:rPr>
              <a:t>On the contrary, customer falls under maternity leave category have given a huge amount of loan and they become a loan defaulter. FI should restrict in sanctioning to loan to such customers.</a:t>
            </a:r>
          </a:p>
        </p:txBody>
      </p:sp>
      <p:pic>
        <p:nvPicPr>
          <p:cNvPr id="8194" name="Picture 2">
            <a:extLst>
              <a:ext uri="{FF2B5EF4-FFF2-40B4-BE49-F238E27FC236}">
                <a16:creationId xmlns:a16="http://schemas.microsoft.com/office/drawing/2014/main" id="{1F7089E5-6A51-4088-9861-D08B6D1A0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844060"/>
            <a:ext cx="41148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DFFE245-2943-487A-A5F6-3ADCB5F7C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95" y="844060"/>
            <a:ext cx="41148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36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Education Type Vs. Goods Price</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5214767"/>
            <a:ext cx="10515600" cy="1460989"/>
          </a:xfrm>
        </p:spPr>
        <p:txBody>
          <a:bodyPr>
            <a:noAutofit/>
          </a:bodyPr>
          <a:lstStyle/>
          <a:p>
            <a:pPr>
              <a:lnSpc>
                <a:spcPct val="110000"/>
              </a:lnSpc>
              <a:buFont typeface="Wingdings" panose="05000000000000000000" pitchFamily="2" charset="2"/>
              <a:buChar char="Ø"/>
            </a:pPr>
            <a:r>
              <a:rPr lang="en-US" sz="2000" dirty="0">
                <a:latin typeface="Perpetua" panose="02020502060401020303" pitchFamily="18" charset="0"/>
              </a:rPr>
              <a:t>Client having Higher education and Academic degree have given considerably high loan amount whereas client having academic degree are more likely to be a defaulter. Hence Financial Institutions should prioritize client with Higher education over Academic Degree when considering a high goods price.</a:t>
            </a:r>
          </a:p>
          <a:p>
            <a:pPr>
              <a:lnSpc>
                <a:spcPct val="110000"/>
              </a:lnSpc>
              <a:buFont typeface="Wingdings" panose="05000000000000000000" pitchFamily="2" charset="2"/>
              <a:buChar char="Ø"/>
            </a:pPr>
            <a:r>
              <a:rPr lang="en-US" sz="2000" dirty="0">
                <a:latin typeface="Perpetua" panose="02020502060401020303" pitchFamily="18" charset="0"/>
              </a:rPr>
              <a:t>On the other hand, client with Lower secondary education have taken lowest amount of loan.</a:t>
            </a:r>
          </a:p>
        </p:txBody>
      </p:sp>
      <p:pic>
        <p:nvPicPr>
          <p:cNvPr id="9218" name="Picture 2">
            <a:extLst>
              <a:ext uri="{FF2B5EF4-FFF2-40B4-BE49-F238E27FC236}">
                <a16:creationId xmlns:a16="http://schemas.microsoft.com/office/drawing/2014/main" id="{97644786-C03B-405C-B917-931FDA290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844060"/>
            <a:ext cx="4191000" cy="432844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946C24E-7B29-4962-9A07-ADA96EF28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825" y="844060"/>
            <a:ext cx="4114800" cy="432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769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Family Status Vs. Annuity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892184"/>
            <a:ext cx="10515600" cy="1783573"/>
          </a:xfrm>
        </p:spPr>
        <p:txBody>
          <a:bodyPr>
            <a:noAutofit/>
          </a:bodyPr>
          <a:lstStyle/>
          <a:p>
            <a:pPr>
              <a:lnSpc>
                <a:spcPct val="110000"/>
              </a:lnSpc>
              <a:buFont typeface="Wingdings" panose="05000000000000000000" pitchFamily="2" charset="2"/>
              <a:buChar char="Ø"/>
            </a:pPr>
            <a:r>
              <a:rPr lang="en-US" sz="2000" dirty="0">
                <a:latin typeface="Perpetua" panose="02020502060401020303" pitchFamily="18" charset="0"/>
              </a:rPr>
              <a:t>Both Married and Separated Clients are paying high EMI amount whereas Married client are more often facing payment difficulties. On the other hand, Window clients are paying lower EMI amount but consistent in repaying loan. Hence, it is recommended to approve loan to Separated and Widow Clients predominantly. </a:t>
            </a:r>
          </a:p>
          <a:p>
            <a:pPr>
              <a:lnSpc>
                <a:spcPct val="110000"/>
              </a:lnSpc>
              <a:buFont typeface="Wingdings" panose="05000000000000000000" pitchFamily="2" charset="2"/>
              <a:buChar char="Ø"/>
            </a:pPr>
            <a:r>
              <a:rPr lang="en-US" sz="2000" dirty="0">
                <a:latin typeface="Perpetua" panose="02020502060401020303" pitchFamily="18" charset="0"/>
              </a:rPr>
              <a:t>There is one client category ‘Unknown’ who have not declared their marital status, have never missed to repay the EMI amount.</a:t>
            </a:r>
          </a:p>
        </p:txBody>
      </p:sp>
      <p:pic>
        <p:nvPicPr>
          <p:cNvPr id="11266" name="Picture 2">
            <a:extLst>
              <a:ext uri="{FF2B5EF4-FFF2-40B4-BE49-F238E27FC236}">
                <a16:creationId xmlns:a16="http://schemas.microsoft.com/office/drawing/2014/main" id="{12B037E9-9D22-4E2B-B6F9-59FFFA89A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44" y="844060"/>
            <a:ext cx="4486275" cy="40481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96077C-B450-42B1-9E45-036801AAC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724" y="844059"/>
            <a:ext cx="43243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06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Housing Type Vs. Annuity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892184"/>
            <a:ext cx="10515600" cy="1783573"/>
          </a:xfrm>
        </p:spPr>
        <p:txBody>
          <a:bodyPr>
            <a:noAutofit/>
          </a:bodyPr>
          <a:lstStyle/>
          <a:p>
            <a:pPr>
              <a:lnSpc>
                <a:spcPct val="110000"/>
              </a:lnSpc>
              <a:buFont typeface="Wingdings" panose="05000000000000000000" pitchFamily="2" charset="2"/>
              <a:buChar char="Ø"/>
            </a:pPr>
            <a:r>
              <a:rPr lang="en-US" sz="2000" dirty="0">
                <a:latin typeface="Perpetua" panose="02020502060401020303" pitchFamily="18" charset="0"/>
              </a:rPr>
              <a:t>Clients having own House/apartment and Office apartment are paying highest EMI amount whereas clients having Office apartment are most likely to become loan defaulter. We can observe, a lot of outliers who owned House/apartment as they are paying a very high amount of EMI. </a:t>
            </a:r>
          </a:p>
          <a:p>
            <a:pPr>
              <a:lnSpc>
                <a:spcPct val="110000"/>
              </a:lnSpc>
              <a:buFont typeface="Wingdings" panose="05000000000000000000" pitchFamily="2" charset="2"/>
              <a:buChar char="Ø"/>
            </a:pPr>
            <a:r>
              <a:rPr lang="en-US" sz="2000" dirty="0">
                <a:latin typeface="Perpetua" panose="02020502060401020303" pitchFamily="18" charset="0"/>
              </a:rPr>
              <a:t>Preference should be given to clients having House/apartment at the time of approving loan.</a:t>
            </a:r>
          </a:p>
        </p:txBody>
      </p:sp>
      <p:pic>
        <p:nvPicPr>
          <p:cNvPr id="12290" name="Picture 2">
            <a:extLst>
              <a:ext uri="{FF2B5EF4-FFF2-40B4-BE49-F238E27FC236}">
                <a16:creationId xmlns:a16="http://schemas.microsoft.com/office/drawing/2014/main" id="{CBB4D573-993F-4346-9047-CF03E14D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98" y="844059"/>
            <a:ext cx="4486275" cy="40862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B08B5E46-CFB6-48EE-9399-2CB51D5A4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724" y="844058"/>
            <a:ext cx="43243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8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Children Count Vs. Annuity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217158"/>
            <a:ext cx="10515600" cy="2640842"/>
          </a:xfrm>
        </p:spPr>
        <p:txBody>
          <a:bodyPr>
            <a:noAutofit/>
          </a:bodyPr>
          <a:lstStyle/>
          <a:p>
            <a:pPr>
              <a:lnSpc>
                <a:spcPct val="110000"/>
              </a:lnSpc>
              <a:buFont typeface="Wingdings" panose="05000000000000000000" pitchFamily="2" charset="2"/>
              <a:buChar char="Ø"/>
            </a:pPr>
            <a:r>
              <a:rPr lang="en-US" sz="2200" dirty="0">
                <a:latin typeface="Perpetua" panose="02020502060401020303" pitchFamily="18" charset="0"/>
              </a:rPr>
              <a:t>It has noticed that, Clients having 2 to 4 nos. of children are paying highest EMI amount and maintaining uniformity in repaying loan. Clients having children no. 12 and 14 are also paying very high EMI amount but they are very few in numbers. </a:t>
            </a:r>
          </a:p>
          <a:p>
            <a:pPr>
              <a:lnSpc>
                <a:spcPct val="110000"/>
              </a:lnSpc>
              <a:buFont typeface="Wingdings" panose="05000000000000000000" pitchFamily="2" charset="2"/>
              <a:buChar char="Ø"/>
            </a:pPr>
            <a:r>
              <a:rPr lang="en-US" sz="2200" dirty="0">
                <a:latin typeface="Perpetua" panose="02020502060401020303" pitchFamily="18" charset="0"/>
              </a:rPr>
              <a:t>On the other hand, clients having no. of children more than 5 are paying higher EMI amount and not consistent in repaying loan. </a:t>
            </a:r>
          </a:p>
          <a:p>
            <a:pPr>
              <a:lnSpc>
                <a:spcPct val="110000"/>
              </a:lnSpc>
              <a:buFont typeface="Wingdings" panose="05000000000000000000" pitchFamily="2" charset="2"/>
              <a:buChar char="Ø"/>
            </a:pPr>
            <a:r>
              <a:rPr lang="en-US" sz="2200" dirty="0">
                <a:latin typeface="Perpetua" panose="02020502060401020303" pitchFamily="18" charset="0"/>
              </a:rPr>
              <a:t>Clients having 2 to 4 children are found to be the most consistent non-defaulter.  </a:t>
            </a:r>
          </a:p>
        </p:txBody>
      </p:sp>
      <p:pic>
        <p:nvPicPr>
          <p:cNvPr id="13314" name="Picture 2">
            <a:extLst>
              <a:ext uri="{FF2B5EF4-FFF2-40B4-BE49-F238E27FC236}">
                <a16:creationId xmlns:a16="http://schemas.microsoft.com/office/drawing/2014/main" id="{D7F05B12-56D9-4149-89A6-9A6FFA389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844058"/>
            <a:ext cx="4591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38D76A3-4AFA-4C00-B577-1051DC10D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116" y="844058"/>
            <a:ext cx="44196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54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Contract Type Vs. Goods Price</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5" y="4692158"/>
            <a:ext cx="10515600" cy="2165842"/>
          </a:xfrm>
        </p:spPr>
        <p:txBody>
          <a:bodyPr>
            <a:noAutofit/>
          </a:bodyPr>
          <a:lstStyle/>
          <a:p>
            <a:pPr>
              <a:lnSpc>
                <a:spcPct val="110000"/>
              </a:lnSpc>
              <a:buFont typeface="Wingdings" panose="05000000000000000000" pitchFamily="2" charset="2"/>
              <a:buChar char="Ø"/>
            </a:pPr>
            <a:r>
              <a:rPr lang="en-US" sz="2200" dirty="0">
                <a:latin typeface="Perpetua" panose="02020502060401020303" pitchFamily="18" charset="0"/>
              </a:rPr>
              <a:t>It has been observed that, Goods price for Cash loan is always higher than Revolving loan. </a:t>
            </a:r>
          </a:p>
          <a:p>
            <a:pPr>
              <a:lnSpc>
                <a:spcPct val="110000"/>
              </a:lnSpc>
              <a:buFont typeface="Wingdings" panose="05000000000000000000" pitchFamily="2" charset="2"/>
              <a:buChar char="Ø"/>
            </a:pPr>
            <a:r>
              <a:rPr lang="en-US" sz="2200" dirty="0">
                <a:latin typeface="Perpetua" panose="02020502060401020303" pitchFamily="18" charset="0"/>
              </a:rPr>
              <a:t>As the Goods price is less for Revolving loan, most of the clients taken Revolving loan are able to repay the loan amount.</a:t>
            </a:r>
          </a:p>
          <a:p>
            <a:pPr>
              <a:lnSpc>
                <a:spcPct val="110000"/>
              </a:lnSpc>
              <a:buFont typeface="Wingdings" panose="05000000000000000000" pitchFamily="2" charset="2"/>
              <a:buChar char="Ø"/>
            </a:pPr>
            <a:r>
              <a:rPr lang="en-US" sz="2200" dirty="0">
                <a:latin typeface="Perpetua" panose="02020502060401020303" pitchFamily="18" charset="0"/>
              </a:rPr>
              <a:t>Hence, </a:t>
            </a:r>
            <a:r>
              <a:rPr lang="en-US" sz="2000" dirty="0">
                <a:latin typeface="Perpetua" panose="02020502060401020303" pitchFamily="18" charset="0"/>
              </a:rPr>
              <a:t>Financial Institution</a:t>
            </a:r>
            <a:r>
              <a:rPr lang="en-US" sz="2200" dirty="0">
                <a:latin typeface="Perpetua" panose="02020502060401020303" pitchFamily="18" charset="0"/>
              </a:rPr>
              <a:t> should assess the risk in issuing Cash loan of higher amount and can restrict approving Cash loans.  </a:t>
            </a:r>
          </a:p>
        </p:txBody>
      </p:sp>
      <p:pic>
        <p:nvPicPr>
          <p:cNvPr id="14338" name="Picture 2">
            <a:extLst>
              <a:ext uri="{FF2B5EF4-FFF2-40B4-BE49-F238E27FC236}">
                <a16:creationId xmlns:a16="http://schemas.microsoft.com/office/drawing/2014/main" id="{90DC9763-08E1-4EF3-BC17-86FA481BD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844058"/>
            <a:ext cx="4143375"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229F872-82F5-4406-BE09-CDD27ADB7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012" y="844058"/>
            <a:ext cx="41148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9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395784" y="182244"/>
            <a:ext cx="11395881" cy="661817"/>
          </a:xfrm>
        </p:spPr>
        <p:txBody>
          <a:bodyPr>
            <a:normAutofit/>
          </a:bodyPr>
          <a:lstStyle/>
          <a:p>
            <a:r>
              <a:rPr lang="en-US" sz="3200" dirty="0">
                <a:latin typeface="Swis721 Ex BT" panose="020B0605020202020204" pitchFamily="34" charset="0"/>
              </a:rPr>
              <a:t>Client Gender Type Vs. Loan Credit Amount</a:t>
            </a:r>
            <a:endParaRPr lang="en-IN" sz="32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5924" y="4350964"/>
            <a:ext cx="10515600" cy="2507036"/>
          </a:xfrm>
        </p:spPr>
        <p:txBody>
          <a:bodyPr>
            <a:noAutofit/>
          </a:bodyPr>
          <a:lstStyle/>
          <a:p>
            <a:pPr>
              <a:lnSpc>
                <a:spcPct val="110000"/>
              </a:lnSpc>
              <a:buFont typeface="Wingdings" panose="05000000000000000000" pitchFamily="2" charset="2"/>
              <a:buChar char="Ø"/>
            </a:pPr>
            <a:r>
              <a:rPr lang="en-US" sz="2200" dirty="0">
                <a:latin typeface="Perpetua" panose="02020502060401020303" pitchFamily="18" charset="0"/>
              </a:rPr>
              <a:t>It has been observed from above Boxplot that, Male clients are eligible to access more credit amount from the money loaned and found to be non-defaulter of loan. </a:t>
            </a:r>
          </a:p>
          <a:p>
            <a:pPr>
              <a:lnSpc>
                <a:spcPct val="110000"/>
              </a:lnSpc>
              <a:buFont typeface="Wingdings" panose="05000000000000000000" pitchFamily="2" charset="2"/>
              <a:buChar char="Ø"/>
            </a:pPr>
            <a:r>
              <a:rPr lang="en-US" sz="2200" dirty="0">
                <a:latin typeface="Perpetua" panose="02020502060401020303" pitchFamily="18" charset="0"/>
              </a:rPr>
              <a:t>On the contrary, Female clients who are eligible to access more credit amount from the money loaned are likely to be loan defaulter.</a:t>
            </a:r>
          </a:p>
          <a:p>
            <a:pPr>
              <a:lnSpc>
                <a:spcPct val="110000"/>
              </a:lnSpc>
              <a:buFont typeface="Wingdings" panose="05000000000000000000" pitchFamily="2" charset="2"/>
              <a:buChar char="Ø"/>
            </a:pPr>
            <a:r>
              <a:rPr lang="en-US" sz="2200" dirty="0">
                <a:latin typeface="Perpetua" panose="02020502060401020303" pitchFamily="18" charset="0"/>
              </a:rPr>
              <a:t>Hence, Financial Institutions should be given preference to Male clients to access loan credit amount.</a:t>
            </a:r>
          </a:p>
        </p:txBody>
      </p:sp>
      <p:pic>
        <p:nvPicPr>
          <p:cNvPr id="15362" name="Picture 2">
            <a:extLst>
              <a:ext uri="{FF2B5EF4-FFF2-40B4-BE49-F238E27FC236}">
                <a16:creationId xmlns:a16="http://schemas.microsoft.com/office/drawing/2014/main" id="{C994AB5A-62BD-48F7-ADF9-6A6369EF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953240"/>
            <a:ext cx="420052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B31ADA72-7D89-4860-8EDD-9A630C457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724" y="953240"/>
            <a:ext cx="41148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56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89FC-0FA0-4B07-A3D4-329A08D18A72}"/>
              </a:ext>
            </a:extLst>
          </p:cNvPr>
          <p:cNvSpPr>
            <a:spLocks noGrp="1"/>
          </p:cNvSpPr>
          <p:nvPr>
            <p:ph type="title"/>
          </p:nvPr>
        </p:nvSpPr>
        <p:spPr>
          <a:xfrm>
            <a:off x="838200" y="365126"/>
            <a:ext cx="10515600" cy="760290"/>
          </a:xfrm>
        </p:spPr>
        <p:txBody>
          <a:bodyPr>
            <a:normAutofit/>
          </a:bodyPr>
          <a:lstStyle/>
          <a:p>
            <a:r>
              <a:rPr lang="en-US" dirty="0">
                <a:latin typeface="Swis721 Ex BT" panose="020B0605020202020204" pitchFamily="34" charset="0"/>
              </a:rPr>
              <a:t>Objective of this Project</a:t>
            </a:r>
            <a:endParaRPr lang="en-IN" dirty="0">
              <a:latin typeface="Swis721 Ex BT" panose="020B0605020202020204" pitchFamily="34" charset="0"/>
            </a:endParaRPr>
          </a:p>
        </p:txBody>
      </p:sp>
      <p:sp>
        <p:nvSpPr>
          <p:cNvPr id="3" name="Content Placeholder 2">
            <a:extLst>
              <a:ext uri="{FF2B5EF4-FFF2-40B4-BE49-F238E27FC236}">
                <a16:creationId xmlns:a16="http://schemas.microsoft.com/office/drawing/2014/main" id="{F7B71FE6-FF89-4A30-9B18-CF05AA0FCD23}"/>
              </a:ext>
            </a:extLst>
          </p:cNvPr>
          <p:cNvSpPr>
            <a:spLocks noGrp="1"/>
          </p:cNvSpPr>
          <p:nvPr>
            <p:ph idx="1"/>
          </p:nvPr>
        </p:nvSpPr>
        <p:spPr>
          <a:xfrm>
            <a:off x="838200" y="1459864"/>
            <a:ext cx="10515600" cy="4490769"/>
          </a:xfrm>
        </p:spPr>
        <p:txBody>
          <a:bodyPr>
            <a:noAutofit/>
          </a:bodyPr>
          <a:lstStyle/>
          <a:p>
            <a:pPr>
              <a:buFont typeface="Wingdings" panose="05000000000000000000" pitchFamily="2" charset="2"/>
              <a:buChar char="Ø"/>
            </a:pPr>
            <a:r>
              <a:rPr lang="en-US" sz="2400" dirty="0">
                <a:latin typeface="Perpetua" panose="02020502060401020303" pitchFamily="18" charset="0"/>
              </a:rPr>
              <a:t>Find out appropriate client who are not having any payment difficulties in repaying loan. Financial Institutions like Banks/NBFCs have business opportunities if they will enroll these customers into their bucket list.</a:t>
            </a:r>
          </a:p>
          <a:p>
            <a:pPr>
              <a:buFont typeface="Wingdings" panose="05000000000000000000" pitchFamily="2" charset="2"/>
              <a:buChar char="Ø"/>
            </a:pPr>
            <a:endParaRPr lang="en-US" sz="2400" dirty="0">
              <a:latin typeface="Perpetua" panose="02020502060401020303" pitchFamily="18" charset="0"/>
            </a:endParaRPr>
          </a:p>
          <a:p>
            <a:pPr>
              <a:buFont typeface="Wingdings" panose="05000000000000000000" pitchFamily="2" charset="2"/>
              <a:buChar char="Ø"/>
            </a:pPr>
            <a:r>
              <a:rPr lang="en-US" sz="2400" dirty="0">
                <a:latin typeface="Perpetua" panose="02020502060401020303" pitchFamily="18" charset="0"/>
              </a:rPr>
              <a:t>Find out applicant who are facing payment difficulties at present or have history of becoming loan defaulter. Financial Institutions like Banks/NBFCs should not approve loan application request from these customers as it seems to be an indicator for potential business loss. </a:t>
            </a:r>
          </a:p>
          <a:p>
            <a:pPr>
              <a:buFont typeface="Wingdings" panose="05000000000000000000" pitchFamily="2" charset="2"/>
              <a:buChar char="Ø"/>
            </a:pPr>
            <a:endParaRPr lang="en-US" sz="2400" dirty="0">
              <a:latin typeface="Perpetua" panose="02020502060401020303" pitchFamily="18" charset="0"/>
            </a:endParaRPr>
          </a:p>
          <a:p>
            <a:pPr>
              <a:buFont typeface="Wingdings" panose="05000000000000000000" pitchFamily="2" charset="2"/>
              <a:buChar char="Ø"/>
            </a:pPr>
            <a:r>
              <a:rPr lang="en-US" sz="2400" dirty="0">
                <a:latin typeface="Perpetua" panose="02020502060401020303" pitchFamily="18" charset="0"/>
              </a:rPr>
              <a:t>Analyze data of all the applicants and offer/reject loan request based on merit.</a:t>
            </a:r>
            <a:endParaRPr lang="en-IN" sz="2400" dirty="0">
              <a:latin typeface="Perpetua" panose="02020502060401020303" pitchFamily="18" charset="0"/>
            </a:endParaRPr>
          </a:p>
        </p:txBody>
      </p:sp>
    </p:spTree>
    <p:extLst>
      <p:ext uri="{BB962C8B-B14F-4D97-AF65-F5344CB8AC3E}">
        <p14:creationId xmlns:p14="http://schemas.microsoft.com/office/powerpoint/2010/main" val="3900907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5924" y="174056"/>
            <a:ext cx="10515600" cy="830629"/>
          </a:xfrm>
        </p:spPr>
        <p:txBody>
          <a:bodyPr>
            <a:noAutofit/>
          </a:bodyPr>
          <a:lstStyle/>
          <a:p>
            <a:r>
              <a:rPr lang="en-US" sz="3200" dirty="0">
                <a:latin typeface="Swis721 Ex BT" panose="020B0605020202020204" pitchFamily="34" charset="0"/>
              </a:rPr>
              <a:t>Client Total Income Vs. Annuity Amount</a:t>
            </a:r>
            <a:endParaRPr lang="fr-FR" sz="3200" dirty="0"/>
          </a:p>
        </p:txBody>
      </p:sp>
      <p:pic>
        <p:nvPicPr>
          <p:cNvPr id="4098" name="Picture 2">
            <a:extLst>
              <a:ext uri="{FF2B5EF4-FFF2-40B4-BE49-F238E27FC236}">
                <a16:creationId xmlns:a16="http://schemas.microsoft.com/office/drawing/2014/main" id="{26EB6239-871B-459E-A670-98467422D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74" y="895503"/>
            <a:ext cx="11468100" cy="33623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a:extLst>
              <a:ext uri="{FF2B5EF4-FFF2-40B4-BE49-F238E27FC236}">
                <a16:creationId xmlns:a16="http://schemas.microsoft.com/office/drawing/2014/main" id="{2CD49DD6-3574-49FF-98C8-CF5A2D66D142}"/>
              </a:ext>
            </a:extLst>
          </p:cNvPr>
          <p:cNvSpPr txBox="1">
            <a:spLocks/>
          </p:cNvSpPr>
          <p:nvPr/>
        </p:nvSpPr>
        <p:spPr>
          <a:xfrm>
            <a:off x="835924" y="4384023"/>
            <a:ext cx="10515600" cy="2299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en-US" sz="2200" dirty="0">
                <a:latin typeface="Perpetua" panose="02020502060401020303" pitchFamily="18" charset="0"/>
              </a:rPr>
              <a:t>It has been noticed that, most of the non-defaulter clients falls under income range </a:t>
            </a:r>
            <a:r>
              <a:rPr lang="en-US" sz="2200" dirty="0" err="1">
                <a:latin typeface="Perpetua" panose="02020502060401020303" pitchFamily="18" charset="0"/>
              </a:rPr>
              <a:t>upto</a:t>
            </a:r>
            <a:r>
              <a:rPr lang="en-US" sz="2200" dirty="0">
                <a:latin typeface="Perpetua" panose="02020502060401020303" pitchFamily="18" charset="0"/>
              </a:rPr>
              <a:t> 0.25 Million are paying the highest annuity amount. </a:t>
            </a:r>
          </a:p>
          <a:p>
            <a:pPr>
              <a:lnSpc>
                <a:spcPct val="110000"/>
              </a:lnSpc>
              <a:buFont typeface="Wingdings" panose="05000000000000000000" pitchFamily="2" charset="2"/>
              <a:buChar char="Ø"/>
            </a:pPr>
            <a:r>
              <a:rPr lang="en-US" sz="2200" dirty="0">
                <a:latin typeface="Perpetua" panose="02020502060401020303" pitchFamily="18" charset="0"/>
              </a:rPr>
              <a:t>On the other side, clients having income range very less (Within 0.02 Million) are supposed to pay a very high EMI amount and becoming defaulter. </a:t>
            </a:r>
          </a:p>
          <a:p>
            <a:pPr>
              <a:lnSpc>
                <a:spcPct val="110000"/>
              </a:lnSpc>
              <a:buFont typeface="Wingdings" panose="05000000000000000000" pitchFamily="2" charset="2"/>
              <a:buChar char="Ø"/>
            </a:pPr>
            <a:r>
              <a:rPr lang="en-US" sz="2200" dirty="0">
                <a:latin typeface="Perpetua" panose="02020502060401020303" pitchFamily="18" charset="0"/>
              </a:rPr>
              <a:t>Hence, it is advisable to approve loan to clients having higher total income.</a:t>
            </a:r>
          </a:p>
        </p:txBody>
      </p:sp>
    </p:spTree>
    <p:extLst>
      <p:ext uri="{BB962C8B-B14F-4D97-AF65-F5344CB8AC3E}">
        <p14:creationId xmlns:p14="http://schemas.microsoft.com/office/powerpoint/2010/main" val="369298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5924" y="174056"/>
            <a:ext cx="10515600" cy="830629"/>
          </a:xfrm>
        </p:spPr>
        <p:txBody>
          <a:bodyPr>
            <a:noAutofit/>
          </a:bodyPr>
          <a:lstStyle/>
          <a:p>
            <a:r>
              <a:rPr lang="en-US" sz="3200" dirty="0">
                <a:latin typeface="Swis721 Ex BT" panose="020B0605020202020204" pitchFamily="34" charset="0"/>
              </a:rPr>
              <a:t>Client Total Income Vs. Goods Price</a:t>
            </a:r>
            <a:endParaRPr lang="fr-FR" sz="3200" dirty="0"/>
          </a:p>
        </p:txBody>
      </p:sp>
      <p:sp>
        <p:nvSpPr>
          <p:cNvPr id="8" name="Content Placeholder 6">
            <a:extLst>
              <a:ext uri="{FF2B5EF4-FFF2-40B4-BE49-F238E27FC236}">
                <a16:creationId xmlns:a16="http://schemas.microsoft.com/office/drawing/2014/main" id="{2CD49DD6-3574-49FF-98C8-CF5A2D66D142}"/>
              </a:ext>
            </a:extLst>
          </p:cNvPr>
          <p:cNvSpPr txBox="1">
            <a:spLocks/>
          </p:cNvSpPr>
          <p:nvPr/>
        </p:nvSpPr>
        <p:spPr>
          <a:xfrm>
            <a:off x="835924" y="4384023"/>
            <a:ext cx="10515600" cy="2299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en-US" sz="2200" dirty="0">
                <a:latin typeface="Perpetua" panose="02020502060401020303" pitchFamily="18" charset="0"/>
              </a:rPr>
              <a:t>It has been noticed that, most of the non-defaulter clients falls under income range </a:t>
            </a:r>
            <a:r>
              <a:rPr lang="en-US" sz="2200" dirty="0" err="1">
                <a:latin typeface="Perpetua" panose="02020502060401020303" pitchFamily="18" charset="0"/>
              </a:rPr>
              <a:t>upto</a:t>
            </a:r>
            <a:r>
              <a:rPr lang="en-US" sz="2200" dirty="0">
                <a:latin typeface="Perpetua" panose="02020502060401020303" pitchFamily="18" charset="0"/>
              </a:rPr>
              <a:t> 0.25 Million have taken higher amount of loan. </a:t>
            </a:r>
          </a:p>
          <a:p>
            <a:pPr>
              <a:lnSpc>
                <a:spcPct val="110000"/>
              </a:lnSpc>
              <a:buFont typeface="Wingdings" panose="05000000000000000000" pitchFamily="2" charset="2"/>
              <a:buChar char="Ø"/>
            </a:pPr>
            <a:r>
              <a:rPr lang="en-US" sz="2200" dirty="0">
                <a:latin typeface="Perpetua" panose="02020502060401020303" pitchFamily="18" charset="0"/>
              </a:rPr>
              <a:t>On the other side, clients having income range very less (Within 0.02 Million) have received a higher amount of loan and subsequently became loan defaulter. </a:t>
            </a:r>
          </a:p>
          <a:p>
            <a:pPr>
              <a:lnSpc>
                <a:spcPct val="110000"/>
              </a:lnSpc>
              <a:buFont typeface="Wingdings" panose="05000000000000000000" pitchFamily="2" charset="2"/>
              <a:buChar char="Ø"/>
            </a:pPr>
            <a:r>
              <a:rPr lang="en-US" sz="2000" dirty="0">
                <a:latin typeface="Perpetua" panose="02020502060401020303" pitchFamily="18" charset="0"/>
              </a:rPr>
              <a:t>Financial Institution </a:t>
            </a:r>
            <a:r>
              <a:rPr lang="en-US" sz="2200" dirty="0">
                <a:latin typeface="Perpetua" panose="02020502060401020303" pitchFamily="18" charset="0"/>
              </a:rPr>
              <a:t>should approve a higher loan amount to clients earning high.</a:t>
            </a:r>
          </a:p>
        </p:txBody>
      </p:sp>
      <p:pic>
        <p:nvPicPr>
          <p:cNvPr id="16386" name="Picture 2">
            <a:extLst>
              <a:ext uri="{FF2B5EF4-FFF2-40B4-BE49-F238E27FC236}">
                <a16:creationId xmlns:a16="http://schemas.microsoft.com/office/drawing/2014/main" id="{34D68DDE-C705-43CF-9FA1-D660439AE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99" y="1004685"/>
            <a:ext cx="1114425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03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1608513"/>
            <a:ext cx="10515600" cy="3640974"/>
          </a:xfrm>
        </p:spPr>
        <p:txBody>
          <a:bodyPr>
            <a:noAutofit/>
          </a:bodyPr>
          <a:lstStyle/>
          <a:p>
            <a:pPr algn="ctr"/>
            <a:r>
              <a:rPr lang="en-US" sz="5400" dirty="0">
                <a:latin typeface="Swis721 Ex BT" panose="020B0605020202020204" pitchFamily="34" charset="0"/>
              </a:rPr>
              <a:t>Outliers in Dataframe</a:t>
            </a:r>
            <a:endParaRPr lang="en-IN" sz="5400" dirty="0">
              <a:latin typeface="Swis721 Ex BT" panose="020B0605020202020204" pitchFamily="34" charset="0"/>
            </a:endParaRPr>
          </a:p>
        </p:txBody>
      </p:sp>
    </p:spTree>
    <p:extLst>
      <p:ext uri="{BB962C8B-B14F-4D97-AF65-F5344CB8AC3E}">
        <p14:creationId xmlns:p14="http://schemas.microsoft.com/office/powerpoint/2010/main" val="92022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BC5C5D-DB25-4C68-90E5-66B425857EC2}"/>
              </a:ext>
            </a:extLst>
          </p:cNvPr>
          <p:cNvSpPr>
            <a:spLocks noGrp="1"/>
          </p:cNvSpPr>
          <p:nvPr>
            <p:ph type="title"/>
          </p:nvPr>
        </p:nvSpPr>
        <p:spPr>
          <a:xfrm>
            <a:off x="603913" y="335256"/>
            <a:ext cx="10515600" cy="830629"/>
          </a:xfrm>
        </p:spPr>
        <p:txBody>
          <a:bodyPr>
            <a:noAutofit/>
          </a:bodyPr>
          <a:lstStyle/>
          <a:p>
            <a:r>
              <a:rPr lang="en-US" sz="3200" dirty="0">
                <a:latin typeface="Swis721 Ex BT" panose="020B0605020202020204" pitchFamily="34" charset="0"/>
              </a:rPr>
              <a:t>Total Income Amount (AMT_INCOME_TOTAL)</a:t>
            </a: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5483455"/>
            <a:ext cx="10515600" cy="495544"/>
          </a:xfrm>
        </p:spPr>
        <p:txBody>
          <a:bodyPr>
            <a:normAutofit/>
          </a:bodyPr>
          <a:lstStyle/>
          <a:p>
            <a:pPr>
              <a:buFont typeface="Wingdings" panose="05000000000000000000" pitchFamily="2" charset="2"/>
              <a:buChar char="Ø"/>
            </a:pPr>
            <a:r>
              <a:rPr lang="en-US" sz="2400" dirty="0">
                <a:latin typeface="Perpetua" panose="02020502060401020303" pitchFamily="18" charset="0"/>
              </a:rPr>
              <a:t>One of the Client have Income of 117 Million which is found to be an outlier.</a:t>
            </a:r>
          </a:p>
          <a:p>
            <a:endParaRPr lang="en-IN" dirty="0"/>
          </a:p>
        </p:txBody>
      </p:sp>
      <p:pic>
        <p:nvPicPr>
          <p:cNvPr id="5122" name="Picture 2">
            <a:extLst>
              <a:ext uri="{FF2B5EF4-FFF2-40B4-BE49-F238E27FC236}">
                <a16:creationId xmlns:a16="http://schemas.microsoft.com/office/drawing/2014/main" id="{14F9D8FC-B180-4EAB-A941-660E5B901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9311"/>
            <a:ext cx="8565107" cy="343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0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EAFD3D2-FD84-42E4-8F89-FADD3AC8A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1" y="1533379"/>
            <a:ext cx="8557146" cy="369371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CA3B6F5-56E4-4421-8701-DB27ACA4109C}"/>
              </a:ext>
            </a:extLst>
          </p:cNvPr>
          <p:cNvSpPr>
            <a:spLocks noGrp="1"/>
          </p:cNvSpPr>
          <p:nvPr>
            <p:ph type="title"/>
          </p:nvPr>
        </p:nvSpPr>
        <p:spPr>
          <a:xfrm>
            <a:off x="603913" y="335256"/>
            <a:ext cx="10515600" cy="830629"/>
          </a:xfrm>
        </p:spPr>
        <p:txBody>
          <a:bodyPr>
            <a:noAutofit/>
          </a:bodyPr>
          <a:lstStyle/>
          <a:p>
            <a:r>
              <a:rPr lang="en-IN" sz="3200" dirty="0">
                <a:latin typeface="Swis721 Ex BT" panose="020B0605020202020204" pitchFamily="34" charset="0"/>
              </a:rPr>
              <a:t>Amount Annuity (AMT_ANNUITY)</a:t>
            </a:r>
          </a:p>
        </p:txBody>
      </p:sp>
      <p:sp>
        <p:nvSpPr>
          <p:cNvPr id="10" name="Content Placeholder 6">
            <a:extLst>
              <a:ext uri="{FF2B5EF4-FFF2-40B4-BE49-F238E27FC236}">
                <a16:creationId xmlns:a16="http://schemas.microsoft.com/office/drawing/2014/main" id="{093D67C2-5829-49A1-BAEB-CAFBAB23DA6C}"/>
              </a:ext>
            </a:extLst>
          </p:cNvPr>
          <p:cNvSpPr>
            <a:spLocks noGrp="1"/>
          </p:cNvSpPr>
          <p:nvPr>
            <p:ph idx="1"/>
          </p:nvPr>
        </p:nvSpPr>
        <p:spPr>
          <a:xfrm>
            <a:off x="838200" y="5483455"/>
            <a:ext cx="10515600" cy="495544"/>
          </a:xfrm>
        </p:spPr>
        <p:txBody>
          <a:bodyPr>
            <a:normAutofit/>
          </a:bodyPr>
          <a:lstStyle/>
          <a:p>
            <a:r>
              <a:rPr lang="en-US" sz="2400" dirty="0">
                <a:latin typeface="Perpetua" panose="02020502060401020303" pitchFamily="18" charset="0"/>
              </a:rPr>
              <a:t>Annuity Amount of one of the client has found to be 2,58,025 which is an outlier.</a:t>
            </a:r>
          </a:p>
        </p:txBody>
      </p:sp>
    </p:spTree>
    <p:extLst>
      <p:ext uri="{BB962C8B-B14F-4D97-AF65-F5344CB8AC3E}">
        <p14:creationId xmlns:p14="http://schemas.microsoft.com/office/powerpoint/2010/main" val="419691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1361DBA-3546-41D8-93F0-6FD9E1FD9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78635"/>
            <a:ext cx="8346744" cy="346632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FC9F89A-6DFF-4AAE-96F6-E052088DC693}"/>
              </a:ext>
            </a:extLst>
          </p:cNvPr>
          <p:cNvSpPr>
            <a:spLocks noGrp="1"/>
          </p:cNvSpPr>
          <p:nvPr>
            <p:ph type="title"/>
          </p:nvPr>
        </p:nvSpPr>
        <p:spPr>
          <a:xfrm>
            <a:off x="603913" y="335256"/>
            <a:ext cx="10515600" cy="830629"/>
          </a:xfrm>
        </p:spPr>
        <p:txBody>
          <a:bodyPr>
            <a:noAutofit/>
          </a:bodyPr>
          <a:lstStyle/>
          <a:p>
            <a:r>
              <a:rPr lang="en-US" sz="3200" dirty="0">
                <a:latin typeface="Swis721 Ex BT" panose="020B0605020202020204" pitchFamily="34" charset="0"/>
              </a:rPr>
              <a:t>Count of Children (CNT_CHILDREN)</a:t>
            </a:r>
          </a:p>
        </p:txBody>
      </p:sp>
      <p:sp>
        <p:nvSpPr>
          <p:cNvPr id="10" name="Content Placeholder 6">
            <a:extLst>
              <a:ext uri="{FF2B5EF4-FFF2-40B4-BE49-F238E27FC236}">
                <a16:creationId xmlns:a16="http://schemas.microsoft.com/office/drawing/2014/main" id="{F3383912-1AFA-49AC-BD85-2D1CD9750352}"/>
              </a:ext>
            </a:extLst>
          </p:cNvPr>
          <p:cNvSpPr>
            <a:spLocks noGrp="1"/>
          </p:cNvSpPr>
          <p:nvPr>
            <p:ph idx="1"/>
          </p:nvPr>
        </p:nvSpPr>
        <p:spPr>
          <a:xfrm>
            <a:off x="838200" y="5483455"/>
            <a:ext cx="10515600" cy="495544"/>
          </a:xfrm>
        </p:spPr>
        <p:txBody>
          <a:bodyPr>
            <a:normAutofit/>
          </a:bodyPr>
          <a:lstStyle/>
          <a:p>
            <a:r>
              <a:rPr lang="en-US" sz="2400" dirty="0">
                <a:latin typeface="Perpetua" panose="02020502060401020303" pitchFamily="18" charset="0"/>
              </a:rPr>
              <a:t>One of the Client having 19 nos. of Children which found to be an outlier.</a:t>
            </a:r>
          </a:p>
        </p:txBody>
      </p:sp>
    </p:spTree>
    <p:extLst>
      <p:ext uri="{BB962C8B-B14F-4D97-AF65-F5344CB8AC3E}">
        <p14:creationId xmlns:p14="http://schemas.microsoft.com/office/powerpoint/2010/main" val="172384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610FA70-D537-4DDC-9B17-56487FB8F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1175"/>
            <a:ext cx="8087435" cy="33264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FDED6AD-B3B5-41CD-9FF2-557081BEF211}"/>
              </a:ext>
            </a:extLst>
          </p:cNvPr>
          <p:cNvSpPr>
            <a:spLocks noGrp="1"/>
          </p:cNvSpPr>
          <p:nvPr>
            <p:ph type="title"/>
          </p:nvPr>
        </p:nvSpPr>
        <p:spPr>
          <a:xfrm>
            <a:off x="603913" y="335256"/>
            <a:ext cx="10515600" cy="830629"/>
          </a:xfrm>
        </p:spPr>
        <p:txBody>
          <a:bodyPr>
            <a:noAutofit/>
          </a:bodyPr>
          <a:lstStyle/>
          <a:p>
            <a:r>
              <a:rPr lang="en-US" sz="3200" dirty="0">
                <a:latin typeface="Swis721 Ex BT" panose="020B0605020202020204" pitchFamily="34" charset="0"/>
              </a:rPr>
              <a:t>Years of Employment (DAYS_EMPLOYED)</a:t>
            </a:r>
          </a:p>
        </p:txBody>
      </p:sp>
      <p:sp>
        <p:nvSpPr>
          <p:cNvPr id="11" name="Content Placeholder 6">
            <a:extLst>
              <a:ext uri="{FF2B5EF4-FFF2-40B4-BE49-F238E27FC236}">
                <a16:creationId xmlns:a16="http://schemas.microsoft.com/office/drawing/2014/main" id="{BFB27743-BA1D-47D5-91AF-0FE5E12D5FE4}"/>
              </a:ext>
            </a:extLst>
          </p:cNvPr>
          <p:cNvSpPr>
            <a:spLocks noGrp="1"/>
          </p:cNvSpPr>
          <p:nvPr>
            <p:ph idx="1"/>
          </p:nvPr>
        </p:nvSpPr>
        <p:spPr>
          <a:xfrm>
            <a:off x="838200" y="5483455"/>
            <a:ext cx="10515600" cy="495544"/>
          </a:xfrm>
        </p:spPr>
        <p:txBody>
          <a:bodyPr>
            <a:normAutofit/>
          </a:bodyPr>
          <a:lstStyle/>
          <a:p>
            <a:r>
              <a:rPr lang="en-US" sz="2400" dirty="0">
                <a:latin typeface="Perpetua" panose="02020502060401020303" pitchFamily="18" charset="0"/>
              </a:rPr>
              <a:t>Years of Employment has a value of 1000 years which is surely an outlier.</a:t>
            </a:r>
          </a:p>
        </p:txBody>
      </p:sp>
    </p:spTree>
    <p:extLst>
      <p:ext uri="{BB962C8B-B14F-4D97-AF65-F5344CB8AC3E}">
        <p14:creationId xmlns:p14="http://schemas.microsoft.com/office/powerpoint/2010/main" val="174226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D4147A4-B871-4B30-885B-C5A9CF569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470" y="1645920"/>
            <a:ext cx="8256894" cy="336217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DA20CC9-132D-42DC-825B-CB3D9BFD9DD4}"/>
              </a:ext>
            </a:extLst>
          </p:cNvPr>
          <p:cNvSpPr>
            <a:spLocks noGrp="1"/>
          </p:cNvSpPr>
          <p:nvPr>
            <p:ph type="title"/>
          </p:nvPr>
        </p:nvSpPr>
        <p:spPr>
          <a:xfrm>
            <a:off x="603913" y="335256"/>
            <a:ext cx="10515600" cy="830629"/>
          </a:xfrm>
        </p:spPr>
        <p:txBody>
          <a:bodyPr>
            <a:noAutofit/>
          </a:bodyPr>
          <a:lstStyle/>
          <a:p>
            <a:r>
              <a:rPr lang="en-US" sz="3200" dirty="0">
                <a:latin typeface="Swis721 Ex BT" panose="020B0605020202020204" pitchFamily="34" charset="0"/>
              </a:rPr>
              <a:t>Years of Registration (DAYS_REGISTRATION)</a:t>
            </a:r>
          </a:p>
        </p:txBody>
      </p:sp>
      <p:sp>
        <p:nvSpPr>
          <p:cNvPr id="10" name="Content Placeholder 6">
            <a:extLst>
              <a:ext uri="{FF2B5EF4-FFF2-40B4-BE49-F238E27FC236}">
                <a16:creationId xmlns:a16="http://schemas.microsoft.com/office/drawing/2014/main" id="{E31C3597-0B7A-4FDF-A0AF-ABDA1391E88C}"/>
              </a:ext>
            </a:extLst>
          </p:cNvPr>
          <p:cNvSpPr>
            <a:spLocks noGrp="1"/>
          </p:cNvSpPr>
          <p:nvPr>
            <p:ph idx="1"/>
          </p:nvPr>
        </p:nvSpPr>
        <p:spPr>
          <a:xfrm>
            <a:off x="838200" y="5483455"/>
            <a:ext cx="10515600" cy="495544"/>
          </a:xfrm>
        </p:spPr>
        <p:txBody>
          <a:bodyPr>
            <a:normAutofit/>
          </a:bodyPr>
          <a:lstStyle/>
          <a:p>
            <a:r>
              <a:rPr lang="en-US" sz="2400" dirty="0">
                <a:latin typeface="Perpetua" panose="02020502060401020303" pitchFamily="18" charset="0"/>
              </a:rPr>
              <a:t>One of the Clint have registered more than 67 years back which is an outlier.</a:t>
            </a:r>
          </a:p>
        </p:txBody>
      </p:sp>
    </p:spTree>
    <p:extLst>
      <p:ext uri="{BB962C8B-B14F-4D97-AF65-F5344CB8AC3E}">
        <p14:creationId xmlns:p14="http://schemas.microsoft.com/office/powerpoint/2010/main" val="79907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DA20CC9-132D-42DC-825B-CB3D9BFD9DD4}"/>
              </a:ext>
            </a:extLst>
          </p:cNvPr>
          <p:cNvSpPr>
            <a:spLocks noGrp="1"/>
          </p:cNvSpPr>
          <p:nvPr>
            <p:ph type="title"/>
          </p:nvPr>
        </p:nvSpPr>
        <p:spPr>
          <a:xfrm>
            <a:off x="259307" y="335256"/>
            <a:ext cx="11477768" cy="830629"/>
          </a:xfrm>
        </p:spPr>
        <p:txBody>
          <a:bodyPr>
            <a:noAutofit/>
          </a:bodyPr>
          <a:lstStyle/>
          <a:p>
            <a:r>
              <a:rPr lang="en-US" sz="3200" dirty="0">
                <a:latin typeface="Swis721 Ex BT" panose="020B0605020202020204" pitchFamily="34" charset="0"/>
              </a:rPr>
              <a:t>Last Phone Change (DAYS_LAST_PHONE_CHANGE)</a:t>
            </a:r>
          </a:p>
        </p:txBody>
      </p:sp>
      <p:sp>
        <p:nvSpPr>
          <p:cNvPr id="10" name="Content Placeholder 6">
            <a:extLst>
              <a:ext uri="{FF2B5EF4-FFF2-40B4-BE49-F238E27FC236}">
                <a16:creationId xmlns:a16="http://schemas.microsoft.com/office/drawing/2014/main" id="{E31C3597-0B7A-4FDF-A0AF-ABDA1391E88C}"/>
              </a:ext>
            </a:extLst>
          </p:cNvPr>
          <p:cNvSpPr>
            <a:spLocks noGrp="1"/>
          </p:cNvSpPr>
          <p:nvPr>
            <p:ph idx="1"/>
          </p:nvPr>
        </p:nvSpPr>
        <p:spPr>
          <a:xfrm>
            <a:off x="838200" y="5483455"/>
            <a:ext cx="10515600" cy="830628"/>
          </a:xfrm>
        </p:spPr>
        <p:txBody>
          <a:bodyPr>
            <a:noAutofit/>
          </a:bodyPr>
          <a:lstStyle/>
          <a:p>
            <a:r>
              <a:rPr lang="en-US" sz="2400" dirty="0">
                <a:latin typeface="Perpetua" panose="02020502060401020303" pitchFamily="18" charset="0"/>
              </a:rPr>
              <a:t>Last Phone Change Days has a value close to 11.75 years which seems to beyond the normal value range and we can consider this as an outlier</a:t>
            </a:r>
          </a:p>
        </p:txBody>
      </p:sp>
      <p:pic>
        <p:nvPicPr>
          <p:cNvPr id="18434" name="Picture 2">
            <a:extLst>
              <a:ext uri="{FF2B5EF4-FFF2-40B4-BE49-F238E27FC236}">
                <a16:creationId xmlns:a16="http://schemas.microsoft.com/office/drawing/2014/main" id="{4AF79179-D873-45C2-87A1-7F88507D0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34" y="1630553"/>
            <a:ext cx="8196618" cy="311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37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1608513"/>
            <a:ext cx="10515600" cy="3640974"/>
          </a:xfrm>
        </p:spPr>
        <p:txBody>
          <a:bodyPr>
            <a:noAutofit/>
          </a:bodyPr>
          <a:lstStyle/>
          <a:p>
            <a:pPr algn="ctr"/>
            <a:r>
              <a:rPr lang="en-US" sz="5400" dirty="0">
                <a:latin typeface="Swis721 Ex BT" panose="020B0605020202020204" pitchFamily="34" charset="0"/>
              </a:rPr>
              <a:t>Univariate Analysis </a:t>
            </a:r>
            <a:br>
              <a:rPr lang="en-US" sz="5400" dirty="0">
                <a:latin typeface="Swis721 Ex BT" panose="020B0605020202020204" pitchFamily="34" charset="0"/>
              </a:rPr>
            </a:br>
            <a:r>
              <a:rPr lang="en-US" sz="5400" dirty="0">
                <a:latin typeface="Swis721 Ex BT" panose="020B0605020202020204" pitchFamily="34" charset="0"/>
              </a:rPr>
              <a:t>on </a:t>
            </a:r>
            <a:br>
              <a:rPr lang="en-US" sz="5400" dirty="0">
                <a:latin typeface="Swis721 Ex BT" panose="020B0605020202020204" pitchFamily="34" charset="0"/>
              </a:rPr>
            </a:br>
            <a:r>
              <a:rPr lang="en-US" sz="5400" dirty="0">
                <a:latin typeface="Swis721 Ex BT" panose="020B0605020202020204" pitchFamily="34" charset="0"/>
              </a:rPr>
              <a:t>Previous Loan Application</a:t>
            </a:r>
            <a:endParaRPr lang="en-IN" sz="5400" dirty="0">
              <a:latin typeface="Swis721 Ex BT" panose="020B0605020202020204" pitchFamily="34" charset="0"/>
            </a:endParaRPr>
          </a:p>
        </p:txBody>
      </p:sp>
    </p:spTree>
    <p:extLst>
      <p:ext uri="{BB962C8B-B14F-4D97-AF65-F5344CB8AC3E}">
        <p14:creationId xmlns:p14="http://schemas.microsoft.com/office/powerpoint/2010/main" val="375778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365125"/>
            <a:ext cx="10515600" cy="844697"/>
          </a:xfrm>
        </p:spPr>
        <p:txBody>
          <a:bodyPr/>
          <a:lstStyle/>
          <a:p>
            <a:r>
              <a:rPr lang="en-US" dirty="0">
                <a:latin typeface="Swis721 Ex BT" panose="020B0605020202020204" pitchFamily="34" charset="0"/>
              </a:rPr>
              <a:t>Steps of the Assignment</a:t>
            </a:r>
            <a:endParaRPr lang="en-IN" dirty="0">
              <a:latin typeface="Swis721 Ex BT" panose="020B0605020202020204" pitchFamily="34" charset="0"/>
            </a:endParaRPr>
          </a:p>
        </p:txBody>
      </p:sp>
      <p:sp>
        <p:nvSpPr>
          <p:cNvPr id="3" name="Content Placeholder 2">
            <a:extLst>
              <a:ext uri="{FF2B5EF4-FFF2-40B4-BE49-F238E27FC236}">
                <a16:creationId xmlns:a16="http://schemas.microsoft.com/office/drawing/2014/main" id="{13B40CD2-518A-4B4F-881B-994C89FF42D1}"/>
              </a:ext>
            </a:extLst>
          </p:cNvPr>
          <p:cNvSpPr>
            <a:spLocks noGrp="1"/>
          </p:cNvSpPr>
          <p:nvPr>
            <p:ph idx="1"/>
          </p:nvPr>
        </p:nvSpPr>
        <p:spPr>
          <a:xfrm>
            <a:off x="838200" y="1417662"/>
            <a:ext cx="10515600" cy="4667250"/>
          </a:xfrm>
        </p:spPr>
        <p:txBody>
          <a:bodyPr>
            <a:noAutofit/>
          </a:bodyPr>
          <a:lstStyle/>
          <a:p>
            <a:pPr>
              <a:buFont typeface="Wingdings" panose="05000000000000000000" pitchFamily="2" charset="2"/>
              <a:buChar char="Ø"/>
            </a:pPr>
            <a:r>
              <a:rPr lang="en-US" sz="2400" dirty="0">
                <a:latin typeface="Perpetua" panose="02020502060401020303" pitchFamily="18" charset="0"/>
              </a:rPr>
              <a:t>Fair understanding of each column description.</a:t>
            </a:r>
          </a:p>
          <a:p>
            <a:pPr>
              <a:buFont typeface="Wingdings" panose="05000000000000000000" pitchFamily="2" charset="2"/>
              <a:buChar char="Ø"/>
            </a:pPr>
            <a:r>
              <a:rPr lang="en-US" sz="2400" dirty="0">
                <a:latin typeface="Perpetua" panose="02020502060401020303" pitchFamily="18" charset="0"/>
              </a:rPr>
              <a:t>Import necessary libraries</a:t>
            </a:r>
          </a:p>
          <a:p>
            <a:pPr>
              <a:buFont typeface="Wingdings" panose="05000000000000000000" pitchFamily="2" charset="2"/>
              <a:buChar char="Ø"/>
            </a:pPr>
            <a:r>
              <a:rPr lang="en-US" sz="2400" dirty="0">
                <a:latin typeface="Perpetua" panose="02020502060401020303" pitchFamily="18" charset="0"/>
              </a:rPr>
              <a:t>Load the data</a:t>
            </a:r>
          </a:p>
          <a:p>
            <a:pPr>
              <a:buFont typeface="Wingdings" panose="05000000000000000000" pitchFamily="2" charset="2"/>
              <a:buChar char="Ø"/>
            </a:pPr>
            <a:r>
              <a:rPr lang="en-US" sz="2400" dirty="0">
                <a:latin typeface="Perpetua" panose="02020502060401020303" pitchFamily="18" charset="0"/>
              </a:rPr>
              <a:t>Basic sanity check of the data</a:t>
            </a:r>
          </a:p>
          <a:p>
            <a:pPr>
              <a:buFont typeface="Wingdings" panose="05000000000000000000" pitchFamily="2" charset="2"/>
              <a:buChar char="Ø"/>
            </a:pPr>
            <a:r>
              <a:rPr lang="en-US" sz="2400" dirty="0">
                <a:latin typeface="Perpetua" panose="02020502060401020303" pitchFamily="18" charset="0"/>
              </a:rPr>
              <a:t>Check and find out columns consists of Missing Values more than 40%</a:t>
            </a:r>
          </a:p>
          <a:p>
            <a:pPr>
              <a:buFont typeface="Wingdings" panose="05000000000000000000" pitchFamily="2" charset="2"/>
              <a:buChar char="Ø"/>
            </a:pPr>
            <a:r>
              <a:rPr lang="en-US" sz="2400" dirty="0">
                <a:latin typeface="Perpetua" panose="02020502060401020303" pitchFamily="18" charset="0"/>
              </a:rPr>
              <a:t>Clean/Remove columns having Missing Values more than 40%</a:t>
            </a:r>
          </a:p>
          <a:p>
            <a:pPr>
              <a:buFont typeface="Wingdings" panose="05000000000000000000" pitchFamily="2" charset="2"/>
              <a:buChar char="Ø"/>
            </a:pPr>
            <a:r>
              <a:rPr lang="en-US" sz="2400" dirty="0">
                <a:latin typeface="Perpetua" panose="02020502060401020303" pitchFamily="18" charset="0"/>
              </a:rPr>
              <a:t>Find out Data Imbalance and Evaluate Ratio of Imbalance</a:t>
            </a:r>
          </a:p>
          <a:p>
            <a:pPr>
              <a:buFont typeface="Wingdings" panose="05000000000000000000" pitchFamily="2" charset="2"/>
              <a:buChar char="Ø"/>
            </a:pPr>
            <a:r>
              <a:rPr lang="en-US" sz="2400" dirty="0">
                <a:latin typeface="Perpetua" panose="02020502060401020303" pitchFamily="18" charset="0"/>
              </a:rPr>
              <a:t>Assess Univariate and Bivariate Analysis of present and previous loan applications; Find out spread of non-defaulter and defaulter client.</a:t>
            </a:r>
          </a:p>
          <a:p>
            <a:pPr>
              <a:buFont typeface="Wingdings" panose="05000000000000000000" pitchFamily="2" charset="2"/>
              <a:buChar char="Ø"/>
            </a:pPr>
            <a:r>
              <a:rPr lang="en-US" sz="2400" dirty="0">
                <a:latin typeface="Perpetua" panose="02020502060401020303" pitchFamily="18" charset="0"/>
              </a:rPr>
              <a:t>Find out 5 potential Outliers in the dataset supported by logical reasoning</a:t>
            </a:r>
            <a:endParaRPr lang="en-IN" sz="2400" dirty="0">
              <a:latin typeface="Perpetua" panose="02020502060401020303" pitchFamily="18" charset="0"/>
            </a:endParaRPr>
          </a:p>
        </p:txBody>
      </p:sp>
    </p:spTree>
    <p:extLst>
      <p:ext uri="{BB962C8B-B14F-4D97-AF65-F5344CB8AC3E}">
        <p14:creationId xmlns:p14="http://schemas.microsoft.com/office/powerpoint/2010/main" val="4208117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199" y="365125"/>
            <a:ext cx="10666863" cy="830629"/>
          </a:xfrm>
        </p:spPr>
        <p:txBody>
          <a:bodyPr>
            <a:noAutofit/>
          </a:bodyPr>
          <a:lstStyle/>
          <a:p>
            <a:r>
              <a:rPr lang="en-US" sz="3600" dirty="0">
                <a:latin typeface="Swis721 Ex BT" panose="020B0605020202020204" pitchFamily="34" charset="0"/>
              </a:rPr>
              <a:t>Client Contract Status</a:t>
            </a:r>
            <a:endParaRPr lang="fr-FR" sz="3600" dirty="0">
              <a:latin typeface="Swis721 Ex BT" panose="020B0605020202020204" pitchFamily="34" charset="0"/>
            </a:endParaRPr>
          </a:p>
        </p:txBody>
      </p:sp>
      <p:sp>
        <p:nvSpPr>
          <p:cNvPr id="8" name="Content Placeholder 6">
            <a:extLst>
              <a:ext uri="{FF2B5EF4-FFF2-40B4-BE49-F238E27FC236}">
                <a16:creationId xmlns:a16="http://schemas.microsoft.com/office/drawing/2014/main" id="{E30AA93A-F60A-47ED-B484-8CB6D2379775}"/>
              </a:ext>
            </a:extLst>
          </p:cNvPr>
          <p:cNvSpPr>
            <a:spLocks noGrp="1"/>
          </p:cNvSpPr>
          <p:nvPr>
            <p:ph idx="1"/>
          </p:nvPr>
        </p:nvSpPr>
        <p:spPr>
          <a:xfrm>
            <a:off x="838200" y="4614203"/>
            <a:ext cx="10515600" cy="2025748"/>
          </a:xfrm>
        </p:spPr>
        <p:txBody>
          <a:bodyPr>
            <a:normAutofit/>
          </a:bodyPr>
          <a:lstStyle/>
          <a:p>
            <a:pPr>
              <a:lnSpc>
                <a:spcPct val="110000"/>
              </a:lnSpc>
              <a:buFont typeface="Wingdings" panose="05000000000000000000" pitchFamily="2" charset="2"/>
              <a:buChar char="Ø"/>
            </a:pPr>
            <a:r>
              <a:rPr lang="en-US" sz="2400" dirty="0">
                <a:latin typeface="Perpetua" panose="02020502060401020303" pitchFamily="18" charset="0"/>
              </a:rPr>
              <a:t>More than 60% previous loan applications had been approved by the Financial Institution.</a:t>
            </a:r>
          </a:p>
          <a:p>
            <a:pPr>
              <a:lnSpc>
                <a:spcPct val="110000"/>
              </a:lnSpc>
              <a:buFont typeface="Wingdings" panose="05000000000000000000" pitchFamily="2" charset="2"/>
              <a:buChar char="Ø"/>
            </a:pPr>
            <a:r>
              <a:rPr lang="en-US" sz="2400" dirty="0">
                <a:latin typeface="Perpetua" panose="02020502060401020303" pitchFamily="18" charset="0"/>
              </a:rPr>
              <a:t> Both Cancelled and Refused applicants percentages are less than 20.</a:t>
            </a:r>
          </a:p>
          <a:p>
            <a:pPr>
              <a:lnSpc>
                <a:spcPct val="110000"/>
              </a:lnSpc>
              <a:buFont typeface="Wingdings" panose="05000000000000000000" pitchFamily="2" charset="2"/>
              <a:buChar char="Ø"/>
            </a:pPr>
            <a:r>
              <a:rPr lang="en-US" sz="2400" dirty="0">
                <a:latin typeface="Perpetua" panose="02020502060401020303" pitchFamily="18" charset="0"/>
              </a:rPr>
              <a:t>Loan has been offered to some clients and they have not utilized the offer. Numbers are very less in this category.</a:t>
            </a:r>
          </a:p>
          <a:p>
            <a:pPr>
              <a:lnSpc>
                <a:spcPct val="110000"/>
              </a:lnSpc>
            </a:pP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0242" name="Picture 2">
            <a:extLst>
              <a:ext uri="{FF2B5EF4-FFF2-40B4-BE49-F238E27FC236}">
                <a16:creationId xmlns:a16="http://schemas.microsoft.com/office/drawing/2014/main" id="{02EBB356-E1D0-4176-A5B1-13604E08B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195754"/>
            <a:ext cx="8486775" cy="341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3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199" y="365125"/>
            <a:ext cx="10967113" cy="830629"/>
          </a:xfrm>
        </p:spPr>
        <p:txBody>
          <a:bodyPr>
            <a:noAutofit/>
          </a:bodyPr>
          <a:lstStyle/>
          <a:p>
            <a:r>
              <a:rPr lang="en-US" sz="3600" dirty="0">
                <a:latin typeface="Swis721 Ex BT" panose="020B0605020202020204" pitchFamily="34" charset="0"/>
              </a:rPr>
              <a:t>Loan Rejection Reason</a:t>
            </a:r>
            <a:endParaRPr lang="fr-FR" sz="3600" dirty="0">
              <a:latin typeface="Swis721 Ex BT" panose="020B0605020202020204" pitchFamily="34" charset="0"/>
            </a:endParaRPr>
          </a:p>
        </p:txBody>
      </p:sp>
      <p:sp>
        <p:nvSpPr>
          <p:cNvPr id="8" name="Content Placeholder 6">
            <a:extLst>
              <a:ext uri="{FF2B5EF4-FFF2-40B4-BE49-F238E27FC236}">
                <a16:creationId xmlns:a16="http://schemas.microsoft.com/office/drawing/2014/main" id="{749116F2-04B3-4E4F-BC3F-DA131A255929}"/>
              </a:ext>
            </a:extLst>
          </p:cNvPr>
          <p:cNvSpPr>
            <a:spLocks noGrp="1"/>
          </p:cNvSpPr>
          <p:nvPr>
            <p:ph idx="1"/>
          </p:nvPr>
        </p:nvSpPr>
        <p:spPr>
          <a:xfrm>
            <a:off x="838199" y="4903225"/>
            <a:ext cx="10515600" cy="1622824"/>
          </a:xfrm>
        </p:spPr>
        <p:txBody>
          <a:bodyPr>
            <a:normAutofit/>
          </a:bodyPr>
          <a:lstStyle/>
          <a:p>
            <a:pPr>
              <a:lnSpc>
                <a:spcPct val="110000"/>
              </a:lnSpc>
              <a:buFont typeface="Wingdings" panose="05000000000000000000" pitchFamily="2" charset="2"/>
              <a:buChar char="Ø"/>
            </a:pPr>
            <a:r>
              <a:rPr lang="en-US" sz="2400" dirty="0">
                <a:latin typeface="Perpetua" panose="02020502060401020303" pitchFamily="18" charset="0"/>
              </a:rPr>
              <a:t>Most of the previous loan application got rejected due to HC reason followed by LIMIT and SCO reasons. </a:t>
            </a:r>
          </a:p>
          <a:p>
            <a:pPr>
              <a:lnSpc>
                <a:spcPct val="110000"/>
              </a:lnSpc>
              <a:buFont typeface="Wingdings" panose="05000000000000000000" pitchFamily="2" charset="2"/>
              <a:buChar char="Ø"/>
            </a:pPr>
            <a:r>
              <a:rPr lang="en-US" sz="2400" dirty="0">
                <a:latin typeface="Perpetua" panose="02020502060401020303" pitchFamily="18" charset="0"/>
              </a:rPr>
              <a:t> Very few loan application got rejected due to SYSTEM reasons.</a:t>
            </a: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1266" name="Picture 2">
            <a:extLst>
              <a:ext uri="{FF2B5EF4-FFF2-40B4-BE49-F238E27FC236}">
                <a16:creationId xmlns:a16="http://schemas.microsoft.com/office/drawing/2014/main" id="{65534ACB-2330-4A82-9A16-3F79C7808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03" y="1195754"/>
            <a:ext cx="9621285" cy="365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36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199" y="365125"/>
            <a:ext cx="10666863" cy="830629"/>
          </a:xfrm>
        </p:spPr>
        <p:txBody>
          <a:bodyPr>
            <a:noAutofit/>
          </a:bodyPr>
          <a:lstStyle/>
          <a:p>
            <a:r>
              <a:rPr lang="en-US" sz="3600" dirty="0">
                <a:latin typeface="Swis721 Ex BT" panose="020B0605020202020204" pitchFamily="34" charset="0"/>
              </a:rPr>
              <a:t>Goods Category</a:t>
            </a:r>
            <a:endParaRPr lang="fr-FR" sz="3600" dirty="0">
              <a:latin typeface="Swis721 Ex BT" panose="020B0605020202020204" pitchFamily="34" charset="0"/>
            </a:endParaRPr>
          </a:p>
        </p:txBody>
      </p:sp>
      <p:sp>
        <p:nvSpPr>
          <p:cNvPr id="9" name="Content Placeholder 6">
            <a:extLst>
              <a:ext uri="{FF2B5EF4-FFF2-40B4-BE49-F238E27FC236}">
                <a16:creationId xmlns:a16="http://schemas.microsoft.com/office/drawing/2014/main" id="{76F3F4DD-57B9-4A36-970E-9E4072AE4F12}"/>
              </a:ext>
            </a:extLst>
          </p:cNvPr>
          <p:cNvSpPr>
            <a:spLocks noGrp="1"/>
          </p:cNvSpPr>
          <p:nvPr>
            <p:ph idx="1"/>
          </p:nvPr>
        </p:nvSpPr>
        <p:spPr>
          <a:xfrm>
            <a:off x="838200" y="5498123"/>
            <a:ext cx="10515600" cy="1359877"/>
          </a:xfrm>
        </p:spPr>
        <p:txBody>
          <a:bodyPr>
            <a:normAutofit lnSpcReduction="10000"/>
          </a:bodyPr>
          <a:lstStyle/>
          <a:p>
            <a:pPr>
              <a:lnSpc>
                <a:spcPct val="110000"/>
              </a:lnSpc>
              <a:buFont typeface="Wingdings" panose="05000000000000000000" pitchFamily="2" charset="2"/>
              <a:buChar char="Ø"/>
            </a:pPr>
            <a:r>
              <a:rPr lang="en-US" sz="2400" dirty="0">
                <a:latin typeface="Perpetua" panose="02020502060401020303" pitchFamily="18" charset="0"/>
              </a:rPr>
              <a:t>As per previous application data, loan has taken mostly to purchase Mobile followed by Consumer Electronics &amp; Computers.</a:t>
            </a:r>
          </a:p>
          <a:p>
            <a:pPr>
              <a:lnSpc>
                <a:spcPct val="110000"/>
              </a:lnSpc>
              <a:buFont typeface="Wingdings" panose="05000000000000000000" pitchFamily="2" charset="2"/>
              <a:buChar char="Ø"/>
            </a:pPr>
            <a:r>
              <a:rPr lang="en-US" sz="2400" dirty="0">
                <a:latin typeface="Perpetua" panose="02020502060401020303" pitchFamily="18" charset="0"/>
              </a:rPr>
              <a:t> Least no. of loan applicants had applied loan for House Construction.</a:t>
            </a: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2290" name="Picture 2">
            <a:extLst>
              <a:ext uri="{FF2B5EF4-FFF2-40B4-BE49-F238E27FC236}">
                <a16:creationId xmlns:a16="http://schemas.microsoft.com/office/drawing/2014/main" id="{ACAAE7CD-69E7-4A9F-BC75-04F606925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518" y="1078523"/>
            <a:ext cx="854392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159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1608513"/>
            <a:ext cx="10515600" cy="3640974"/>
          </a:xfrm>
        </p:spPr>
        <p:txBody>
          <a:bodyPr>
            <a:noAutofit/>
          </a:bodyPr>
          <a:lstStyle/>
          <a:p>
            <a:pPr algn="ctr"/>
            <a:r>
              <a:rPr lang="en-US" sz="5400" dirty="0">
                <a:latin typeface="Swis721 Ex BT" panose="020B0605020202020204" pitchFamily="34" charset="0"/>
              </a:rPr>
              <a:t>Bivariate Analysis </a:t>
            </a:r>
            <a:br>
              <a:rPr lang="en-US" sz="5400" dirty="0">
                <a:latin typeface="Swis721 Ex BT" panose="020B0605020202020204" pitchFamily="34" charset="0"/>
              </a:rPr>
            </a:br>
            <a:r>
              <a:rPr lang="en-US" sz="5400" dirty="0">
                <a:latin typeface="Swis721 Ex BT" panose="020B0605020202020204" pitchFamily="34" charset="0"/>
              </a:rPr>
              <a:t>on </a:t>
            </a:r>
            <a:br>
              <a:rPr lang="en-US" sz="5400" dirty="0">
                <a:latin typeface="Swis721 Ex BT" panose="020B0605020202020204" pitchFamily="34" charset="0"/>
              </a:rPr>
            </a:br>
            <a:r>
              <a:rPr lang="en-US" sz="5400" dirty="0">
                <a:latin typeface="Swis721 Ex BT" panose="020B0605020202020204" pitchFamily="34" charset="0"/>
              </a:rPr>
              <a:t>Previous Loan Application</a:t>
            </a:r>
            <a:endParaRPr lang="en-IN" sz="5400" dirty="0">
              <a:latin typeface="Swis721 Ex BT" panose="020B0605020202020204" pitchFamily="34" charset="0"/>
            </a:endParaRPr>
          </a:p>
        </p:txBody>
      </p:sp>
    </p:spTree>
    <p:extLst>
      <p:ext uri="{BB962C8B-B14F-4D97-AF65-F5344CB8AC3E}">
        <p14:creationId xmlns:p14="http://schemas.microsoft.com/office/powerpoint/2010/main" val="312091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365125"/>
            <a:ext cx="10515600" cy="830629"/>
          </a:xfrm>
        </p:spPr>
        <p:txBody>
          <a:bodyPr>
            <a:noAutofit/>
          </a:bodyPr>
          <a:lstStyle/>
          <a:p>
            <a:r>
              <a:rPr lang="en-US" sz="3600" dirty="0">
                <a:latin typeface="Swis721 Ex BT" panose="020B0605020202020204" pitchFamily="34" charset="0"/>
              </a:rPr>
              <a:t>Client Contract Status Vs. Goods Price</a:t>
            </a:r>
            <a:endParaRPr lang="fr-FR" sz="3600" dirty="0">
              <a:latin typeface="Swis721 Ex BT" panose="020B0605020202020204" pitchFamily="34" charset="0"/>
            </a:endParaRPr>
          </a:p>
        </p:txBody>
      </p:sp>
      <p:sp>
        <p:nvSpPr>
          <p:cNvPr id="8" name="Content Placeholder 6">
            <a:extLst>
              <a:ext uri="{FF2B5EF4-FFF2-40B4-BE49-F238E27FC236}">
                <a16:creationId xmlns:a16="http://schemas.microsoft.com/office/drawing/2014/main" id="{CF77C30A-9B2E-4C49-BA05-A7873BE52560}"/>
              </a:ext>
            </a:extLst>
          </p:cNvPr>
          <p:cNvSpPr>
            <a:spLocks noGrp="1"/>
          </p:cNvSpPr>
          <p:nvPr>
            <p:ph idx="1"/>
          </p:nvPr>
        </p:nvSpPr>
        <p:spPr>
          <a:xfrm>
            <a:off x="838200" y="5307404"/>
            <a:ext cx="10515600" cy="1359877"/>
          </a:xfrm>
        </p:spPr>
        <p:txBody>
          <a:bodyPr>
            <a:normAutofit/>
          </a:bodyPr>
          <a:lstStyle/>
          <a:p>
            <a:pPr>
              <a:lnSpc>
                <a:spcPct val="110000"/>
              </a:lnSpc>
              <a:buFont typeface="Wingdings" panose="05000000000000000000" pitchFamily="2" charset="2"/>
              <a:buChar char="Ø"/>
            </a:pPr>
            <a:r>
              <a:rPr lang="en-US" sz="2400" dirty="0">
                <a:latin typeface="Perpetua" panose="02020502060401020303" pitchFamily="18" charset="0"/>
              </a:rPr>
              <a:t>Loan applied for higher value stand cancelled or refused by the Financial Institution.</a:t>
            </a:r>
          </a:p>
          <a:p>
            <a:pPr>
              <a:lnSpc>
                <a:spcPct val="110000"/>
              </a:lnSpc>
              <a:buFont typeface="Wingdings" panose="05000000000000000000" pitchFamily="2" charset="2"/>
              <a:buChar char="Ø"/>
            </a:pPr>
            <a:r>
              <a:rPr lang="en-US" sz="2400" dirty="0">
                <a:latin typeface="Perpetua" panose="02020502060401020303" pitchFamily="18" charset="0"/>
              </a:rPr>
              <a:t> Loan got approved when the loan amount (Goods price) is comparatively lesser.</a:t>
            </a:r>
          </a:p>
          <a:p>
            <a:pPr marL="0" indent="0">
              <a:lnSpc>
                <a:spcPct val="110000"/>
              </a:lnSpc>
              <a:buNone/>
            </a:pP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3314" name="Picture 2">
            <a:extLst>
              <a:ext uri="{FF2B5EF4-FFF2-40B4-BE49-F238E27FC236}">
                <a16:creationId xmlns:a16="http://schemas.microsoft.com/office/drawing/2014/main" id="{C10BF0F3-83D6-4092-B6D0-9D5D9C597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4" y="1376433"/>
            <a:ext cx="9580728" cy="371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32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365125"/>
            <a:ext cx="10515600" cy="830629"/>
          </a:xfrm>
        </p:spPr>
        <p:txBody>
          <a:bodyPr>
            <a:noAutofit/>
          </a:bodyPr>
          <a:lstStyle/>
          <a:p>
            <a:r>
              <a:rPr lang="en-US" sz="3600" dirty="0">
                <a:latin typeface="Swis721 Ex BT" panose="020B0605020202020204" pitchFamily="34" charset="0"/>
              </a:rPr>
              <a:t>Client Contract Status Vs. Annuity Amount</a:t>
            </a:r>
            <a:endParaRPr lang="fr-FR" sz="3600" dirty="0">
              <a:latin typeface="Swis721 Ex BT" panose="020B0605020202020204" pitchFamily="34" charset="0"/>
            </a:endParaRPr>
          </a:p>
        </p:txBody>
      </p:sp>
      <p:sp>
        <p:nvSpPr>
          <p:cNvPr id="8" name="Content Placeholder 6">
            <a:extLst>
              <a:ext uri="{FF2B5EF4-FFF2-40B4-BE49-F238E27FC236}">
                <a16:creationId xmlns:a16="http://schemas.microsoft.com/office/drawing/2014/main" id="{102E4540-76C6-43D2-9E58-987D01A1C29D}"/>
              </a:ext>
            </a:extLst>
          </p:cNvPr>
          <p:cNvSpPr>
            <a:spLocks noGrp="1"/>
          </p:cNvSpPr>
          <p:nvPr>
            <p:ph idx="1"/>
          </p:nvPr>
        </p:nvSpPr>
        <p:spPr>
          <a:xfrm>
            <a:off x="838200" y="5307404"/>
            <a:ext cx="10515600" cy="1359877"/>
          </a:xfrm>
        </p:spPr>
        <p:txBody>
          <a:bodyPr>
            <a:normAutofit lnSpcReduction="10000"/>
          </a:bodyPr>
          <a:lstStyle/>
          <a:p>
            <a:pPr>
              <a:lnSpc>
                <a:spcPct val="110000"/>
              </a:lnSpc>
              <a:buFont typeface="Wingdings" panose="05000000000000000000" pitchFamily="2" charset="2"/>
              <a:buChar char="Ø"/>
            </a:pPr>
            <a:r>
              <a:rPr lang="en-US" sz="2400" dirty="0">
                <a:latin typeface="Perpetua" panose="02020502060401020303" pitchFamily="18" charset="0"/>
              </a:rPr>
              <a:t>Loan applied for higher value would have high EMI amount. Whenever, EMI amount supposed to be evaluated high, it got cancelled or refused by the Financial Institution.</a:t>
            </a:r>
          </a:p>
          <a:p>
            <a:pPr>
              <a:lnSpc>
                <a:spcPct val="110000"/>
              </a:lnSpc>
              <a:buFont typeface="Wingdings" panose="05000000000000000000" pitchFamily="2" charset="2"/>
              <a:buChar char="Ø"/>
            </a:pPr>
            <a:r>
              <a:rPr lang="en-US" sz="2400" dirty="0">
                <a:latin typeface="Perpetua" panose="02020502060401020303" pitchFamily="18" charset="0"/>
              </a:rPr>
              <a:t> Clients whose Loan got approved are paying lesser Annuity Amount.</a:t>
            </a:r>
          </a:p>
          <a:p>
            <a:pPr marL="0" indent="0">
              <a:lnSpc>
                <a:spcPct val="110000"/>
              </a:lnSpc>
              <a:buNone/>
            </a:pP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4338" name="Picture 2">
            <a:extLst>
              <a:ext uri="{FF2B5EF4-FFF2-40B4-BE49-F238E27FC236}">
                <a16:creationId xmlns:a16="http://schemas.microsoft.com/office/drawing/2014/main" id="{2DDC2A3C-07F9-406C-9426-9F5AE6A2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06" y="1195754"/>
            <a:ext cx="9319857" cy="364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91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46697"/>
            <a:ext cx="10515600" cy="844697"/>
          </a:xfrm>
        </p:spPr>
        <p:txBody>
          <a:bodyPr/>
          <a:lstStyle/>
          <a:p>
            <a:r>
              <a:rPr lang="en-US" dirty="0">
                <a:latin typeface="Swis721 Ex BT" panose="020B0605020202020204" pitchFamily="34" charset="0"/>
              </a:rPr>
              <a:t>Summary</a:t>
            </a:r>
            <a:endParaRPr lang="en-IN" dirty="0">
              <a:latin typeface="Swis721 Ex BT" panose="020B0605020202020204" pitchFamily="34" charset="0"/>
            </a:endParaRPr>
          </a:p>
        </p:txBody>
      </p:sp>
      <p:sp>
        <p:nvSpPr>
          <p:cNvPr id="3" name="Content Placeholder 2">
            <a:extLst>
              <a:ext uri="{FF2B5EF4-FFF2-40B4-BE49-F238E27FC236}">
                <a16:creationId xmlns:a16="http://schemas.microsoft.com/office/drawing/2014/main" id="{13B40CD2-518A-4B4F-881B-994C89FF42D1}"/>
              </a:ext>
            </a:extLst>
          </p:cNvPr>
          <p:cNvSpPr>
            <a:spLocks noGrp="1"/>
          </p:cNvSpPr>
          <p:nvPr>
            <p:ph idx="1"/>
          </p:nvPr>
        </p:nvSpPr>
        <p:spPr>
          <a:xfrm>
            <a:off x="838200" y="1462895"/>
            <a:ext cx="10515600" cy="5065026"/>
          </a:xfrm>
        </p:spPr>
        <p:txBody>
          <a:bodyPr>
            <a:noAutofit/>
          </a:bodyPr>
          <a:lstStyle/>
          <a:p>
            <a:pPr>
              <a:lnSpc>
                <a:spcPct val="110000"/>
              </a:lnSpc>
              <a:buFont typeface="Wingdings" panose="05000000000000000000" pitchFamily="2" charset="2"/>
              <a:buChar char="Ø"/>
            </a:pPr>
            <a:r>
              <a:rPr lang="en-US" sz="2000" dirty="0">
                <a:latin typeface="Perpetua" panose="02020502060401020303" pitchFamily="18" charset="0"/>
              </a:rPr>
              <a:t>Financial Institution should focus on Male applicant who are likely to repay the loan and access can be given for more credit amount on loan applied for.</a:t>
            </a:r>
          </a:p>
          <a:p>
            <a:pPr>
              <a:lnSpc>
                <a:spcPct val="110000"/>
              </a:lnSpc>
              <a:buFont typeface="Wingdings" panose="05000000000000000000" pitchFamily="2" charset="2"/>
              <a:buChar char="Ø"/>
            </a:pPr>
            <a:r>
              <a:rPr lang="en-US" sz="2000" dirty="0">
                <a:latin typeface="Perpetua" panose="02020502060401020303" pitchFamily="18" charset="0"/>
              </a:rPr>
              <a:t>Financial Institution can consider approving loan to Businessman and Student who are most likely to repay the loan.</a:t>
            </a:r>
          </a:p>
          <a:p>
            <a:pPr>
              <a:lnSpc>
                <a:spcPct val="110000"/>
              </a:lnSpc>
              <a:buFont typeface="Wingdings" panose="05000000000000000000" pitchFamily="2" charset="2"/>
              <a:buChar char="Ø"/>
            </a:pPr>
            <a:r>
              <a:rPr lang="en-US" sz="2000" dirty="0">
                <a:latin typeface="Perpetua" panose="02020502060401020303" pitchFamily="18" charset="0"/>
              </a:rPr>
              <a:t>Financial Institution should prioritize in sanctioning loan to Client having a) higher total income, b) bagged Academic degree, c) accompanied by Spouse/Partner, d) Separated and Widow.</a:t>
            </a:r>
          </a:p>
          <a:p>
            <a:pPr>
              <a:lnSpc>
                <a:spcPct val="110000"/>
              </a:lnSpc>
              <a:buFont typeface="Wingdings" panose="05000000000000000000" pitchFamily="2" charset="2"/>
              <a:buChar char="Ø"/>
            </a:pPr>
            <a:r>
              <a:rPr lang="en-US" sz="2000" dirty="0">
                <a:latin typeface="Perpetua" panose="02020502060401020303" pitchFamily="18" charset="0"/>
              </a:rPr>
              <a:t>It is suggested to provide loan to client live in Region 1 and city 1.</a:t>
            </a:r>
          </a:p>
          <a:p>
            <a:pPr>
              <a:lnSpc>
                <a:spcPct val="110000"/>
              </a:lnSpc>
              <a:buFont typeface="Wingdings" panose="05000000000000000000" pitchFamily="2" charset="2"/>
              <a:buChar char="Ø"/>
            </a:pPr>
            <a:r>
              <a:rPr lang="en-US" sz="2000" dirty="0">
                <a:latin typeface="Perpetua" panose="02020502060401020303" pitchFamily="18" charset="0"/>
              </a:rPr>
              <a:t>Client falls under maternity leave category should be avoided when sanctioning loan.</a:t>
            </a:r>
          </a:p>
          <a:p>
            <a:pPr>
              <a:lnSpc>
                <a:spcPct val="110000"/>
              </a:lnSpc>
              <a:buFont typeface="Wingdings" panose="05000000000000000000" pitchFamily="2" charset="2"/>
              <a:buChar char="Ø"/>
            </a:pPr>
            <a:r>
              <a:rPr lang="en-US" sz="2000" dirty="0">
                <a:latin typeface="Perpetua" panose="02020502060401020303" pitchFamily="18" charset="0"/>
              </a:rPr>
              <a:t>Preference should be given to clients having own House/apartment and children count between 2 to 4.</a:t>
            </a:r>
          </a:p>
          <a:p>
            <a:pPr>
              <a:lnSpc>
                <a:spcPct val="110000"/>
              </a:lnSpc>
              <a:buFont typeface="Wingdings" panose="05000000000000000000" pitchFamily="2" charset="2"/>
              <a:buChar char="Ø"/>
            </a:pPr>
            <a:r>
              <a:rPr lang="en-US" sz="2000" dirty="0">
                <a:latin typeface="Perpetua" panose="02020502060401020303" pitchFamily="18" charset="0"/>
              </a:rPr>
              <a:t>Financial Institution should assess the risk in issuing Cash loan of higher amount and can restrict approving Cash loans. Revolving loan of lower amount can be given priority over cash loan.</a:t>
            </a: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p:txBody>
      </p:sp>
      <p:sp>
        <p:nvSpPr>
          <p:cNvPr id="4" name="Title 1">
            <a:extLst>
              <a:ext uri="{FF2B5EF4-FFF2-40B4-BE49-F238E27FC236}">
                <a16:creationId xmlns:a16="http://schemas.microsoft.com/office/drawing/2014/main" id="{7DE97F99-2BB4-43C9-B926-55132EA33C5E}"/>
              </a:ext>
            </a:extLst>
          </p:cNvPr>
          <p:cNvSpPr txBox="1">
            <a:spLocks/>
          </p:cNvSpPr>
          <p:nvPr/>
        </p:nvSpPr>
        <p:spPr>
          <a:xfrm>
            <a:off x="838200" y="754796"/>
            <a:ext cx="736183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latin typeface="Swis721 Ex BT" panose="020B0605020202020204" pitchFamily="34" charset="0"/>
              </a:rPr>
              <a:t>Current Application </a:t>
            </a:r>
            <a:endParaRPr lang="en-IN" sz="2400" u="sng" dirty="0">
              <a:latin typeface="Swis721 Ex BT" panose="020B0605020202020204" pitchFamily="34" charset="0"/>
            </a:endParaRPr>
          </a:p>
        </p:txBody>
      </p:sp>
    </p:spTree>
    <p:extLst>
      <p:ext uri="{BB962C8B-B14F-4D97-AF65-F5344CB8AC3E}">
        <p14:creationId xmlns:p14="http://schemas.microsoft.com/office/powerpoint/2010/main" val="370312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46697"/>
            <a:ext cx="10515600" cy="844697"/>
          </a:xfrm>
        </p:spPr>
        <p:txBody>
          <a:bodyPr/>
          <a:lstStyle/>
          <a:p>
            <a:r>
              <a:rPr lang="en-US" dirty="0">
                <a:latin typeface="Swis721 Ex BT" panose="020B0605020202020204" pitchFamily="34" charset="0"/>
              </a:rPr>
              <a:t>Summary</a:t>
            </a:r>
            <a:endParaRPr lang="en-IN" dirty="0">
              <a:latin typeface="Swis721 Ex BT" panose="020B0605020202020204" pitchFamily="34" charset="0"/>
            </a:endParaRPr>
          </a:p>
        </p:txBody>
      </p:sp>
      <p:sp>
        <p:nvSpPr>
          <p:cNvPr id="3" name="Content Placeholder 2">
            <a:extLst>
              <a:ext uri="{FF2B5EF4-FFF2-40B4-BE49-F238E27FC236}">
                <a16:creationId xmlns:a16="http://schemas.microsoft.com/office/drawing/2014/main" id="{13B40CD2-518A-4B4F-881B-994C89FF42D1}"/>
              </a:ext>
            </a:extLst>
          </p:cNvPr>
          <p:cNvSpPr>
            <a:spLocks noGrp="1"/>
          </p:cNvSpPr>
          <p:nvPr>
            <p:ph idx="1"/>
          </p:nvPr>
        </p:nvSpPr>
        <p:spPr>
          <a:xfrm>
            <a:off x="838200" y="1599493"/>
            <a:ext cx="10515600" cy="2454012"/>
          </a:xfrm>
        </p:spPr>
        <p:txBody>
          <a:bodyPr>
            <a:noAutofit/>
          </a:bodyPr>
          <a:lstStyle/>
          <a:p>
            <a:pPr>
              <a:lnSpc>
                <a:spcPct val="110000"/>
              </a:lnSpc>
              <a:buFont typeface="Wingdings" panose="05000000000000000000" pitchFamily="2" charset="2"/>
              <a:buChar char="Ø"/>
            </a:pPr>
            <a:r>
              <a:rPr lang="en-US" sz="2000" dirty="0">
                <a:latin typeface="Perpetua" panose="02020502060401020303" pitchFamily="18" charset="0"/>
              </a:rPr>
              <a:t>More than 60% previous loan applications had been approved by the Financial Institution.</a:t>
            </a:r>
          </a:p>
          <a:p>
            <a:pPr>
              <a:lnSpc>
                <a:spcPct val="110000"/>
              </a:lnSpc>
              <a:buFont typeface="Wingdings" panose="05000000000000000000" pitchFamily="2" charset="2"/>
              <a:buChar char="Ø"/>
            </a:pPr>
            <a:r>
              <a:rPr lang="en-US" sz="2000" dirty="0">
                <a:latin typeface="Perpetua" panose="02020502060401020303" pitchFamily="18" charset="0"/>
              </a:rPr>
              <a:t>Most of the previous loan application got rejected due to HC reason followed by LIMIT and SCO reasons.</a:t>
            </a:r>
          </a:p>
          <a:p>
            <a:pPr>
              <a:lnSpc>
                <a:spcPct val="110000"/>
              </a:lnSpc>
              <a:buFont typeface="Wingdings" panose="05000000000000000000" pitchFamily="2" charset="2"/>
              <a:buChar char="Ø"/>
            </a:pPr>
            <a:r>
              <a:rPr lang="en-US" sz="2000" dirty="0">
                <a:latin typeface="Perpetua" panose="02020502060401020303" pitchFamily="18" charset="0"/>
              </a:rPr>
              <a:t>Client has taken loan mostly to purchase Mobile followed by Consumer Electronics &amp; Computers.</a:t>
            </a:r>
          </a:p>
          <a:p>
            <a:pPr>
              <a:lnSpc>
                <a:spcPct val="110000"/>
              </a:lnSpc>
              <a:buFont typeface="Wingdings" panose="05000000000000000000" pitchFamily="2" charset="2"/>
              <a:buChar char="Ø"/>
            </a:pPr>
            <a:r>
              <a:rPr lang="en-US" sz="2000" dirty="0">
                <a:latin typeface="Perpetua" panose="02020502060401020303" pitchFamily="18" charset="0"/>
              </a:rPr>
              <a:t> Loan applied for higher value stand cancelled or refused by the Financial Institution.</a:t>
            </a:r>
          </a:p>
          <a:p>
            <a:pPr>
              <a:lnSpc>
                <a:spcPct val="110000"/>
              </a:lnSpc>
              <a:buFont typeface="Wingdings" panose="05000000000000000000" pitchFamily="2" charset="2"/>
              <a:buChar char="Ø"/>
            </a:pPr>
            <a:r>
              <a:rPr lang="en-US" sz="2000" dirty="0">
                <a:latin typeface="Perpetua" panose="02020502060401020303" pitchFamily="18" charset="0"/>
              </a:rPr>
              <a:t> Loan got approved when the amount (Goods price) is comparatively lesser.</a:t>
            </a: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a:p>
            <a:pPr>
              <a:lnSpc>
                <a:spcPct val="110000"/>
              </a:lnSpc>
              <a:buFont typeface="Wingdings" panose="05000000000000000000" pitchFamily="2" charset="2"/>
              <a:buChar char="Ø"/>
            </a:pPr>
            <a:endParaRPr lang="en-US" sz="2000" dirty="0">
              <a:latin typeface="Perpetua" panose="02020502060401020303" pitchFamily="18" charset="0"/>
            </a:endParaRPr>
          </a:p>
        </p:txBody>
      </p:sp>
      <p:sp>
        <p:nvSpPr>
          <p:cNvPr id="4" name="Title 1">
            <a:extLst>
              <a:ext uri="{FF2B5EF4-FFF2-40B4-BE49-F238E27FC236}">
                <a16:creationId xmlns:a16="http://schemas.microsoft.com/office/drawing/2014/main" id="{7DE97F99-2BB4-43C9-B926-55132EA33C5E}"/>
              </a:ext>
            </a:extLst>
          </p:cNvPr>
          <p:cNvSpPr txBox="1">
            <a:spLocks/>
          </p:cNvSpPr>
          <p:nvPr/>
        </p:nvSpPr>
        <p:spPr>
          <a:xfrm>
            <a:off x="838200" y="754796"/>
            <a:ext cx="736183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latin typeface="Swis721 Ex BT" panose="020B0605020202020204" pitchFamily="34" charset="0"/>
              </a:rPr>
              <a:t>Previous Application </a:t>
            </a:r>
            <a:endParaRPr lang="en-IN" sz="2400" u="sng" dirty="0">
              <a:latin typeface="Swis721 Ex BT" panose="020B0605020202020204" pitchFamily="34" charset="0"/>
            </a:endParaRPr>
          </a:p>
        </p:txBody>
      </p:sp>
    </p:spTree>
    <p:extLst>
      <p:ext uri="{BB962C8B-B14F-4D97-AF65-F5344CB8AC3E}">
        <p14:creationId xmlns:p14="http://schemas.microsoft.com/office/powerpoint/2010/main" val="2479427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ow to Tap the Power of 'Thank You'">
            <a:extLst>
              <a:ext uri="{FF2B5EF4-FFF2-40B4-BE49-F238E27FC236}">
                <a16:creationId xmlns:a16="http://schemas.microsoft.com/office/drawing/2014/main" id="{70CD74C1-340C-48AF-A5C1-5525BD37F9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516" y="1423082"/>
            <a:ext cx="6014968" cy="401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42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50-149F-434D-9A7C-D3B04B2FEBF0}"/>
              </a:ext>
            </a:extLst>
          </p:cNvPr>
          <p:cNvSpPr>
            <a:spLocks noGrp="1"/>
          </p:cNvSpPr>
          <p:nvPr>
            <p:ph type="title"/>
          </p:nvPr>
        </p:nvSpPr>
        <p:spPr>
          <a:xfrm>
            <a:off x="838200" y="1608513"/>
            <a:ext cx="10515600" cy="3640974"/>
          </a:xfrm>
        </p:spPr>
        <p:txBody>
          <a:bodyPr>
            <a:noAutofit/>
          </a:bodyPr>
          <a:lstStyle/>
          <a:p>
            <a:pPr algn="ctr"/>
            <a:r>
              <a:rPr lang="en-US" sz="5400" dirty="0">
                <a:latin typeface="Swis721 Ex BT" panose="020B0605020202020204" pitchFamily="34" charset="0"/>
              </a:rPr>
              <a:t>Univariate Analysis </a:t>
            </a:r>
            <a:br>
              <a:rPr lang="en-US" sz="5400" dirty="0">
                <a:latin typeface="Swis721 Ex BT" panose="020B0605020202020204" pitchFamily="34" charset="0"/>
              </a:rPr>
            </a:br>
            <a:r>
              <a:rPr lang="en-US" sz="5400" dirty="0">
                <a:latin typeface="Swis721 Ex BT" panose="020B0605020202020204" pitchFamily="34" charset="0"/>
              </a:rPr>
              <a:t>on </a:t>
            </a:r>
            <a:br>
              <a:rPr lang="en-US" sz="5400" dirty="0">
                <a:latin typeface="Swis721 Ex BT" panose="020B0605020202020204" pitchFamily="34" charset="0"/>
              </a:rPr>
            </a:br>
            <a:r>
              <a:rPr lang="en-US" sz="5400" dirty="0">
                <a:latin typeface="Swis721 Ex BT" panose="020B0605020202020204" pitchFamily="34" charset="0"/>
              </a:rPr>
              <a:t>Target Variable</a:t>
            </a:r>
            <a:endParaRPr lang="en-IN" sz="5400" dirty="0">
              <a:latin typeface="Swis721 Ex BT" panose="020B0605020202020204" pitchFamily="34" charset="0"/>
            </a:endParaRPr>
          </a:p>
        </p:txBody>
      </p:sp>
    </p:spTree>
    <p:extLst>
      <p:ext uri="{BB962C8B-B14F-4D97-AF65-F5344CB8AC3E}">
        <p14:creationId xmlns:p14="http://schemas.microsoft.com/office/powerpoint/2010/main" val="374179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218049"/>
            <a:ext cx="10515600" cy="661817"/>
          </a:xfrm>
        </p:spPr>
        <p:txBody>
          <a:bodyPr>
            <a:normAutofit/>
          </a:bodyPr>
          <a:lstStyle/>
          <a:p>
            <a:r>
              <a:rPr lang="en-US" sz="3600" dirty="0">
                <a:latin typeface="Swis721 Ex BT" panose="020B0605020202020204" pitchFamily="34" charset="0"/>
              </a:rPr>
              <a:t>Gender wise Distribution</a:t>
            </a:r>
            <a:endParaRPr lang="en-IN" sz="36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4614203"/>
            <a:ext cx="10515600" cy="2025748"/>
          </a:xfrm>
        </p:spPr>
        <p:txBody>
          <a:bodyPr>
            <a:normAutofit fontScale="55000" lnSpcReduction="20000"/>
          </a:bodyPr>
          <a:lstStyle/>
          <a:p>
            <a:pPr>
              <a:lnSpc>
                <a:spcPct val="110000"/>
              </a:lnSpc>
              <a:buFont typeface="Wingdings" panose="05000000000000000000" pitchFamily="2" charset="2"/>
              <a:buChar char="Ø"/>
            </a:pPr>
            <a:r>
              <a:rPr lang="en-US" sz="4400" dirty="0">
                <a:latin typeface="Perpetua" panose="02020502060401020303" pitchFamily="18" charset="0"/>
              </a:rPr>
              <a:t>Non-Defaulter Female Clients are much in number (More than 1.75 L) compared to Male Client (More than 0.75 L). </a:t>
            </a:r>
          </a:p>
          <a:p>
            <a:pPr>
              <a:lnSpc>
                <a:spcPct val="110000"/>
              </a:lnSpc>
              <a:buFont typeface="Wingdings" panose="05000000000000000000" pitchFamily="2" charset="2"/>
              <a:buChar char="Ø"/>
            </a:pPr>
            <a:r>
              <a:rPr lang="en-US" sz="4400" dirty="0">
                <a:latin typeface="Perpetua" panose="02020502060401020303" pitchFamily="18" charset="0"/>
              </a:rPr>
              <a:t>On the other hand, Female Client having loan payment difficulties are also higher (Around 0.14 L) than Male Client (0.1 L).</a:t>
            </a:r>
          </a:p>
          <a:p>
            <a:pPr>
              <a:lnSpc>
                <a:spcPct val="110000"/>
              </a:lnSpc>
              <a:buFont typeface="Wingdings" panose="05000000000000000000" pitchFamily="2" charset="2"/>
              <a:buChar char="Ø"/>
            </a:pPr>
            <a:r>
              <a:rPr lang="en-US" sz="4400" dirty="0">
                <a:latin typeface="Perpetua" panose="02020502060401020303" pitchFamily="18" charset="0"/>
              </a:rPr>
              <a:t>Financial Institutions should focus on Male applicant who are likely to repay the loan.</a:t>
            </a:r>
          </a:p>
          <a:p>
            <a:pPr>
              <a:lnSpc>
                <a:spcPct val="110000"/>
              </a:lnSpc>
            </a:pPr>
            <a:endParaRPr lang="en-US" sz="3800" dirty="0">
              <a:latin typeface="Perpetua" panose="02020502060401020303" pitchFamily="18" charset="0"/>
            </a:endParaRPr>
          </a:p>
          <a:p>
            <a:pPr>
              <a:lnSpc>
                <a:spcPct val="110000"/>
              </a:lnSpc>
            </a:pPr>
            <a:endParaRPr lang="en-US" sz="3800" dirty="0">
              <a:latin typeface="Perpetua" panose="02020502060401020303" pitchFamily="18" charset="0"/>
            </a:endParaRPr>
          </a:p>
          <a:p>
            <a:pPr marL="0" indent="0">
              <a:lnSpc>
                <a:spcPct val="110000"/>
              </a:lnSpc>
              <a:buNone/>
            </a:pPr>
            <a:endParaRPr lang="en-IN" sz="2400" dirty="0">
              <a:latin typeface="Perpetua" panose="02020502060401020303" pitchFamily="18" charset="0"/>
            </a:endParaRPr>
          </a:p>
        </p:txBody>
      </p:sp>
      <p:pic>
        <p:nvPicPr>
          <p:cNvPr id="1038" name="Picture 14">
            <a:extLst>
              <a:ext uri="{FF2B5EF4-FFF2-40B4-BE49-F238E27FC236}">
                <a16:creationId xmlns:a16="http://schemas.microsoft.com/office/drawing/2014/main" id="{D00FF8EB-B551-40D2-9002-AA5094F03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75" y="1026941"/>
            <a:ext cx="4562475" cy="3228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6793B59E-328C-48D0-A2FE-4EB242E92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506" y="1026940"/>
            <a:ext cx="48482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91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182245"/>
            <a:ext cx="10515600" cy="661817"/>
          </a:xfrm>
        </p:spPr>
        <p:txBody>
          <a:bodyPr>
            <a:normAutofit/>
          </a:bodyPr>
          <a:lstStyle/>
          <a:p>
            <a:r>
              <a:rPr lang="en-US" sz="3600" dirty="0">
                <a:latin typeface="Swis721 Ex BT" panose="020B0605020202020204" pitchFamily="34" charset="0"/>
              </a:rPr>
              <a:t>Client Income Type wise Distribution</a:t>
            </a:r>
            <a:endParaRPr lang="en-IN" sz="36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5035062"/>
            <a:ext cx="10515600" cy="1815906"/>
          </a:xfrm>
        </p:spPr>
        <p:txBody>
          <a:bodyPr>
            <a:noAutofit/>
          </a:bodyPr>
          <a:lstStyle/>
          <a:p>
            <a:pPr>
              <a:lnSpc>
                <a:spcPct val="110000"/>
              </a:lnSpc>
              <a:buFont typeface="Wingdings" panose="05000000000000000000" pitchFamily="2" charset="2"/>
              <a:buChar char="Ø"/>
            </a:pPr>
            <a:r>
              <a:rPr lang="en-US" sz="2400" dirty="0">
                <a:latin typeface="Perpetua" panose="02020502060401020303" pitchFamily="18" charset="0"/>
              </a:rPr>
              <a:t>Working professionals have the highest spread both in Non-Defaulter (~50%) and Defaulter category (~60%)</a:t>
            </a:r>
          </a:p>
          <a:p>
            <a:pPr>
              <a:lnSpc>
                <a:spcPct val="110000"/>
              </a:lnSpc>
              <a:buFont typeface="Wingdings" panose="05000000000000000000" pitchFamily="2" charset="2"/>
              <a:buChar char="Ø"/>
            </a:pPr>
            <a:r>
              <a:rPr lang="en-US" sz="2400" dirty="0">
                <a:latin typeface="Perpetua" panose="02020502060401020303" pitchFamily="18" charset="0"/>
              </a:rPr>
              <a:t>Financial Institution should approve loan to Student and Businessman who are likely to repay the loan.</a:t>
            </a:r>
          </a:p>
        </p:txBody>
      </p:sp>
      <p:pic>
        <p:nvPicPr>
          <p:cNvPr id="2050" name="Picture 2">
            <a:extLst>
              <a:ext uri="{FF2B5EF4-FFF2-40B4-BE49-F238E27FC236}">
                <a16:creationId xmlns:a16="http://schemas.microsoft.com/office/drawing/2014/main" id="{C81D4028-1CC1-44D0-87FB-2470166AC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44062"/>
            <a:ext cx="4181475" cy="4191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4C920F4-E3A5-4101-ADBE-07A8F6E5B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812" y="844062"/>
            <a:ext cx="41338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182245"/>
            <a:ext cx="10515600" cy="661817"/>
          </a:xfrm>
        </p:spPr>
        <p:txBody>
          <a:bodyPr>
            <a:normAutofit/>
          </a:bodyPr>
          <a:lstStyle/>
          <a:p>
            <a:r>
              <a:rPr lang="en-US" sz="3600" dirty="0">
                <a:latin typeface="Swis721 Ex BT" panose="020B0605020202020204" pitchFamily="34" charset="0"/>
              </a:rPr>
              <a:t>Client Education Type wise Distribution</a:t>
            </a:r>
            <a:endParaRPr lang="en-IN" sz="36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5444636"/>
            <a:ext cx="10515600" cy="1406332"/>
          </a:xfrm>
        </p:spPr>
        <p:txBody>
          <a:bodyPr>
            <a:noAutofit/>
          </a:bodyPr>
          <a:lstStyle/>
          <a:p>
            <a:pPr>
              <a:lnSpc>
                <a:spcPct val="110000"/>
              </a:lnSpc>
              <a:buFont typeface="Wingdings" panose="05000000000000000000" pitchFamily="2" charset="2"/>
              <a:buChar char="Ø"/>
            </a:pPr>
            <a:r>
              <a:rPr lang="en-US" sz="2400" dirty="0">
                <a:latin typeface="Perpetua" panose="02020502060401020303" pitchFamily="18" charset="0"/>
              </a:rPr>
              <a:t>Very few/Negligible % of Client having Academic degree are found to be loan Defaulter. Financial Institution should process loan to Client having Academic degree</a:t>
            </a:r>
          </a:p>
        </p:txBody>
      </p:sp>
      <p:pic>
        <p:nvPicPr>
          <p:cNvPr id="5122" name="Picture 2">
            <a:extLst>
              <a:ext uri="{FF2B5EF4-FFF2-40B4-BE49-F238E27FC236}">
                <a16:creationId xmlns:a16="http://schemas.microsoft.com/office/drawing/2014/main" id="{C4FDE3EF-4B97-4C44-95DA-C09437795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44062"/>
            <a:ext cx="4324350" cy="4600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DD4E59E-8D68-40A2-A9CC-5BBC49982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062"/>
            <a:ext cx="413385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5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182245"/>
            <a:ext cx="10515600" cy="661817"/>
          </a:xfrm>
        </p:spPr>
        <p:txBody>
          <a:bodyPr>
            <a:normAutofit/>
          </a:bodyPr>
          <a:lstStyle/>
          <a:p>
            <a:r>
              <a:rPr lang="en-US" sz="3600" dirty="0">
                <a:latin typeface="Swis721 Ex BT" panose="020B0605020202020204" pitchFamily="34" charset="0"/>
              </a:rPr>
              <a:t>Region wise Distribution</a:t>
            </a:r>
            <a:endParaRPr lang="en-IN" sz="36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4721305"/>
            <a:ext cx="10515600" cy="1406332"/>
          </a:xfrm>
        </p:spPr>
        <p:txBody>
          <a:bodyPr>
            <a:noAutofit/>
          </a:bodyPr>
          <a:lstStyle/>
          <a:p>
            <a:pPr>
              <a:lnSpc>
                <a:spcPct val="110000"/>
              </a:lnSpc>
              <a:buFont typeface="Wingdings" panose="05000000000000000000" pitchFamily="2" charset="2"/>
              <a:buChar char="Ø"/>
            </a:pPr>
            <a:r>
              <a:rPr lang="en-US" sz="2400" dirty="0">
                <a:latin typeface="Perpetua" panose="02020502060401020303" pitchFamily="18" charset="0"/>
              </a:rPr>
              <a:t>We can observe from the above Bar chart that, client live in Region 1 have a very less % (Less than 5%) to become a loan defaulter. Hence, it is suggested to provide loan to client living in Region 1. </a:t>
            </a:r>
          </a:p>
        </p:txBody>
      </p:sp>
      <p:pic>
        <p:nvPicPr>
          <p:cNvPr id="6146" name="Picture 2">
            <a:extLst>
              <a:ext uri="{FF2B5EF4-FFF2-40B4-BE49-F238E27FC236}">
                <a16:creationId xmlns:a16="http://schemas.microsoft.com/office/drawing/2014/main" id="{36D3B7EE-F2B1-4071-874D-F21EC5DA0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2468"/>
            <a:ext cx="4133850" cy="3209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878CC4F-D3ED-460C-B796-18FFF4A6C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32468"/>
            <a:ext cx="413385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59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DFC-17E0-4325-A4BE-A0751B735031}"/>
              </a:ext>
            </a:extLst>
          </p:cNvPr>
          <p:cNvSpPr>
            <a:spLocks noGrp="1"/>
          </p:cNvSpPr>
          <p:nvPr>
            <p:ph type="title"/>
          </p:nvPr>
        </p:nvSpPr>
        <p:spPr>
          <a:xfrm>
            <a:off x="838200" y="182245"/>
            <a:ext cx="10515600" cy="661817"/>
          </a:xfrm>
        </p:spPr>
        <p:txBody>
          <a:bodyPr>
            <a:normAutofit/>
          </a:bodyPr>
          <a:lstStyle/>
          <a:p>
            <a:r>
              <a:rPr lang="en-US" sz="3600" dirty="0">
                <a:latin typeface="Swis721 Ex BT" panose="020B0605020202020204" pitchFamily="34" charset="0"/>
              </a:rPr>
              <a:t>City wise Distribution</a:t>
            </a:r>
            <a:endParaRPr lang="en-IN" sz="3600" dirty="0">
              <a:latin typeface="Swis721 Ex BT" panose="020B0605020202020204" pitchFamily="34" charset="0"/>
            </a:endParaRPr>
          </a:p>
        </p:txBody>
      </p:sp>
      <p:sp>
        <p:nvSpPr>
          <p:cNvPr id="7" name="Content Placeholder 6">
            <a:extLst>
              <a:ext uri="{FF2B5EF4-FFF2-40B4-BE49-F238E27FC236}">
                <a16:creationId xmlns:a16="http://schemas.microsoft.com/office/drawing/2014/main" id="{1DE1F1CD-2740-4EA5-9831-369D47CA7118}"/>
              </a:ext>
            </a:extLst>
          </p:cNvPr>
          <p:cNvSpPr>
            <a:spLocks noGrp="1"/>
          </p:cNvSpPr>
          <p:nvPr>
            <p:ph idx="1"/>
          </p:nvPr>
        </p:nvSpPr>
        <p:spPr>
          <a:xfrm>
            <a:off x="838200" y="4430795"/>
            <a:ext cx="10515600" cy="2244960"/>
          </a:xfrm>
        </p:spPr>
        <p:txBody>
          <a:bodyPr>
            <a:noAutofit/>
          </a:bodyPr>
          <a:lstStyle/>
          <a:p>
            <a:pPr>
              <a:lnSpc>
                <a:spcPct val="110000"/>
              </a:lnSpc>
              <a:buFont typeface="Wingdings" panose="05000000000000000000" pitchFamily="2" charset="2"/>
              <a:buChar char="Ø"/>
            </a:pPr>
            <a:r>
              <a:rPr lang="en-US" sz="2300" dirty="0">
                <a:latin typeface="Perpetua" panose="02020502060401020303" pitchFamily="18" charset="0"/>
              </a:rPr>
              <a:t>It has noticed that, client live in City 3 have a tendency to become loan defaulter (~20%) than to repay loan (~10%). Financial Institutions should avoid to sanction loan to these category clients. </a:t>
            </a:r>
          </a:p>
          <a:p>
            <a:pPr>
              <a:lnSpc>
                <a:spcPct val="110000"/>
              </a:lnSpc>
              <a:buFont typeface="Wingdings" panose="05000000000000000000" pitchFamily="2" charset="2"/>
              <a:buChar char="Ø"/>
            </a:pPr>
            <a:r>
              <a:rPr lang="en-US" sz="2300" dirty="0">
                <a:latin typeface="Perpetua" panose="02020502060401020303" pitchFamily="18" charset="0"/>
              </a:rPr>
              <a:t>On the other hand, spread of client lives in City 1 have a very less % (Less than 5%) to become a loan defaulter. Hence, loan applications from these clients can be approved on priority. </a:t>
            </a:r>
          </a:p>
          <a:p>
            <a:pPr>
              <a:lnSpc>
                <a:spcPct val="110000"/>
              </a:lnSpc>
              <a:buFont typeface="Wingdings" panose="05000000000000000000" pitchFamily="2" charset="2"/>
              <a:buChar char="Ø"/>
            </a:pPr>
            <a:endParaRPr lang="en-US" sz="2300" dirty="0">
              <a:latin typeface="Perpetua" panose="02020502060401020303" pitchFamily="18" charset="0"/>
            </a:endParaRPr>
          </a:p>
        </p:txBody>
      </p:sp>
      <p:pic>
        <p:nvPicPr>
          <p:cNvPr id="7170" name="Picture 2">
            <a:extLst>
              <a:ext uri="{FF2B5EF4-FFF2-40B4-BE49-F238E27FC236}">
                <a16:creationId xmlns:a16="http://schemas.microsoft.com/office/drawing/2014/main" id="{C8AEC2E0-BB05-489A-9979-52A50DBA9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2467"/>
            <a:ext cx="4133850" cy="32099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7B35C07-ED12-4690-9B98-B4D5514A2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24" y="1032466"/>
            <a:ext cx="413385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02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1697</TotalTime>
  <Words>1965</Words>
  <Application>Microsoft Office PowerPoint</Application>
  <PresentationFormat>Widescreen</PresentationFormat>
  <Paragraphs>135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Perpetua</vt:lpstr>
      <vt:lpstr>Swis721 Ex BT</vt:lpstr>
      <vt:lpstr>Trebuchet MS</vt:lpstr>
      <vt:lpstr>Wingdings</vt:lpstr>
      <vt:lpstr>Wingdings 3</vt:lpstr>
      <vt:lpstr>Facet</vt:lpstr>
      <vt:lpstr>Bank Loan Strategy Finalization</vt:lpstr>
      <vt:lpstr>Objective of this Project</vt:lpstr>
      <vt:lpstr>Steps of the Assignment</vt:lpstr>
      <vt:lpstr>Univariate Analysis  on  Target Variable</vt:lpstr>
      <vt:lpstr>Gender wise Distribution</vt:lpstr>
      <vt:lpstr>Client Income Type wise Distribution</vt:lpstr>
      <vt:lpstr>Client Education Type wise Distribution</vt:lpstr>
      <vt:lpstr>Region wise Distribution</vt:lpstr>
      <vt:lpstr>City wise Distribution</vt:lpstr>
      <vt:lpstr>Bivariate Analysis on  Target Variable</vt:lpstr>
      <vt:lpstr>Client Accompany Status Vs. Loan Credit Amount</vt:lpstr>
      <vt:lpstr>Client Income Type Vs. Loan EMI Amount</vt:lpstr>
      <vt:lpstr>Client Income Type Vs. Goods Price</vt:lpstr>
      <vt:lpstr>Client Education Type Vs. Goods Price</vt:lpstr>
      <vt:lpstr>Client Family Status Vs. Annuity Amount</vt:lpstr>
      <vt:lpstr>Client Housing Type Vs. Annuity Amount</vt:lpstr>
      <vt:lpstr>Client Children Count Vs. Annuity Amount</vt:lpstr>
      <vt:lpstr>Client Contract Type Vs. Goods Price</vt:lpstr>
      <vt:lpstr>Client Gender Type Vs. Loan Credit Amount</vt:lpstr>
      <vt:lpstr>Client Total Income Vs. Annuity Amount</vt:lpstr>
      <vt:lpstr>Client Total Income Vs. Goods Price</vt:lpstr>
      <vt:lpstr>Outliers in Dataframe</vt:lpstr>
      <vt:lpstr>Total Income Amount (AMT_INCOME_TOTAL)</vt:lpstr>
      <vt:lpstr>Amount Annuity (AMT_ANNUITY)</vt:lpstr>
      <vt:lpstr>Count of Children (CNT_CHILDREN)</vt:lpstr>
      <vt:lpstr>Years of Employment (DAYS_EMPLOYED)</vt:lpstr>
      <vt:lpstr>Years of Registration (DAYS_REGISTRATION)</vt:lpstr>
      <vt:lpstr>Last Phone Change (DAYS_LAST_PHONE_CHANGE)</vt:lpstr>
      <vt:lpstr>Univariate Analysis  on  Previous Loan Application</vt:lpstr>
      <vt:lpstr>Client Contract Status</vt:lpstr>
      <vt:lpstr>Loan Rejection Reason</vt:lpstr>
      <vt:lpstr>Goods Category</vt:lpstr>
      <vt:lpstr>Bivariate Analysis  on  Previous Loan Application</vt:lpstr>
      <vt:lpstr>Client Contract Status Vs. Goods Price</vt:lpstr>
      <vt:lpstr>Client Contract Status Vs. Annuity Amount</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Saumalya Ghosh</dc:creator>
  <cp:lastModifiedBy>saumalya ghosh</cp:lastModifiedBy>
  <cp:revision>77</cp:revision>
  <dcterms:created xsi:type="dcterms:W3CDTF">2022-03-15T13:01:20Z</dcterms:created>
  <dcterms:modified xsi:type="dcterms:W3CDTF">2022-10-06T14:56:12Z</dcterms:modified>
</cp:coreProperties>
</file>