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3EA6FF-BEBD-44AF-A8EA-464C8E3C8A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March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March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77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15" r:id="rId4"/>
    <p:sldLayoutId id="2147483816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FC653-13E4-46F2-B647-77C1FD576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6" r="3087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96F09-2A9F-49EC-9A60-B8FF05FE3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7CDC0-0AC0-4FD8-A629-2D3DA825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277" y="4793128"/>
            <a:ext cx="6651637" cy="1141157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Identify the medical packages given the medical description containing details of past history , illness, diagnosis, etc.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4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2110A-2448-410F-9DBC-C1260080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IN" sz="4000" i="0">
                <a:effectLst/>
                <a:latin typeface="Avenir Next LT Pro (Headings)"/>
              </a:rPr>
              <a:t>data exploration</a:t>
            </a:r>
            <a:endParaRPr lang="en-IN" sz="4000">
              <a:latin typeface="Avenir Next LT Pro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1625-F36E-4868-804D-EE695132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Pandas Profiling: </a:t>
            </a:r>
            <a:r>
              <a:rPr lang="en-US" sz="1400" dirty="0">
                <a:latin typeface="charter"/>
              </a:rPr>
              <a:t>It </a:t>
            </a:r>
            <a:r>
              <a:rPr lang="en-US" sz="1400" b="0" i="0" dirty="0">
                <a:effectLst/>
                <a:latin typeface="charter"/>
              </a:rPr>
              <a:t>save us all the work of visualizing and understanding the distribution of each variable. It generates a report with all the information easily available. </a:t>
            </a:r>
            <a:r>
              <a:rPr lang="en-IN" sz="1400" b="0" i="0" dirty="0">
                <a:effectLst/>
                <a:latin typeface="charter"/>
              </a:rPr>
              <a:t>It tells us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V</a:t>
            </a:r>
            <a:r>
              <a:rPr lang="en-US" sz="1400" b="0" i="0" dirty="0">
                <a:effectLst/>
                <a:latin typeface="charter"/>
              </a:rPr>
              <a:t>ariables that contain </a:t>
            </a:r>
            <a:r>
              <a:rPr lang="en-US" sz="1400" b="0" i="0" dirty="0" err="1">
                <a:effectLst/>
                <a:latin typeface="charter"/>
              </a:rPr>
              <a:t>NaN</a:t>
            </a:r>
            <a:r>
              <a:rPr lang="en-US" sz="1400" b="0" i="0" dirty="0">
                <a:effectLst/>
                <a:latin typeface="charter"/>
              </a:rPr>
              <a:t> values and variables with many zeros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Correlations  and </a:t>
            </a:r>
            <a:r>
              <a:rPr lang="en-US" sz="1400" b="0" i="0" dirty="0">
                <a:effectLst/>
                <a:latin typeface="charter"/>
              </a:rPr>
              <a:t>variables with high cardinality 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Total characters, unique words, words with frequencies, lowercase, upper case, Punctuation, etc.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I</a:t>
            </a:r>
            <a:r>
              <a:rPr lang="en-US" sz="1400" b="0" i="0" dirty="0">
                <a:effectLst/>
                <a:latin typeface="charter"/>
              </a:rPr>
              <a:t>dentify languages from text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G</a:t>
            </a:r>
            <a:r>
              <a:rPr lang="en-US" sz="1400" b="0" i="0" dirty="0">
                <a:effectLst/>
                <a:latin typeface="charter"/>
              </a:rPr>
              <a:t>enerate histogram</a:t>
            </a:r>
          </a:p>
          <a:p>
            <a:pPr>
              <a:lnSpc>
                <a:spcPct val="110000"/>
              </a:lnSpc>
            </a:pPr>
            <a:r>
              <a:rPr lang="en-IN" sz="1400" b="1" i="0" dirty="0" err="1">
                <a:effectLst/>
                <a:latin typeface="sohne"/>
              </a:rPr>
              <a:t>Value_counts</a:t>
            </a:r>
            <a:r>
              <a:rPr lang="en-IN" sz="1400" b="1" i="0" dirty="0">
                <a:effectLst/>
                <a:latin typeface="sohne"/>
              </a:rPr>
              <a:t>() with </a:t>
            </a:r>
            <a:r>
              <a:rPr lang="en-IN" sz="1400" b="1" i="0" dirty="0" err="1">
                <a:effectLst/>
                <a:latin typeface="sohne"/>
              </a:rPr>
              <a:t>Bar_chart</a:t>
            </a:r>
            <a:r>
              <a:rPr lang="en-IN" sz="1400" b="1" i="0" dirty="0">
                <a:effectLst/>
                <a:latin typeface="sohne"/>
              </a:rPr>
              <a:t>: </a:t>
            </a:r>
            <a:r>
              <a:rPr lang="en-US" sz="1400" b="0" i="0" dirty="0">
                <a:effectLst/>
                <a:latin typeface="charter"/>
              </a:rPr>
              <a:t>It shows the count of each category in the Package column. This helps us to identify class imbalance problem associated with the dataset</a:t>
            </a:r>
          </a:p>
          <a:p>
            <a:pPr>
              <a:lnSpc>
                <a:spcPct val="110000"/>
              </a:lnSpc>
            </a:pPr>
            <a:r>
              <a:rPr lang="en-IN" sz="1400" b="1" dirty="0">
                <a:latin typeface="sohne"/>
              </a:rPr>
              <a:t>D</a:t>
            </a:r>
            <a:r>
              <a:rPr lang="en-IN" sz="1400" b="1" i="0" dirty="0">
                <a:effectLst/>
                <a:latin typeface="sohne"/>
              </a:rPr>
              <a:t>ependency </a:t>
            </a:r>
            <a:r>
              <a:rPr lang="en-IN" sz="1400" b="1" dirty="0">
                <a:latin typeface="sohne"/>
              </a:rPr>
              <a:t>V</a:t>
            </a:r>
            <a:r>
              <a:rPr lang="en-IN" sz="1400" b="1" i="0" dirty="0">
                <a:effectLst/>
                <a:latin typeface="sohne"/>
              </a:rPr>
              <a:t>isualization: </a:t>
            </a:r>
            <a:r>
              <a:rPr lang="en-US" sz="1400" b="0" i="0" dirty="0">
                <a:effectLst/>
                <a:latin typeface="charter"/>
              </a:rPr>
              <a:t>Here we used </a:t>
            </a:r>
            <a:r>
              <a:rPr lang="en-US" sz="1400" b="0" i="0" dirty="0" err="1">
                <a:effectLst/>
                <a:latin typeface="charter"/>
              </a:rPr>
              <a:t>scispaCy</a:t>
            </a:r>
            <a:r>
              <a:rPr lang="en-US" sz="1400" b="0" i="0" dirty="0">
                <a:effectLst/>
                <a:latin typeface="charter"/>
              </a:rPr>
              <a:t>, a </a:t>
            </a:r>
            <a:r>
              <a:rPr lang="en-US" sz="1400" b="0" i="0" dirty="0" err="1">
                <a:effectLst/>
                <a:latin typeface="charter"/>
              </a:rPr>
              <a:t>SpaCy</a:t>
            </a:r>
            <a:r>
              <a:rPr lang="en-US" sz="1400" b="0" i="0" dirty="0">
                <a:effectLst/>
                <a:latin typeface="charter"/>
              </a:rPr>
              <a:t> model to visualize which pre-trained models will work best for our problem. </a:t>
            </a:r>
            <a:r>
              <a:rPr lang="en-US" sz="1400" b="0" i="0" dirty="0" err="1">
                <a:effectLst/>
                <a:latin typeface="charter"/>
              </a:rPr>
              <a:t>scispaCy</a:t>
            </a:r>
            <a:r>
              <a:rPr lang="en-US" sz="1400" b="0" i="0" dirty="0">
                <a:effectLst/>
                <a:latin typeface="charter"/>
              </a:rPr>
              <a:t> is a Python package containing </a:t>
            </a:r>
            <a:r>
              <a:rPr lang="en-US" sz="1400" b="0" i="0" dirty="0" err="1">
                <a:effectLst/>
                <a:latin typeface="charter"/>
              </a:rPr>
              <a:t>spaCy</a:t>
            </a:r>
            <a:r>
              <a:rPr lang="en-US" sz="1400" b="0" i="0" dirty="0">
                <a:effectLst/>
                <a:latin typeface="charter"/>
              </a:rPr>
              <a:t> models for processing biomedical, scientific or clinical text.</a:t>
            </a:r>
            <a:endParaRPr lang="en-IN" sz="1400" b="1" dirty="0">
              <a:latin typeface="sohne"/>
            </a:endParaRPr>
          </a:p>
          <a:p>
            <a:pPr>
              <a:lnSpc>
                <a:spcPct val="110000"/>
              </a:lnSpc>
            </a:pPr>
            <a:r>
              <a:rPr lang="en-IN" sz="1400" b="1" dirty="0" err="1">
                <a:latin typeface="sohne"/>
              </a:rPr>
              <a:t>Rough_work</a:t>
            </a:r>
            <a:r>
              <a:rPr lang="en-IN" sz="1400" b="1" dirty="0">
                <a:latin typeface="sohne"/>
              </a:rPr>
              <a:t>: </a:t>
            </a:r>
            <a:r>
              <a:rPr lang="en-US" sz="1400" dirty="0">
                <a:latin typeface="charter"/>
              </a:rPr>
              <a:t>This space was used in parallel to choose the best-performing techniques from Bag-of-Words, TF-IDF, </a:t>
            </a:r>
            <a:r>
              <a:rPr lang="en-US" sz="1400" dirty="0" err="1">
                <a:latin typeface="charter"/>
              </a:rPr>
              <a:t>CountVectorizer</a:t>
            </a:r>
            <a:r>
              <a:rPr lang="en-US" sz="1400" dirty="0">
                <a:latin typeface="charter"/>
              </a:rPr>
              <a:t>, and Word-to-Vector along with machine learning 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Data modeling </a:t>
            </a:r>
            <a:r>
              <a:rPr lang="en-US" sz="3700"/>
              <a:t>: Approach_1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Step_1:  </a:t>
            </a:r>
            <a:r>
              <a:rPr lang="en-IN" sz="1400" b="1" i="0" dirty="0" err="1">
                <a:effectLst/>
                <a:latin typeface="sohne"/>
              </a:rPr>
              <a:t>clean_text</a:t>
            </a: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For text cleaning, we have used the report generated by </a:t>
            </a:r>
            <a:r>
              <a:rPr lang="en-US" sz="1400" b="1" dirty="0">
                <a:effectLst/>
                <a:latin typeface="charter"/>
              </a:rPr>
              <a:t>Pandas Profiling </a:t>
            </a:r>
            <a:r>
              <a:rPr lang="en-US" sz="1400" dirty="0">
                <a:latin typeface="charter"/>
              </a:rPr>
              <a:t>to get the insight of punctuation, Math Symbols, other symbols, space, etc.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Step_2: </a:t>
            </a:r>
            <a:r>
              <a:rPr lang="en-IN" sz="1400" b="1" i="0" dirty="0" err="1">
                <a:effectLst/>
                <a:latin typeface="sohne"/>
              </a:rPr>
              <a:t>lemmatize_text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nltk</a:t>
            </a: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L</a:t>
            </a:r>
            <a:r>
              <a:rPr lang="en-US" sz="1400" i="0" dirty="0">
                <a:effectLst/>
                <a:latin typeface="charter"/>
              </a:rPr>
              <a:t>emmatization considers the context and converts the word to its meaningful base form, whereas stemming just removes the last few characters, often leading to incorrect meanings and spelling errors</a:t>
            </a:r>
          </a:p>
          <a:p>
            <a:pPr lvl="1">
              <a:lnSpc>
                <a:spcPct val="110000"/>
              </a:lnSpc>
            </a:pPr>
            <a:r>
              <a:rPr lang="en-IN" sz="1400" b="0" i="0" dirty="0">
                <a:effectLst/>
                <a:latin typeface="geomanistregular"/>
              </a:rPr>
              <a:t>‘Caring’ -&gt; Lemmatization -&gt; ‘Care’    </a:t>
            </a:r>
            <a:r>
              <a:rPr lang="en-US" sz="1400" i="0" dirty="0">
                <a:effectLst/>
                <a:latin typeface="charter"/>
              </a:rPr>
              <a:t> </a:t>
            </a:r>
            <a:r>
              <a:rPr lang="en-IN" sz="1400" b="0" i="0" dirty="0">
                <a:effectLst/>
                <a:latin typeface="geomanistregular"/>
              </a:rPr>
              <a:t>‘Caring’ -&gt; Stemming -&gt; ‘Car’ , </a:t>
            </a:r>
            <a:r>
              <a:rPr lang="en-US" sz="1400" b="0" i="0" dirty="0">
                <a:effectLst/>
                <a:latin typeface="geomanistregular"/>
              </a:rPr>
              <a:t>H</a:t>
            </a:r>
            <a:r>
              <a:rPr lang="en-US" sz="1400" dirty="0">
                <a:latin typeface="geomanistregular"/>
              </a:rPr>
              <a:t>ere we are dealing with medical's terminology. So the base meaning is very important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Step_3: </a:t>
            </a:r>
            <a:r>
              <a:rPr lang="en-IN" sz="1400" b="1" i="0" dirty="0" err="1">
                <a:effectLst/>
                <a:latin typeface="sohne"/>
              </a:rPr>
              <a:t>TfidfVectorizer</a:t>
            </a:r>
            <a:r>
              <a:rPr lang="en-IN" sz="1400" b="1" i="0" dirty="0">
                <a:effectLst/>
                <a:latin typeface="sohne"/>
              </a:rPr>
              <a:t> (</a:t>
            </a:r>
            <a:r>
              <a:rPr lang="en-US" sz="1400" b="1" i="0" dirty="0">
                <a:effectLst/>
                <a:latin typeface="sohne"/>
              </a:rPr>
              <a:t>term frequency–inverse document frequency</a:t>
            </a:r>
            <a:r>
              <a:rPr lang="en-IN" sz="1400" b="1" i="0" dirty="0">
                <a:effectLst/>
                <a:latin typeface="sohne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400" i="0" dirty="0" err="1">
                <a:effectLst/>
                <a:latin typeface="charter"/>
              </a:rPr>
              <a:t>Tf-Idf</a:t>
            </a:r>
            <a:r>
              <a:rPr lang="en-US" sz="1400" dirty="0">
                <a:latin typeface="charter"/>
              </a:rPr>
              <a:t>, </a:t>
            </a:r>
            <a:r>
              <a:rPr lang="en-US" sz="1400" i="0" dirty="0">
                <a:effectLst/>
                <a:latin typeface="charter"/>
              </a:rPr>
              <a:t>evaluates how relevant a word is to a document in a collection of documents. 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The </a:t>
            </a:r>
            <a:r>
              <a:rPr lang="en-US" sz="1400" b="1" i="0" dirty="0" err="1">
                <a:effectLst/>
                <a:latin typeface="charter"/>
              </a:rPr>
              <a:t>TfidfVectorizer</a:t>
            </a:r>
            <a:r>
              <a:rPr lang="en-US" sz="1400" b="1" i="0" dirty="0">
                <a:effectLst/>
                <a:latin typeface="charter"/>
              </a:rPr>
              <a:t>(</a:t>
            </a:r>
            <a:r>
              <a:rPr lang="en-US" sz="1400" b="0" i="0" dirty="0" err="1">
                <a:effectLst/>
                <a:latin typeface="charter"/>
              </a:rPr>
              <a:t>CountVectorizer</a:t>
            </a:r>
            <a:r>
              <a:rPr lang="en-US" sz="1400" b="0" i="0" dirty="0">
                <a:effectLst/>
                <a:latin typeface="charter"/>
              </a:rPr>
              <a:t> + </a:t>
            </a:r>
            <a:r>
              <a:rPr lang="en-US" sz="1400" b="0" i="0" dirty="0" err="1">
                <a:effectLst/>
                <a:latin typeface="charter"/>
              </a:rPr>
              <a:t>TfidfTransformer</a:t>
            </a:r>
            <a:r>
              <a:rPr lang="en-US" sz="1400" b="0" i="0" dirty="0">
                <a:effectLst/>
                <a:latin typeface="charter"/>
              </a:rPr>
              <a:t> </a:t>
            </a:r>
            <a:r>
              <a:rPr lang="en-US" sz="1400" b="1" i="0" dirty="0">
                <a:effectLst/>
                <a:latin typeface="charter"/>
              </a:rPr>
              <a:t>)</a:t>
            </a:r>
            <a:r>
              <a:rPr lang="en-US" sz="1400" b="0" i="0" dirty="0">
                <a:effectLst/>
                <a:latin typeface="charter"/>
              </a:rPr>
              <a:t> will tokenize documents, learn the vocabulary and inverse document frequency weightings, and allow you to encode new documents</a:t>
            </a:r>
          </a:p>
          <a:p>
            <a:pPr lvl="1">
              <a:lnSpc>
                <a:spcPct val="110000"/>
              </a:lnSpc>
            </a:pPr>
            <a:r>
              <a:rPr lang="en-US" sz="1400" b="1" i="0" dirty="0" err="1">
                <a:effectLst/>
                <a:latin typeface="charter"/>
              </a:rPr>
              <a:t>TfidfVectorizer</a:t>
            </a:r>
            <a:r>
              <a:rPr lang="en-US" sz="1400" b="1" i="0" dirty="0">
                <a:effectLst/>
                <a:latin typeface="charter"/>
              </a:rPr>
              <a:t> </a:t>
            </a:r>
            <a:r>
              <a:rPr lang="en-US" sz="1400" dirty="0">
                <a:latin typeface="charter"/>
              </a:rPr>
              <a:t>give the sparse matrix in the following format:  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(A,B) C</a:t>
            </a:r>
          </a:p>
          <a:p>
            <a:pPr lvl="2">
              <a:lnSpc>
                <a:spcPct val="110000"/>
              </a:lnSpc>
            </a:pPr>
            <a:r>
              <a:rPr lang="en-US" sz="1400" i="0" dirty="0">
                <a:effectLst/>
                <a:latin typeface="charter"/>
              </a:rPr>
              <a:t>A: Document index      B: Specific word-vector index       C: TFIDF score for word B in document A</a:t>
            </a:r>
            <a:endParaRPr lang="en-IN" sz="1400" dirty="0"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400" i="0" dirty="0">
                <a:effectLst/>
                <a:latin typeface="charter"/>
              </a:rPr>
              <a:t>It indicates the </a:t>
            </a:r>
            <a:r>
              <a:rPr lang="en-US" sz="1400" i="0" dirty="0" err="1">
                <a:effectLst/>
                <a:latin typeface="charter"/>
              </a:rPr>
              <a:t>tfidf</a:t>
            </a:r>
            <a:r>
              <a:rPr lang="en-US" sz="1400" i="0" dirty="0">
                <a:effectLst/>
                <a:latin typeface="charter"/>
              </a:rPr>
              <a:t> score for all non-zero values in the word vector for each document.</a:t>
            </a:r>
          </a:p>
          <a:p>
            <a:pPr lvl="1">
              <a:lnSpc>
                <a:spcPct val="110000"/>
              </a:lnSpc>
            </a:pPr>
            <a:endParaRPr lang="en-US" sz="1400" i="0" dirty="0">
              <a:effectLst/>
              <a:latin typeface="charter"/>
            </a:endParaRPr>
          </a:p>
          <a:p>
            <a:pPr lvl="1">
              <a:lnSpc>
                <a:spcPct val="110000"/>
              </a:lnSpc>
            </a:pPr>
            <a:endParaRPr lang="en-IN" sz="1400" i="0" dirty="0">
              <a:effectLst/>
              <a:latin typeface="char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Data modeling </a:t>
            </a:r>
            <a:r>
              <a:rPr lang="en-US" sz="3700"/>
              <a:t>: Approach_1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Step_4:  PCA(Principal Component Analysis)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PCA is a solution to the highly redundant features problem. It is suitable in our case because </a:t>
            </a:r>
            <a:r>
              <a:rPr lang="en-US" sz="1400" b="1" dirty="0" err="1">
                <a:effectLst/>
                <a:latin typeface="charter"/>
              </a:rPr>
              <a:t>TfidfVectorizer</a:t>
            </a:r>
            <a:r>
              <a:rPr lang="en-US" sz="1400" b="1" dirty="0">
                <a:effectLst/>
                <a:latin typeface="charter"/>
              </a:rPr>
              <a:t> </a:t>
            </a:r>
            <a:r>
              <a:rPr lang="en-US" sz="1400" dirty="0">
                <a:latin typeface="charter"/>
              </a:rPr>
              <a:t>generates 500+ features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The PCA model assumes that the data has a continuous distribution over +/- infinity. NLP data on the other hand, typically has a discrete distribution or a multinomial distribution because the data is based on discrete counts of events or lexical symbols. PCA will do a very poor job of reconstruction discrete data because the values can go negative.</a:t>
            </a:r>
          </a:p>
          <a:p>
            <a:pPr lvl="1">
              <a:lnSpc>
                <a:spcPct val="110000"/>
              </a:lnSpc>
            </a:pPr>
            <a:r>
              <a:rPr lang="en-IN" sz="1400" b="0" i="0" dirty="0">
                <a:effectLst/>
                <a:latin typeface="-apple-system"/>
              </a:rPr>
              <a:t>"non-negative matrix factorization" (NMF), "probabilistic latent semantic analysis" (PLSA) and "probabilistic latent Dirichlet analysis" (PLDA).</a:t>
            </a:r>
            <a:endParaRPr lang="en-US" sz="1400" b="1" i="0" dirty="0">
              <a:effectLst/>
              <a:latin typeface="charter"/>
            </a:endParaRP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Step_5: Data Modelling: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Here we simply use the </a:t>
            </a:r>
            <a:r>
              <a:rPr lang="en-US" sz="1400" b="0" i="0" dirty="0" err="1">
                <a:effectLst/>
                <a:latin typeface="charter"/>
              </a:rPr>
              <a:t>LogisticRegression</a:t>
            </a:r>
            <a:r>
              <a:rPr lang="en-US" sz="1400" b="0" i="0" dirty="0">
                <a:effectLst/>
                <a:latin typeface="charter"/>
              </a:rPr>
              <a:t>() to check for the accuracy matrix and to understand the impact of the above steps.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harter"/>
              </a:rPr>
              <a:t>Result: Accuracy = 64%</a:t>
            </a:r>
            <a:endParaRPr lang="en-IN" sz="1400" b="1" dirty="0">
              <a:latin typeface="sohne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endParaRPr lang="en-US" sz="1400" i="0" dirty="0">
              <a:effectLst/>
              <a:latin typeface="charter"/>
            </a:endParaRPr>
          </a:p>
          <a:p>
            <a:pPr lvl="1">
              <a:lnSpc>
                <a:spcPct val="110000"/>
              </a:lnSpc>
            </a:pPr>
            <a:endParaRPr lang="en-IN" sz="1400" i="0" dirty="0">
              <a:effectLst/>
              <a:latin typeface="char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Data modeling </a:t>
            </a:r>
            <a:r>
              <a:rPr lang="en-US" sz="3700"/>
              <a:t>: Approach_2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Step_0:  </a:t>
            </a:r>
            <a:r>
              <a:rPr lang="en-IN" sz="1400" b="1" i="0" dirty="0" err="1">
                <a:effectLst/>
                <a:latin typeface="sohne"/>
              </a:rPr>
              <a:t>clean_text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SciSpaCy</a:t>
            </a: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r>
              <a:rPr lang="en-US" sz="1400" b="0" i="0" dirty="0" err="1">
                <a:effectLst/>
                <a:latin typeface="charter"/>
              </a:rPr>
              <a:t>scispaCy</a:t>
            </a:r>
            <a:r>
              <a:rPr lang="en-US" sz="1400" b="0" i="0" dirty="0">
                <a:effectLst/>
                <a:latin typeface="charter"/>
              </a:rPr>
              <a:t> is a powerful tool, especially for named entity recognition (NER), or identifying keywords (called entities) and ordering them into categories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charter"/>
              </a:rPr>
              <a:t>P</a:t>
            </a:r>
            <a:r>
              <a:rPr lang="en-US" sz="1400" b="0" i="0" dirty="0">
                <a:effectLst/>
                <a:latin typeface="charter"/>
              </a:rPr>
              <a:t>re-process the data using </a:t>
            </a:r>
            <a:r>
              <a:rPr lang="en-US" sz="1400" b="0" i="0" dirty="0" err="1">
                <a:effectLst/>
                <a:latin typeface="charter"/>
              </a:rPr>
              <a:t>scispacy</a:t>
            </a:r>
            <a:r>
              <a:rPr lang="en-US" sz="1400" b="0" i="0" dirty="0">
                <a:effectLst/>
                <a:latin typeface="charter"/>
              </a:rPr>
              <a:t> “</a:t>
            </a:r>
            <a:r>
              <a:rPr lang="en-US" sz="1400" b="1" i="0" dirty="0" err="1">
                <a:effectLst/>
                <a:latin typeface="charter"/>
              </a:rPr>
              <a:t>en_core_sci_md</a:t>
            </a:r>
            <a:r>
              <a:rPr lang="en-US" sz="1400" b="0" i="0" dirty="0">
                <a:effectLst/>
                <a:latin typeface="charter"/>
              </a:rPr>
              <a:t>” model to detect medical entities in description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Step_2: </a:t>
            </a:r>
            <a:r>
              <a:rPr lang="en-IN" sz="1400" b="1" i="0" dirty="0" err="1">
                <a:effectLst/>
                <a:latin typeface="sohne"/>
              </a:rPr>
              <a:t>lemmatize_text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nltk</a:t>
            </a:r>
            <a:r>
              <a:rPr lang="en-IN" sz="1400" b="1" i="0" dirty="0">
                <a:effectLst/>
                <a:latin typeface="sohne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Step_3: </a:t>
            </a:r>
            <a:r>
              <a:rPr lang="en-IN" sz="1400" b="1" i="0" dirty="0" err="1">
                <a:effectLst/>
                <a:latin typeface="sohne"/>
              </a:rPr>
              <a:t>TfidfVectorizer</a:t>
            </a:r>
            <a:r>
              <a:rPr lang="en-IN" sz="1400" b="1" i="0" dirty="0">
                <a:effectLst/>
                <a:latin typeface="sohne"/>
              </a:rPr>
              <a:t> (</a:t>
            </a:r>
            <a:r>
              <a:rPr lang="en-US" sz="1400" b="1" i="0" dirty="0">
                <a:effectLst/>
                <a:latin typeface="sohne"/>
              </a:rPr>
              <a:t>term frequency–inverse document frequency</a:t>
            </a:r>
            <a:r>
              <a:rPr lang="en-IN" sz="1400" b="1" i="0" dirty="0">
                <a:effectLst/>
                <a:latin typeface="sohne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Step_4:  PCA(Principal Component Analysis)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Step_5: Data Modelling: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Here we have tested several models to identify the best performing model, the impact of the above steps  and what can be done next to increase the performance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 err="1">
                <a:effectLst/>
                <a:latin typeface="charter"/>
              </a:rPr>
              <a:t>LogisticRegression</a:t>
            </a:r>
            <a:r>
              <a:rPr lang="en-US" sz="1400" dirty="0">
                <a:latin typeface="charter"/>
              </a:rPr>
              <a:t>() gives the highest accuracy but after visualizing the results from several models we can see that the classes with a lower count </a:t>
            </a:r>
            <a:br>
              <a:rPr lang="en-US" sz="1400" dirty="0">
                <a:latin typeface="charter"/>
              </a:rPr>
            </a:br>
            <a:r>
              <a:rPr lang="en-US" sz="1400" dirty="0">
                <a:latin typeface="charter"/>
              </a:rPr>
              <a:t>decrease the performance, </a:t>
            </a:r>
            <a:r>
              <a:rPr lang="en-US" sz="1400" b="1" dirty="0">
                <a:latin typeface="charter"/>
              </a:rPr>
              <a:t>Class imbalance problem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harter"/>
              </a:rPr>
              <a:t>Result: Accuracy = 78%</a:t>
            </a:r>
            <a:endParaRPr lang="en-IN" sz="1400" b="1" dirty="0">
              <a:latin typeface="sohne"/>
            </a:endParaRPr>
          </a:p>
          <a:p>
            <a:pPr>
              <a:lnSpc>
                <a:spcPct val="110000"/>
              </a:lnSpc>
            </a:pPr>
            <a:endParaRPr lang="en-US" sz="1400" b="1" dirty="0">
              <a:latin typeface="charter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400" b="1" i="0" dirty="0">
              <a:effectLst/>
              <a:latin typeface="sohne"/>
            </a:endParaRPr>
          </a:p>
          <a:p>
            <a:pPr>
              <a:lnSpc>
                <a:spcPct val="110000"/>
              </a:lnSpc>
            </a:pP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endParaRPr lang="en-US" sz="1400" i="0" dirty="0">
              <a:effectLst/>
              <a:latin typeface="charter"/>
            </a:endParaRPr>
          </a:p>
          <a:p>
            <a:pPr lvl="1">
              <a:lnSpc>
                <a:spcPct val="110000"/>
              </a:lnSpc>
            </a:pPr>
            <a:endParaRPr lang="en-IN" sz="1400" i="0" dirty="0">
              <a:effectLst/>
              <a:latin typeface="char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Data modeling </a:t>
            </a:r>
            <a:r>
              <a:rPr lang="en-US" sz="3700"/>
              <a:t>: Approach_3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Step_0:  </a:t>
            </a:r>
            <a:r>
              <a:rPr lang="en-IN" sz="1400" b="1" i="0" dirty="0" err="1">
                <a:effectLst/>
                <a:latin typeface="sohne"/>
              </a:rPr>
              <a:t>clean_text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SciSpaCy</a:t>
            </a:r>
            <a:endParaRPr lang="en-IN" sz="1400" b="1" i="0" dirty="0">
              <a:effectLst/>
              <a:latin typeface="sohne"/>
            </a:endParaRP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Step_2: </a:t>
            </a:r>
            <a:r>
              <a:rPr lang="en-IN" sz="1400" b="1" i="0" dirty="0" err="1">
                <a:effectLst/>
                <a:latin typeface="sohne"/>
              </a:rPr>
              <a:t>lemmatize_text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nltk</a:t>
            </a:r>
            <a:r>
              <a:rPr lang="en-IN" sz="1400" b="1" i="0" dirty="0">
                <a:effectLst/>
                <a:latin typeface="sohne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Step_3: </a:t>
            </a:r>
            <a:r>
              <a:rPr lang="en-IN" sz="1400" b="1" i="0" dirty="0" err="1">
                <a:effectLst/>
                <a:latin typeface="sohne"/>
              </a:rPr>
              <a:t>TfidfVectorizer</a:t>
            </a:r>
            <a:r>
              <a:rPr lang="en-IN" sz="1400" b="1" i="0" dirty="0">
                <a:effectLst/>
                <a:latin typeface="sohne"/>
              </a:rPr>
              <a:t> (</a:t>
            </a:r>
            <a:r>
              <a:rPr lang="en-US" sz="1400" b="1" i="0" dirty="0">
                <a:effectLst/>
                <a:latin typeface="sohne"/>
              </a:rPr>
              <a:t>term frequency–inverse document frequency</a:t>
            </a:r>
            <a:r>
              <a:rPr lang="en-IN" sz="1400" b="1" i="0" dirty="0">
                <a:effectLst/>
                <a:latin typeface="sohne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Step_4:  PCA(Principal Component Analysis)</a:t>
            </a:r>
          </a:p>
          <a:p>
            <a:pPr>
              <a:lnSpc>
                <a:spcPct val="110000"/>
              </a:lnSpc>
            </a:pPr>
            <a:r>
              <a:rPr lang="en-IN" sz="1400" b="1" dirty="0">
                <a:latin typeface="sohne"/>
              </a:rPr>
              <a:t>Step_4.1: Oversampling with SMOTE (Synthetic Minority Over-sampling Technique )</a:t>
            </a:r>
          </a:p>
          <a:p>
            <a:pPr lvl="1">
              <a:lnSpc>
                <a:spcPct val="110000"/>
              </a:lnSpc>
            </a:pPr>
            <a:r>
              <a:rPr lang="en-US" sz="1400" i="0" dirty="0">
                <a:effectLst/>
                <a:latin typeface="charter"/>
              </a:rPr>
              <a:t>Since some classes are in minority. So we can use SMOTE to generate more sample form minority class to solve the data imbalance problem</a:t>
            </a:r>
            <a:endParaRPr lang="en-IN" sz="1400" i="0" dirty="0">
              <a:effectLst/>
              <a:latin typeface="charter"/>
            </a:endParaRPr>
          </a:p>
          <a:p>
            <a:pPr>
              <a:lnSpc>
                <a:spcPct val="110000"/>
              </a:lnSpc>
            </a:pPr>
            <a:r>
              <a:rPr lang="en-IN" sz="1400" b="1" i="0" dirty="0">
                <a:effectLst/>
                <a:latin typeface="sohne"/>
              </a:rPr>
              <a:t>Step_5: Data Modelling:</a:t>
            </a:r>
          </a:p>
          <a:p>
            <a:pPr lvl="1">
              <a:lnSpc>
                <a:spcPct val="110000"/>
              </a:lnSpc>
            </a:pPr>
            <a:r>
              <a:rPr lang="en-US" sz="1400" b="0" i="0" dirty="0">
                <a:effectLst/>
                <a:latin typeface="charter"/>
              </a:rPr>
              <a:t>Here we use the best performing model, </a:t>
            </a:r>
            <a:r>
              <a:rPr lang="en-US" sz="1400" b="0" i="0" dirty="0" err="1">
                <a:effectLst/>
                <a:latin typeface="charter"/>
              </a:rPr>
              <a:t>LogisticRegression</a:t>
            </a:r>
            <a:r>
              <a:rPr lang="en-US" sz="1400" b="0" i="0" dirty="0">
                <a:effectLst/>
                <a:latin typeface="charter"/>
              </a:rPr>
              <a:t>() to check for the accuracy matrix and to understand the impact of the above steps.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harter"/>
              </a:rPr>
              <a:t>Result: Accuracy = 81%</a:t>
            </a:r>
            <a:endParaRPr lang="en-IN" sz="1400" b="1" dirty="0">
              <a:latin typeface="sohne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400" b="1" i="0" dirty="0">
              <a:effectLst/>
              <a:latin typeface="sohne"/>
            </a:endParaRPr>
          </a:p>
          <a:p>
            <a:pPr>
              <a:lnSpc>
                <a:spcPct val="110000"/>
              </a:lnSpc>
            </a:pPr>
            <a:endParaRPr lang="en-IN" sz="1400" b="1" i="0" dirty="0">
              <a:effectLst/>
              <a:latin typeface="sohne"/>
            </a:endParaRPr>
          </a:p>
          <a:p>
            <a:pPr lvl="1">
              <a:lnSpc>
                <a:spcPct val="110000"/>
              </a:lnSpc>
            </a:pPr>
            <a:endParaRPr lang="en-US" sz="1400" i="0" dirty="0">
              <a:effectLst/>
              <a:latin typeface="charter"/>
            </a:endParaRPr>
          </a:p>
          <a:p>
            <a:pPr lvl="1">
              <a:lnSpc>
                <a:spcPct val="110000"/>
              </a:lnSpc>
            </a:pPr>
            <a:endParaRPr lang="en-IN" sz="1400" i="0" dirty="0">
              <a:effectLst/>
              <a:latin typeface="char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Data modeling </a:t>
            </a:r>
            <a:r>
              <a:rPr lang="en-US" sz="3700"/>
              <a:t>: Approach_4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  <a:latin typeface="sohne"/>
              </a:rPr>
              <a:t>Step_0:  </a:t>
            </a:r>
            <a:r>
              <a:rPr lang="en-IN" sz="1400" b="1" i="0" dirty="0" err="1">
                <a:effectLst/>
                <a:latin typeface="sohne"/>
              </a:rPr>
              <a:t>clean_text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SciSpaCy</a:t>
            </a:r>
            <a:endParaRPr lang="en-IN" sz="1400" b="1" i="0" dirty="0">
              <a:effectLst/>
              <a:latin typeface="sohne"/>
            </a:endParaRPr>
          </a:p>
          <a:p>
            <a:r>
              <a:rPr lang="en-IN" sz="1400" b="1" i="0" dirty="0">
                <a:effectLst/>
                <a:latin typeface="sohne"/>
              </a:rPr>
              <a:t>Step_2: </a:t>
            </a:r>
            <a:r>
              <a:rPr lang="en-IN" sz="1400" b="1" i="0" dirty="0" err="1">
                <a:effectLst/>
                <a:latin typeface="sohne"/>
              </a:rPr>
              <a:t>lemmatize_text</a:t>
            </a:r>
            <a:r>
              <a:rPr lang="en-IN" sz="1400" b="1" i="0" dirty="0">
                <a:effectLst/>
                <a:latin typeface="sohne"/>
              </a:rPr>
              <a:t> with </a:t>
            </a:r>
            <a:r>
              <a:rPr lang="en-IN" sz="1400" b="1" i="0" dirty="0" err="1">
                <a:effectLst/>
                <a:latin typeface="sohne"/>
              </a:rPr>
              <a:t>nltk</a:t>
            </a:r>
            <a:r>
              <a:rPr lang="en-IN" sz="1400" b="1" i="0" dirty="0">
                <a:effectLst/>
                <a:latin typeface="sohne"/>
              </a:rPr>
              <a:t>:</a:t>
            </a:r>
          </a:p>
          <a:p>
            <a:r>
              <a:rPr lang="en-IN" sz="1400" b="1" i="0" dirty="0">
                <a:effectLst/>
                <a:latin typeface="sohne"/>
              </a:rPr>
              <a:t>Step_3: </a:t>
            </a:r>
            <a:r>
              <a:rPr lang="en-IN" sz="1400" b="1" i="0" dirty="0" err="1">
                <a:effectLst/>
                <a:latin typeface="sohne"/>
              </a:rPr>
              <a:t>TfidfVectorizer</a:t>
            </a:r>
            <a:r>
              <a:rPr lang="en-IN" sz="1400" b="1" i="0" dirty="0">
                <a:effectLst/>
                <a:latin typeface="sohne"/>
              </a:rPr>
              <a:t> (</a:t>
            </a:r>
            <a:r>
              <a:rPr lang="en-US" sz="1400" b="1" i="0" dirty="0">
                <a:effectLst/>
                <a:latin typeface="sohne"/>
              </a:rPr>
              <a:t>term frequency–inverse document frequency</a:t>
            </a:r>
            <a:r>
              <a:rPr lang="en-IN" sz="1400" b="1" i="0" dirty="0">
                <a:effectLst/>
                <a:latin typeface="sohne"/>
              </a:rPr>
              <a:t>)</a:t>
            </a:r>
          </a:p>
          <a:p>
            <a:r>
              <a:rPr lang="en-IN" sz="1400" b="1" i="0" dirty="0">
                <a:effectLst/>
                <a:latin typeface="sohne"/>
              </a:rPr>
              <a:t>Step_4:  PCA(Principal Component Analysis)</a:t>
            </a:r>
          </a:p>
          <a:p>
            <a:r>
              <a:rPr lang="en-IN" sz="1400" b="1" dirty="0">
                <a:latin typeface="sohne"/>
              </a:rPr>
              <a:t>Step_4.1: Oversampling with SMOTE (Synthetic Minority Over-sampling Technique )</a:t>
            </a:r>
          </a:p>
          <a:p>
            <a:r>
              <a:rPr lang="en-IN" sz="1400" b="1" i="0" dirty="0">
                <a:effectLst/>
                <a:latin typeface="sohne"/>
              </a:rPr>
              <a:t>Step_5: Data Modelling:</a:t>
            </a:r>
          </a:p>
          <a:p>
            <a:pPr lvl="1"/>
            <a:r>
              <a:rPr lang="en-US" sz="1400" b="0" i="0" dirty="0">
                <a:effectLst/>
                <a:latin typeface="charter"/>
              </a:rPr>
              <a:t>Here we tune the hyper parameters </a:t>
            </a:r>
            <a:r>
              <a:rPr lang="en-US" sz="1400" b="0" i="0" dirty="0" err="1">
                <a:effectLst/>
                <a:latin typeface="charter"/>
              </a:rPr>
              <a:t>LogisticRegression</a:t>
            </a:r>
            <a:r>
              <a:rPr lang="en-US" sz="1400" b="0" i="0" dirty="0">
                <a:effectLst/>
                <a:latin typeface="charter"/>
              </a:rPr>
              <a:t>() in order to increase the performance</a:t>
            </a:r>
          </a:p>
          <a:p>
            <a:pPr lvl="1"/>
            <a:r>
              <a:rPr lang="en-US" sz="1400" dirty="0">
                <a:latin typeface="charter"/>
              </a:rPr>
              <a:t>W</a:t>
            </a:r>
            <a:r>
              <a:rPr lang="en-US" sz="1400" b="0" i="0" dirty="0">
                <a:effectLst/>
                <a:latin typeface="charter"/>
              </a:rPr>
              <a:t>e hit the highest accuracy of 83-84%. The fluctuation in the accuracy is due to </a:t>
            </a:r>
            <a:r>
              <a:rPr lang="en-US" sz="1400" b="0" i="0" dirty="0" err="1">
                <a:effectLst/>
                <a:latin typeface="charter"/>
              </a:rPr>
              <a:t>SpaCy</a:t>
            </a:r>
            <a:r>
              <a:rPr lang="en-US" sz="1400" b="0" i="0" dirty="0">
                <a:effectLst/>
                <a:latin typeface="charter"/>
              </a:rPr>
              <a:t> models and oversampling</a:t>
            </a:r>
            <a:endParaRPr lang="en-IN" sz="1400" b="1" dirty="0">
              <a:latin typeface="sohne"/>
            </a:endParaRPr>
          </a:p>
          <a:p>
            <a:r>
              <a:rPr lang="en-US" sz="1400" b="1" dirty="0">
                <a:latin typeface="charter"/>
              </a:rPr>
              <a:t>Result: Accuracy = 83-84%</a:t>
            </a:r>
            <a:endParaRPr lang="en-IN" sz="1400" b="1" dirty="0">
              <a:latin typeface="sohne"/>
            </a:endParaRPr>
          </a:p>
          <a:p>
            <a:endParaRPr lang="en-US" sz="1400" i="0" dirty="0">
              <a:effectLst/>
              <a:latin typeface="charter"/>
            </a:endParaRPr>
          </a:p>
          <a:p>
            <a:pPr lvl="1"/>
            <a:endParaRPr lang="en-IN" sz="1400" i="0" dirty="0">
              <a:effectLst/>
              <a:latin typeface="char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35FE-AA31-4401-8930-2814BB22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371"/>
            <a:ext cx="4881488" cy="128585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9A-5AF4-44A5-9D9D-A10C01CD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905"/>
            <a:ext cx="4557249" cy="495752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700" dirty="0">
                <a:latin typeface="charter"/>
              </a:rPr>
              <a:t>The dataset is imbalance and </a:t>
            </a:r>
            <a:r>
              <a:rPr lang="en-US" sz="1700" dirty="0">
                <a:latin typeface="charter"/>
              </a:rPr>
              <a:t>lots of text in description overlaps across categories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harter"/>
              </a:rPr>
              <a:t>Detailed analysis of metrics is used to understand better the specifics of how the algorithm works with different classes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harter"/>
              </a:rPr>
              <a:t>Wider range of algorithms was tried in order to find the best one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harter"/>
              </a:rPr>
              <a:t>For the existing </a:t>
            </a:r>
            <a:r>
              <a:rPr lang="en-US" sz="1600" dirty="0">
                <a:solidFill>
                  <a:srgbClr val="0E101A"/>
                </a:solidFill>
                <a:effectLst/>
                <a:latin typeface="charter"/>
              </a:rPr>
              <a:t>algorithm, tuning has given some more fractions of a percent</a:t>
            </a:r>
          </a:p>
          <a:p>
            <a:pPr>
              <a:lnSpc>
                <a:spcPct val="100000"/>
              </a:lnSpc>
            </a:pPr>
            <a:r>
              <a:rPr lang="en-US" sz="1700" i="0" dirty="0">
                <a:effectLst/>
                <a:latin typeface="charter"/>
              </a:rPr>
              <a:t>We have achieved the highest accuracy of 83-84% with Logistic Regression followed by Multilayer perceptron with 82-81% of accuracy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harter"/>
              </a:rPr>
              <a:t>T</a:t>
            </a:r>
            <a:r>
              <a:rPr lang="en-US" sz="1700" i="0" dirty="0">
                <a:effectLst/>
                <a:latin typeface="charter"/>
              </a:rPr>
              <a:t>he overall accuracy can be increased by using </a:t>
            </a:r>
            <a:r>
              <a:rPr lang="en-US" sz="1700" i="0" dirty="0" err="1">
                <a:effectLst/>
                <a:latin typeface="charter"/>
              </a:rPr>
              <a:t>BioWordVec</a:t>
            </a:r>
            <a:r>
              <a:rPr lang="en-US" sz="1700" i="0" dirty="0">
                <a:effectLst/>
                <a:latin typeface="charter"/>
              </a:rPr>
              <a:t> &amp; </a:t>
            </a:r>
            <a:r>
              <a:rPr lang="en-US" sz="1700" i="0" dirty="0" err="1">
                <a:effectLst/>
                <a:latin typeface="charter"/>
              </a:rPr>
              <a:t>BioSentVec</a:t>
            </a:r>
            <a:r>
              <a:rPr lang="en-US" sz="1700" i="0" dirty="0">
                <a:effectLst/>
                <a:latin typeface="charter"/>
              </a:rPr>
              <a:t> </a:t>
            </a:r>
            <a:r>
              <a:rPr lang="en-US" sz="1700" i="0" dirty="0" err="1">
                <a:effectLst/>
                <a:latin typeface="charter"/>
              </a:rPr>
              <a:t>modelstrained</a:t>
            </a:r>
            <a:r>
              <a:rPr lang="en-US" sz="1700" i="0" dirty="0">
                <a:effectLst/>
                <a:latin typeface="charter"/>
              </a:rPr>
              <a:t> on </a:t>
            </a:r>
            <a:r>
              <a:rPr lang="en-US" sz="1700" i="0" dirty="0" err="1">
                <a:effectLst/>
                <a:latin typeface="charter"/>
              </a:rPr>
              <a:t>PubMed+MIMIC-III</a:t>
            </a:r>
            <a:r>
              <a:rPr lang="en-US" sz="1700" i="0" dirty="0">
                <a:effectLst/>
                <a:latin typeface="charter"/>
              </a:rPr>
              <a:t>, I'm not able to use these models because of hardware limitation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i="0" dirty="0">
              <a:effectLst/>
              <a:latin typeface="charter"/>
            </a:endParaRPr>
          </a:p>
          <a:p>
            <a:pPr>
              <a:lnSpc>
                <a:spcPct val="100000"/>
              </a:lnSpc>
            </a:pPr>
            <a:endParaRPr lang="en-IN" sz="1700" dirty="0">
              <a:latin typeface="char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967F82-2AF5-4999-9B82-0615FC394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7253" y="8371"/>
            <a:ext cx="7634744" cy="63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6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1100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Avenir Next LT Pro</vt:lpstr>
      <vt:lpstr>Avenir Next LT Pro (Headings)</vt:lpstr>
      <vt:lpstr>charter</vt:lpstr>
      <vt:lpstr>geomanistregular</vt:lpstr>
      <vt:lpstr>sohne</vt:lpstr>
      <vt:lpstr>GradientRiseVTI</vt:lpstr>
      <vt:lpstr>PowerPoint Presentation</vt:lpstr>
      <vt:lpstr>data exploration</vt:lpstr>
      <vt:lpstr>Data modeling : Approach_1</vt:lpstr>
      <vt:lpstr>Data modeling : Approach_1</vt:lpstr>
      <vt:lpstr>Data modeling : Approach_2</vt:lpstr>
      <vt:lpstr>Data modeling : Approach_3</vt:lpstr>
      <vt:lpstr>Data modeling : Approach_4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Case Study</dc:title>
  <dc:creator>Saumaan MOMIN</dc:creator>
  <cp:lastModifiedBy>Saumaan MOMIN</cp:lastModifiedBy>
  <cp:revision>30</cp:revision>
  <dcterms:created xsi:type="dcterms:W3CDTF">2021-02-27T08:50:07Z</dcterms:created>
  <dcterms:modified xsi:type="dcterms:W3CDTF">2021-03-18T13:05:29Z</dcterms:modified>
</cp:coreProperties>
</file>