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420E-AAC8-44FA-A831-0B6CAF38088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PeopleGrove</a:t>
            </a:r>
            <a:r>
              <a:rPr lang="en-IN" dirty="0" smtClean="0"/>
              <a:t> ML/AI Project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Saumaan Momin </a:t>
            </a:r>
            <a:r>
              <a:rPr lang="en-IN" dirty="0" smtClean="0"/>
              <a:t>(sauman.1099@gmail.com)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1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94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4632"/>
            <a:ext cx="11353800" cy="63733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Countplot</a:t>
            </a:r>
            <a:r>
              <a:rPr lang="en-US" dirty="0"/>
              <a:t> we can see that, Given dataset is balanced. </a:t>
            </a:r>
            <a:r>
              <a:rPr lang="en-US" dirty="0" smtClean="0"/>
              <a:t>So </a:t>
            </a:r>
            <a:r>
              <a:rPr lang="en-US" dirty="0"/>
              <a:t>we will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Accuracy </a:t>
            </a:r>
            <a:r>
              <a:rPr lang="en-US" dirty="0"/>
              <a:t>as our evaluation matrix</a:t>
            </a:r>
          </a:p>
          <a:p>
            <a:r>
              <a:rPr lang="en-US" dirty="0" err="1"/>
              <a:t>mentee_major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1800 missing </a:t>
            </a:r>
            <a:r>
              <a:rPr lang="en-US" dirty="0" err="1" smtClean="0"/>
              <a:t>values,mentor_major</a:t>
            </a:r>
            <a:r>
              <a:rPr lang="en-US" dirty="0" smtClean="0"/>
              <a:t> has 1200 </a:t>
            </a:r>
            <a:r>
              <a:rPr lang="en-US" dirty="0"/>
              <a:t>missing values,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mentee_help_topics</a:t>
            </a:r>
            <a:r>
              <a:rPr lang="en-US" dirty="0" smtClean="0"/>
              <a:t> has </a:t>
            </a:r>
            <a:r>
              <a:rPr lang="en-US" dirty="0"/>
              <a:t>16000 missing </a:t>
            </a:r>
            <a:r>
              <a:rPr lang="en-US" dirty="0" smtClean="0"/>
              <a:t>values, etc.,</a:t>
            </a:r>
            <a:endParaRPr lang="en-US" dirty="0"/>
          </a:p>
          <a:p>
            <a:r>
              <a:rPr lang="en-US" dirty="0"/>
              <a:t>Top 3 skill selected by mentees in college are: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Business </a:t>
            </a:r>
            <a:r>
              <a:rPr lang="en-US" dirty="0"/>
              <a:t>administration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Computer networks and cybersecurity </a:t>
            </a:r>
            <a:br>
              <a:rPr lang="en-US" dirty="0"/>
            </a:br>
            <a:r>
              <a:rPr lang="en-US" dirty="0" smtClean="0"/>
              <a:t>3</a:t>
            </a:r>
            <a:r>
              <a:rPr lang="en-US" dirty="0"/>
              <a:t>) Psychology</a:t>
            </a:r>
          </a:p>
          <a:p>
            <a:r>
              <a:rPr lang="en-US" dirty="0"/>
              <a:t>Top 3 skill selected by mentors in college are: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Business </a:t>
            </a:r>
            <a:r>
              <a:rPr lang="en-US" dirty="0"/>
              <a:t>administration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Computer networks and cybersecurity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dirty="0"/>
              <a:t>) Information system management</a:t>
            </a:r>
          </a:p>
          <a:p>
            <a:r>
              <a:rPr lang="en-US" dirty="0"/>
              <a:t>Top 3 topics in which mentees are seeking help: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Career planning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Career / industry trends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dirty="0"/>
              <a:t>) General networking</a:t>
            </a:r>
          </a:p>
          <a:p>
            <a:r>
              <a:rPr lang="en-US" dirty="0"/>
              <a:t>Top 3 topics in which mentors are willing to help: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Leadership skills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Career / industry trends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dirty="0"/>
              <a:t>) Management</a:t>
            </a:r>
          </a:p>
          <a:p>
            <a:r>
              <a:rPr lang="en-US" dirty="0"/>
              <a:t>Top 3 domain in which mentee are looking to build expertise: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computer - it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Cybersecurity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dirty="0" smtClean="0"/>
              <a:t>Business </a:t>
            </a:r>
            <a:r>
              <a:rPr lang="en-US" dirty="0"/>
              <a:t>services</a:t>
            </a:r>
          </a:p>
          <a:p>
            <a:r>
              <a:rPr lang="en-US" dirty="0"/>
              <a:t>Top 3 domain in which mentors has expertise: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computer - it services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government / public admin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dirty="0" smtClean="0"/>
              <a:t>Business services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18289"/>
            <a:ext cx="4364736" cy="301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84" y="3004028"/>
            <a:ext cx="6147816" cy="38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036808" cy="804671"/>
          </a:xfrm>
        </p:spPr>
        <p:txBody>
          <a:bodyPr/>
          <a:lstStyle/>
          <a:p>
            <a:r>
              <a:rPr lang="en-US" b="1" dirty="0"/>
              <a:t>Method_1: Using Word Mover’s </a:t>
            </a:r>
            <a:r>
              <a:rPr lang="en-US" b="1" dirty="0" smtClean="0"/>
              <a:t>Distance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23544"/>
            <a:ext cx="11353800" cy="564184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Pre_processing</a:t>
            </a:r>
            <a:r>
              <a:rPr lang="en-US" dirty="0"/>
              <a:t>: Removing Stop words, Square </a:t>
            </a:r>
            <a:r>
              <a:rPr lang="en-US" dirty="0" smtClean="0"/>
              <a:t>brackets</a:t>
            </a:r>
            <a:br>
              <a:rPr lang="en-US" dirty="0" smtClean="0"/>
            </a:br>
            <a:r>
              <a:rPr lang="en-US" dirty="0" smtClean="0"/>
              <a:t>single quotes</a:t>
            </a:r>
            <a:r>
              <a:rPr lang="en-US" dirty="0"/>
              <a:t> </a:t>
            </a:r>
            <a:r>
              <a:rPr lang="en-US" dirty="0" smtClean="0"/>
              <a:t>and Converting </a:t>
            </a:r>
            <a:r>
              <a:rPr lang="en-US" dirty="0"/>
              <a:t>into lowercase</a:t>
            </a:r>
          </a:p>
          <a:p>
            <a:r>
              <a:rPr lang="en-US" dirty="0"/>
              <a:t>Creating Vocabulary from given dataset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/>
              <a:t>it to Word2vec models</a:t>
            </a:r>
          </a:p>
          <a:p>
            <a:r>
              <a:rPr lang="en-US" dirty="0"/>
              <a:t>Feature Engineering: Getting the similarity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Score </a:t>
            </a:r>
            <a:r>
              <a:rPr lang="en-US" dirty="0"/>
              <a:t>between mentee &amp; mentor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</a:t>
            </a:r>
            <a:r>
              <a:rPr lang="en-US" dirty="0"/>
              <a:t>Mover’s Distance</a:t>
            </a:r>
          </a:p>
          <a:p>
            <a:r>
              <a:rPr lang="en-US" dirty="0"/>
              <a:t>Handling the Infinity values</a:t>
            </a:r>
          </a:p>
          <a:p>
            <a:r>
              <a:rPr lang="en-US" dirty="0"/>
              <a:t>Multicollinearity check</a:t>
            </a:r>
          </a:p>
          <a:p>
            <a:r>
              <a:rPr lang="en-US" dirty="0"/>
              <a:t>Model selection via cross validation: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 </a:t>
            </a:r>
            <a:r>
              <a:rPr lang="en-US" dirty="0"/>
              <a:t>performing models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this methods </a:t>
            </a:r>
            <a:r>
              <a:rPr lang="en-US" dirty="0" smtClean="0"/>
              <a:t>are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err="1" smtClean="0"/>
              <a:t>XGBClassifier</a:t>
            </a:r>
            <a:r>
              <a:rPr lang="en-IN" sz="2400" dirty="0" smtClean="0"/>
              <a:t>      -&gt; </a:t>
            </a:r>
            <a:r>
              <a:rPr lang="en-IN" sz="2400" dirty="0" err="1" smtClean="0"/>
              <a:t>CV_score</a:t>
            </a:r>
            <a:r>
              <a:rPr lang="en-IN" sz="2400" dirty="0" smtClean="0"/>
              <a:t> = 0.667731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LGBMClassifier</a:t>
            </a:r>
            <a:r>
              <a:rPr lang="en-US" sz="2400" dirty="0" smtClean="0"/>
              <a:t>   -&gt; </a:t>
            </a:r>
            <a:r>
              <a:rPr lang="en-US" sz="2400" dirty="0" err="1" smtClean="0"/>
              <a:t>CV_score</a:t>
            </a:r>
            <a:r>
              <a:rPr lang="en-US" sz="2400" dirty="0" smtClean="0"/>
              <a:t> = 0.647682</a:t>
            </a:r>
            <a:endParaRPr lang="en-I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32" y="3355466"/>
            <a:ext cx="4346448" cy="3408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214" y="549723"/>
            <a:ext cx="3673914" cy="28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616184" cy="6857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2: Using </a:t>
            </a:r>
            <a:r>
              <a:rPr lang="en-US" b="1" dirty="0" err="1"/>
              <a:t>pre_trained</a:t>
            </a:r>
            <a:r>
              <a:rPr lang="en-US" b="1" dirty="0"/>
              <a:t> models(Hugging Face</a:t>
            </a:r>
            <a:r>
              <a:rPr lang="en-US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Pre_processing</a:t>
            </a:r>
            <a:r>
              <a:rPr lang="en-US" dirty="0"/>
              <a:t>: Removing Stop words, Square brackets,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</a:t>
            </a:r>
            <a:r>
              <a:rPr lang="en-US" dirty="0"/>
              <a:t>quotes, Converting into lowercase</a:t>
            </a:r>
          </a:p>
          <a:p>
            <a:r>
              <a:rPr lang="en-US" dirty="0"/>
              <a:t>Loading the </a:t>
            </a:r>
            <a:r>
              <a:rPr lang="en-US" dirty="0" err="1"/>
              <a:t>pre_trained</a:t>
            </a:r>
            <a:r>
              <a:rPr lang="en-US" dirty="0"/>
              <a:t> model</a:t>
            </a:r>
          </a:p>
          <a:p>
            <a:r>
              <a:rPr lang="en-US" dirty="0"/>
              <a:t>Feature Engineering: Embedding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Cosine </a:t>
            </a:r>
            <a:r>
              <a:rPr lang="en-US" dirty="0"/>
              <a:t>similarity</a:t>
            </a:r>
          </a:p>
          <a:p>
            <a:r>
              <a:rPr lang="en-US" dirty="0"/>
              <a:t>Handling the Infinity values</a:t>
            </a:r>
          </a:p>
          <a:p>
            <a:r>
              <a:rPr lang="en-US" dirty="0"/>
              <a:t>Multicollinearity check</a:t>
            </a:r>
          </a:p>
          <a:p>
            <a:r>
              <a:rPr lang="en-US" dirty="0"/>
              <a:t>Model selection via cross validation: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Best </a:t>
            </a:r>
            <a:r>
              <a:rPr lang="en-US" dirty="0"/>
              <a:t>performing models using this methods </a:t>
            </a:r>
            <a:r>
              <a:rPr lang="en-US" dirty="0" smtClean="0"/>
              <a:t>are</a:t>
            </a:r>
            <a:br>
              <a:rPr lang="en-US" dirty="0" smtClean="0"/>
            </a:br>
            <a:r>
              <a:rPr lang="en-US" sz="2200" dirty="0" err="1" smtClean="0"/>
              <a:t>XGBClassifier</a:t>
            </a:r>
            <a:r>
              <a:rPr lang="en-US" sz="2200" dirty="0" smtClean="0"/>
              <a:t>                   -&gt; </a:t>
            </a:r>
            <a:r>
              <a:rPr lang="en-US" sz="2200" dirty="0" err="1" smtClean="0"/>
              <a:t>cv_score</a:t>
            </a:r>
            <a:r>
              <a:rPr lang="en-US" sz="2200" dirty="0" smtClean="0"/>
              <a:t> = 0.687615 </a:t>
            </a:r>
            <a:br>
              <a:rPr lang="en-US" sz="2200" dirty="0" smtClean="0"/>
            </a:br>
            <a:r>
              <a:rPr lang="en-US" sz="2200" dirty="0" err="1" smtClean="0"/>
              <a:t>LGBMClassifier</a:t>
            </a:r>
            <a:r>
              <a:rPr lang="en-US" sz="2200" dirty="0" smtClean="0"/>
              <a:t>                -&gt; </a:t>
            </a:r>
            <a:r>
              <a:rPr lang="en-US" sz="2200" dirty="0" err="1" smtClean="0"/>
              <a:t>cv_score</a:t>
            </a:r>
            <a:r>
              <a:rPr lang="en-US" sz="2200" dirty="0" smtClean="0"/>
              <a:t> = 0.701751 </a:t>
            </a:r>
            <a:br>
              <a:rPr lang="en-US" sz="2200" dirty="0" smtClean="0"/>
            </a:br>
            <a:r>
              <a:rPr lang="en-US" sz="2200" dirty="0" err="1" smtClean="0"/>
              <a:t>RandomForestClassifier</a:t>
            </a:r>
            <a:r>
              <a:rPr lang="en-US" sz="2200" dirty="0" smtClean="0"/>
              <a:t> -&gt; </a:t>
            </a:r>
            <a:r>
              <a:rPr lang="en-US" sz="2200" dirty="0" err="1" smtClean="0"/>
              <a:t>cv_score</a:t>
            </a:r>
            <a:r>
              <a:rPr lang="en-US" sz="2200" dirty="0" smtClean="0"/>
              <a:t> = 0.694693</a:t>
            </a:r>
          </a:p>
          <a:p>
            <a:r>
              <a:rPr lang="en-US" sz="2400" dirty="0" err="1"/>
              <a:t>Hyperparameter</a:t>
            </a:r>
            <a:r>
              <a:rPr lang="en-US" sz="2400" dirty="0"/>
              <a:t> Tuning: After this </a:t>
            </a:r>
            <a:r>
              <a:rPr lang="en-US" sz="2400" dirty="0" smtClean="0"/>
              <a:t>step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fr-FR" sz="2200" dirty="0" err="1" smtClean="0"/>
              <a:t>XGBClassifier</a:t>
            </a:r>
            <a:r>
              <a:rPr lang="fr-FR" sz="2200" dirty="0" smtClean="0"/>
              <a:t>            -&gt; score = 0.7194 </a:t>
            </a:r>
            <a:br>
              <a:rPr lang="fr-FR" sz="2200" dirty="0" smtClean="0"/>
            </a:br>
            <a:r>
              <a:rPr lang="fr-FR" sz="2200" dirty="0" err="1" smtClean="0"/>
              <a:t>LGBMClassifier</a:t>
            </a:r>
            <a:r>
              <a:rPr lang="fr-FR" sz="2200" dirty="0" smtClean="0"/>
              <a:t>         -&gt; score = 0.7190</a:t>
            </a:r>
          </a:p>
          <a:p>
            <a:r>
              <a:rPr lang="en-US" sz="2400" dirty="0"/>
              <a:t>Learning </a:t>
            </a:r>
            <a:r>
              <a:rPr lang="en-US" sz="2400" dirty="0" smtClean="0"/>
              <a:t>curve </a:t>
            </a:r>
            <a:r>
              <a:rPr lang="en-US" sz="2400" dirty="0"/>
              <a:t>for Overfitting and </a:t>
            </a:r>
            <a:r>
              <a:rPr lang="en-US" sz="2400" dirty="0" smtClean="0"/>
              <a:t>Under fitting: </a:t>
            </a:r>
            <a:br>
              <a:rPr lang="en-US" sz="2400" dirty="0" smtClean="0"/>
            </a:br>
            <a:r>
              <a:rPr lang="en-US" sz="2400" dirty="0" smtClean="0"/>
              <a:t>-&gt; As </a:t>
            </a:r>
            <a:r>
              <a:rPr lang="en-US" sz="2400" dirty="0"/>
              <a:t>training set size increases testing accuracy increases. Therefore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adding </a:t>
            </a:r>
            <a:r>
              <a:rPr lang="en-US" sz="2400" dirty="0"/>
              <a:t>more data will increase the </a:t>
            </a:r>
            <a:r>
              <a:rPr lang="en-US" sz="2400" dirty="0" smtClean="0"/>
              <a:t>performance</a:t>
            </a:r>
            <a:br>
              <a:rPr lang="en-US" sz="2400" dirty="0" smtClean="0"/>
            </a:br>
            <a:r>
              <a:rPr lang="en-US" sz="2400" dirty="0" smtClean="0"/>
              <a:t>Training </a:t>
            </a:r>
            <a:r>
              <a:rPr lang="en-US" sz="2400" dirty="0"/>
              <a:t>accuracy is high, so our model has low </a:t>
            </a:r>
            <a:r>
              <a:rPr lang="en-US" sz="2400" dirty="0" smtClean="0"/>
              <a:t>bias</a:t>
            </a:r>
            <a:br>
              <a:rPr lang="en-US" sz="2400" dirty="0" smtClean="0"/>
            </a:br>
            <a:r>
              <a:rPr lang="en-US" sz="2400" dirty="0" smtClean="0"/>
              <a:t>-&gt; Gap </a:t>
            </a:r>
            <a:r>
              <a:rPr lang="en-US" sz="2400" dirty="0"/>
              <a:t>between the two curve indicates </a:t>
            </a:r>
            <a:r>
              <a:rPr lang="en-US" sz="2400" dirty="0" smtClean="0"/>
              <a:t>variance. Generally, </a:t>
            </a:r>
            <a:r>
              <a:rPr lang="en-US" sz="2400" dirty="0"/>
              <a:t>the more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narrow </a:t>
            </a:r>
            <a:r>
              <a:rPr lang="en-US" sz="2400" dirty="0"/>
              <a:t>the gap, the lower the variance. The opposite is also </a:t>
            </a:r>
            <a:r>
              <a:rPr lang="en-US" sz="2400" dirty="0" smtClean="0"/>
              <a:t>true,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wider the gap, the greater the variance. here we have high </a:t>
            </a:r>
            <a:r>
              <a:rPr lang="en-US" sz="2400" dirty="0" smtClean="0"/>
              <a:t>variance</a:t>
            </a:r>
            <a:br>
              <a:rPr lang="en-US" sz="2400" dirty="0" smtClean="0"/>
            </a:br>
            <a:r>
              <a:rPr lang="en-US" sz="2400" dirty="0" smtClean="0"/>
              <a:t>-&gt; This high variance problem can be solve by adding more data, as we can </a:t>
            </a:r>
            <a:br>
              <a:rPr lang="en-US" sz="2400" dirty="0" smtClean="0"/>
            </a:br>
            <a:r>
              <a:rPr lang="en-US" sz="2400" dirty="0" smtClean="0"/>
              <a:t>see that, in the graph slope of test accuracy is more then train accuracy</a:t>
            </a:r>
            <a:br>
              <a:rPr lang="en-US" sz="2400" dirty="0" smtClean="0"/>
            </a:br>
            <a:r>
              <a:rPr lang="en-US" sz="2400" dirty="0" smtClean="0"/>
              <a:t>-&gt; Generally </a:t>
            </a:r>
            <a:r>
              <a:rPr lang="en-US" sz="2400" dirty="0"/>
              <a:t>in low bias and high variance, </a:t>
            </a:r>
            <a:r>
              <a:rPr lang="en-US" sz="2400" dirty="0" err="1"/>
              <a:t>XGboost</a:t>
            </a:r>
            <a:r>
              <a:rPr lang="en-US" sz="2400" dirty="0"/>
              <a:t> perform well</a:t>
            </a:r>
          </a:p>
          <a:p>
            <a:endParaRPr lang="en-US" sz="2400" dirty="0"/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32" y="512748"/>
            <a:ext cx="4392169" cy="300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13" y="3543300"/>
            <a:ext cx="49625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0391"/>
          </a:xfrm>
        </p:spPr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9321"/>
            <a:ext cx="5619750" cy="491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919321"/>
            <a:ext cx="5619750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71616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Accuracy = </a:t>
            </a:r>
            <a:r>
              <a:rPr lang="fr-FR" dirty="0" smtClean="0"/>
              <a:t>71.90%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62344" y="6059424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Accuracy = </a:t>
            </a:r>
            <a:r>
              <a:rPr lang="fr-FR" dirty="0" smtClean="0"/>
              <a:t>71.94%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7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4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PeopleGrove ML/AI Project</vt:lpstr>
      <vt:lpstr>EDA</vt:lpstr>
      <vt:lpstr>Method_1: Using Word Mover’s Distance</vt:lpstr>
      <vt:lpstr>Method 2: Using pre_trained models(Hugging Face)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PeopleGrove ML/AI Project</dc:title>
  <dc:creator>Microsoft account</dc:creator>
  <cp:lastModifiedBy>Microsoft account</cp:lastModifiedBy>
  <cp:revision>5</cp:revision>
  <dcterms:created xsi:type="dcterms:W3CDTF">2021-09-05T12:33:50Z</dcterms:created>
  <dcterms:modified xsi:type="dcterms:W3CDTF">2021-09-05T13:13:21Z</dcterms:modified>
</cp:coreProperties>
</file>