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9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3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8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420E-AAC8-44FA-A831-0B6CAF380889}" type="datetimeFigureOut">
              <a:rPr lang="en-IN" smtClean="0"/>
              <a:t>12-10-2021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0D86-220D-4F9F-B34B-9DA33A9F0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recommender ML/AI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Saumaan Momin </a:t>
            </a:r>
            <a:r>
              <a:rPr lang="en-IN" dirty="0"/>
              <a:t>(sauman.1099@gmail.com)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594359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4632"/>
            <a:ext cx="11353800" cy="63733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Countplot</a:t>
            </a:r>
            <a:r>
              <a:rPr lang="en-US" dirty="0"/>
              <a:t> we can see that, Given dataset is balanced. So we will use </a:t>
            </a:r>
            <a:br>
              <a:rPr lang="en-US" dirty="0"/>
            </a:br>
            <a:r>
              <a:rPr lang="en-US" dirty="0"/>
              <a:t>Accuracy as our evaluation matrix</a:t>
            </a:r>
          </a:p>
          <a:p>
            <a:r>
              <a:rPr lang="en-US" dirty="0" err="1"/>
              <a:t>mentee_major</a:t>
            </a:r>
            <a:r>
              <a:rPr lang="en-US" dirty="0"/>
              <a:t> has 1800 missing </a:t>
            </a:r>
            <a:r>
              <a:rPr lang="en-US" dirty="0" err="1"/>
              <a:t>values,mentor_major</a:t>
            </a:r>
            <a:r>
              <a:rPr lang="en-US" dirty="0"/>
              <a:t> has 1200 missing values, </a:t>
            </a:r>
            <a:br>
              <a:rPr lang="en-US" dirty="0"/>
            </a:br>
            <a:r>
              <a:rPr lang="en-US" dirty="0" err="1"/>
              <a:t>mentee_help_topics</a:t>
            </a:r>
            <a:r>
              <a:rPr lang="en-US" dirty="0"/>
              <a:t> has 16000 missing values, etc.,</a:t>
            </a:r>
          </a:p>
          <a:p>
            <a:r>
              <a:rPr lang="en-US" dirty="0"/>
              <a:t>Top 3 skill selected by mentees in college are: </a:t>
            </a:r>
            <a:br>
              <a:rPr lang="en-US" dirty="0"/>
            </a:br>
            <a:r>
              <a:rPr lang="en-US" dirty="0"/>
              <a:t>1) Business administration </a:t>
            </a:r>
            <a:br>
              <a:rPr lang="en-US" dirty="0"/>
            </a:br>
            <a:r>
              <a:rPr lang="en-US" dirty="0"/>
              <a:t>2) Computer networks and cybersecurity </a:t>
            </a:r>
            <a:br>
              <a:rPr lang="en-US" dirty="0"/>
            </a:br>
            <a:r>
              <a:rPr lang="en-US" dirty="0"/>
              <a:t>3) Psychology</a:t>
            </a:r>
          </a:p>
          <a:p>
            <a:r>
              <a:rPr lang="en-US" dirty="0"/>
              <a:t>Top 3 skill selected by mentors in college are: </a:t>
            </a:r>
            <a:br>
              <a:rPr lang="en-US" dirty="0"/>
            </a:br>
            <a:r>
              <a:rPr lang="en-US" dirty="0"/>
              <a:t>1) Business administration </a:t>
            </a:r>
            <a:br>
              <a:rPr lang="en-US" dirty="0"/>
            </a:br>
            <a:r>
              <a:rPr lang="en-US" dirty="0"/>
              <a:t>2) Computer networks and cybersecurity </a:t>
            </a:r>
            <a:br>
              <a:rPr lang="en-US" dirty="0"/>
            </a:br>
            <a:r>
              <a:rPr lang="en-US" dirty="0"/>
              <a:t>3) Information system management</a:t>
            </a:r>
          </a:p>
          <a:p>
            <a:r>
              <a:rPr lang="en-US" dirty="0"/>
              <a:t>Top 3 topics in which mentees are seeking help: </a:t>
            </a:r>
            <a:br>
              <a:rPr lang="en-US" dirty="0"/>
            </a:br>
            <a:r>
              <a:rPr lang="en-US" dirty="0"/>
              <a:t>1) Career planning </a:t>
            </a:r>
            <a:br>
              <a:rPr lang="en-US" dirty="0"/>
            </a:br>
            <a:r>
              <a:rPr lang="en-US" dirty="0"/>
              <a:t>2) Career / industry trends </a:t>
            </a:r>
            <a:br>
              <a:rPr lang="en-US" dirty="0"/>
            </a:br>
            <a:r>
              <a:rPr lang="en-US" dirty="0"/>
              <a:t>3) General networking</a:t>
            </a:r>
          </a:p>
          <a:p>
            <a:r>
              <a:rPr lang="en-US" dirty="0"/>
              <a:t>Top 3 topics in which mentors are willing to help: </a:t>
            </a:r>
            <a:br>
              <a:rPr lang="en-US" dirty="0"/>
            </a:br>
            <a:r>
              <a:rPr lang="en-US" dirty="0"/>
              <a:t>1) Leadership skills </a:t>
            </a:r>
            <a:br>
              <a:rPr lang="en-US" dirty="0"/>
            </a:br>
            <a:r>
              <a:rPr lang="en-US" dirty="0"/>
              <a:t>2) Career / industry trends </a:t>
            </a:r>
            <a:br>
              <a:rPr lang="en-US" dirty="0"/>
            </a:br>
            <a:r>
              <a:rPr lang="en-US" dirty="0"/>
              <a:t>3) Management</a:t>
            </a:r>
          </a:p>
          <a:p>
            <a:r>
              <a:rPr lang="en-US" dirty="0"/>
              <a:t>Top 3 domain in which mentee are looking to build expertise: </a:t>
            </a:r>
            <a:br>
              <a:rPr lang="en-US" dirty="0"/>
            </a:br>
            <a:r>
              <a:rPr lang="en-US" dirty="0"/>
              <a:t>1) computer - it services </a:t>
            </a:r>
            <a:br>
              <a:rPr lang="en-US" dirty="0"/>
            </a:br>
            <a:r>
              <a:rPr lang="en-US" dirty="0"/>
              <a:t>2) Cybersecurity </a:t>
            </a:r>
            <a:br>
              <a:rPr lang="en-US" dirty="0"/>
            </a:br>
            <a:r>
              <a:rPr lang="en-US" dirty="0"/>
              <a:t>3) Business services</a:t>
            </a:r>
          </a:p>
          <a:p>
            <a:r>
              <a:rPr lang="en-US" dirty="0"/>
              <a:t>Top 3 domain in which mentors has expertise: </a:t>
            </a:r>
            <a:br>
              <a:rPr lang="en-US" dirty="0"/>
            </a:br>
            <a:r>
              <a:rPr lang="en-US" dirty="0"/>
              <a:t>1) computer - it services </a:t>
            </a:r>
            <a:br>
              <a:rPr lang="en-US" dirty="0"/>
            </a:br>
            <a:r>
              <a:rPr lang="en-US" dirty="0"/>
              <a:t>2) government / public admin </a:t>
            </a:r>
            <a:br>
              <a:rPr lang="en-US" dirty="0"/>
            </a:br>
            <a:r>
              <a:rPr lang="en-US" dirty="0"/>
              <a:t>3) Business services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64" y="18289"/>
            <a:ext cx="4364736" cy="3015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84" y="3004028"/>
            <a:ext cx="6147816" cy="38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2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036808" cy="804671"/>
          </a:xfrm>
        </p:spPr>
        <p:txBody>
          <a:bodyPr/>
          <a:lstStyle/>
          <a:p>
            <a:r>
              <a:rPr lang="en-US" b="1" dirty="0"/>
              <a:t>Method_1: Using Word Mover’s Distance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23544"/>
            <a:ext cx="11353800" cy="564184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Pre_processing</a:t>
            </a:r>
            <a:r>
              <a:rPr lang="en-US" dirty="0"/>
              <a:t>: Removing Stop words, Square brackets</a:t>
            </a:r>
            <a:br>
              <a:rPr lang="en-US" dirty="0"/>
            </a:br>
            <a:r>
              <a:rPr lang="en-US" dirty="0"/>
              <a:t>single quotes and Converting into lowercase</a:t>
            </a:r>
          </a:p>
          <a:p>
            <a:r>
              <a:rPr lang="en-US" dirty="0"/>
              <a:t>Creating Vocabulary from given dataset and </a:t>
            </a:r>
            <a:br>
              <a:rPr lang="en-US" dirty="0"/>
            </a:br>
            <a:r>
              <a:rPr lang="en-US" dirty="0"/>
              <a:t>adding it to Word2vec models</a:t>
            </a:r>
          </a:p>
          <a:p>
            <a:r>
              <a:rPr lang="en-US" dirty="0"/>
              <a:t>Feature Engineering: Getting the similarity </a:t>
            </a:r>
            <a:br>
              <a:rPr lang="en-US" dirty="0"/>
            </a:br>
            <a:r>
              <a:rPr lang="en-US" dirty="0"/>
              <a:t>Score between mentee &amp; mentor using </a:t>
            </a:r>
            <a:br>
              <a:rPr lang="en-US" dirty="0"/>
            </a:br>
            <a:r>
              <a:rPr lang="en-US" dirty="0"/>
              <a:t>Word Mover’s Distance</a:t>
            </a:r>
          </a:p>
          <a:p>
            <a:r>
              <a:rPr lang="en-US" dirty="0"/>
              <a:t>Handling the Infinity values</a:t>
            </a:r>
          </a:p>
          <a:p>
            <a:r>
              <a:rPr lang="en-US" dirty="0"/>
              <a:t>Multicollinearity check</a:t>
            </a:r>
          </a:p>
          <a:p>
            <a:r>
              <a:rPr lang="en-US" dirty="0"/>
              <a:t>Model selection via cross validation: </a:t>
            </a:r>
            <a:br>
              <a:rPr lang="en-US" dirty="0"/>
            </a:br>
            <a:r>
              <a:rPr lang="en-US" dirty="0"/>
              <a:t>Best performing models </a:t>
            </a:r>
            <a:br>
              <a:rPr lang="en-US" dirty="0"/>
            </a:br>
            <a:r>
              <a:rPr lang="en-US" dirty="0"/>
              <a:t>using this methods are</a:t>
            </a:r>
            <a:br>
              <a:rPr lang="en-IN" dirty="0"/>
            </a:br>
            <a:r>
              <a:rPr lang="en-IN" sz="2400" dirty="0" err="1"/>
              <a:t>XGBClassifier</a:t>
            </a:r>
            <a:r>
              <a:rPr lang="en-IN" sz="2400" dirty="0"/>
              <a:t>      -&gt; </a:t>
            </a:r>
            <a:r>
              <a:rPr lang="en-IN" sz="2400" dirty="0" err="1"/>
              <a:t>CV_score</a:t>
            </a:r>
            <a:r>
              <a:rPr lang="en-IN" sz="2400" dirty="0"/>
              <a:t> = 0.667731</a:t>
            </a:r>
            <a:br>
              <a:rPr lang="en-US" sz="2400" dirty="0"/>
            </a:br>
            <a:r>
              <a:rPr lang="en-US" sz="2400" dirty="0" err="1"/>
              <a:t>LGBMClassifier</a:t>
            </a:r>
            <a:r>
              <a:rPr lang="en-US" sz="2400" dirty="0"/>
              <a:t>   -&gt; </a:t>
            </a:r>
            <a:r>
              <a:rPr lang="en-US" sz="2400" dirty="0" err="1"/>
              <a:t>CV_score</a:t>
            </a:r>
            <a:r>
              <a:rPr lang="en-US" sz="2400" dirty="0"/>
              <a:t> = 0.647682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632" y="3355466"/>
            <a:ext cx="4346448" cy="3408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214" y="549723"/>
            <a:ext cx="3673914" cy="28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616184" cy="6857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2: Using </a:t>
            </a:r>
            <a:r>
              <a:rPr lang="en-US" b="1" dirty="0" err="1"/>
              <a:t>pre_trained</a:t>
            </a:r>
            <a:r>
              <a:rPr lang="en-US" b="1" dirty="0"/>
              <a:t> models(Hugging Face)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617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Pre_processing</a:t>
            </a:r>
            <a:r>
              <a:rPr lang="en-US" dirty="0"/>
              <a:t>: Removing Stop words, Square brackets, </a:t>
            </a:r>
            <a:br>
              <a:rPr lang="en-US" dirty="0"/>
            </a:br>
            <a:r>
              <a:rPr lang="en-US" dirty="0"/>
              <a:t>single quotes, Converting into lowercase</a:t>
            </a:r>
          </a:p>
          <a:p>
            <a:r>
              <a:rPr lang="en-US" dirty="0"/>
              <a:t>Loading the </a:t>
            </a:r>
            <a:r>
              <a:rPr lang="en-US" dirty="0" err="1"/>
              <a:t>pre_trained</a:t>
            </a:r>
            <a:r>
              <a:rPr lang="en-US" dirty="0"/>
              <a:t> model</a:t>
            </a:r>
          </a:p>
          <a:p>
            <a:r>
              <a:rPr lang="en-US" dirty="0"/>
              <a:t>Feature Engineering: Embedding &amp; </a:t>
            </a:r>
            <a:br>
              <a:rPr lang="en-US" dirty="0"/>
            </a:br>
            <a:r>
              <a:rPr lang="en-US" dirty="0"/>
              <a:t>Cosine similarity</a:t>
            </a:r>
          </a:p>
          <a:p>
            <a:r>
              <a:rPr lang="en-US" dirty="0"/>
              <a:t>Handling the Infinity values</a:t>
            </a:r>
          </a:p>
          <a:p>
            <a:r>
              <a:rPr lang="en-US" dirty="0"/>
              <a:t>Multicollinearity check</a:t>
            </a:r>
          </a:p>
          <a:p>
            <a:r>
              <a:rPr lang="en-US" dirty="0"/>
              <a:t>Model selection via cross validation: </a:t>
            </a:r>
            <a:br>
              <a:rPr lang="en-US" dirty="0"/>
            </a:br>
            <a:r>
              <a:rPr lang="en-US" dirty="0"/>
              <a:t>Best performing models using this methods are</a:t>
            </a:r>
            <a:br>
              <a:rPr lang="en-US" dirty="0"/>
            </a:br>
            <a:r>
              <a:rPr lang="en-US" sz="2200" dirty="0" err="1"/>
              <a:t>XGBClassifier</a:t>
            </a:r>
            <a:r>
              <a:rPr lang="en-US" sz="2200" dirty="0"/>
              <a:t>                   -&gt; </a:t>
            </a:r>
            <a:r>
              <a:rPr lang="en-US" sz="2200" dirty="0" err="1"/>
              <a:t>cv_score</a:t>
            </a:r>
            <a:r>
              <a:rPr lang="en-US" sz="2200" dirty="0"/>
              <a:t> = 0.687615 </a:t>
            </a:r>
            <a:br>
              <a:rPr lang="en-US" sz="2200" dirty="0"/>
            </a:br>
            <a:r>
              <a:rPr lang="en-US" sz="2200" dirty="0" err="1"/>
              <a:t>LGBMClassifier</a:t>
            </a:r>
            <a:r>
              <a:rPr lang="en-US" sz="2200" dirty="0"/>
              <a:t>                -&gt; </a:t>
            </a:r>
            <a:r>
              <a:rPr lang="en-US" sz="2200" dirty="0" err="1"/>
              <a:t>cv_score</a:t>
            </a:r>
            <a:r>
              <a:rPr lang="en-US" sz="2200" dirty="0"/>
              <a:t> = 0.701751 </a:t>
            </a:r>
            <a:br>
              <a:rPr lang="en-US" sz="2200" dirty="0"/>
            </a:br>
            <a:r>
              <a:rPr lang="en-US" sz="2200" dirty="0" err="1"/>
              <a:t>RandomForestClassifier</a:t>
            </a:r>
            <a:r>
              <a:rPr lang="en-US" sz="2200" dirty="0"/>
              <a:t> -&gt; </a:t>
            </a:r>
            <a:r>
              <a:rPr lang="en-US" sz="2200" dirty="0" err="1"/>
              <a:t>cv_score</a:t>
            </a:r>
            <a:r>
              <a:rPr lang="en-US" sz="2200" dirty="0"/>
              <a:t> = 0.694693</a:t>
            </a:r>
          </a:p>
          <a:p>
            <a:r>
              <a:rPr lang="en-US" sz="2400" dirty="0" err="1"/>
              <a:t>Hyperparameter</a:t>
            </a:r>
            <a:r>
              <a:rPr lang="en-US" sz="2400" dirty="0"/>
              <a:t> Tuning: After this step</a:t>
            </a:r>
            <a:br>
              <a:rPr lang="en-US" sz="2200" dirty="0"/>
            </a:br>
            <a:r>
              <a:rPr lang="fr-FR" sz="2200" dirty="0" err="1"/>
              <a:t>XGBClassifier</a:t>
            </a:r>
            <a:r>
              <a:rPr lang="fr-FR" sz="2200" dirty="0"/>
              <a:t>            -&gt; score = 0.7194 </a:t>
            </a:r>
            <a:br>
              <a:rPr lang="fr-FR" sz="2200" dirty="0"/>
            </a:br>
            <a:r>
              <a:rPr lang="fr-FR" sz="2200" dirty="0" err="1"/>
              <a:t>LGBMClassifier</a:t>
            </a:r>
            <a:r>
              <a:rPr lang="fr-FR" sz="2200" dirty="0"/>
              <a:t>         -&gt; score = 0.7190</a:t>
            </a:r>
          </a:p>
          <a:p>
            <a:r>
              <a:rPr lang="en-US" sz="2400" dirty="0"/>
              <a:t>Learning curve for Overfitting and Under fitting: </a:t>
            </a:r>
            <a:br>
              <a:rPr lang="en-US" sz="2400" dirty="0"/>
            </a:br>
            <a:r>
              <a:rPr lang="en-US" sz="2400" dirty="0"/>
              <a:t>-&gt; As training set size increases testing accuracy increases. Therefore </a:t>
            </a:r>
            <a:br>
              <a:rPr lang="en-US" sz="2400" dirty="0"/>
            </a:br>
            <a:r>
              <a:rPr lang="en-US" sz="2400" dirty="0"/>
              <a:t>adding more data will increase the performance</a:t>
            </a:r>
            <a:br>
              <a:rPr lang="en-US" sz="2400" dirty="0"/>
            </a:br>
            <a:r>
              <a:rPr lang="en-US" sz="2400" dirty="0"/>
              <a:t>Training accuracy is high, so our model has low bias</a:t>
            </a:r>
            <a:br>
              <a:rPr lang="en-US" sz="2400" dirty="0"/>
            </a:br>
            <a:r>
              <a:rPr lang="en-US" sz="2400" dirty="0"/>
              <a:t>-&gt; Gap between the two curve indicates variance. Generally, the more </a:t>
            </a:r>
            <a:br>
              <a:rPr lang="en-US" sz="2400" dirty="0"/>
            </a:br>
            <a:r>
              <a:rPr lang="en-US" sz="2400" dirty="0"/>
              <a:t>narrow the gap, the lower the variance. The opposite is also true,</a:t>
            </a:r>
            <a:br>
              <a:rPr lang="en-US" sz="2400" dirty="0"/>
            </a:br>
            <a:r>
              <a:rPr lang="en-US" sz="2400" dirty="0"/>
              <a:t>the wider the gap, the greater the variance. here we have high variance</a:t>
            </a:r>
            <a:br>
              <a:rPr lang="en-US" sz="2400" dirty="0"/>
            </a:br>
            <a:r>
              <a:rPr lang="en-US" sz="2400" dirty="0"/>
              <a:t>-&gt; This high variance problem can be solve by adding more data, as we can </a:t>
            </a:r>
            <a:br>
              <a:rPr lang="en-US" sz="2400" dirty="0"/>
            </a:br>
            <a:r>
              <a:rPr lang="en-US" sz="2400" dirty="0"/>
              <a:t>see that, in the graph slope of test accuracy is more then train accuracy</a:t>
            </a:r>
            <a:br>
              <a:rPr lang="en-US" sz="2400" dirty="0"/>
            </a:br>
            <a:r>
              <a:rPr lang="en-US" sz="2400" dirty="0"/>
              <a:t>-&gt; Generally in low bias and high variance, </a:t>
            </a:r>
            <a:r>
              <a:rPr lang="en-US" sz="2400" dirty="0" err="1"/>
              <a:t>XGboost</a:t>
            </a:r>
            <a:r>
              <a:rPr lang="en-US" sz="2400" dirty="0"/>
              <a:t> perform well</a:t>
            </a:r>
          </a:p>
          <a:p>
            <a:endParaRPr lang="en-US" sz="2400" dirty="0"/>
          </a:p>
          <a:p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832" y="512748"/>
            <a:ext cx="4392169" cy="300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13" y="3543300"/>
            <a:ext cx="49625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2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50391"/>
          </a:xfrm>
        </p:spPr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9321"/>
            <a:ext cx="5619750" cy="491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919321"/>
            <a:ext cx="5619750" cy="491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071616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 = </a:t>
            </a:r>
            <a:r>
              <a:rPr lang="fr-FR" dirty="0"/>
              <a:t>71.90%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562344" y="6059424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Accuracy = </a:t>
            </a:r>
            <a:r>
              <a:rPr lang="fr-FR" dirty="0"/>
              <a:t>71.94%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74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40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Job recommender ML/AI Project</vt:lpstr>
      <vt:lpstr>EDA</vt:lpstr>
      <vt:lpstr>Method_1: Using Word Mover’s Distance</vt:lpstr>
      <vt:lpstr>Method 2: Using pre_trained models(Hugging Face)</vt:lpstr>
      <vt:lpstr>Confusion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PeopleGrove ML/AI Project</dc:title>
  <dc:creator>Microsoft account</dc:creator>
  <cp:lastModifiedBy>Saumaan MOMIN</cp:lastModifiedBy>
  <cp:revision>6</cp:revision>
  <dcterms:created xsi:type="dcterms:W3CDTF">2021-09-05T12:33:50Z</dcterms:created>
  <dcterms:modified xsi:type="dcterms:W3CDTF">2021-10-12T17:23:18Z</dcterms:modified>
</cp:coreProperties>
</file>