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4"/>
  </p:notesMasterIdLst>
  <p:handoutMasterIdLst>
    <p:handoutMasterId r:id="rId15"/>
  </p:handoutMasterIdLst>
  <p:sldIdLst>
    <p:sldId id="2076138278" r:id="rId5"/>
    <p:sldId id="2076138451" r:id="rId6"/>
    <p:sldId id="2076138423" r:id="rId7"/>
    <p:sldId id="2076138465" r:id="rId8"/>
    <p:sldId id="2076138407" r:id="rId9"/>
    <p:sldId id="2076138408" r:id="rId10"/>
    <p:sldId id="2076138409" r:id="rId11"/>
    <p:sldId id="2076138445" r:id="rId12"/>
    <p:sldId id="2076138366"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ldId id="2076138278"/>
            <p14:sldId id="2076138451"/>
            <p14:sldId id="2076138423"/>
            <p14:sldId id="2076138465"/>
          </p14:sldIdLst>
        </p14:section>
        <p14:section name="Title Slides" id="{FB6EE416-AF16-AF40-804B-633D4962DAEE}">
          <p14:sldIdLst/>
        </p14:section>
        <p14:section name="Divider Slides" id="{2B2B9EE5-80B5-0947-8184-1ED7C2B03199}">
          <p14:sldIdLst>
            <p14:sldId id="2076138407"/>
            <p14:sldId id="2076138408"/>
            <p14:sldId id="2076138409"/>
            <p14:sldId id="2076138445"/>
          </p14:sldIdLst>
        </p14:section>
        <p14:section name="End Slides" id="{3416B164-ED24-6748-9066-0F67B8B820A2}">
          <p14:sldIdLst>
            <p14:sldId id="2076138366"/>
          </p14:sldIdLst>
        </p14:section>
        <p14:section name="Appendix" id="{E4FA3E3E-AC15-BE48-9542-7C82A78646F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E176F-2AF7-4503-9528-F32D83AD0845}" v="11" dt="2021-03-25T13:45:33.209"/>
    <p1510:client id="{4E94A136-AB8C-4A8E-8BE1-A0A664600C4E}" v="404" dt="2021-03-25T13:42:59.731"/>
    <p1510:client id="{6C28F413-CF25-45C5-9C47-AD17028E96E9}" v="15" dt="2021-03-25T03:12:10.074"/>
    <p1510:client id="{DB8D1943-9514-4AE8-9EBC-2FFD180F45B4}" v="14" dt="2021-03-25T08:36:59.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3" autoAdjust="0"/>
    <p:restoredTop sz="96327" autoAdjust="0"/>
  </p:normalViewPr>
  <p:slideViewPr>
    <p:cSldViewPr snapToGrid="0">
      <p:cViewPr>
        <p:scale>
          <a:sx n="73" d="100"/>
          <a:sy n="73" d="100"/>
        </p:scale>
        <p:origin x="424" y="-18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11/22/2021 11:47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11/22/2021 11:46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11/22/2021 11:46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1858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11/22/2021 11:46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8341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11/22/2021 11:46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11/22/2021 11:46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11/22/2021 11:46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11/22/2021 11:47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01171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971174"/>
            <a:ext cx="5733384" cy="1661993"/>
          </a:xfrm>
        </p:spPr>
        <p:txBody>
          <a:bodyPr/>
          <a:lstStyle/>
          <a:p>
            <a:r>
              <a:rPr lang="en-US" dirty="0">
                <a:cs typeface="Segoe UI"/>
              </a:rPr>
              <a:t>Welcome to the </a:t>
            </a:r>
            <a:br>
              <a:rPr lang="en-US" dirty="0">
                <a:ea typeface="+mj-lt"/>
                <a:cs typeface="Segoe UI"/>
              </a:rPr>
            </a:br>
            <a:r>
              <a:rPr lang="en-US" dirty="0">
                <a:ea typeface="+mj-lt"/>
                <a:cs typeface="+mj-lt"/>
              </a:rPr>
              <a:t>QuickStart - Azure DevOps YAML Pipeline Toolkit</a:t>
            </a:r>
            <a:endParaRPr lang="en-US" dirty="0">
              <a:cs typeface="Segoe UI"/>
            </a:endParaRP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and female work colleagues discussing something at a corner desk by the window.">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t="14243" r="-74" b="918"/>
          <a:stretch/>
        </p:blipFill>
        <p:spPr>
          <a:xfrm>
            <a:off x="0" y="0"/>
            <a:ext cx="12204000" cy="6876000"/>
          </a:xfrm>
          <a:prstGeom prst="rect">
            <a:avLst/>
          </a:prstGeom>
        </p:spPr>
      </p:pic>
      <p:sp>
        <p:nvSpPr>
          <p:cNvPr id="4" name="Title 3"/>
          <p:cNvSpPr>
            <a:spLocks noGrp="1"/>
          </p:cNvSpPr>
          <p:nvPr>
            <p:ph type="title"/>
          </p:nvPr>
        </p:nvSpPr>
        <p:spPr>
          <a:xfrm>
            <a:off x="584200" y="1871783"/>
            <a:ext cx="5511800" cy="1661993"/>
          </a:xfrm>
        </p:spPr>
        <p:txBody>
          <a:bodyPr/>
          <a:lstStyle/>
          <a:p>
            <a:r>
              <a:rPr lang="en-US" dirty="0">
                <a:cs typeface="Segoe UI Semibold"/>
              </a:rPr>
              <a:t>QuickStart - Azure DevOps YAML Pipeline Toolkit</a:t>
            </a:r>
            <a:r>
              <a:rPr lang="en-US" dirty="0">
                <a:cs typeface="Segoe UI"/>
              </a:rPr>
              <a:t> Contributors:</a:t>
            </a:r>
            <a:endParaRPr lang="en-US" dirty="0"/>
          </a:p>
        </p:txBody>
      </p:sp>
      <p:sp>
        <p:nvSpPr>
          <p:cNvPr id="5" name="Text Placeholder 4"/>
          <p:cNvSpPr>
            <a:spLocks noGrp="1"/>
          </p:cNvSpPr>
          <p:nvPr>
            <p:ph type="body" sz="quarter" idx="12"/>
          </p:nvPr>
        </p:nvSpPr>
        <p:spPr>
          <a:xfrm>
            <a:off x="584200" y="3962400"/>
            <a:ext cx="5511800" cy="1015663"/>
          </a:xfrm>
        </p:spPr>
        <p:txBody>
          <a:bodyPr vert="horz" wrap="square" lIns="0" tIns="0" rIns="0" bIns="0" rtlCol="0" anchor="t">
            <a:spAutoFit/>
          </a:bodyPr>
          <a:lstStyle/>
          <a:p>
            <a:r>
              <a:rPr lang="en-US" b="1" dirty="0"/>
              <a:t>Saumilkumar Shah</a:t>
            </a:r>
          </a:p>
          <a:p>
            <a:r>
              <a:rPr lang="en-US" b="1" dirty="0">
                <a:cs typeface="Segoe UI"/>
              </a:rPr>
              <a:t>Prashant Akhouri</a:t>
            </a:r>
            <a:br>
              <a:rPr lang="en-US" b="1" dirty="0"/>
            </a:br>
            <a:r>
              <a:rPr lang="en-US" b="1" dirty="0">
                <a:cs typeface="Segoe UI"/>
              </a:rPr>
              <a:t>Avinash Mitta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049170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What’s inside</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cs typeface="Segoe UI"/>
              </a:rPr>
              <a:t>The purpose of the deck is to </a:t>
            </a:r>
            <a:r>
              <a:rPr lang="en-US" dirty="0">
                <a:ea typeface="+mn-lt"/>
                <a:cs typeface="+mn-lt"/>
              </a:rPr>
              <a:t>enable engineer to quickly onboard customer who required devops practices in terms of CI-CD pipeline, Infra Deployment, Application Deployment.</a:t>
            </a:r>
            <a:endParaRPr lang="en-US" dirty="0"/>
          </a:p>
          <a:p>
            <a:r>
              <a:rPr lang="en-US" dirty="0">
                <a:cs typeface="Segoe UI"/>
              </a:rPr>
              <a:t>Included are slide templates that will help you understand the automation process and toolkit usage.</a:t>
            </a:r>
            <a:endParaRPr lang="en-US"/>
          </a:p>
          <a:p>
            <a:endParaRPr lang="en-US" dirty="0"/>
          </a:p>
        </p:txBody>
      </p:sp>
    </p:spTree>
    <p:extLst>
      <p:ext uri="{BB962C8B-B14F-4D97-AF65-F5344CB8AC3E}">
        <p14:creationId xmlns:p14="http://schemas.microsoft.com/office/powerpoint/2010/main" val="15189365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C878EE-8390-42BE-BE41-068090BF7665}"/>
              </a:ext>
            </a:extLst>
          </p:cNvPr>
          <p:cNvSpPr txBox="1">
            <a:spLocks/>
          </p:cNvSpPr>
          <p:nvPr/>
        </p:nvSpPr>
        <p:spPr>
          <a:xfrm>
            <a:off x="366486" y="518160"/>
            <a:ext cx="1101852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r>
              <a:rPr lang="en-IN" dirty="0">
                <a:solidFill>
                  <a:schemeClr val="tx1"/>
                </a:solidFill>
              </a:rPr>
              <a:t>Requirements</a:t>
            </a:r>
          </a:p>
        </p:txBody>
      </p:sp>
      <p:sp>
        <p:nvSpPr>
          <p:cNvPr id="7" name="Text Placeholder 2">
            <a:extLst>
              <a:ext uri="{FF2B5EF4-FFF2-40B4-BE49-F238E27FC236}">
                <a16:creationId xmlns:a16="http://schemas.microsoft.com/office/drawing/2014/main" id="{156BA433-E191-4268-B9A9-630F71BD79C7}"/>
              </a:ext>
            </a:extLst>
          </p:cNvPr>
          <p:cNvSpPr txBox="1">
            <a:spLocks/>
          </p:cNvSpPr>
          <p:nvPr/>
        </p:nvSpPr>
        <p:spPr>
          <a:xfrm>
            <a:off x="457594" y="1466336"/>
            <a:ext cx="5112689" cy="2902223"/>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cs typeface="Segoe UI"/>
              </a:rPr>
              <a:t>Assets</a:t>
            </a:r>
          </a:p>
          <a:p>
            <a:pPr marL="0" indent="0">
              <a:buNone/>
            </a:pPr>
            <a:endParaRPr lang="en-US" dirty="0">
              <a:cs typeface="Segoe UI"/>
            </a:endParaRPr>
          </a:p>
          <a:p>
            <a:pPr marL="457200" indent="-457200">
              <a:buFont typeface="Arial" panose="020B0604020202020204" pitchFamily="34" charset="0"/>
              <a:buChar char="•"/>
            </a:pPr>
            <a:r>
              <a:rPr lang="en-US" dirty="0">
                <a:cs typeface="Segoe UI"/>
              </a:rPr>
              <a:t>Azure Subscription</a:t>
            </a:r>
          </a:p>
          <a:p>
            <a:pPr marL="457200" indent="-457200">
              <a:buFont typeface="Arial" panose="020B0604020202020204" pitchFamily="34" charset="0"/>
              <a:buChar char="•"/>
            </a:pPr>
            <a:r>
              <a:rPr lang="en-US" dirty="0">
                <a:cs typeface="Segoe UI"/>
              </a:rPr>
              <a:t>Azure Devops Organization</a:t>
            </a:r>
          </a:p>
          <a:p>
            <a:pPr marL="457200" indent="-457200">
              <a:buFont typeface="Arial" panose="020B0604020202020204" pitchFamily="34" charset="0"/>
              <a:buChar char="•"/>
            </a:pPr>
            <a:r>
              <a:rPr lang="en-US" dirty="0">
                <a:cs typeface="Segoe UI"/>
              </a:rPr>
              <a:t>Azure Devops Project</a:t>
            </a:r>
          </a:p>
          <a:p>
            <a:pPr marL="457200" indent="-457200">
              <a:buFont typeface="Arial" panose="020B0604020202020204" pitchFamily="34" charset="0"/>
              <a:buChar char="•"/>
            </a:pPr>
            <a:r>
              <a:rPr lang="en-US" dirty="0">
                <a:cs typeface="Segoe UI"/>
              </a:rPr>
              <a:t>Azure Service Principal</a:t>
            </a:r>
            <a:endParaRPr lang="en-US"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p:txBody>
      </p:sp>
      <p:sp>
        <p:nvSpPr>
          <p:cNvPr id="8" name="Text Placeholder 3">
            <a:extLst>
              <a:ext uri="{FF2B5EF4-FFF2-40B4-BE49-F238E27FC236}">
                <a16:creationId xmlns:a16="http://schemas.microsoft.com/office/drawing/2014/main" id="{F3DA68E6-9F37-4371-A51D-05544702179F}"/>
              </a:ext>
            </a:extLst>
          </p:cNvPr>
          <p:cNvSpPr>
            <a:spLocks noGrp="1"/>
          </p:cNvSpPr>
          <p:nvPr>
            <p:ph type="body" sz="quarter" idx="12"/>
          </p:nvPr>
        </p:nvSpPr>
        <p:spPr>
          <a:xfrm>
            <a:off x="6470863" y="1553422"/>
            <a:ext cx="5212080" cy="3016210"/>
          </a:xfrm>
        </p:spPr>
        <p:txBody>
          <a:bodyPr vert="horz" wrap="square" lIns="0" tIns="0" rIns="0" bIns="0" rtlCol="0" anchor="t">
            <a:spAutoFit/>
          </a:bodyPr>
          <a:lstStyle/>
          <a:p>
            <a:r>
              <a:rPr lang="en-US" sz="2800" dirty="0">
                <a:cs typeface="Segoe UI"/>
              </a:rPr>
              <a:t>Skills</a:t>
            </a:r>
          </a:p>
          <a:p>
            <a:endParaRPr lang="en-US" sz="2800" dirty="0"/>
          </a:p>
          <a:p>
            <a:pPr marL="457200" indent="-457200">
              <a:buFont typeface="Arial" panose="020B0604020202020204" pitchFamily="34" charset="0"/>
              <a:buChar char="•"/>
            </a:pPr>
            <a:r>
              <a:rPr lang="en-US" sz="2800" dirty="0">
                <a:cs typeface="Segoe UI"/>
              </a:rPr>
              <a:t>ARM templates</a:t>
            </a:r>
          </a:p>
          <a:p>
            <a:pPr marL="457200" indent="-457200">
              <a:buFont typeface="Arial" panose="020B0604020202020204" pitchFamily="34" charset="0"/>
              <a:buChar char="•"/>
            </a:pPr>
            <a:r>
              <a:rPr lang="en-US" sz="2800" dirty="0">
                <a:cs typeface="Segoe UI"/>
              </a:rPr>
              <a:t>Azure pipeline YAML code</a:t>
            </a:r>
          </a:p>
          <a:p>
            <a:pPr marL="457200" indent="-457200">
              <a:buFont typeface="Arial" panose="020B0604020202020204" pitchFamily="34" charset="0"/>
              <a:buChar char="•"/>
            </a:pPr>
            <a:r>
              <a:rPr lang="en-US" sz="2800" dirty="0">
                <a:cs typeface="Segoe UI"/>
              </a:rPr>
              <a:t>Devops CI-CD Concepts</a:t>
            </a:r>
          </a:p>
          <a:p>
            <a:pPr marL="457200" indent="-457200">
              <a:buFont typeface="Arial" panose="020B0604020202020204" pitchFamily="34" charset="0"/>
              <a:buChar char="•"/>
            </a:pPr>
            <a:r>
              <a:rPr lang="en-US" sz="2800" dirty="0">
                <a:cs typeface="Segoe UI"/>
              </a:rPr>
              <a:t>PowerShell</a:t>
            </a:r>
            <a:endParaRPr lang="en-US" sz="2800" dirty="0"/>
          </a:p>
          <a:p>
            <a:pPr marL="457200" indent="-457200">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36379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299524"/>
            <a:ext cx="7056781" cy="4448607"/>
          </a:xfrm>
        </p:spPr>
        <p:txBody>
          <a:bodyPr/>
          <a:lstStyle/>
          <a:p>
            <a:pPr marL="285750" indent="-285750">
              <a:buFont typeface="Arial"/>
              <a:buChar char="•"/>
            </a:pPr>
            <a:r>
              <a:rPr lang="en-US" dirty="0">
                <a:ea typeface="+mn-lt"/>
                <a:cs typeface="+mn-lt"/>
              </a:rPr>
              <a:t>Manual configuration errors </a:t>
            </a:r>
            <a:endParaRPr lang="en-US">
              <a:ea typeface="+mn-lt"/>
            </a:endParaRPr>
          </a:p>
          <a:p>
            <a:pPr marL="285750" indent="-285750">
              <a:buFont typeface="Arial"/>
              <a:buChar char="•"/>
            </a:pPr>
            <a:r>
              <a:rPr lang="en-US" dirty="0">
                <a:ea typeface="+mn-lt"/>
                <a:cs typeface="+mn-lt"/>
              </a:rPr>
              <a:t>No consistency in multiple environments </a:t>
            </a:r>
            <a:endParaRPr lang="en-US">
              <a:ea typeface="+mn-lt"/>
            </a:endParaRPr>
          </a:p>
          <a:p>
            <a:pPr marL="285750" indent="-285750">
              <a:buFont typeface="Arial"/>
              <a:buChar char="•"/>
            </a:pPr>
            <a:r>
              <a:rPr lang="en-US" dirty="0">
                <a:ea typeface="+mn-lt"/>
                <a:cs typeface="+mn-lt"/>
              </a:rPr>
              <a:t>For Newer environment same efforts needs to be put in every time, which is time consuming and costly</a:t>
            </a:r>
          </a:p>
          <a:p>
            <a:pPr marL="285750" indent="-285750">
              <a:buFont typeface="Arial"/>
              <a:buChar char="•"/>
            </a:pPr>
            <a:r>
              <a:rPr lang="en-US" dirty="0">
                <a:cs typeface="Segoe UI"/>
              </a:rPr>
              <a:t>Lesser Capabilities in Classic Azure Devops pipeline</a:t>
            </a:r>
            <a:endParaRPr lang="en-US"/>
          </a:p>
          <a:p>
            <a:pPr marL="285750" indent="-285750">
              <a:buFont typeface="Arial"/>
              <a:buChar char="•"/>
            </a:pPr>
            <a:r>
              <a:rPr lang="en-US" dirty="0">
                <a:cs typeface="Segoe UI"/>
              </a:rPr>
              <a:t>Defining customer Devops requirements needs several brainstorming session among team</a:t>
            </a:r>
            <a:endParaRPr lang="en-US" dirty="0"/>
          </a:p>
          <a:p>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Problem Statement</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299524"/>
            <a:ext cx="6973956" cy="4871019"/>
          </a:xfrm>
        </p:spPr>
        <p:txBody>
          <a:bodyPr/>
          <a:lstStyle/>
          <a:p>
            <a:pPr>
              <a:buFont typeface="Arial"/>
              <a:buChar char="•"/>
            </a:pPr>
            <a:r>
              <a:rPr lang="en-US" b="1" dirty="0">
                <a:ea typeface="+mn-lt"/>
                <a:cs typeface="+mn-lt"/>
              </a:rPr>
              <a:t> Eliminating configuration errors</a:t>
            </a:r>
            <a:r>
              <a:rPr lang="en-US" dirty="0">
                <a:ea typeface="+mn-lt"/>
                <a:cs typeface="+mn-lt"/>
              </a:rPr>
              <a:t> caused because of manual deployments. </a:t>
            </a:r>
            <a:endParaRPr lang="en-US"/>
          </a:p>
          <a:p>
            <a:pPr>
              <a:buFont typeface="Arial"/>
              <a:buChar char="•"/>
            </a:pPr>
            <a:r>
              <a:rPr lang="en-US" dirty="0">
                <a:ea typeface="+mn-lt"/>
                <a:cs typeface="+mn-lt"/>
              </a:rPr>
              <a:t> Bringing </a:t>
            </a:r>
            <a:r>
              <a:rPr lang="en-US" b="1" dirty="0">
                <a:ea typeface="+mn-lt"/>
                <a:cs typeface="+mn-lt"/>
              </a:rPr>
              <a:t>consistency in multiple environments</a:t>
            </a:r>
            <a:r>
              <a:rPr lang="en-US" dirty="0">
                <a:ea typeface="+mn-lt"/>
                <a:cs typeface="+mn-lt"/>
              </a:rPr>
              <a:t> w.r.t. resource configurations, security configurations, naming convention, tagging etc. </a:t>
            </a:r>
            <a:endParaRPr lang="en-US"/>
          </a:p>
          <a:p>
            <a:pPr>
              <a:buFont typeface="Arial"/>
              <a:buChar char="•"/>
            </a:pPr>
            <a:r>
              <a:rPr lang="en-US" b="1" dirty="0">
                <a:ea typeface="+mn-lt"/>
                <a:cs typeface="+mn-lt"/>
              </a:rPr>
              <a:t> Pipelines-as-code</a:t>
            </a:r>
            <a:r>
              <a:rPr lang="en-US" dirty="0">
                <a:ea typeface="+mn-lt"/>
                <a:cs typeface="+mn-lt"/>
              </a:rPr>
              <a:t> with more capabilities and easy replication for new environments. </a:t>
            </a:r>
            <a:endParaRPr lang="en-US"/>
          </a:p>
          <a:p>
            <a:pPr>
              <a:buFont typeface="Arial"/>
              <a:buChar char="•"/>
            </a:pPr>
            <a:r>
              <a:rPr lang="en-US" b="1" dirty="0">
                <a:ea typeface="+mn-lt"/>
                <a:cs typeface="+mn-lt"/>
              </a:rPr>
              <a:t> Automation of Infrastructure and code CI/CD hand-in hand</a:t>
            </a:r>
            <a:r>
              <a:rPr lang="en-US" dirty="0">
                <a:ea typeface="+mn-lt"/>
                <a:cs typeface="+mn-lt"/>
              </a:rPr>
              <a:t> for changes on each environment. </a:t>
            </a:r>
            <a:endParaRPr lang="en-US"/>
          </a:p>
          <a:p>
            <a:pPr marL="285750" indent="-285750">
              <a:buFont typeface="Arial"/>
              <a:buChar char="•"/>
            </a:pPr>
            <a:endParaRPr lang="en-US" dirty="0"/>
          </a:p>
          <a:p>
            <a:endParaRPr lang="en-US" dirty="0"/>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How toolkit helps as Solution</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How does this works</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cs typeface="Segoe UI"/>
              </a:rPr>
              <a:t>You can find attached zip folder which has predefined templates. You just needs to create pipeline based on yaml files. For more information refer readme file.</a:t>
            </a:r>
          </a:p>
          <a:p>
            <a:endParaRPr lang="en-US" dirty="0">
              <a:cs typeface="Segoe UI"/>
            </a:endParaRP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4339681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le and a female employee, seen through an office building window, working on their laptops while seated around a cafe table.">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t="5" b="15621"/>
          <a:stretch/>
        </p:blipFill>
        <p:spPr>
          <a:xfrm>
            <a:off x="0" y="0"/>
            <a:ext cx="12192000"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92926611"/>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ubmitIPListID xmlns="47052f03-3a4a-4be9-acb4-a87f82310605">440</SubmitIPListID>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730CF0C4016F468DC3763367B5A488" ma:contentTypeVersion="7" ma:contentTypeDescription="Create a new document." ma:contentTypeScope="" ma:versionID="25a3407a389cdc0e32a0a1f901d4f523">
  <xsd:schema xmlns:xsd="http://www.w3.org/2001/XMLSchema" xmlns:xs="http://www.w3.org/2001/XMLSchema" xmlns:p="http://schemas.microsoft.com/office/2006/metadata/properties" xmlns:ns1="http://schemas.microsoft.com/sharepoint/v3" xmlns:ns2="47052f03-3a4a-4be9-acb4-a87f82310605" targetNamespace="http://schemas.microsoft.com/office/2006/metadata/properties" ma:root="true" ma:fieldsID="19035972291ecb9adcfd950bf864ab47" ns1:_="" ns2:_="">
    <xsd:import namespace="http://schemas.microsoft.com/sharepoint/v3"/>
    <xsd:import namespace="47052f03-3a4a-4be9-acb4-a87f82310605"/>
    <xsd:element name="properties">
      <xsd:complexType>
        <xsd:sequence>
          <xsd:element name="documentManagement">
            <xsd:complexType>
              <xsd:all>
                <xsd:element ref="ns2:SubmitIPListID" minOccurs="0"/>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052f03-3a4a-4be9-acb4-a87f82310605" elementFormDefault="qualified">
    <xsd:import namespace="http://schemas.microsoft.com/office/2006/documentManagement/types"/>
    <xsd:import namespace="http://schemas.microsoft.com/office/infopath/2007/PartnerControls"/>
    <xsd:element name="SubmitIPListID" ma:index="8" nillable="true" ma:displayName="SubmitIPListID" ma:format="Dropdown" ma:internalName="SubmitIPListID">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1616E-091A-42B7-A4B9-CAC0549D1EBA}">
  <ds:schemaRefs>
    <ds:schemaRef ds:uri="http://schemas.microsoft.com/office/2006/metadata/properties"/>
    <ds:schemaRef ds:uri="http://schemas.microsoft.com/office/infopath/2007/PartnerControls"/>
    <ds:schemaRef ds:uri="47052f03-3a4a-4be9-acb4-a87f82310605"/>
    <ds:schemaRef ds:uri="http://schemas.microsoft.com/sharepoint/v3"/>
  </ds:schemaRefs>
</ds:datastoreItem>
</file>

<file path=customXml/itemProps2.xml><?xml version="1.0" encoding="utf-8"?>
<ds:datastoreItem xmlns:ds="http://schemas.openxmlformats.org/officeDocument/2006/customXml" ds:itemID="{68115331-AF65-4E60-A6F1-6FE9ECB05014}">
  <ds:schemaRefs>
    <ds:schemaRef ds:uri="http://schemas.microsoft.com/sharepoint/v3/contenttype/forms"/>
  </ds:schemaRefs>
</ds:datastoreItem>
</file>

<file path=customXml/itemProps3.xml><?xml version="1.0" encoding="utf-8"?>
<ds:datastoreItem xmlns:ds="http://schemas.openxmlformats.org/officeDocument/2006/customXml" ds:itemID="{8E116200-09E3-48A8-8516-1CFC33F1AA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7052f03-3a4a-4be9-acb4-a87f823106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Microsoft_brand_template_teal</Template>
  <TotalTime>35</TotalTime>
  <Words>381</Words>
  <Application>Microsoft Office PowerPoint</Application>
  <PresentationFormat>Widescreen</PresentationFormat>
  <Paragraphs>54</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White Template</vt:lpstr>
      <vt:lpstr>Welcome to the  QuickStart - Azure DevOps YAML Pipeline Toolkit</vt:lpstr>
      <vt:lpstr>QuickStart - Azure DevOps YAML Pipeline Toolkit Contributors:</vt:lpstr>
      <vt:lpstr>What’s inside</vt:lpstr>
      <vt:lpstr>PowerPoint Presentation</vt:lpstr>
      <vt:lpstr>Problem Statement</vt:lpstr>
      <vt:lpstr>How toolkit helps as Solution</vt:lpstr>
      <vt:lpstr>How does this works</vt:lpstr>
      <vt:lpstr>Demo</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Azure Devops  toolkit</dc:title>
  <dc:subject/>
  <dc:creator>Avinash Mitta</dc:creator>
  <cp:keywords/>
  <dc:description/>
  <cp:lastModifiedBy>Avinash Mitta</cp:lastModifiedBy>
  <cp:revision>115</cp:revision>
  <dcterms:created xsi:type="dcterms:W3CDTF">2021-03-24T10:23:20Z</dcterms:created>
  <dcterms:modified xsi:type="dcterms:W3CDTF">2021-11-23T07:47:17Z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0x01010026730CF0C4016F468DC3763367B5A488</vt:lpwstr>
  </property>
</Properties>
</file>