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8" r:id="rId7"/>
    <p:sldId id="272" r:id="rId8"/>
    <p:sldId id="265" r:id="rId9"/>
    <p:sldId id="270" r:id="rId10"/>
    <p:sldId id="267" r:id="rId11"/>
    <p:sldId id="271" r:id="rId12"/>
    <p:sldId id="262" r:id="rId13"/>
    <p:sldId id="263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704" autoAdjust="0"/>
  </p:normalViewPr>
  <p:slideViewPr>
    <p:cSldViewPr snapToGrid="0">
      <p:cViewPr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17" y="1139687"/>
            <a:ext cx="9144000" cy="3203713"/>
          </a:xfrm>
        </p:spPr>
        <p:txBody>
          <a:bodyPr>
            <a:normAutofit fontScale="90000"/>
          </a:bodyPr>
          <a:lstStyle/>
          <a:p>
            <a:r>
              <a:rPr lang="en-US" dirty="0"/>
              <a:t>GULLY_DEVS</a:t>
            </a:r>
            <a:br>
              <a:rPr lang="en-US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5300" dirty="0"/>
              <a:t>R19</a:t>
            </a:r>
            <a:br>
              <a:rPr lang="en-US" sz="5300" dirty="0"/>
            </a:br>
            <a:r>
              <a:rPr lang="en-US" sz="3600" dirty="0"/>
              <a:t>Team </a:t>
            </a:r>
            <a:r>
              <a:rPr lang="en-US" sz="3600" dirty="0" smtClean="0"/>
              <a:t>Leader- </a:t>
            </a:r>
            <a:r>
              <a:rPr lang="en-US" sz="3600" dirty="0" err="1" smtClean="0"/>
              <a:t>Saumitra</a:t>
            </a:r>
            <a:r>
              <a:rPr lang="en-US" sz="3600" dirty="0" smtClean="0"/>
              <a:t> </a:t>
            </a:r>
            <a:r>
              <a:rPr lang="en-US" sz="3600" dirty="0" err="1" smtClean="0"/>
              <a:t>Shukla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 err="1" smtClean="0"/>
              <a:t>ph_no</a:t>
            </a:r>
            <a:r>
              <a:rPr lang="en-US" sz="2700" dirty="0" smtClean="0"/>
              <a:t>: 9140444258</a:t>
            </a:r>
            <a:br>
              <a:rPr lang="en-US" sz="2700" dirty="0" smtClean="0"/>
            </a:br>
            <a:r>
              <a:rPr lang="en-US" sz="2700" dirty="0" smtClean="0"/>
              <a:t>email: saumitrawork@gmail.com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3461"/>
            <a:ext cx="9144000" cy="1497496"/>
          </a:xfrm>
        </p:spPr>
        <p:txBody>
          <a:bodyPr>
            <a:normAutofit/>
          </a:bodyPr>
          <a:lstStyle/>
          <a:p>
            <a:r>
              <a:rPr lang="en-US" sz="4000" dirty="0"/>
              <a:t>Ministry Name  - Central Ministry</a:t>
            </a:r>
          </a:p>
          <a:p>
            <a:r>
              <a:rPr lang="en-US" sz="4000" dirty="0" err="1"/>
              <a:t>Organisation</a:t>
            </a:r>
            <a:r>
              <a:rPr lang="en-US" sz="4000" dirty="0"/>
              <a:t> Name-Ministry of Railways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9908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2CF81-4BA6-47E8-89EC-C64DEDCE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News 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2AB1B-3A48-4FA4-BABE-91434F3E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News will be updated in real time according to </a:t>
            </a:r>
            <a:r>
              <a:rPr lang="en-IN" dirty="0">
                <a:solidFill>
                  <a:schemeClr val="accent1"/>
                </a:solidFill>
              </a:rPr>
              <a:t>Sentiment Analysis </a:t>
            </a:r>
            <a:r>
              <a:rPr lang="en-IN" dirty="0"/>
              <a:t>which  consist of 5 segments in a Priority wise Manner :- </a:t>
            </a:r>
          </a:p>
          <a:p>
            <a:r>
              <a:rPr lang="en-IN" dirty="0"/>
              <a:t>1. Most negative News ( compound value less than -0.50 (i.e. 50 %)) at the top.</a:t>
            </a:r>
          </a:p>
          <a:p>
            <a:r>
              <a:rPr lang="en-IN" dirty="0"/>
              <a:t>2. Most Positive News (compound value greater than +0.50)</a:t>
            </a:r>
          </a:p>
          <a:p>
            <a:r>
              <a:rPr lang="en-IN" dirty="0"/>
              <a:t>3. Medium Negative News ( compound value b/w -0.50 &amp; 0 )</a:t>
            </a:r>
          </a:p>
          <a:p>
            <a:r>
              <a:rPr lang="en-IN" dirty="0"/>
              <a:t>4. Medium Positive News (compound value b/w 0 and 0.50 )</a:t>
            </a:r>
          </a:p>
          <a:p>
            <a:r>
              <a:rPr lang="en-IN" dirty="0"/>
              <a:t>5. Neutral News (compound value equals to 0.0 ) </a:t>
            </a:r>
          </a:p>
          <a:p>
            <a:endParaRPr lang="en-IN" dirty="0"/>
          </a:p>
          <a:p>
            <a:r>
              <a:rPr lang="en-IN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</a:t>
            </a:r>
            <a:r>
              <a:rPr lang="en-IN" dirty="0"/>
              <a:t> :- We`ll be having a big data set in the database , so sorting will be acc. to compound (i.e. overall negative [towards left of 0] &amp; positive [towards right of 0])</a:t>
            </a:r>
          </a:p>
        </p:txBody>
      </p:sp>
    </p:spTree>
    <p:extLst>
      <p:ext uri="{BB962C8B-B14F-4D97-AF65-F5344CB8AC3E}">
        <p14:creationId xmlns:p14="http://schemas.microsoft.com/office/powerpoint/2010/main" xmlns="" val="11542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700" y="927100"/>
            <a:ext cx="8267700" cy="13335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Future Possible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Enhancements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27300"/>
            <a:ext cx="9144000" cy="43307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We will highlight news according to their sentiment priority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 Convert backend to </a:t>
            </a:r>
            <a:r>
              <a:rPr lang="en-IN" dirty="0" err="1" smtClean="0"/>
              <a:t>Django</a:t>
            </a:r>
            <a:r>
              <a:rPr lang="en-IN" dirty="0" smtClean="0"/>
              <a:t> - Rest-Framework, which more sophisticated for mobile apps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Users can share their own news via social media and any officer may send mail via </a:t>
            </a:r>
            <a:r>
              <a:rPr lang="en-IN" dirty="0" err="1" smtClean="0"/>
              <a:t>smtp</a:t>
            </a:r>
            <a:r>
              <a:rPr lang="en-IN" dirty="0" smtClean="0"/>
              <a:t> server to all or specific users.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News can be dispatched directly to the officer responsible in their department.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Colliding news can be </a:t>
            </a:r>
            <a:r>
              <a:rPr lang="en-IN" dirty="0" err="1" smtClean="0"/>
              <a:t>tackeled</a:t>
            </a:r>
            <a:r>
              <a:rPr lang="en-IN" dirty="0" smtClean="0"/>
              <a:t> via dandelion API, with text similarity algorithms.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err="1" smtClean="0"/>
              <a:t>Upvotes</a:t>
            </a:r>
            <a:r>
              <a:rPr lang="en-IN" dirty="0" smtClean="0"/>
              <a:t> can be added which will later be used to verify FAKE NEWS and only real many </a:t>
            </a:r>
            <a:r>
              <a:rPr lang="en-IN" dirty="0" err="1" smtClean="0"/>
              <a:t>upvoted</a:t>
            </a:r>
            <a:r>
              <a:rPr lang="en-IN" dirty="0" smtClean="0"/>
              <a:t> will be displayed.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Cities can be Sorted and displayed </a:t>
            </a:r>
            <a:r>
              <a:rPr lang="en-IN" dirty="0" err="1" smtClean="0"/>
              <a:t>statewise</a:t>
            </a:r>
            <a:r>
              <a:rPr lang="en-IN" dirty="0" smtClean="0"/>
              <a:t>.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 smtClean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Advertisement Rates Calculation- </a:t>
            </a:r>
            <a:r>
              <a:rPr lang="en-US" dirty="0"/>
              <a:t>THE work of choosing newspapers for every advertisement to be released is done manually .The rate/circulation of newspaper is checked manually from DAVP website, which is laborious and also is prone to error in noting down advertisement rate.</a:t>
            </a:r>
          </a:p>
          <a:p>
            <a:pPr marL="0" indent="0">
              <a:buNone/>
            </a:pPr>
            <a:r>
              <a:rPr lang="en-US" dirty="0"/>
              <a:t>.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Fetching Railway News in Real Time</a:t>
            </a:r>
            <a:r>
              <a:rPr lang="en-US" b="1" dirty="0"/>
              <a:t>- </a:t>
            </a:r>
            <a:r>
              <a:rPr lang="en-US" dirty="0"/>
              <a:t>It is  not feasible to monitor the release of news concerning Ministry of    Railways whether positive or negative due to lack of resource or staff. Using digital technology, a system to be devised to inform or give notification in real time or within 12 hours.</a:t>
            </a:r>
          </a:p>
        </p:txBody>
      </p:sp>
    </p:spTree>
    <p:extLst>
      <p:ext uri="{BB962C8B-B14F-4D97-AF65-F5344CB8AC3E}">
        <p14:creationId xmlns:p14="http://schemas.microsoft.com/office/powerpoint/2010/main" xmlns="" val="566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9D905-03CE-47EE-BAB9-75167630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Description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C1EC61-5D68-4522-8B62-D743A5B8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Website can only be accessed by the Registered users.</a:t>
            </a:r>
          </a:p>
          <a:p>
            <a:r>
              <a:rPr lang="en-IN" dirty="0"/>
              <a:t>Login is provided by RUID, registered email and password.</a:t>
            </a:r>
          </a:p>
          <a:p>
            <a:r>
              <a:rPr lang="en-IN" dirty="0"/>
              <a:t>Forgot Password can be retained by SMTP Service.</a:t>
            </a:r>
          </a:p>
          <a:p>
            <a:r>
              <a:rPr lang="en-IN" dirty="0"/>
              <a:t>A dashboard profile of every user is also present.</a:t>
            </a:r>
          </a:p>
          <a:p>
            <a:r>
              <a:rPr lang="en-IN" dirty="0"/>
              <a:t>There is an option which gives the real time status of delayed trains.</a:t>
            </a:r>
          </a:p>
          <a:p>
            <a:r>
              <a:rPr lang="en-IN" dirty="0"/>
              <a:t>It has an inbuilt Advertisement Rate Calculator.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288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umitra Shukla\Desktop\Captu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7589" y="3566874"/>
            <a:ext cx="6325717" cy="3062526"/>
          </a:xfrm>
          <a:prstGeom prst="rect">
            <a:avLst/>
          </a:prstGeom>
          <a:noFill/>
        </p:spPr>
      </p:pic>
      <p:pic>
        <p:nvPicPr>
          <p:cNvPr id="5123" name="Picture 3" descr="C:\Users\Saumitra Shukla\Desktop\Captur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190500"/>
            <a:ext cx="6769100" cy="329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BF647-5B63-4274-A44C-F96AF971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375900" cy="1651000"/>
          </a:xfrm>
        </p:spPr>
        <p:txBody>
          <a:bodyPr>
            <a:normAutofit/>
          </a:bodyPr>
          <a:lstStyle/>
          <a:p>
            <a:r>
              <a:rPr lang="en-IN" dirty="0"/>
              <a:t>ADVERTISEMENT RATES OF DIFFERENT NEWSPAPERS 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92056C-AE12-454A-98CC-F09D94018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809" y="1917700"/>
            <a:ext cx="10760765" cy="4204804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The rates are being </a:t>
            </a:r>
            <a:r>
              <a:rPr lang="en-IN" sz="3200" dirty="0" smtClean="0"/>
              <a:t>scrapped {by </a:t>
            </a:r>
            <a:r>
              <a:rPr lang="en-IN" sz="3200" dirty="0" err="1" smtClean="0"/>
              <a:t>Cronjob</a:t>
            </a:r>
            <a:r>
              <a:rPr lang="en-IN" sz="3200" dirty="0" smtClean="0"/>
              <a:t>(automated)</a:t>
            </a:r>
            <a:r>
              <a:rPr lang="en-IN" sz="3200" dirty="0" smtClean="0"/>
              <a:t>} </a:t>
            </a:r>
            <a:r>
              <a:rPr lang="en-IN" sz="3200" dirty="0"/>
              <a:t>on the basis of :-</a:t>
            </a:r>
          </a:p>
          <a:p>
            <a:r>
              <a:rPr lang="en-IN" sz="2400" dirty="0"/>
              <a:t>1. </a:t>
            </a:r>
            <a:r>
              <a:rPr lang="en-IN" sz="2400" dirty="0" err="1"/>
              <a:t>Citywise</a:t>
            </a:r>
            <a:r>
              <a:rPr lang="en-IN" sz="2400" dirty="0"/>
              <a:t> circulation</a:t>
            </a:r>
          </a:p>
          <a:p>
            <a:r>
              <a:rPr lang="en-IN" sz="2400" dirty="0"/>
              <a:t>2. Particular newspaper</a:t>
            </a:r>
          </a:p>
          <a:p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Advertisement Rates consist of following segments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/>
              <a:t>Front page (B/w or </a:t>
            </a:r>
            <a:r>
              <a:rPr lang="en-IN" sz="2600" dirty="0" err="1"/>
              <a:t>Color</a:t>
            </a:r>
            <a:r>
              <a:rPr lang="en-IN" sz="2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/>
              <a:t>Inner page (B/w or </a:t>
            </a:r>
            <a:r>
              <a:rPr lang="en-IN" sz="2600" dirty="0" err="1"/>
              <a:t>Color</a:t>
            </a:r>
            <a:r>
              <a:rPr lang="en-IN" sz="2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/>
              <a:t>Back page (B/w or </a:t>
            </a:r>
            <a:r>
              <a:rPr lang="en-IN" sz="2600" dirty="0" err="1"/>
              <a:t>Color</a:t>
            </a:r>
            <a:r>
              <a:rPr lang="en-IN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7861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aumitra Shukla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3835400"/>
            <a:ext cx="5469845" cy="2401888"/>
          </a:xfrm>
          <a:prstGeom prst="rect">
            <a:avLst/>
          </a:prstGeom>
          <a:noFill/>
        </p:spPr>
      </p:pic>
      <p:pic>
        <p:nvPicPr>
          <p:cNvPr id="3077" name="Picture 5" descr="C:\Users\Saumitra Shukla\Desktop\Capture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382813"/>
            <a:ext cx="5239748" cy="2623911"/>
          </a:xfrm>
          <a:prstGeom prst="rect">
            <a:avLst/>
          </a:prstGeom>
          <a:noFill/>
        </p:spPr>
      </p:pic>
      <p:pic>
        <p:nvPicPr>
          <p:cNvPr id="3078" name="Picture 6" descr="C:\Users\Saumitra Shukla\Desktop\Captur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8300" y="3810000"/>
            <a:ext cx="4657676" cy="2323573"/>
          </a:xfrm>
          <a:prstGeom prst="rect">
            <a:avLst/>
          </a:prstGeom>
          <a:noFill/>
        </p:spPr>
      </p:pic>
      <p:pic>
        <p:nvPicPr>
          <p:cNvPr id="3079" name="Picture 7" descr="C:\Users\Saumitra Shukla\Desktop\Capture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91264" y="368300"/>
            <a:ext cx="5283103" cy="260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46E85A-D732-4A52-83FE-03A9998C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004120"/>
          </a:xfrm>
        </p:spPr>
        <p:txBody>
          <a:bodyPr/>
          <a:lstStyle/>
          <a:p>
            <a:r>
              <a:rPr lang="en-IN" dirty="0"/>
              <a:t>Calculation of rates using calculator: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3F79F7-4A42-42B4-8234-CEEAB6835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44" y="1643270"/>
            <a:ext cx="11403496" cy="4575580"/>
          </a:xfrm>
        </p:spPr>
        <p:txBody>
          <a:bodyPr>
            <a:normAutofit fontScale="70000" lnSpcReduction="20000"/>
          </a:bodyPr>
          <a:lstStyle/>
          <a:p>
            <a:r>
              <a:rPr lang="en-IN" sz="4000" dirty="0"/>
              <a:t>A calculator from the DAVP website is also integrated for the real time calculation of advertisement rate.</a:t>
            </a:r>
          </a:p>
          <a:p>
            <a:r>
              <a:rPr lang="en-IN" sz="4000" dirty="0"/>
              <a:t>The calculation is done on the basis of following criteria :-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Dimensions of advertisement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Coloured or B/w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Publish Duration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English/Hindi/Regional Languages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Selected Ad Category (Display , Classified Display , UPSC)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 City to be Published from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List of Newspapers (Sorting order :- Circulation Wise , Newspaper Name)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972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umitra Shukla\Desktop\Capture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7" y="246952"/>
            <a:ext cx="5682624" cy="2839148"/>
          </a:xfrm>
          <a:prstGeom prst="rect">
            <a:avLst/>
          </a:prstGeom>
          <a:noFill/>
        </p:spPr>
      </p:pic>
      <p:pic>
        <p:nvPicPr>
          <p:cNvPr id="4099" name="Picture 3" descr="C:\Users\Saumitra Shukla\Desktop\Capture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711009"/>
            <a:ext cx="5747544" cy="2808853"/>
          </a:xfrm>
          <a:prstGeom prst="rect">
            <a:avLst/>
          </a:prstGeom>
          <a:noFill/>
        </p:spPr>
      </p:pic>
      <p:pic>
        <p:nvPicPr>
          <p:cNvPr id="4100" name="Picture 4" descr="C:\Users\Saumitra Shukla\Desktop\Capture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2" y="3740150"/>
            <a:ext cx="5518883" cy="2774950"/>
          </a:xfrm>
          <a:prstGeom prst="rect">
            <a:avLst/>
          </a:prstGeom>
          <a:noFill/>
        </p:spPr>
      </p:pic>
      <p:pic>
        <p:nvPicPr>
          <p:cNvPr id="4101" name="Picture 5" descr="C:\Users\Saumitra Shukla\Desktop\Capture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91250" y="207547"/>
            <a:ext cx="5834104" cy="2826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1870A-0AFF-4088-9EB9-E2AD637B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Fetching news in real time and providing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D524DF-0EE0-4665-AA5C-52A4346D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News under the tags </a:t>
            </a:r>
            <a:r>
              <a:rPr lang="en-IN" dirty="0">
                <a:solidFill>
                  <a:schemeClr val="accent1"/>
                </a:solidFill>
              </a:rPr>
              <a:t>Railways ,Trains, rail ,Ministry of Railways etc  </a:t>
            </a:r>
            <a:r>
              <a:rPr lang="en-IN" dirty="0"/>
              <a:t>are being scrapped automatically from different newspapers and are updated on our website.</a:t>
            </a:r>
          </a:p>
          <a:p>
            <a:r>
              <a:rPr lang="en-IN" dirty="0"/>
              <a:t>News are being fetched every 12 hours .</a:t>
            </a:r>
          </a:p>
          <a:p>
            <a:r>
              <a:rPr lang="en-IN" dirty="0"/>
              <a:t>Notification bar present on the website gives notification after every 12 hrs &amp; will notify on our email address.</a:t>
            </a:r>
          </a:p>
          <a:p>
            <a:r>
              <a:rPr lang="en-IN" dirty="0"/>
              <a:t>News are fetched in 2 segments </a:t>
            </a:r>
            <a:r>
              <a:rPr lang="en-IN" dirty="0" err="1"/>
              <a:t>Prioritywise</a:t>
            </a:r>
            <a:r>
              <a:rPr lang="en-IN" dirty="0"/>
              <a:t> Manner &amp; latest news .</a:t>
            </a:r>
          </a:p>
          <a:p>
            <a:r>
              <a:rPr lang="en-IN" dirty="0"/>
              <a:t>Options like sharing news via </a:t>
            </a:r>
            <a:r>
              <a:rPr lang="en-IN" dirty="0">
                <a:solidFill>
                  <a:schemeClr val="accent1"/>
                </a:solidFill>
              </a:rPr>
              <a:t>WhatsApp, fb, twitter, YouTube</a:t>
            </a:r>
            <a:r>
              <a:rPr lang="en-IN" dirty="0"/>
              <a:t> and a </a:t>
            </a:r>
            <a:r>
              <a:rPr lang="en-IN" dirty="0">
                <a:solidFill>
                  <a:schemeClr val="accent1"/>
                </a:solidFill>
              </a:rPr>
              <a:t>Bookmark 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option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is also available.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52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208</TotalTime>
  <Words>651</Words>
  <Application>Microsoft Office PowerPoint</Application>
  <PresentationFormat>Custom</PresentationFormat>
  <Paragraphs>62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Vertical Lexicon design template</vt:lpstr>
      <vt:lpstr>GULLY_DEVS  R19 Team Leader- Saumitra Shukla ph_no: 9140444258 email: saumitrawork@gmail.com </vt:lpstr>
      <vt:lpstr>PROBLEM STATEMENT :</vt:lpstr>
      <vt:lpstr>           Description of the Website</vt:lpstr>
      <vt:lpstr>Slide 4</vt:lpstr>
      <vt:lpstr>ADVERTISEMENT RATES OF DIFFERENT NEWSPAPERS  :</vt:lpstr>
      <vt:lpstr>Slide 6</vt:lpstr>
      <vt:lpstr>Calculation of rates using calculator:</vt:lpstr>
      <vt:lpstr>Slide 8</vt:lpstr>
      <vt:lpstr>Fetching news in real time and providing notification</vt:lpstr>
      <vt:lpstr>News Fetching</vt:lpstr>
      <vt:lpstr>Future Possible   Enhancements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GULLY_DEVS  R19</dc:title>
  <dc:creator>safura zaheer</dc:creator>
  <cp:lastModifiedBy>Saumitra Shukla</cp:lastModifiedBy>
  <cp:revision>28</cp:revision>
  <dcterms:created xsi:type="dcterms:W3CDTF">2019-03-03T09:46:51Z</dcterms:created>
  <dcterms:modified xsi:type="dcterms:W3CDTF">2019-03-03T13:17:11Z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