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4" r:id="rId7"/>
    <p:sldId id="262" r:id="rId8"/>
    <p:sldId id="263" r:id="rId9"/>
    <p:sldId id="279" r:id="rId10"/>
    <p:sldId id="280" r:id="rId11"/>
    <p:sldId id="265" r:id="rId12"/>
    <p:sldId id="266" r:id="rId13"/>
    <p:sldId id="278" r:id="rId14"/>
    <p:sldId id="271" r:id="rId15"/>
    <p:sldId id="269" r:id="rId16"/>
    <p:sldId id="272" r:id="rId17"/>
    <p:sldId id="273" r:id="rId18"/>
    <p:sldId id="267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moon Jannat" initials="SJ" lastIdx="1" clrIdx="0">
    <p:extLst>
      <p:ext uri="{19B8F6BF-5375-455C-9EA6-DF929625EA0E}">
        <p15:presenceInfo xmlns:p15="http://schemas.microsoft.com/office/powerpoint/2012/main" userId="1eef9ee439f76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086"/>
    <a:srgbClr val="7FD0E4"/>
    <a:srgbClr val="B81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72DD-9B14-469B-88FB-B8F6CBCB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5E18-A220-481B-B791-D36210A0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95CB-9F01-427C-99AF-908B6528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BC60-8F44-49BC-99D3-6A8371C4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29C0-AECD-4843-B0FB-D10D5C7C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B9E7-CAFC-4394-A643-230BEB81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9CD8-0DD6-483D-B1A1-C5920C87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CA03-39BF-4445-9A27-E674E63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2181-1508-4C3E-99EE-35B6565F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2F82-5CBC-46AC-B5E2-852598E9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CBDE0-F1BA-4683-83C8-3F8E9D97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EED0-ED39-4249-903F-A860CAFC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7B75-D94E-4735-B932-B8AE9446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D88B-5357-44CC-A2B3-C7384905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6A1F-AA3B-4B63-B0A6-F647D747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0D05-B353-4C9D-9D5E-A92E712F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CBC-224E-4E61-98C7-DF413A37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AC9B-DCB9-4D21-BB43-9871D4C0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2F20-7E15-40C8-A95B-E18BC8D4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C29B-F470-4DD4-978C-533A281B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740-CAC9-416D-9E9F-B489D235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BF51-D8CD-4808-B6D5-CC765152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7FF-D862-40AC-8400-6F2E3401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B69C-512E-4DEC-9917-EEBB9DC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6615-C659-4282-BA3B-7D258E0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30E-6B33-47DD-913C-CEF1561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64B2-1679-4EBE-9897-80B6BBDAC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8738D-E09A-4F92-B528-AD0BE299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4BAA8-4C2D-4F6F-BA7A-A6447E1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0051-1E3B-4E47-996E-63A2D5AE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C6BE-F2AD-4F8F-94E4-27D264BC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B0F3-CA56-4D0B-ACC8-1E87928C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9704-1344-4C38-94A4-75ED658A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93A2-03D6-411A-9C5D-880DC9F8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D3410-3BC8-4E90-8024-E283E350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9B35F-5ADC-4D8D-A76A-1E2BC843D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028AF-9D4F-47CB-AAA4-E232528A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9BCD6-3618-42A8-9C70-35E5D359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DCB45-587E-4E9B-BC6C-18D2CDA1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8210-0E15-4FA7-A44F-AD740D0F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4AD92-F444-4814-BFE4-81B92426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53B45-76B1-4064-911F-A85A1E62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9CAC-7B68-46AC-9804-3CDDB5AF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5FCBE-BEC1-4974-A597-867B7193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EF94C-DC09-4FC1-BEF2-738AD7AC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A6AFF-282C-4349-B65B-8897B43A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590C-494A-4199-A99B-35D37F9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A57-8970-493D-B1D5-58DED58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EFE46-B378-4B97-8EEE-B087DDA7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D679-39E8-4E44-A36E-2864FDE0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4C6E-E8D2-48C7-8EDB-34DE6286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BB43-2A48-47E8-8AF4-C695CBF7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70C-84FD-44BB-9225-9397031D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D0F9-955C-474E-810A-A70E24C6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5AA7D-4172-4080-8150-CC1A32C6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69CCF-5F27-405D-B721-0193F10B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CDBC-0CC6-4BF6-8142-F7890C5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AA09E-7875-4E7C-98F6-F57233F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B55E-B3B5-4771-BA4C-BC3EB3EB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62FC-EDC1-4FE7-AC4E-638762E7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4E1C-6A68-4437-99F3-31BCD84D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E3EF-9675-478D-A0E3-CEE9D7006B5D}" type="datetimeFigureOut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682D-1A90-43F2-AD23-3DCFF7146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23B1-9F11-47BD-AAA5-F8D70DE65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78CA-9BA8-41D2-92CF-D3D06039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E9E1D-C73F-46C5-9B06-00C4574B6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1" y="613025"/>
            <a:ext cx="1452283" cy="1472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B2972-8D41-4D7F-88DF-C1C6561AA908}"/>
              </a:ext>
            </a:extLst>
          </p:cNvPr>
          <p:cNvSpPr txBox="1"/>
          <p:nvPr/>
        </p:nvSpPr>
        <p:spPr>
          <a:xfrm>
            <a:off x="2725268" y="730060"/>
            <a:ext cx="716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54086"/>
                </a:solidFill>
                <a:latin typeface="Trebuchet MS" panose="020B0603020202020204" pitchFamily="34" charset="0"/>
              </a:rPr>
              <a:t>UNIVERSITY OF ASIA PASIFIC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78AF-2059-4124-B45C-4F74D770DEE3}"/>
              </a:ext>
            </a:extLst>
          </p:cNvPr>
          <p:cNvSpPr txBox="1"/>
          <p:nvPr/>
        </p:nvSpPr>
        <p:spPr>
          <a:xfrm>
            <a:off x="2752164" y="1349078"/>
            <a:ext cx="693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Department of Computer Science &amp;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C2665-E256-41F6-80F9-6668DF18DA07}"/>
              </a:ext>
            </a:extLst>
          </p:cNvPr>
          <p:cNvSpPr txBox="1"/>
          <p:nvPr/>
        </p:nvSpPr>
        <p:spPr>
          <a:xfrm>
            <a:off x="1299881" y="3522078"/>
            <a:ext cx="4338918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</a:t>
            </a:r>
            <a:r>
              <a:rPr lang="en-US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Compiler Design Lab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</a:t>
            </a:r>
            <a:r>
              <a:rPr lang="en-US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CSE 430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D21B-273A-4273-A528-BB67FC5CB988}"/>
              </a:ext>
            </a:extLst>
          </p:cNvPr>
          <p:cNvSpPr txBox="1"/>
          <p:nvPr/>
        </p:nvSpPr>
        <p:spPr>
          <a:xfrm>
            <a:off x="-457201" y="231942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 Compiler Design Project</a:t>
            </a:r>
            <a:endParaRPr lang="en-US" sz="4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F5B4D-47ED-4C47-AEED-887411433A75}"/>
              </a:ext>
            </a:extLst>
          </p:cNvPr>
          <p:cNvSpPr txBox="1"/>
          <p:nvPr/>
        </p:nvSpPr>
        <p:spPr>
          <a:xfrm>
            <a:off x="1299881" y="4412062"/>
            <a:ext cx="2277036" cy="154965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</a:rPr>
              <a:t>Submitted By</a:t>
            </a:r>
            <a:endParaRPr lang="en-US" sz="1400" b="1" dirty="0"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</a:rPr>
              <a:t>Jannatun</a:t>
            </a:r>
            <a:r>
              <a:rPr lang="en-US" sz="1800" dirty="0">
                <a:effectLst/>
              </a:rPr>
              <a:t> Saumoon</a:t>
            </a:r>
            <a:endParaRPr lang="en-US" sz="1400" dirty="0"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</a:rPr>
              <a:t>Id: 21201066</a:t>
            </a:r>
            <a:endParaRPr lang="en-US" sz="1400" dirty="0"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</a:rPr>
              <a:t>Section: B</a:t>
            </a:r>
            <a:r>
              <a:rPr lang="en-US" sz="1800" baseline="-25000" dirty="0">
                <a:effectLst/>
              </a:rPr>
              <a:t>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5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B5D00-45FD-4DC9-B02E-744B0245091E}"/>
              </a:ext>
            </a:extLst>
          </p:cNvPr>
          <p:cNvSpPr txBox="1"/>
          <p:nvPr/>
        </p:nvSpPr>
        <p:spPr>
          <a:xfrm>
            <a:off x="1212272" y="1670837"/>
            <a:ext cx="100445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Role:</a:t>
            </a:r>
            <a:endParaRPr lang="en-US" sz="2000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Acts as the final phase of the compiler.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Translates optimized intermediate code into target assembly instructions.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Produces low-level code ready for execution on the machine.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Functions:</a:t>
            </a:r>
            <a:endParaRPr lang="en-US" sz="2000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Converts three-address code (TAC) into equivalent assembly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Allocates registers and manages instruction sequencing.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Generates output file representing final machine-level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Ensures correctness and efficiency of the generated assembly.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Tools:</a:t>
            </a:r>
            <a:r>
              <a:rPr lang="en-US" sz="2000" dirty="0">
                <a:latin typeface="Trebuchet MS" panose="020B0603020202020204" pitchFamily="34" charset="0"/>
              </a:rPr>
              <a:t> Python</a:t>
            </a:r>
            <a:endParaRPr lang="en-US" sz="2000" b="1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Command: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      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cd '6.Assembly Code Generation’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python3 gen.py icg.txt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   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3A777-5AC6-4913-BBB6-21F26B42B8FA}"/>
              </a:ext>
            </a:extLst>
          </p:cNvPr>
          <p:cNvSpPr txBox="1"/>
          <p:nvPr/>
        </p:nvSpPr>
        <p:spPr>
          <a:xfrm>
            <a:off x="0" y="718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Assembly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85711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CFC4EA8-67E7-47CD-8DD4-0C45395198C6}"/>
              </a:ext>
            </a:extLst>
          </p:cNvPr>
          <p:cNvSpPr txBox="1"/>
          <p:nvPr/>
        </p:nvSpPr>
        <p:spPr>
          <a:xfrm>
            <a:off x="0" y="3765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Project File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9D86A-5F92-42E3-95E3-4D6B05833A17}"/>
              </a:ext>
            </a:extLst>
          </p:cNvPr>
          <p:cNvSpPr txBox="1"/>
          <p:nvPr/>
        </p:nvSpPr>
        <p:spPr>
          <a:xfrm>
            <a:off x="842683" y="1422075"/>
            <a:ext cx="11044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This structure represents how the Mini C Compiler project is organized in Visual Studio Code.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Each folder represents a specific compiler phase, keeping the project modular and easy to maintain.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A961B5-0C3F-4698-AC51-2972DE59F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2903866"/>
            <a:ext cx="6677890" cy="3414056"/>
          </a:xfrm>
        </p:spPr>
      </p:pic>
    </p:spTree>
    <p:extLst>
      <p:ext uri="{BB962C8B-B14F-4D97-AF65-F5344CB8AC3E}">
        <p14:creationId xmlns:p14="http://schemas.microsoft.com/office/powerpoint/2010/main" val="224859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1D5B07-D451-40F3-9E40-1C63AC83F90F}"/>
              </a:ext>
            </a:extLst>
          </p:cNvPr>
          <p:cNvSpPr txBox="1"/>
          <p:nvPr/>
        </p:nvSpPr>
        <p:spPr>
          <a:xfrm>
            <a:off x="4981698" y="5591145"/>
            <a:ext cx="2539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Syntax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9F04B-42E7-4637-8211-A02E4EC1548E}"/>
              </a:ext>
            </a:extLst>
          </p:cNvPr>
          <p:cNvSpPr txBox="1"/>
          <p:nvPr/>
        </p:nvSpPr>
        <p:spPr>
          <a:xfrm>
            <a:off x="8234423" y="5591145"/>
            <a:ext cx="28027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Semantic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EB17-2C05-496B-9207-872C4A02E5CC}"/>
              </a:ext>
            </a:extLst>
          </p:cNvPr>
          <p:cNvSpPr txBox="1"/>
          <p:nvPr/>
        </p:nvSpPr>
        <p:spPr>
          <a:xfrm>
            <a:off x="7815082" y="1223773"/>
            <a:ext cx="68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</a:t>
            </a:r>
            <a:r>
              <a:rPr lang="en-US" sz="18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A41B5-D20C-492C-B37B-2D12DE3C811F}"/>
              </a:ext>
            </a:extLst>
          </p:cNvPr>
          <p:cNvSpPr txBox="1"/>
          <p:nvPr/>
        </p:nvSpPr>
        <p:spPr>
          <a:xfrm>
            <a:off x="778243" y="1192995"/>
            <a:ext cx="73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F8A71-14C9-4660-83B9-74486A9988A0}"/>
              </a:ext>
            </a:extLst>
          </p:cNvPr>
          <p:cNvSpPr txBox="1"/>
          <p:nvPr/>
        </p:nvSpPr>
        <p:spPr>
          <a:xfrm>
            <a:off x="4307564" y="1192995"/>
            <a:ext cx="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1A447B-1E8C-4B28-BC9A-3CC6EBB8B602}"/>
              </a:ext>
            </a:extLst>
          </p:cNvPr>
          <p:cNvSpPr txBox="1"/>
          <p:nvPr/>
        </p:nvSpPr>
        <p:spPr>
          <a:xfrm>
            <a:off x="1213243" y="5591145"/>
            <a:ext cx="2610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Lexical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C3117-D4DC-4454-B06C-449F86FF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43" y="1066800"/>
            <a:ext cx="2568162" cy="4160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AC9EDE-40B5-4B50-9EA1-E4935706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64" y="1066800"/>
            <a:ext cx="2637518" cy="4160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99F15D-D472-4A77-B078-F557E72E14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"/>
          <a:stretch/>
        </p:blipFill>
        <p:spPr>
          <a:xfrm>
            <a:off x="8292823" y="1066800"/>
            <a:ext cx="2685935" cy="41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2CC98-60BC-4DB9-93AB-BC562EC45639}"/>
              </a:ext>
            </a:extLst>
          </p:cNvPr>
          <p:cNvSpPr txBox="1"/>
          <p:nvPr/>
        </p:nvSpPr>
        <p:spPr>
          <a:xfrm>
            <a:off x="690282" y="1246129"/>
            <a:ext cx="4751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C2B7-F375-431B-A3DC-62FCE6D80311}"/>
              </a:ext>
            </a:extLst>
          </p:cNvPr>
          <p:cNvSpPr txBox="1"/>
          <p:nvPr/>
        </p:nvSpPr>
        <p:spPr>
          <a:xfrm>
            <a:off x="7948094" y="1246129"/>
            <a:ext cx="498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6.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45EC-E7FB-4846-864C-F5B28675290E}"/>
              </a:ext>
            </a:extLst>
          </p:cNvPr>
          <p:cNvSpPr txBox="1"/>
          <p:nvPr/>
        </p:nvSpPr>
        <p:spPr>
          <a:xfrm>
            <a:off x="4332764" y="1246129"/>
            <a:ext cx="512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319E0-38EF-4E46-9BF1-194BDE750B98}"/>
              </a:ext>
            </a:extLst>
          </p:cNvPr>
          <p:cNvSpPr txBox="1"/>
          <p:nvPr/>
        </p:nvSpPr>
        <p:spPr>
          <a:xfrm>
            <a:off x="1817402" y="5167764"/>
            <a:ext cx="146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ICG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BB033-AA9F-4C85-AB8B-760379DF4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1" y="1246129"/>
            <a:ext cx="2629128" cy="3651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282CA6-FD54-4A00-97CE-C0FBD79F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55" y="1246129"/>
            <a:ext cx="2613887" cy="36516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2E949-3DAC-4A8F-9439-B484E8B96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59" y="1246129"/>
            <a:ext cx="2530059" cy="3651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FAAC13-3024-44C4-AC2C-83059131FC54}"/>
              </a:ext>
            </a:extLst>
          </p:cNvPr>
          <p:cNvSpPr txBox="1"/>
          <p:nvPr/>
        </p:nvSpPr>
        <p:spPr>
          <a:xfrm>
            <a:off x="4726303" y="5148532"/>
            <a:ext cx="3019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Code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1AA24-81CC-4336-87CB-F8B30EA9455A}"/>
              </a:ext>
            </a:extLst>
          </p:cNvPr>
          <p:cNvSpPr txBox="1"/>
          <p:nvPr/>
        </p:nvSpPr>
        <p:spPr>
          <a:xfrm>
            <a:off x="8446858" y="5148532"/>
            <a:ext cx="2530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Fig: Assembly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92189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4EA2-672F-46AA-8829-119B26E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776"/>
            <a:ext cx="10515600" cy="2510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Results</a:t>
            </a:r>
            <a:b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b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C8B2-30CF-47AF-AEBB-82A3A6A377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</a:t>
            </a:r>
            <a:r>
              <a:rPr lang="en-US" sz="2000" u="sng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C1664-8B90-45CE-B5BB-49EEFCAD604C}"/>
              </a:ext>
            </a:extLst>
          </p:cNvPr>
          <p:cNvSpPr txBox="1"/>
          <p:nvPr/>
        </p:nvSpPr>
        <p:spPr>
          <a:xfrm>
            <a:off x="381000" y="116228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1. Lexical Analysis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66415-E3C5-4506-850C-FDD60CCF0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86"/>
          <a:stretch/>
        </p:blipFill>
        <p:spPr>
          <a:xfrm>
            <a:off x="633189" y="2884871"/>
            <a:ext cx="4880105" cy="1534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A85587-8DF1-4CBA-A1F5-67BEA4BDF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1643770"/>
            <a:ext cx="5633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2556B-D215-41C8-84B9-55F3CD712762}"/>
              </a:ext>
            </a:extLst>
          </p:cNvPr>
          <p:cNvSpPr txBox="1"/>
          <p:nvPr/>
        </p:nvSpPr>
        <p:spPr>
          <a:xfrm>
            <a:off x="726141" y="430306"/>
            <a:ext cx="1084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rebuchet MS" panose="020B0603020202020204" pitchFamily="34" charset="0"/>
              </a:rPr>
              <a:t>Output</a:t>
            </a:r>
            <a:r>
              <a:rPr lang="en-US" sz="2400" b="1" u="sng" dirty="0"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349A9-AC66-4999-BA56-9C06892D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95" y="962568"/>
            <a:ext cx="4252328" cy="557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16FE0-6080-492E-BE14-2C1E4F1C3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62568"/>
            <a:ext cx="429853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44CC-4B7B-4750-AABC-7246FE7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9456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2. Syntax Analysis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</a:br>
            <a:endParaRPr lang="en-US" sz="24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158C-C2EB-47F6-A81B-5E7DBDF4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7482"/>
            <a:ext cx="5181600" cy="5029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</a:t>
            </a:r>
            <a:r>
              <a:rPr lang="en-US" sz="2000" u="sng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buNone/>
            </a:pPr>
            <a:endParaRPr lang="en-US" sz="2000" u="sng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Trebuchet MS" panose="020B0603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B90AC-B405-4C87-AF89-035B3152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7482"/>
            <a:ext cx="5181600" cy="5029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Output:</a:t>
            </a:r>
          </a:p>
          <a:p>
            <a:endParaRPr lang="en-US" sz="2400" u="sng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C42FA-FCAA-4B75-9D54-4BDA0F057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2573"/>
            <a:ext cx="4139626" cy="3505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3C7CA-DC26-4F64-9E18-A24A1646A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91" y="1721225"/>
            <a:ext cx="6057509" cy="46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8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A032-162B-470E-A3DC-373BE22B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3. Semantic Analysis</a:t>
            </a:r>
            <a:br>
              <a:rPr lang="en-US" sz="2400" b="1" dirty="0">
                <a:latin typeface="Trebuchet MS" panose="020B0603020202020204" pitchFamily="34" charset="0"/>
              </a:rPr>
            </a:b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471E-1E39-4B98-A40C-2F9DFA7EC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5412"/>
            <a:ext cx="5181600" cy="501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Input:</a:t>
            </a:r>
          </a:p>
          <a:p>
            <a:pPr marL="0" indent="0">
              <a:buNone/>
            </a:pPr>
            <a:endParaRPr lang="en-US" sz="2400" u="sng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6421-C0CE-4838-9B21-F4A5780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4707" y="995082"/>
            <a:ext cx="6199094" cy="518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Output: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B9493-B1AC-4C24-AB3D-0F82E6D9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840"/>
            <a:ext cx="3608294" cy="4045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D7397-8079-4601-AEA7-B37FE129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55" y="1436912"/>
            <a:ext cx="6103208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187B-E1AC-4227-958F-9312E25E0166}"/>
              </a:ext>
            </a:extLst>
          </p:cNvPr>
          <p:cNvSpPr txBox="1">
            <a:spLocks/>
          </p:cNvSpPr>
          <p:nvPr/>
        </p:nvSpPr>
        <p:spPr>
          <a:xfrm>
            <a:off x="838200" y="5444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4. Intermediate Code Generation(ICG)</a:t>
            </a:r>
          </a:p>
          <a:p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BD06-2B6C-40D8-9735-28BB9D439ED5}"/>
              </a:ext>
            </a:extLst>
          </p:cNvPr>
          <p:cNvSpPr txBox="1">
            <a:spLocks/>
          </p:cNvSpPr>
          <p:nvPr/>
        </p:nvSpPr>
        <p:spPr>
          <a:xfrm>
            <a:off x="838200" y="1201271"/>
            <a:ext cx="5181600" cy="49756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5C13-D9D2-4C7D-BD1E-BDF93D9CF446}"/>
              </a:ext>
            </a:extLst>
          </p:cNvPr>
          <p:cNvSpPr txBox="1">
            <a:spLocks/>
          </p:cNvSpPr>
          <p:nvPr/>
        </p:nvSpPr>
        <p:spPr>
          <a:xfrm>
            <a:off x="5235388" y="1201271"/>
            <a:ext cx="6118411" cy="49756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Output</a:t>
            </a:r>
            <a:r>
              <a:rPr lang="en-US" u="sng" dirty="0">
                <a:latin typeface="Trebuchet MS" panose="020B0603020202020204" pitchFamily="34" charset="0"/>
              </a:rPr>
              <a:t>: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0F0A4-BEC7-4596-9CD2-2827BA5D8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373"/>
            <a:ext cx="3473824" cy="3643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640A7-EDE9-4B71-9ACA-7B4D7191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86" y="1829781"/>
            <a:ext cx="5737413" cy="42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8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91B7-4062-45E4-BDA5-84B6DFC64C90}"/>
              </a:ext>
            </a:extLst>
          </p:cNvPr>
          <p:cNvSpPr txBox="1">
            <a:spLocks/>
          </p:cNvSpPr>
          <p:nvPr/>
        </p:nvSpPr>
        <p:spPr>
          <a:xfrm>
            <a:off x="838200" y="5444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5. 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ode Optimization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216F-23E0-437D-A7ED-D28328D9AE21}"/>
              </a:ext>
            </a:extLst>
          </p:cNvPr>
          <p:cNvSpPr txBox="1">
            <a:spLocks/>
          </p:cNvSpPr>
          <p:nvPr/>
        </p:nvSpPr>
        <p:spPr>
          <a:xfrm>
            <a:off x="838200" y="1201271"/>
            <a:ext cx="5181600" cy="49756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45DB-309F-4091-B459-E35028A90550}"/>
              </a:ext>
            </a:extLst>
          </p:cNvPr>
          <p:cNvSpPr txBox="1">
            <a:spLocks/>
          </p:cNvSpPr>
          <p:nvPr/>
        </p:nvSpPr>
        <p:spPr>
          <a:xfrm>
            <a:off x="5047129" y="842682"/>
            <a:ext cx="6306671" cy="5334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Output</a:t>
            </a:r>
            <a:r>
              <a:rPr lang="en-US" u="sng" dirty="0">
                <a:latin typeface="Trebuchet MS" panose="020B0603020202020204" pitchFamily="34" charset="0"/>
              </a:rPr>
              <a:t>: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5D9FF-8773-490C-B317-57C0DEBC8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982"/>
            <a:ext cx="3805519" cy="392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A9E7F-C0A6-4E11-9B5A-2DB721FA1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5" b="4316"/>
          <a:stretch/>
        </p:blipFill>
        <p:spPr>
          <a:xfrm>
            <a:off x="5127812" y="1353951"/>
            <a:ext cx="5522260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B1D-E29B-4A34-9A8B-0C654435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1620"/>
            <a:ext cx="8561295" cy="185809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rebuchet MS" panose="020B0603020202020204" pitchFamily="34" charset="0"/>
              </a:rPr>
              <a:t>A Mini C Compiler built using Lex, </a:t>
            </a:r>
            <a:r>
              <a:rPr lang="en-US" sz="2000" dirty="0" err="1">
                <a:latin typeface="Trebuchet MS" panose="020B0603020202020204" pitchFamily="34" charset="0"/>
              </a:rPr>
              <a:t>Yacc</a:t>
            </a:r>
            <a:r>
              <a:rPr lang="en-US" sz="2000" dirty="0">
                <a:latin typeface="Trebuchet MS" panose="020B0603020202020204" pitchFamily="34" charset="0"/>
              </a:rPr>
              <a:t>, , GCC, and </a:t>
            </a:r>
            <a:r>
              <a:rPr lang="en-US" sz="2000" dirty="0" err="1">
                <a:latin typeface="Trebuchet MS" panose="020B0603020202020204" pitchFamily="34" charset="0"/>
              </a:rPr>
              <a:t>Python.It</a:t>
            </a:r>
            <a:r>
              <a:rPr lang="en-US" sz="2000" dirty="0">
                <a:latin typeface="Trebuchet MS" panose="020B0603020202020204" pitchFamily="34" charset="0"/>
              </a:rPr>
              <a:t> processes Mini-C programs through all major compiler phases — from tokenization to assembly generation. Also reads Mini-C programs step by </a:t>
            </a:r>
            <a:r>
              <a:rPr lang="en-US" sz="2000" dirty="0" err="1">
                <a:latin typeface="Trebuchet MS" panose="020B0603020202020204" pitchFamily="34" charset="0"/>
              </a:rPr>
              <a:t>step,checks</a:t>
            </a:r>
            <a:r>
              <a:rPr lang="en-US" sz="2000" dirty="0">
                <a:latin typeface="Trebuchet MS" panose="020B0603020202020204" pitchFamily="34" charset="0"/>
              </a:rPr>
              <a:t> for </a:t>
            </a:r>
            <a:r>
              <a:rPr lang="en-US" sz="2000" dirty="0" err="1">
                <a:latin typeface="Trebuchet MS" panose="020B0603020202020204" pitchFamily="34" charset="0"/>
              </a:rPr>
              <a:t>errors,and</a:t>
            </a:r>
            <a:r>
              <a:rPr lang="en-US" sz="2000" dirty="0">
                <a:latin typeface="Trebuchet MS" panose="020B0603020202020204" pitchFamily="34" charset="0"/>
              </a:rPr>
              <a:t> analyzes the code. 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Finally, it generates intermediate code as the output.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3C4B2-EC4C-48A7-BDBE-B4E2AD74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7521388" cy="2874004"/>
          </a:xfrm>
        </p:spPr>
        <p:txBody>
          <a:bodyPr/>
          <a:lstStyle/>
          <a:p>
            <a:pPr algn="l"/>
            <a:r>
              <a:rPr lang="en-US" sz="2000" b="1" dirty="0">
                <a:latin typeface="Trebuchet MS" panose="020B0603020202020204" pitchFamily="34" charset="0"/>
              </a:rPr>
              <a:t>Main Phases:</a:t>
            </a:r>
            <a:endParaRPr lang="en-US" sz="2000" dirty="0"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Lexical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Syntax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Semantic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Intermediate Code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Code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Assembly Code Generation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29CF0-253B-4DFF-A347-955EDCDECC31}"/>
              </a:ext>
            </a:extLst>
          </p:cNvPr>
          <p:cNvSpPr txBox="1"/>
          <p:nvPr/>
        </p:nvSpPr>
        <p:spPr>
          <a:xfrm>
            <a:off x="1524000" y="82699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055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DF1F-6DEE-4510-80D2-4CAB4D5CFD56}"/>
              </a:ext>
            </a:extLst>
          </p:cNvPr>
          <p:cNvSpPr txBox="1">
            <a:spLocks/>
          </p:cNvSpPr>
          <p:nvPr/>
        </p:nvSpPr>
        <p:spPr>
          <a:xfrm>
            <a:off x="838200" y="5444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6. Assembly Code Generation</a:t>
            </a:r>
          </a:p>
          <a:p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93C0-C862-408B-8516-F951BD4665EC}"/>
              </a:ext>
            </a:extLst>
          </p:cNvPr>
          <p:cNvSpPr txBox="1">
            <a:spLocks/>
          </p:cNvSpPr>
          <p:nvPr/>
        </p:nvSpPr>
        <p:spPr>
          <a:xfrm>
            <a:off x="838200" y="1201271"/>
            <a:ext cx="5181600" cy="49756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u="sng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2199-BD3F-4E33-99F0-A81A66C629EE}"/>
              </a:ext>
            </a:extLst>
          </p:cNvPr>
          <p:cNvSpPr txBox="1">
            <a:spLocks/>
          </p:cNvSpPr>
          <p:nvPr/>
        </p:nvSpPr>
        <p:spPr>
          <a:xfrm>
            <a:off x="5226424" y="753036"/>
            <a:ext cx="6127375" cy="5423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latin typeface="Trebuchet MS" panose="020B0603020202020204" pitchFamily="34" charset="0"/>
              </a:rPr>
              <a:t>Output</a:t>
            </a:r>
            <a:r>
              <a:rPr lang="en-US" u="sng" dirty="0">
                <a:latin typeface="Trebuchet MS" panose="020B0603020202020204" pitchFamily="34" charset="0"/>
              </a:rPr>
              <a:t>: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224F3-1896-4D52-91A5-95EAE331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5605"/>
            <a:ext cx="3948817" cy="2792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2E5DDC-0A1E-4A24-BFA6-49ABD6441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23" y="1360488"/>
            <a:ext cx="5341377" cy="49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9078-59FA-4CB5-B281-097D3A9F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458" y="1371817"/>
            <a:ext cx="5256212" cy="1111624"/>
          </a:xfrm>
        </p:spPr>
        <p:txBody>
          <a:bodyPr/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Conclusion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3B66E-FBD0-46E6-88A7-10494C32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7604" y="2124853"/>
            <a:ext cx="8987160" cy="43036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The Mini C Compiler covers the main front-end and Back-End phases: Lexical, Syntax, Semantic, Intermediate Code Generation, Code Optimization and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rebuchet MS" panose="020B0603020202020204" pitchFamily="34" charset="0"/>
              </a:rPr>
              <a:t> Assembly Code Generation.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rebuchet MS" panose="020B0603020202020204" pitchFamily="34" charset="0"/>
              </a:rPr>
            </a:br>
            <a:endParaRPr lang="en-US" sz="2000" dirty="0"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It shows how source code is analyzed and transformed step by step using Lex, </a:t>
            </a:r>
            <a:r>
              <a:rPr lang="en-US" sz="2000" dirty="0" err="1">
                <a:latin typeface="Trebuchet MS" panose="020B0603020202020204" pitchFamily="34" charset="0"/>
              </a:rPr>
              <a:t>Yacc</a:t>
            </a:r>
            <a:r>
              <a:rPr lang="en-US" sz="2000" dirty="0">
                <a:latin typeface="Trebuchet MS" panose="020B0603020202020204" pitchFamily="34" charset="0"/>
              </a:rPr>
              <a:t>, C,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rebuchet MS" panose="020B0603020202020204" pitchFamily="34" charset="0"/>
              </a:rPr>
              <a:t> GCC, and Python.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Future Work: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full machine code generation and advanced optimizations.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3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E5C03-8A65-4824-8E74-20FD90BF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5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6DBF1C91-18DE-4053-9A96-BB3141A3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2" y="616527"/>
            <a:ext cx="7700683" cy="5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0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F36E-5777-4B9D-ACD9-AA75FF06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Design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Overview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6C56-857E-4273-88F6-729BDB37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4945"/>
            <a:ext cx="3932237" cy="405404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A compiler mainly works in </a:t>
            </a:r>
            <a:r>
              <a:rPr lang="en-US" sz="2000" b="1" dirty="0">
                <a:latin typeface="Trebuchet MS" panose="020B0603020202020204" pitchFamily="34" charset="0"/>
              </a:rPr>
              <a:t>two phases</a:t>
            </a:r>
            <a:r>
              <a:rPr lang="en-US" sz="2000" dirty="0">
                <a:latin typeface="Trebuchet MS" panose="020B0603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Trebuchet MS" panose="020B0603020202020204" pitchFamily="34" charset="0"/>
              </a:rPr>
              <a:t>Analysis Phase (Front-End)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Lexical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Semantic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 Intermediate Code Generation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Trebuchet MS" panose="020B0603020202020204" pitchFamily="34" charset="0"/>
              </a:rPr>
              <a:t>Synthesis Phase (Back-End)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Code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Code Generation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3492C0B-F40D-46C8-94C9-8808C3532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87775"/>
            <a:ext cx="6172200" cy="4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38ED03-E991-430B-B835-2850C5C27C22}"/>
              </a:ext>
            </a:extLst>
          </p:cNvPr>
          <p:cNvSpPr txBox="1"/>
          <p:nvPr/>
        </p:nvSpPr>
        <p:spPr>
          <a:xfrm>
            <a:off x="1191491" y="1911927"/>
            <a:ext cx="1004454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Role: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Acts as the first phase of the compiler.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Converts raw source code into a stream of tokens.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Serves as a bridge between the source code and syntax analysis.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Functions: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Scans the code and removes spaces/comments.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Breaks the program into tokens.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Detects invalid tokens and passes valid ones to the next phase.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Tools:</a:t>
            </a:r>
            <a:r>
              <a:rPr lang="en-US" sz="2000" dirty="0">
                <a:latin typeface="Trebuchet MS" panose="020B0603020202020204" pitchFamily="34" charset="0"/>
              </a:rPr>
              <a:t> Lex, GCC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Command: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cd ‘1.Lexical Analysis’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    lex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lexer.l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    cc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lex.yy.c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   ./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a.out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E81E-A5EE-44CE-A2C3-8446EF99AAB4}"/>
              </a:ext>
            </a:extLst>
          </p:cNvPr>
          <p:cNvSpPr txBox="1"/>
          <p:nvPr/>
        </p:nvSpPr>
        <p:spPr>
          <a:xfrm>
            <a:off x="0" y="108302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40817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B1C53-A496-47A8-8470-959D41C32521}"/>
              </a:ext>
            </a:extLst>
          </p:cNvPr>
          <p:cNvSpPr txBox="1"/>
          <p:nvPr/>
        </p:nvSpPr>
        <p:spPr>
          <a:xfrm>
            <a:off x="62345" y="896473"/>
            <a:ext cx="12067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Syntax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15F97-4077-4E63-947D-8ED5CB8311B3}"/>
              </a:ext>
            </a:extLst>
          </p:cNvPr>
          <p:cNvSpPr txBox="1"/>
          <p:nvPr/>
        </p:nvSpPr>
        <p:spPr>
          <a:xfrm>
            <a:off x="1025237" y="1604359"/>
            <a:ext cx="105017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Role:</a:t>
            </a:r>
            <a:endParaRPr lang="en-US" altLang="en-US" sz="2000" dirty="0"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Acts as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second phase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of the compiler.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Checks whether the token sequence follows the grammar rules.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Verifies the structure of the program and builds a parse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Functions: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Ensures syntactic correctness of the code.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Detects and reports syntax errors.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Passes the parse tree to the next phase.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Lex,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Yacc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 GCC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cd ‘2.Syntax Analysis’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 lex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parser.l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yacc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parser.y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y.tab.c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-w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./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a.out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test1.c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2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E1158-A493-454E-8B6E-A7BC8A2102D0}"/>
              </a:ext>
            </a:extLst>
          </p:cNvPr>
          <p:cNvSpPr txBox="1"/>
          <p:nvPr/>
        </p:nvSpPr>
        <p:spPr>
          <a:xfrm>
            <a:off x="62345" y="807641"/>
            <a:ext cx="12067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Semantic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DC26C-6A05-4238-A921-334047C07BD6}"/>
              </a:ext>
            </a:extLst>
          </p:cNvPr>
          <p:cNvSpPr txBox="1"/>
          <p:nvPr/>
        </p:nvSpPr>
        <p:spPr>
          <a:xfrm>
            <a:off x="1037459" y="1743229"/>
            <a:ext cx="1052945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Role: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Acts as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third phase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of the compiler.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Checks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of the code to ensure it’s logically correct.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Verifies declarations, types, and variable scope.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Functions: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Ensures semantic correctness of the program.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Maintains and updates the symbol table.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Detects type mismatches and undeclared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Lex,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Yacc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 GCC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cd '3.Semantic Analysis’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lex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parser.l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yacc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parser.y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y.tab.c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-w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             ./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a.out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test1.c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F4-6393-41ED-966A-7E015FB4BE16}"/>
              </a:ext>
            </a:extLst>
          </p:cNvPr>
          <p:cNvSpPr txBox="1"/>
          <p:nvPr/>
        </p:nvSpPr>
        <p:spPr>
          <a:xfrm>
            <a:off x="1073727" y="1587710"/>
            <a:ext cx="100445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Role: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Acts as the fourth phase of the compiler.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Converts the verified syntax tree into intermediate, machine-independent code.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Serves as a bridge between high-level source code and target machine code.</a:t>
            </a: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Functions: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Generates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Three-Address Code (TAC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for easier optimization and translation.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Breaks complex expressions into simple operations.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Prepares the program for target code generation.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Helps in detecting logical structure errors before final code generation.</a:t>
            </a:r>
            <a:endParaRPr lang="en-US" sz="2000" b="1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Tools:</a:t>
            </a:r>
            <a:r>
              <a:rPr lang="en-US" sz="2000" dirty="0">
                <a:latin typeface="Trebuchet MS" panose="020B0603020202020204" pitchFamily="34" charset="0"/>
              </a:rPr>
              <a:t> Lex, </a:t>
            </a:r>
            <a:r>
              <a:rPr lang="en-US" sz="2000" dirty="0" err="1">
                <a:latin typeface="Trebuchet MS" panose="020B0603020202020204" pitchFamily="34" charset="0"/>
              </a:rPr>
              <a:t>Yacc</a:t>
            </a:r>
            <a:r>
              <a:rPr lang="en-US" sz="2000" dirty="0">
                <a:latin typeface="Trebuchet MS" panose="020B0603020202020204" pitchFamily="34" charset="0"/>
              </a:rPr>
              <a:t>, GCC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Command: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cd 4.ICG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lex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parser.l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yacc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parser.y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gcc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y.tab.c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-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ll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–w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     ./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a.out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test1.c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2B805-C0DF-4365-A1A3-39E661037EBE}"/>
              </a:ext>
            </a:extLst>
          </p:cNvPr>
          <p:cNvSpPr txBox="1"/>
          <p:nvPr/>
        </p:nvSpPr>
        <p:spPr>
          <a:xfrm>
            <a:off x="-1" y="61088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Intermediate Code Generation(ICG)</a:t>
            </a:r>
          </a:p>
        </p:txBody>
      </p:sp>
    </p:spTree>
    <p:extLst>
      <p:ext uri="{BB962C8B-B14F-4D97-AF65-F5344CB8AC3E}">
        <p14:creationId xmlns:p14="http://schemas.microsoft.com/office/powerpoint/2010/main" val="213249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3CC4A-2A2E-4FB7-BCBF-15CF2B1F57AF}"/>
              </a:ext>
            </a:extLst>
          </p:cNvPr>
          <p:cNvSpPr txBox="1"/>
          <p:nvPr/>
        </p:nvSpPr>
        <p:spPr>
          <a:xfrm>
            <a:off x="1073727" y="1767819"/>
            <a:ext cx="100445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Role:</a:t>
            </a:r>
            <a:endParaRPr lang="en-US" sz="2000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Acts as the fifth phase of the compiler.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Improves the efficiency of the intermediate code without changing its output.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Reduces unnecessary instructions and enhances performance.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Functions:</a:t>
            </a:r>
            <a:endParaRPr lang="en-US" sz="2000" dirty="0">
              <a:latin typeface="Trebuchet MS" panose="020B06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Eliminates redundant operations and dead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Simplifies expressions and optimizes variable usage.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Enhances code execution speed and reduces memory usage.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Produces cleaner and more efficient intermediate code for final generation.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Tools:</a:t>
            </a:r>
            <a:r>
              <a:rPr lang="en-US" sz="2000" dirty="0">
                <a:latin typeface="Trebuchet MS" panose="020B0603020202020204" pitchFamily="34" charset="0"/>
              </a:rPr>
              <a:t> Python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Command:</a:t>
            </a:r>
            <a:br>
              <a:rPr lang="en-US" sz="2000" b="1" dirty="0">
                <a:latin typeface="Trebuchet MS" panose="020B0603020202020204" pitchFamily="34" charset="0"/>
              </a:rPr>
            </a:br>
            <a:r>
              <a:rPr lang="en-US" sz="2000" b="1" dirty="0">
                <a:latin typeface="Trebuchet MS" panose="020B0603020202020204" pitchFamily="34" charset="0"/>
              </a:rPr>
              <a:t>     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cd '5.Code Optimization’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            python3 icg_opt.py input.txt --print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F90FB-9315-4AC1-81ED-DE1795F9E77B}"/>
              </a:ext>
            </a:extLst>
          </p:cNvPr>
          <p:cNvSpPr txBox="1"/>
          <p:nvPr/>
        </p:nvSpPr>
        <p:spPr>
          <a:xfrm>
            <a:off x="0" y="81870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62166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957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A Mini C Compiler built using Lex, Yacc, , GCC, and Python.It processes Mini-C programs through all major compiler phases — from tokenization to assembly generation. Also reads Mini-C programs step by step,checks for errors,and analyzes the code.  Finally, it generates intermediate code as the output.</vt:lpstr>
      <vt:lpstr>PowerPoint Presentation</vt:lpstr>
      <vt:lpstr>Design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</vt:lpstr>
      <vt:lpstr>PowerPoint Presentation</vt:lpstr>
      <vt:lpstr>2. Syntax Analysis </vt:lpstr>
      <vt:lpstr>3. Semantic Analysis 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Saumoon Jannat</dc:creator>
  <cp:lastModifiedBy>Saumoon Jannat</cp:lastModifiedBy>
  <cp:revision>3</cp:revision>
  <dcterms:created xsi:type="dcterms:W3CDTF">2025-10-17T12:59:57Z</dcterms:created>
  <dcterms:modified xsi:type="dcterms:W3CDTF">2025-10-18T13:42:50Z</dcterms:modified>
</cp:coreProperties>
</file>