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7" r:id="rId5"/>
    <p:sldId id="257" r:id="rId6"/>
    <p:sldId id="263" r:id="rId7"/>
    <p:sldId id="259" r:id="rId8"/>
    <p:sldId id="264" r:id="rId9"/>
    <p:sldId id="261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20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179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7" name="Content Placeholder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Y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9" name="Graphic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Date Placeholder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1" name="Footer Placeholder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2" name="Slide Number Placeholder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8" name="Picture Placeholder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2" name="Picture Placeholder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4" name="Picture Placeholder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1" name="Text Placeholder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2" name="Picture Placeholder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green grass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/>
          <a:lstStyle/>
          <a:p>
            <a:r>
              <a:rPr lang="en-US" noProof="0" dirty="0"/>
              <a:t>Crop Recommendation Model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09"/>
            <a:ext cx="12192000" cy="1036320"/>
          </a:xfrm>
        </p:spPr>
        <p:txBody>
          <a:bodyPr/>
          <a:lstStyle/>
          <a:p>
            <a:r>
              <a:rPr lang="en-US" dirty="0"/>
              <a:t>Saumya Gunawardana</a:t>
            </a:r>
          </a:p>
          <a:p>
            <a:r>
              <a:rPr lang="en-US" dirty="0"/>
              <a:t>#196​​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903788"/>
            <a:ext cx="12192000" cy="195421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451" y="2325925"/>
            <a:ext cx="11181806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511726" cy="640698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6824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Yield of crops are highly dependent on environment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gathered on link between those parameters and the best yielding crop can be used to develop an ML model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 can be used to reduce the crop failures and to help the farmers to take informed decisions on best suitable crop </a:t>
            </a:r>
          </a:p>
        </p:txBody>
      </p:sp>
      <p:pic>
        <p:nvPicPr>
          <p:cNvPr id="15" name="Picture Placeholder 14" descr="Close up of a plants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4519"/>
            <a:ext cx="12192000" cy="3623481"/>
          </a:xfrm>
        </p:spPr>
      </p:pic>
      <p:sp>
        <p:nvSpPr>
          <p:cNvPr id="57" name="Date Placeholder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1913"/>
            <a:ext cx="1871663" cy="64135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1042" y="-50604"/>
            <a:ext cx="3433138" cy="426393"/>
          </a:xfrm>
        </p:spPr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31042" y="389216"/>
            <a:ext cx="3433138" cy="475780"/>
          </a:xfrm>
        </p:spPr>
        <p:txBody>
          <a:bodyPr/>
          <a:lstStyle/>
          <a:p>
            <a:r>
              <a:rPr lang="en-US" dirty="0"/>
              <a:t>Nitrogen level of soil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36D4B3E-84DA-44C7-A6BE-5A3E22005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20753" y="645509"/>
            <a:ext cx="3433138" cy="426393"/>
          </a:xfrm>
        </p:spPr>
        <p:txBody>
          <a:bodyPr/>
          <a:lstStyle/>
          <a:p>
            <a:r>
              <a:rPr lang="en-US" dirty="0"/>
              <a:t>Ph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1F484C5-3EB9-4664-93EB-E81179E95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0753" y="1025013"/>
            <a:ext cx="3433138" cy="475780"/>
          </a:xfrm>
        </p:spPr>
        <p:txBody>
          <a:bodyPr/>
          <a:lstStyle/>
          <a:p>
            <a:r>
              <a:rPr lang="en-US" dirty="0"/>
              <a:t>pH level of soil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B26710D-F165-490A-A2CE-0A7D9FD8F9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31042" y="704155"/>
            <a:ext cx="3433138" cy="428891"/>
          </a:xfrm>
        </p:spPr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5F29795-F227-44BE-8FFE-BEDE82043B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1042" y="1040981"/>
            <a:ext cx="3433138" cy="504573"/>
          </a:xfrm>
        </p:spPr>
        <p:txBody>
          <a:bodyPr/>
          <a:lstStyle/>
          <a:p>
            <a:r>
              <a:rPr lang="en-US" dirty="0"/>
              <a:t>Phosphorus level of soil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DD180B3D-49E9-46B9-A20B-5BB4BD20460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0753" y="1549681"/>
            <a:ext cx="3433138" cy="428891"/>
          </a:xfrm>
        </p:spPr>
        <p:txBody>
          <a:bodyPr/>
          <a:lstStyle/>
          <a:p>
            <a:r>
              <a:rPr lang="en-US" dirty="0"/>
              <a:t>Rainfall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C9F763-9E0D-4C82-9B80-0BC0FEBCD7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0753" y="1931682"/>
            <a:ext cx="3433138" cy="452461"/>
          </a:xfrm>
        </p:spPr>
        <p:txBody>
          <a:bodyPr/>
          <a:lstStyle/>
          <a:p>
            <a:r>
              <a:rPr lang="en-US" dirty="0"/>
              <a:t>rainfall to the region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B50F20-85E8-46ED-94DD-28F720071B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31042" y="1573440"/>
            <a:ext cx="3433138" cy="428891"/>
          </a:xfrm>
        </p:spPr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40F4685-F7C7-4370-AF35-F80D53D13A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31042" y="1938152"/>
            <a:ext cx="3433138" cy="504573"/>
          </a:xfrm>
        </p:spPr>
        <p:txBody>
          <a:bodyPr/>
          <a:lstStyle/>
          <a:p>
            <a:r>
              <a:rPr lang="en-US" dirty="0"/>
              <a:t>Potassium level of soil</a:t>
            </a:r>
          </a:p>
          <a:p>
            <a:endParaRPr lang="en-US" dirty="0"/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6B1311B-C632-485B-BEA4-70A06940C9D5}"/>
              </a:ext>
            </a:extLst>
          </p:cNvPr>
          <p:cNvSpPr txBox="1">
            <a:spLocks/>
          </p:cNvSpPr>
          <p:nvPr/>
        </p:nvSpPr>
        <p:spPr>
          <a:xfrm>
            <a:off x="258745" y="2318395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Parameters of the dataset</a:t>
            </a:r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768A7D1B-73B1-43E8-8346-A5852284BE81}"/>
              </a:ext>
            </a:extLst>
          </p:cNvPr>
          <p:cNvSpPr txBox="1">
            <a:spLocks/>
          </p:cNvSpPr>
          <p:nvPr/>
        </p:nvSpPr>
        <p:spPr>
          <a:xfrm>
            <a:off x="4231042" y="2515539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Temperature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753F0D0B-1380-43B1-814B-B1DBD03A69E9}"/>
              </a:ext>
            </a:extLst>
          </p:cNvPr>
          <p:cNvSpPr txBox="1">
            <a:spLocks/>
          </p:cNvSpPr>
          <p:nvPr/>
        </p:nvSpPr>
        <p:spPr>
          <a:xfrm>
            <a:off x="4222335" y="2880251"/>
            <a:ext cx="3433138" cy="5045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temperature of the environment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FC7BA7E1-FFCC-40FE-A7CF-259411E481E1}"/>
              </a:ext>
            </a:extLst>
          </p:cNvPr>
          <p:cNvSpPr txBox="1">
            <a:spLocks/>
          </p:cNvSpPr>
          <p:nvPr/>
        </p:nvSpPr>
        <p:spPr>
          <a:xfrm>
            <a:off x="8220753" y="-19493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Humidity</a:t>
            </a:r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ECF48CCF-6625-4145-BAE3-AA605FCAFF35}"/>
              </a:ext>
            </a:extLst>
          </p:cNvPr>
          <p:cNvSpPr txBox="1">
            <a:spLocks/>
          </p:cNvSpPr>
          <p:nvPr/>
        </p:nvSpPr>
        <p:spPr>
          <a:xfrm>
            <a:off x="8203339" y="360585"/>
            <a:ext cx="3433138" cy="5045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humidity of the environment</a:t>
            </a:r>
          </a:p>
          <a:p>
            <a:endParaRPr lang="en-US" dirty="0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1108DCD9-2EA2-419C-A871-4FD7D829831E}"/>
              </a:ext>
            </a:extLst>
          </p:cNvPr>
          <p:cNvSpPr txBox="1">
            <a:spLocks/>
          </p:cNvSpPr>
          <p:nvPr/>
        </p:nvSpPr>
        <p:spPr>
          <a:xfrm>
            <a:off x="8220753" y="2463855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AC2C784C-9663-4DAA-A141-247360CC84FC}"/>
              </a:ext>
            </a:extLst>
          </p:cNvPr>
          <p:cNvSpPr txBox="1">
            <a:spLocks/>
          </p:cNvSpPr>
          <p:nvPr/>
        </p:nvSpPr>
        <p:spPr>
          <a:xfrm>
            <a:off x="8220753" y="2870576"/>
            <a:ext cx="3548881" cy="5045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recommended crop based on the conditions</a:t>
            </a:r>
          </a:p>
          <a:p>
            <a:endParaRPr lang="en-US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A191FF1-A2D9-4760-8CE4-0F0A79BA6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07100"/>
              </p:ext>
            </p:extLst>
          </p:nvPr>
        </p:nvGraphicFramePr>
        <p:xfrm>
          <a:off x="4231042" y="3583100"/>
          <a:ext cx="7538592" cy="315652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3769296">
                  <a:extLst>
                    <a:ext uri="{9D8B030D-6E8A-4147-A177-3AD203B41FA5}">
                      <a16:colId xmlns:a16="http://schemas.microsoft.com/office/drawing/2014/main" val="1830142089"/>
                    </a:ext>
                  </a:extLst>
                </a:gridCol>
                <a:gridCol w="3769296">
                  <a:extLst>
                    <a:ext uri="{9D8B030D-6E8A-4147-A177-3AD203B41FA5}">
                      <a16:colId xmlns:a16="http://schemas.microsoft.com/office/drawing/2014/main" val="3842966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>
                          <a:effectLst/>
                        </a:rPr>
                        <a:t>rice 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>
                          <a:effectLst/>
                        </a:rPr>
                        <a:t>mango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632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>
                          <a:effectLst/>
                        </a:rPr>
                        <a:t>maize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>
                          <a:effectLst/>
                        </a:rPr>
                        <a:t>grapes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2615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>
                          <a:effectLst/>
                        </a:rPr>
                        <a:t>chickpea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>
                          <a:effectLst/>
                        </a:rPr>
                        <a:t>watermelon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61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>
                          <a:effectLst/>
                        </a:rPr>
                        <a:t>kidneybeans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>
                          <a:effectLst/>
                        </a:rPr>
                        <a:t>muskmelon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0256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>
                          <a:effectLst/>
                        </a:rPr>
                        <a:t>pigeonpeas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>
                          <a:effectLst/>
                        </a:rPr>
                        <a:t>apple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5130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 dirty="0" err="1">
                          <a:effectLst/>
                        </a:rPr>
                        <a:t>mothbeans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>
                          <a:effectLst/>
                        </a:rPr>
                        <a:t>orange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294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>
                          <a:effectLst/>
                        </a:rPr>
                        <a:t>mungbean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>
                          <a:effectLst/>
                        </a:rPr>
                        <a:t>papaya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9980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>
                          <a:effectLst/>
                        </a:rPr>
                        <a:t>blackgram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>
                          <a:effectLst/>
                        </a:rPr>
                        <a:t>coconut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250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>
                          <a:effectLst/>
                        </a:rPr>
                        <a:t>lentil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>
                          <a:effectLst/>
                        </a:rPr>
                        <a:t>cotton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5145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>
                          <a:effectLst/>
                        </a:rPr>
                        <a:t>pomegranate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>
                          <a:effectLst/>
                        </a:rPr>
                        <a:t>jute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88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 dirty="0">
                          <a:effectLst/>
                        </a:rPr>
                        <a:t>banana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0" dirty="0">
                          <a:effectLst/>
                        </a:rPr>
                        <a:t>coffee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841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79" y="848536"/>
            <a:ext cx="4114799" cy="640698"/>
          </a:xfrm>
        </p:spPr>
        <p:txBody>
          <a:bodyPr/>
          <a:lstStyle/>
          <a:p>
            <a:r>
              <a:rPr lang="en-US" dirty="0"/>
              <a:t>Methodology : Key steps</a:t>
            </a:r>
          </a:p>
        </p:txBody>
      </p:sp>
      <p:pic>
        <p:nvPicPr>
          <p:cNvPr id="27" name="Picture Placeholder 26" descr="Arial view of an avenue of tree and pastures on either side">
            <a:extLst>
              <a:ext uri="{FF2B5EF4-FFF2-40B4-BE49-F238E27FC236}">
                <a16:creationId xmlns:a16="http://schemas.microsoft.com/office/drawing/2014/main" id="{290FBD7A-BEB6-4C4C-B057-7A00B6FBB7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E7F2B6-10A7-477E-B377-78173351C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24359" y="2046233"/>
            <a:ext cx="3126583" cy="426393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2EE4141-AD91-4E47-B788-C5EA3ACC61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4359" y="3652748"/>
            <a:ext cx="3281556" cy="426393"/>
          </a:xfrm>
        </p:spPr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258" name="Slide Number Placeholder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A6749338-E7C4-4615-BAAD-64D64AAB2D06}"/>
              </a:ext>
            </a:extLst>
          </p:cNvPr>
          <p:cNvSpPr txBox="1">
            <a:spLocks/>
          </p:cNvSpPr>
          <p:nvPr/>
        </p:nvSpPr>
        <p:spPr>
          <a:xfrm>
            <a:off x="5024359" y="5046066"/>
            <a:ext cx="3281556" cy="426393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Comparing 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215321-2BFB-4AA9-B743-A3805566E53C}"/>
              </a:ext>
            </a:extLst>
          </p:cNvPr>
          <p:cNvSpPr/>
          <p:nvPr/>
        </p:nvSpPr>
        <p:spPr>
          <a:xfrm>
            <a:off x="5570588" y="2472626"/>
            <a:ext cx="24541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Record count</a:t>
            </a:r>
          </a:p>
          <a:p>
            <a:r>
              <a:rPr lang="en-US" dirty="0"/>
              <a:t>Remove blank records</a:t>
            </a:r>
          </a:p>
          <a:p>
            <a:r>
              <a:rPr lang="en-US" dirty="0"/>
              <a:t>Dataset rearrangements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C8D569-704B-46B7-B0A5-9455FDAB547D}"/>
              </a:ext>
            </a:extLst>
          </p:cNvPr>
          <p:cNvSpPr/>
          <p:nvPr/>
        </p:nvSpPr>
        <p:spPr>
          <a:xfrm>
            <a:off x="5570588" y="4035545"/>
            <a:ext cx="26109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Logistic Regression Model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Random Forest Classifier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7AEA9A-0BE6-4CEA-A7D9-77C5189753C1}"/>
              </a:ext>
            </a:extLst>
          </p:cNvPr>
          <p:cNvSpPr/>
          <p:nvPr/>
        </p:nvSpPr>
        <p:spPr>
          <a:xfrm>
            <a:off x="5570588" y="5472459"/>
            <a:ext cx="10328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Accuracy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F580F041-DC12-4416-8D50-10D5CB8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992"/>
            <a:ext cx="10515600" cy="994835"/>
          </a:xfrm>
        </p:spPr>
        <p:txBody>
          <a:bodyPr/>
          <a:lstStyle/>
          <a:p>
            <a:r>
              <a:rPr lang="en-US" noProof="0" dirty="0"/>
              <a:t>MODEL Results</a:t>
            </a:r>
            <a:endParaRPr lang="en-US" dirty="0"/>
          </a:p>
        </p:txBody>
      </p:sp>
      <p:pic>
        <p:nvPicPr>
          <p:cNvPr id="46" name="Picture Placeholder 45" descr="Unique box icon">
            <a:extLst>
              <a:ext uri="{FF2B5EF4-FFF2-40B4-BE49-F238E27FC236}">
                <a16:creationId xmlns:a16="http://schemas.microsoft.com/office/drawing/2014/main" id="{1420D33F-ACED-46BE-B2DF-C61CB4ABF7C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86200" y="2982740"/>
            <a:ext cx="603504" cy="603504"/>
          </a:xfrm>
        </p:spPr>
      </p:pic>
      <p:pic>
        <p:nvPicPr>
          <p:cNvPr id="66" name="Picture Placeholder 65" descr="Market icon">
            <a:extLst>
              <a:ext uri="{FF2B5EF4-FFF2-40B4-BE49-F238E27FC236}">
                <a16:creationId xmlns:a16="http://schemas.microsoft.com/office/drawing/2014/main" id="{A336AF83-492E-4D22-9173-676DCAB77B1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89" b="789"/>
          <a:stretch/>
        </p:blipFill>
        <p:spPr>
          <a:xfrm>
            <a:off x="5341832" y="2981421"/>
            <a:ext cx="603504" cy="594360"/>
          </a:xfrm>
        </p:spPr>
      </p:pic>
      <p:pic>
        <p:nvPicPr>
          <p:cNvPr id="87" name="Picture Placeholder 86" descr="Clipboard Icon">
            <a:extLst>
              <a:ext uri="{FF2B5EF4-FFF2-40B4-BE49-F238E27FC236}">
                <a16:creationId xmlns:a16="http://schemas.microsoft.com/office/drawing/2014/main" id="{8BBFDB51-02F2-47A2-A20D-538E6E43E73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136494" y="2983163"/>
            <a:ext cx="603504" cy="603504"/>
          </a:xfrm>
        </p:spPr>
      </p:pic>
      <p:pic>
        <p:nvPicPr>
          <p:cNvPr id="105" name="Picture Placeholder 104" descr="Question icon">
            <a:extLst>
              <a:ext uri="{FF2B5EF4-FFF2-40B4-BE49-F238E27FC236}">
                <a16:creationId xmlns:a16="http://schemas.microsoft.com/office/drawing/2014/main" id="{4ECD9547-8CC8-47C4-BE18-635B1907658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881240" y="3001928"/>
            <a:ext cx="594360" cy="594360"/>
          </a:xfrm>
        </p:spPr>
      </p:pic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F3A35CB8-192D-46E2-ABAC-ED96BB3582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4392" y="3608439"/>
            <a:ext cx="2351446" cy="491509"/>
          </a:xfrm>
        </p:spPr>
        <p:txBody>
          <a:bodyPr/>
          <a:lstStyle/>
          <a:p>
            <a:r>
              <a:rPr lang="en-ZA" dirty="0"/>
              <a:t>accuracy</a:t>
            </a:r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1AC70BF-8941-481C-8D24-0B619A898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2172" y="3608439"/>
            <a:ext cx="2351446" cy="491509"/>
          </a:xfrm>
        </p:spPr>
        <p:txBody>
          <a:bodyPr/>
          <a:lstStyle/>
          <a:p>
            <a:r>
              <a:rPr lang="en-ZA" dirty="0"/>
              <a:t>precision</a:t>
            </a:r>
            <a:endParaRPr lang="en-US" dirty="0"/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F8450002-65CC-44ED-9FA3-79F17962B3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56992" y="3608439"/>
            <a:ext cx="2351446" cy="491509"/>
          </a:xfrm>
        </p:spPr>
        <p:txBody>
          <a:bodyPr/>
          <a:lstStyle/>
          <a:p>
            <a:r>
              <a:rPr lang="en-ZA" dirty="0"/>
              <a:t>recall</a:t>
            </a:r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3ECFAB54-2FAE-44AC-A18F-60ABE9A741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024772" y="3608439"/>
            <a:ext cx="2351446" cy="491509"/>
          </a:xfrm>
        </p:spPr>
        <p:txBody>
          <a:bodyPr/>
          <a:lstStyle/>
          <a:p>
            <a:r>
              <a:rPr lang="en-ZA" dirty="0"/>
              <a:t>f1_score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657CD656-D89A-42CD-A918-0CA133A2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D08521-2DE6-4647-AA9D-79260B899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36964"/>
              </p:ext>
            </p:extLst>
          </p:nvPr>
        </p:nvGraphicFramePr>
        <p:xfrm>
          <a:off x="222069" y="4195320"/>
          <a:ext cx="11808822" cy="1920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181497">
                  <a:extLst>
                    <a:ext uri="{9D8B030D-6E8A-4147-A177-3AD203B41FA5}">
                      <a16:colId xmlns:a16="http://schemas.microsoft.com/office/drawing/2014/main" val="2041312948"/>
                    </a:ext>
                  </a:extLst>
                </a:gridCol>
                <a:gridCol w="2808514">
                  <a:extLst>
                    <a:ext uri="{9D8B030D-6E8A-4147-A177-3AD203B41FA5}">
                      <a16:colId xmlns:a16="http://schemas.microsoft.com/office/drawing/2014/main" val="708761519"/>
                    </a:ext>
                  </a:extLst>
                </a:gridCol>
                <a:gridCol w="2965269">
                  <a:extLst>
                    <a:ext uri="{9D8B030D-6E8A-4147-A177-3AD203B41FA5}">
                      <a16:colId xmlns:a16="http://schemas.microsoft.com/office/drawing/2014/main" val="2271275329"/>
                    </a:ext>
                  </a:extLst>
                </a:gridCol>
                <a:gridCol w="2508068">
                  <a:extLst>
                    <a:ext uri="{9D8B030D-6E8A-4147-A177-3AD203B41FA5}">
                      <a16:colId xmlns:a16="http://schemas.microsoft.com/office/drawing/2014/main" val="3070822169"/>
                    </a:ext>
                  </a:extLst>
                </a:gridCol>
                <a:gridCol w="1345474">
                  <a:extLst>
                    <a:ext uri="{9D8B030D-6E8A-4147-A177-3AD203B41FA5}">
                      <a16:colId xmlns:a16="http://schemas.microsoft.com/office/drawing/2014/main" val="406297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/>
                        <a:t>Logistic Regression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0.957576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0.958339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0.957576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0.957889</a:t>
                      </a:r>
                    </a:p>
                    <a:p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177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Decision Tree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0.869697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0.828091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0.884874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0.831863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03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Random Forest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0.992424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0.994172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0.991883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0.992312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8420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5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leaf with water drops on it">
            <a:extLst>
              <a:ext uri="{FF2B5EF4-FFF2-40B4-BE49-F238E27FC236}">
                <a16:creationId xmlns:a16="http://schemas.microsoft.com/office/drawing/2014/main" id="{218F3EFB-1B94-46C4-961E-9E4CCDFCA1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9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EE5A625-CF8D-4DB8-B64A-918374A7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79988" cy="6858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31DFE7-B40B-46F0-B411-4719122FE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662E445-5222-442C-9812-2FA51B852A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43575" y="3972253"/>
            <a:ext cx="5859420" cy="1769419"/>
          </a:xfrm>
        </p:spPr>
        <p:txBody>
          <a:bodyPr/>
          <a:lstStyle/>
          <a:p>
            <a:r>
              <a:rPr lang="en-US" dirty="0"/>
              <a:t>Random Forest Classifier is the selected model that is best applicable to the data set as a ML model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D11EA8B-DB5B-4136-99D3-4D19B6692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9486" y="4715995"/>
            <a:ext cx="3282916" cy="6406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4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B0A0B61-E44C-4C98-A84B-B96C81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566" y="3035081"/>
            <a:ext cx="2341256" cy="640698"/>
          </a:xfrm>
        </p:spPr>
        <p:txBody>
          <a:bodyPr/>
          <a:lstStyle/>
          <a:p>
            <a:r>
              <a:rPr lang="en-US" noProof="0" dirty="0"/>
              <a:t>Thank you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F8A3EA-3C0A-457C-ACBD-FA9FBF4DCB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04805" y="3959761"/>
            <a:ext cx="3363584" cy="1790164"/>
          </a:xfrm>
        </p:spPr>
        <p:txBody>
          <a:bodyPr/>
          <a:lstStyle/>
          <a:p>
            <a:r>
              <a:rPr lang="pt-BR" dirty="0"/>
              <a:t>saumya.gunawardana@dialog.lk</a:t>
            </a:r>
            <a:endParaRPr lang="en-US" dirty="0"/>
          </a:p>
        </p:txBody>
      </p:sp>
      <p:pic>
        <p:nvPicPr>
          <p:cNvPr id="18" name="Picture Placeholder 15" descr="A picture of a field of grass sprouting">
            <a:extLst>
              <a:ext uri="{FF2B5EF4-FFF2-40B4-BE49-F238E27FC236}">
                <a16:creationId xmlns:a16="http://schemas.microsoft.com/office/drawing/2014/main" id="{594B2289-B469-43CF-B394-071C6B0A4D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344" y="0"/>
            <a:ext cx="6680656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E7CB9-A0ED-4EB9-BBDE-0C1004C4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4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Pitch Deck_TM16411175_Win32_JC_SL_v3" id="{8B4DAF89-59FE-4064-AB7A-372A9529B50F}" vid="{3DF83A45-BE94-4B01-94A1-C38A7DA6C9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{75AF851C-2F88-4DA8-AD12-1A96511BAFEC}tf16411175_win32</Template>
  <TotalTime>43</TotalTime>
  <Words>223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Tenorite </vt:lpstr>
      <vt:lpstr>Tenorite Bold</vt:lpstr>
      <vt:lpstr>Office Theme</vt:lpstr>
      <vt:lpstr>Crop Recommendation Model</vt:lpstr>
      <vt:lpstr>Introduction</vt:lpstr>
      <vt:lpstr>Data</vt:lpstr>
      <vt:lpstr>Methodology : Key steps</vt:lpstr>
      <vt:lpstr>MODEL 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Saumya Gunawardana</dc:creator>
  <cp:lastModifiedBy>Saumya Gunawardana</cp:lastModifiedBy>
  <cp:revision>6</cp:revision>
  <dcterms:created xsi:type="dcterms:W3CDTF">2022-11-21T16:15:26Z</dcterms:created>
  <dcterms:modified xsi:type="dcterms:W3CDTF">2022-11-21T16:59:04Z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