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74" r:id="rId4"/>
    <p:sldId id="276" r:id="rId5"/>
    <p:sldId id="275" r:id="rId6"/>
    <p:sldId id="265" r:id="rId7"/>
    <p:sldId id="273"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208"/>
  </p:normalViewPr>
  <p:slideViewPr>
    <p:cSldViewPr snapToGrid="0" snapToObjects="1" showGuides="1">
      <p:cViewPr varScale="1">
        <p:scale>
          <a:sx n="67" d="100"/>
          <a:sy n="67" d="100"/>
        </p:scale>
        <p:origin x="460" y="44"/>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6/7/2024</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6/7/2024</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179119"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689316" y="3429000"/>
            <a:ext cx="4881489" cy="369332"/>
          </a:xfrm>
          <a:prstGeom prst="rect">
            <a:avLst/>
          </a:prstGeom>
          <a:noFill/>
        </p:spPr>
        <p:txBody>
          <a:bodyPr wrap="square" rtlCol="0">
            <a:spAutoFit/>
          </a:bodyPr>
          <a:lstStyle/>
          <a:p>
            <a:r>
              <a:rPr lang="en-US" dirty="0"/>
              <a:t>SAUMYA JAIN (</a:t>
            </a:r>
            <a:r>
              <a:rPr lang="en-IN" b="0" i="0" dirty="0">
                <a:solidFill>
                  <a:srgbClr val="67748A"/>
                </a:solidFill>
                <a:effectLst/>
                <a:latin typeface="Inter"/>
              </a:rPr>
              <a:t> PGPDSBA.O.JUNE23.B</a:t>
            </a:r>
            <a:r>
              <a:rPr lang="en-US" b="0" i="0" dirty="0">
                <a:solidFill>
                  <a:srgbClr val="67748A"/>
                </a:solidFill>
                <a:effectLst/>
                <a:latin typeface="Inter"/>
              </a:rPr>
              <a:t>) </a:t>
            </a:r>
            <a:endParaRPr lang="en-IN" dirty="0"/>
          </a:p>
        </p:txBody>
      </p:sp>
    </p:spTree>
    <p:extLst>
      <p:ext uri="{BB962C8B-B14F-4D97-AF65-F5344CB8AC3E}">
        <p14:creationId xmlns:p14="http://schemas.microsoft.com/office/powerpoint/2010/main" val="325227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32035" y="110779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148449" y="2555036"/>
            <a:ext cx="10073466" cy="2677656"/>
          </a:xfrm>
          <a:prstGeom prst="rect">
            <a:avLst/>
          </a:prstGeom>
          <a:noFill/>
        </p:spPr>
        <p:txBody>
          <a:bodyPr wrap="square" rtlCol="0">
            <a:spAutoFit/>
          </a:bodyPr>
          <a:lstStyle/>
          <a:p>
            <a:pPr marL="25400" indent="0">
              <a:buNone/>
            </a:pPr>
            <a:r>
              <a:rPr lang="en-US" sz="2400" dirty="0"/>
              <a:t>T</a:t>
            </a:r>
            <a:r>
              <a:rPr lang="en-IN" sz="2400" dirty="0"/>
              <a:t>he dataset provided is </a:t>
            </a:r>
            <a:r>
              <a:rPr lang="en-US" sz="2400" dirty="0"/>
              <a:t>supervised learning example for a credit </a:t>
            </a:r>
          </a:p>
          <a:p>
            <a:pPr marL="25400" indent="0">
              <a:buNone/>
            </a:pPr>
            <a:r>
              <a:rPr lang="en-US" sz="2400" dirty="0"/>
              <a:t>card company. The objective is to predict the probability of default </a:t>
            </a:r>
          </a:p>
          <a:p>
            <a:pPr marL="25400" indent="0">
              <a:buNone/>
            </a:pPr>
            <a:r>
              <a:rPr lang="en-US" sz="2400" dirty="0"/>
              <a:t>(whether the customer will pay the credit card bill or not) based on </a:t>
            </a:r>
          </a:p>
          <a:p>
            <a:pPr marL="25400" indent="0">
              <a:buNone/>
            </a:pPr>
            <a:r>
              <a:rPr lang="en-US" sz="2400" dirty="0"/>
              <a:t>the variables provided.</a:t>
            </a:r>
          </a:p>
          <a:p>
            <a:pPr marL="25400" indent="0">
              <a:buNone/>
            </a:pPr>
            <a:endParaRPr lang="en-US" sz="2400" dirty="0"/>
          </a:p>
          <a:p>
            <a:pPr marL="25400" indent="0">
              <a:buNone/>
            </a:pPr>
            <a:r>
              <a:rPr lang="en-US" sz="2400" dirty="0"/>
              <a:t>Moreover , along with that we are putting a strategy on managing the default by right picking up of variables and field which are more important for default.</a:t>
            </a:r>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1C2B7-8442-032D-84BF-4D26413E5711}"/>
              </a:ext>
            </a:extLst>
          </p:cNvPr>
          <p:cNvSpPr txBox="1"/>
          <p:nvPr/>
        </p:nvSpPr>
        <p:spPr>
          <a:xfrm>
            <a:off x="1129399" y="2316911"/>
            <a:ext cx="10073466" cy="3046988"/>
          </a:xfrm>
          <a:prstGeom prst="rect">
            <a:avLst/>
          </a:prstGeom>
          <a:noFill/>
        </p:spPr>
        <p:txBody>
          <a:bodyPr wrap="square" rtlCol="0">
            <a:spAutoFit/>
          </a:bodyPr>
          <a:lstStyle/>
          <a:p>
            <a:pPr marL="482600" indent="-457200">
              <a:buFont typeface="Arial" panose="020B0604020202020204" pitchFamily="34" charset="0"/>
              <a:buChar char="•"/>
            </a:pPr>
            <a:r>
              <a:rPr lang="en-US" sz="2400" dirty="0"/>
              <a:t>Data Gathering &amp; Problem Understanding</a:t>
            </a:r>
          </a:p>
          <a:p>
            <a:pPr marL="482600" indent="-457200">
              <a:buFont typeface="Arial" panose="020B0604020202020204" pitchFamily="34" charset="0"/>
              <a:buChar char="•"/>
            </a:pPr>
            <a:r>
              <a:rPr lang="en-US" sz="2400" dirty="0"/>
              <a:t>Exploratory Data Analysis</a:t>
            </a:r>
          </a:p>
          <a:p>
            <a:pPr marL="482600" indent="-457200">
              <a:buFont typeface="Arial" panose="020B0604020202020204" pitchFamily="34" charset="0"/>
              <a:buChar char="•"/>
            </a:pPr>
            <a:r>
              <a:rPr lang="en-US" sz="2400" dirty="0"/>
              <a:t>Data Cleaning &amp; Transformation</a:t>
            </a:r>
          </a:p>
          <a:p>
            <a:pPr marL="482600" indent="-457200">
              <a:buFont typeface="Arial" panose="020B0604020202020204" pitchFamily="34" charset="0"/>
              <a:buChar char="•"/>
            </a:pPr>
            <a:r>
              <a:rPr lang="en-US" sz="2400" dirty="0"/>
              <a:t>Feature Engineering</a:t>
            </a:r>
          </a:p>
          <a:p>
            <a:pPr marL="482600" indent="-457200">
              <a:buFont typeface="Arial" panose="020B0604020202020204" pitchFamily="34" charset="0"/>
              <a:buChar char="•"/>
            </a:pPr>
            <a:r>
              <a:rPr lang="en-US" sz="2400" dirty="0"/>
              <a:t>Model Building &amp; Validation</a:t>
            </a:r>
          </a:p>
          <a:p>
            <a:pPr marL="482600" indent="-457200">
              <a:buFont typeface="Arial" panose="020B0604020202020204" pitchFamily="34" charset="0"/>
              <a:buChar char="•"/>
            </a:pPr>
            <a:r>
              <a:rPr lang="en-US" sz="2400" dirty="0"/>
              <a:t>Model Tuning &amp; Optimization</a:t>
            </a:r>
          </a:p>
          <a:p>
            <a:pPr marL="482600" indent="-457200">
              <a:buFont typeface="Arial" panose="020B0604020202020204" pitchFamily="34" charset="0"/>
              <a:buChar char="•"/>
            </a:pPr>
            <a:r>
              <a:rPr lang="en-US" sz="2400" dirty="0"/>
              <a:t>Model Output Translation</a:t>
            </a:r>
          </a:p>
          <a:p>
            <a:pPr marL="482600" indent="-457200">
              <a:buFont typeface="Arial" panose="020B0604020202020204" pitchFamily="34" charset="0"/>
              <a:buChar char="•"/>
            </a:pPr>
            <a:r>
              <a:rPr lang="en-US" sz="2400" dirty="0"/>
              <a:t>Insights &amp; Recommendations</a:t>
            </a:r>
          </a:p>
        </p:txBody>
      </p:sp>
      <p:sp>
        <p:nvSpPr>
          <p:cNvPr id="3" name="Rectangle 2">
            <a:extLst>
              <a:ext uri="{FF2B5EF4-FFF2-40B4-BE49-F238E27FC236}">
                <a16:creationId xmlns:a16="http://schemas.microsoft.com/office/drawing/2014/main" id="{875533D3-093A-AB39-3118-36203B24EF11}"/>
              </a:ext>
            </a:extLst>
          </p:cNvPr>
          <p:cNvSpPr/>
          <p:nvPr/>
        </p:nvSpPr>
        <p:spPr>
          <a:xfrm>
            <a:off x="727210" y="1140158"/>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Overall Project Flow</a:t>
            </a:r>
          </a:p>
        </p:txBody>
      </p:sp>
    </p:spTree>
    <p:extLst>
      <p:ext uri="{BB962C8B-B14F-4D97-AF65-F5344CB8AC3E}">
        <p14:creationId xmlns:p14="http://schemas.microsoft.com/office/powerpoint/2010/main" val="414627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85214-A105-2779-EF78-CDEAF6341864}"/>
              </a:ext>
            </a:extLst>
          </p:cNvPr>
          <p:cNvSpPr/>
          <p:nvPr/>
        </p:nvSpPr>
        <p:spPr>
          <a:xfrm>
            <a:off x="1264067" y="47914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EDA &amp; Data Cleaning /Transformation</a:t>
            </a:r>
          </a:p>
        </p:txBody>
      </p:sp>
      <p:sp>
        <p:nvSpPr>
          <p:cNvPr id="9" name="TextBox 8">
            <a:extLst>
              <a:ext uri="{FF2B5EF4-FFF2-40B4-BE49-F238E27FC236}">
                <a16:creationId xmlns:a16="http://schemas.microsoft.com/office/drawing/2014/main" id="{84C91E5C-3C8A-D2DC-3818-F351B0C32781}"/>
              </a:ext>
            </a:extLst>
          </p:cNvPr>
          <p:cNvSpPr txBox="1"/>
          <p:nvPr/>
        </p:nvSpPr>
        <p:spPr>
          <a:xfrm>
            <a:off x="921166" y="1167980"/>
            <a:ext cx="9510173" cy="4708981"/>
          </a:xfrm>
          <a:prstGeom prst="rect">
            <a:avLst/>
          </a:prstGeom>
          <a:noFill/>
        </p:spPr>
        <p:txBody>
          <a:bodyPr wrap="square" rtlCol="0">
            <a:spAutoFit/>
          </a:bodyPr>
          <a:lstStyle/>
          <a:p>
            <a:pPr marL="25400"/>
            <a:endParaRPr lang="en-US" sz="2800" dirty="0"/>
          </a:p>
          <a:p>
            <a:pPr marL="482600" indent="-457200">
              <a:buFont typeface="Arial" panose="020B0604020202020204" pitchFamily="34" charset="0"/>
              <a:buChar char="•"/>
            </a:pPr>
            <a:r>
              <a:rPr lang="en-US" sz="2400" dirty="0"/>
              <a:t>The column named ‘</a:t>
            </a:r>
            <a:r>
              <a:rPr lang="en-US" sz="2400" dirty="0" err="1"/>
              <a:t>name_in_email</a:t>
            </a:r>
            <a:r>
              <a:rPr lang="en-US" sz="2400" dirty="0"/>
              <a:t>’ is removed as it is not adding any valuable insight to our EDA(Exploratory data Analysis)</a:t>
            </a:r>
          </a:p>
          <a:p>
            <a:pPr marL="482600" indent="-457200">
              <a:buFont typeface="Arial" panose="020B0604020202020204" pitchFamily="34" charset="0"/>
              <a:buChar char="•"/>
            </a:pPr>
            <a:r>
              <a:rPr lang="en-US" sz="2400" dirty="0"/>
              <a:t>The null that is present in the column ‘default’ is less than 10% so we have dropped that null from the column ‘default’  </a:t>
            </a:r>
          </a:p>
          <a:p>
            <a:pPr marL="482600" indent="-457200">
              <a:buFont typeface="Arial" panose="020B0604020202020204" pitchFamily="34" charset="0"/>
              <a:buChar char="•"/>
            </a:pPr>
            <a:r>
              <a:rPr lang="en-US" sz="2400" dirty="0"/>
              <a:t>Outliers Treatment has been done based on invalid outliers present on columns.</a:t>
            </a:r>
          </a:p>
          <a:p>
            <a:pPr marL="482600" indent="-457200">
              <a:buFont typeface="Arial" panose="020B0604020202020204" pitchFamily="34" charset="0"/>
              <a:buChar char="•"/>
            </a:pPr>
            <a:r>
              <a:rPr lang="en-US" sz="2400" dirty="0"/>
              <a:t>For imputing the missing values, we will first analyze each column and impute according to analyze of the data that it should be imputed by mean value or median value or 0 or KNN neighbor. </a:t>
            </a:r>
          </a:p>
          <a:p>
            <a:pPr marL="482600" indent="-457200">
              <a:buFont typeface="Arial" panose="020B0604020202020204" pitchFamily="34" charset="0"/>
              <a:buChar char="•"/>
            </a:pPr>
            <a:endParaRPr lang="en-US" sz="2800" dirty="0"/>
          </a:p>
          <a:p>
            <a:pPr marL="4826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80026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05396-FD38-797D-2CF0-21796E543A2D}"/>
              </a:ext>
            </a:extLst>
          </p:cNvPr>
          <p:cNvPicPr>
            <a:picLocks noChangeAspect="1"/>
          </p:cNvPicPr>
          <p:nvPr/>
        </p:nvPicPr>
        <p:blipFill>
          <a:blip r:embed="rId2"/>
          <a:stretch>
            <a:fillRect/>
          </a:stretch>
        </p:blipFill>
        <p:spPr>
          <a:xfrm>
            <a:off x="375099" y="2445490"/>
            <a:ext cx="11060550" cy="3023300"/>
          </a:xfrm>
          <a:prstGeom prst="rect">
            <a:avLst/>
          </a:prstGeom>
        </p:spPr>
      </p:pic>
      <p:sp>
        <p:nvSpPr>
          <p:cNvPr id="4" name="Rectangle 3">
            <a:extLst>
              <a:ext uri="{FF2B5EF4-FFF2-40B4-BE49-F238E27FC236}">
                <a16:creationId xmlns:a16="http://schemas.microsoft.com/office/drawing/2014/main" id="{BA3EBF5C-0C5F-078E-30F1-0155C3C7509C}"/>
              </a:ext>
            </a:extLst>
          </p:cNvPr>
          <p:cNvSpPr/>
          <p:nvPr/>
        </p:nvSpPr>
        <p:spPr>
          <a:xfrm>
            <a:off x="1432060" y="91729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Modelling Results</a:t>
            </a:r>
          </a:p>
        </p:txBody>
      </p:sp>
    </p:spTree>
    <p:extLst>
      <p:ext uri="{BB962C8B-B14F-4D97-AF65-F5344CB8AC3E}">
        <p14:creationId xmlns:p14="http://schemas.microsoft.com/office/powerpoint/2010/main" val="252063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09099" y="719825"/>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619362" y="1928702"/>
            <a:ext cx="10696338" cy="3785652"/>
          </a:xfrm>
          <a:prstGeom prst="rect">
            <a:avLst/>
          </a:prstGeom>
          <a:noFill/>
        </p:spPr>
        <p:txBody>
          <a:bodyPr wrap="square" rtlCol="0">
            <a:spAutoFit/>
          </a:bodyPr>
          <a:lstStyle/>
          <a:p>
            <a:r>
              <a:rPr lang="en-US" sz="2400" dirty="0"/>
              <a:t>All the machine learning techniques has been performed and after combining the results of all the models we get that the below 3 models performed well i.e.</a:t>
            </a:r>
          </a:p>
          <a:p>
            <a:pPr marL="457200" indent="-457200">
              <a:buFont typeface="Arial" panose="020B0604020202020204" pitchFamily="34" charset="0"/>
              <a:buChar char="•"/>
            </a:pPr>
            <a:r>
              <a:rPr lang="en-US" sz="2400" dirty="0"/>
              <a:t>Boosting Tuned</a:t>
            </a:r>
          </a:p>
          <a:p>
            <a:pPr marL="457200" indent="-457200">
              <a:buFont typeface="Arial" panose="020B0604020202020204" pitchFamily="34" charset="0"/>
              <a:buChar char="•"/>
            </a:pPr>
            <a:r>
              <a:rPr lang="en-US" sz="2400" dirty="0"/>
              <a:t>Decision Tree Tuned (SMOTE)</a:t>
            </a:r>
          </a:p>
          <a:p>
            <a:pPr marL="457200" indent="-457200">
              <a:buFont typeface="Arial" panose="020B0604020202020204" pitchFamily="34" charset="0"/>
              <a:buChar char="•"/>
            </a:pPr>
            <a:r>
              <a:rPr lang="en-US" sz="2400" dirty="0"/>
              <a:t>Logistic Regression Grid Search with Threshold value</a:t>
            </a:r>
          </a:p>
          <a:p>
            <a:endParaRPr lang="en-IN" sz="2400" dirty="0"/>
          </a:p>
          <a:p>
            <a:r>
              <a:rPr lang="en-IN" sz="2400" dirty="0"/>
              <a:t>All these three models are best models as the recall value is better than the other model. However, it is good to have high recall as it tells that the person had default and our model also saying that the customer is default. Boosting is taken as best model and this model is taken for key take away for recommendation.</a:t>
            </a:r>
            <a:endParaRPr lang="en-US" sz="2400" dirty="0"/>
          </a:p>
        </p:txBody>
      </p:sp>
    </p:spTree>
    <p:extLst>
      <p:ext uri="{BB962C8B-B14F-4D97-AF65-F5344CB8AC3E}">
        <p14:creationId xmlns:p14="http://schemas.microsoft.com/office/powerpoint/2010/main" val="53269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38685" y="339863"/>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981074" y="1047749"/>
            <a:ext cx="9392081" cy="7017306"/>
          </a:xfrm>
          <a:prstGeom prst="rect">
            <a:avLst/>
          </a:prstGeom>
          <a:noFill/>
        </p:spPr>
        <p:txBody>
          <a:bodyPr wrap="square" rtlCol="0">
            <a:spAutoFit/>
          </a:bodyPr>
          <a:lstStyle/>
          <a:p>
            <a:pPr marL="25400"/>
            <a:endParaRPr lang="en-US" sz="2000" dirty="0"/>
          </a:p>
          <a:p>
            <a:pPr marL="482600" indent="-457200">
              <a:buFont typeface="Arial" panose="020B0604020202020204" pitchFamily="34" charset="0"/>
              <a:buChar char="•"/>
            </a:pPr>
            <a:r>
              <a:rPr lang="en-US" sz="2000" dirty="0"/>
              <a:t>Most of the person count -</a:t>
            </a:r>
            <a:r>
              <a:rPr lang="en-US" sz="2000" b="1" dirty="0"/>
              <a:t>88688</a:t>
            </a:r>
            <a:r>
              <a:rPr lang="en-US" sz="2000" dirty="0"/>
              <a:t> who has taken the credit card is not defaulting in paying the bill. However, </a:t>
            </a:r>
            <a:r>
              <a:rPr lang="en-US" sz="2000" b="1" dirty="0"/>
              <a:t>1288 </a:t>
            </a:r>
            <a:r>
              <a:rPr lang="en-US" sz="2000" dirty="0"/>
              <a:t>person is still defaulting</a:t>
            </a:r>
          </a:p>
          <a:p>
            <a:pPr marL="482600" indent="-457200">
              <a:buFont typeface="Arial" panose="020B0604020202020204" pitchFamily="34" charset="0"/>
              <a:buChar char="•"/>
            </a:pPr>
            <a:r>
              <a:rPr lang="en-US" sz="2000" dirty="0"/>
              <a:t>We have found that mostly the person is non – defaulting and maximum number of the customer who hold the credit card is of </a:t>
            </a:r>
            <a:r>
              <a:rPr lang="en-US" sz="2000" b="1" dirty="0"/>
              <a:t>Middle age</a:t>
            </a:r>
            <a:r>
              <a:rPr lang="en-US" sz="2000" dirty="0"/>
              <a:t>.</a:t>
            </a:r>
          </a:p>
          <a:p>
            <a:pPr marL="482600" indent="-457200">
              <a:buFont typeface="Arial" panose="020B0604020202020204" pitchFamily="34" charset="0"/>
              <a:buChar char="•"/>
            </a:pPr>
            <a:r>
              <a:rPr lang="en-US" sz="2000" dirty="0"/>
              <a:t>Approximately same number of people is defaulting in </a:t>
            </a:r>
            <a:r>
              <a:rPr lang="en-US" sz="2000" b="1" dirty="0"/>
              <a:t>Young and Middle age </a:t>
            </a:r>
            <a:r>
              <a:rPr lang="en-US" sz="2000" dirty="0"/>
              <a:t>and a </a:t>
            </a:r>
            <a:r>
              <a:rPr lang="en-US" sz="2000" b="1" dirty="0"/>
              <a:t>smaller number </a:t>
            </a:r>
            <a:r>
              <a:rPr lang="en-US" sz="2000" dirty="0"/>
              <a:t>of person is defaulting in </a:t>
            </a:r>
            <a:r>
              <a:rPr lang="en-US" sz="2000" b="1" dirty="0"/>
              <a:t>Senior group </a:t>
            </a:r>
            <a:r>
              <a:rPr lang="en-US" sz="2000" dirty="0"/>
              <a:t>and this is observed that after paying the bill also portal takes time to react and change the status.</a:t>
            </a:r>
          </a:p>
          <a:p>
            <a:pPr marL="482600" indent="-457200">
              <a:buFont typeface="Arial" panose="020B0604020202020204" pitchFamily="34" charset="0"/>
              <a:buChar char="•"/>
            </a:pPr>
            <a:r>
              <a:rPr lang="en-US" sz="2000" b="1" dirty="0"/>
              <a:t>Parameters which has highest Impact</a:t>
            </a:r>
            <a:r>
              <a:rPr lang="en-US" sz="2000" dirty="0"/>
              <a:t>: - </a:t>
            </a:r>
          </a:p>
          <a:p>
            <a:pPr marL="482600" indent="-457200">
              <a:buFont typeface="Arial" panose="020B0604020202020204" pitchFamily="34" charset="0"/>
              <a:buChar char="•"/>
            </a:pPr>
            <a:r>
              <a:rPr lang="en-US" sz="2000" dirty="0"/>
              <a:t> </a:t>
            </a:r>
            <a:r>
              <a:rPr lang="en-US" sz="2000" b="1" dirty="0"/>
              <a:t>avg_payment_span_0_12m </a:t>
            </a:r>
            <a:r>
              <a:rPr lang="en-US" sz="2000" dirty="0"/>
              <a:t>has the direct impact on predicting whether the customer is going to default or not. As more the time taken to pay the bill higher is the chances to default </a:t>
            </a:r>
          </a:p>
          <a:p>
            <a:pPr marL="482600" indent="-457200">
              <a:buFont typeface="Arial" panose="020B0604020202020204" pitchFamily="34" charset="0"/>
              <a:buChar char="•"/>
            </a:pPr>
            <a:r>
              <a:rPr lang="en-US" sz="2000" b="1" dirty="0"/>
              <a:t>acct_incoming_debt_vs_paid_0_24m </a:t>
            </a:r>
            <a:r>
              <a:rPr lang="en-US" sz="2000" dirty="0"/>
              <a:t>as the most the debit to paid ratio higher the due amount to pay which might result in chances to default </a:t>
            </a:r>
          </a:p>
          <a:p>
            <a:pPr marL="482600" indent="-457200">
              <a:buFont typeface="Arial" panose="020B0604020202020204" pitchFamily="34" charset="0"/>
              <a:buChar char="•"/>
            </a:pPr>
            <a:r>
              <a:rPr lang="en-US" sz="2000" dirty="0"/>
              <a:t> </a:t>
            </a:r>
            <a:r>
              <a:rPr lang="en-US" sz="2000" b="1" dirty="0"/>
              <a:t>max_paid_inv_0_24m</a:t>
            </a:r>
            <a:r>
              <a:rPr lang="en-US" sz="2000" dirty="0"/>
              <a:t>: - Higher is the maximum paid invoice means customer is using the credit card very frequently which might result in chances to default </a:t>
            </a:r>
          </a:p>
          <a:p>
            <a:pPr marL="482600" indent="-457200">
              <a:buFont typeface="Arial" panose="020B0604020202020204" pitchFamily="34" charset="0"/>
              <a:buChar char="•"/>
            </a:pPr>
            <a:r>
              <a:rPr lang="en-US" sz="2000" dirty="0"/>
              <a:t> </a:t>
            </a:r>
            <a:r>
              <a:rPr lang="en-US" sz="2000" b="1" dirty="0"/>
              <a:t>sum_capital_paid_acct_0_12m</a:t>
            </a:r>
            <a:r>
              <a:rPr lang="en-US" sz="2000" dirty="0"/>
              <a:t>: - sum of principal balance paid on account in the last one year. Higher is the amount more is the chances to default </a:t>
            </a:r>
          </a:p>
          <a:p>
            <a:pPr marL="25400"/>
            <a:r>
              <a:rPr lang="en-US" dirty="0"/>
              <a:t> </a:t>
            </a:r>
            <a:endParaRPr lang="en-US" sz="2800" dirty="0"/>
          </a:p>
          <a:p>
            <a:pPr marL="25400"/>
            <a:endParaRPr lang="en-US" sz="2800" dirty="0"/>
          </a:p>
          <a:p>
            <a:endParaRPr lang="en-IN" sz="28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7328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4893647"/>
          </a:xfrm>
          <a:prstGeom prst="rect">
            <a:avLst/>
          </a:prstGeom>
          <a:noFill/>
        </p:spPr>
        <p:txBody>
          <a:bodyPr wrap="square" rtlCol="0">
            <a:spAutoFit/>
          </a:bodyPr>
          <a:lstStyle/>
          <a:p>
            <a:pPr marL="457200" indent="-457200">
              <a:buFont typeface="Arial" panose="020B0604020202020204" pitchFamily="34" charset="0"/>
              <a:buChar char="•"/>
            </a:pPr>
            <a:r>
              <a:rPr lang="en-US" sz="2400" dirty="0"/>
              <a:t>This is observed that after paying the bill also portal takes </a:t>
            </a:r>
            <a:r>
              <a:rPr lang="en-US" sz="2400" b="1" dirty="0"/>
              <a:t>time to react </a:t>
            </a:r>
            <a:r>
              <a:rPr lang="en-US" sz="2400" dirty="0"/>
              <a:t>and change the status as we can see from the column named ‘</a:t>
            </a:r>
            <a:r>
              <a:rPr lang="en-US" sz="2400" dirty="0" err="1"/>
              <a:t>num_active</a:t>
            </a:r>
            <a:r>
              <a:rPr lang="en-US" sz="2400" dirty="0"/>
              <a:t>’ that after paying also the person still is in the list of default however there is no pavement due from there end. So </a:t>
            </a:r>
            <a:r>
              <a:rPr lang="en-US" sz="2400" b="1" dirty="0"/>
              <a:t>technical challenges </a:t>
            </a:r>
            <a:r>
              <a:rPr lang="en-US" sz="2400" dirty="0"/>
              <a:t>is there while updating the status. This need to check further and action should be taken to solve this issue</a:t>
            </a:r>
          </a:p>
          <a:p>
            <a:pPr marL="457200" indent="-457200">
              <a:buFont typeface="Arial" panose="020B0604020202020204" pitchFamily="34" charset="0"/>
              <a:buChar char="•"/>
            </a:pPr>
            <a:r>
              <a:rPr lang="en-US" sz="2400" dirty="0"/>
              <a:t>Maximum persons is </a:t>
            </a:r>
            <a:r>
              <a:rPr lang="en-US" sz="2400" b="1" dirty="0"/>
              <a:t>taking average time while doing payment </a:t>
            </a:r>
            <a:r>
              <a:rPr lang="en-US" sz="2400" dirty="0"/>
              <a:t>is 5 to 25 </a:t>
            </a:r>
            <a:r>
              <a:rPr lang="en-US" sz="2400" dirty="0" err="1"/>
              <a:t>hrs</a:t>
            </a:r>
            <a:r>
              <a:rPr lang="en-US" sz="2400" dirty="0"/>
              <a:t> which is long. So might be there is less offers that is provided to the customer and that’s the reason they are taking more time in doing payments as they visit other cards payment offer and which ever taking best offer, they are proceeding with that. </a:t>
            </a:r>
          </a:p>
          <a:p>
            <a:pPr marL="457200" indent="-457200">
              <a:buFont typeface="Arial" panose="020B0604020202020204" pitchFamily="34" charset="0"/>
              <a:buChar char="•"/>
            </a:pPr>
            <a:r>
              <a:rPr lang="en-US" sz="2400" dirty="0"/>
              <a:t>We need to </a:t>
            </a:r>
            <a:r>
              <a:rPr lang="en-US" sz="2400" b="1" dirty="0"/>
              <a:t>launch new offers to reduce the time </a:t>
            </a:r>
            <a:r>
              <a:rPr lang="en-US" sz="2400" dirty="0"/>
              <a:t>taken by the customer for doing the payment and will refer others also to take this card . This will help us more in terms of having more customers to join</a:t>
            </a:r>
            <a:endParaRPr lang="en-IN" sz="2400" dirty="0"/>
          </a:p>
        </p:txBody>
      </p:sp>
    </p:spTree>
    <p:extLst>
      <p:ext uri="{BB962C8B-B14F-4D97-AF65-F5344CB8AC3E}">
        <p14:creationId xmlns:p14="http://schemas.microsoft.com/office/powerpoint/2010/main" val="202373415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TotalTime>
  <Words>777</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Inter</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Saumya Jain</cp:lastModifiedBy>
  <cp:revision>70</cp:revision>
  <dcterms:created xsi:type="dcterms:W3CDTF">2019-12-31T09:37:22Z</dcterms:created>
  <dcterms:modified xsi:type="dcterms:W3CDTF">2024-06-07T13:16:40Z</dcterms:modified>
</cp:coreProperties>
</file>