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0" r:id="rId5"/>
    <p:sldId id="263" r:id="rId6"/>
    <p:sldId id="264" r:id="rId7"/>
    <p:sldId id="265" r:id="rId8"/>
    <p:sldId id="266" r:id="rId9"/>
    <p:sldId id="267" r:id="rId10"/>
    <p:sldId id="268"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66" d="100"/>
          <a:sy n="66" d="100"/>
        </p:scale>
        <p:origin x="2256" y="10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3C34-5FBE-6417-540F-D10A43BF28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59E430-9038-5BD9-525F-13829D8D69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1DBBD6-23E5-BDEA-C77C-1AD5CC8F65E0}"/>
              </a:ext>
            </a:extLst>
          </p:cNvPr>
          <p:cNvSpPr>
            <a:spLocks noGrp="1"/>
          </p:cNvSpPr>
          <p:nvPr>
            <p:ph type="dt" sz="half" idx="10"/>
          </p:nvPr>
        </p:nvSpPr>
        <p:spPr/>
        <p:txBody>
          <a:bodyPr/>
          <a:lstStyle/>
          <a:p>
            <a:fld id="{8D6F2BD4-6F8F-46E4-8D0F-7DA6FE3AAB51}" type="datetimeFigureOut">
              <a:rPr lang="en-IN" smtClean="0"/>
              <a:t>11-10-2025</a:t>
            </a:fld>
            <a:endParaRPr lang="en-IN"/>
          </a:p>
        </p:txBody>
      </p:sp>
      <p:sp>
        <p:nvSpPr>
          <p:cNvPr id="5" name="Footer Placeholder 4">
            <a:extLst>
              <a:ext uri="{FF2B5EF4-FFF2-40B4-BE49-F238E27FC236}">
                <a16:creationId xmlns:a16="http://schemas.microsoft.com/office/drawing/2014/main" id="{675B3558-BA5A-795E-05D2-0E29ADFFA1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D11491-E0AA-793B-A0BA-93BF3B01FEFE}"/>
              </a:ext>
            </a:extLst>
          </p:cNvPr>
          <p:cNvSpPr>
            <a:spLocks noGrp="1"/>
          </p:cNvSpPr>
          <p:nvPr>
            <p:ph type="sldNum" sz="quarter" idx="12"/>
          </p:nvPr>
        </p:nvSpPr>
        <p:spPr/>
        <p:txBody>
          <a:bodyPr/>
          <a:lstStyle/>
          <a:p>
            <a:fld id="{E8970C54-E23C-4714-AF4C-F2F5052B4241}" type="slidenum">
              <a:rPr lang="en-IN" smtClean="0"/>
              <a:t>‹#›</a:t>
            </a:fld>
            <a:endParaRPr lang="en-IN"/>
          </a:p>
        </p:txBody>
      </p:sp>
    </p:spTree>
    <p:extLst>
      <p:ext uri="{BB962C8B-B14F-4D97-AF65-F5344CB8AC3E}">
        <p14:creationId xmlns:p14="http://schemas.microsoft.com/office/powerpoint/2010/main" val="1171310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8D7A-B8B5-55DB-069E-D6EF5B0E33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C1E998-A028-AE4C-95F5-87C72DDA05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07E677-8160-8181-EA65-FEA8AE65EC9C}"/>
              </a:ext>
            </a:extLst>
          </p:cNvPr>
          <p:cNvSpPr>
            <a:spLocks noGrp="1"/>
          </p:cNvSpPr>
          <p:nvPr>
            <p:ph type="dt" sz="half" idx="10"/>
          </p:nvPr>
        </p:nvSpPr>
        <p:spPr/>
        <p:txBody>
          <a:bodyPr/>
          <a:lstStyle/>
          <a:p>
            <a:fld id="{8D6F2BD4-6F8F-46E4-8D0F-7DA6FE3AAB51}" type="datetimeFigureOut">
              <a:rPr lang="en-IN" smtClean="0"/>
              <a:t>11-10-2025</a:t>
            </a:fld>
            <a:endParaRPr lang="en-IN"/>
          </a:p>
        </p:txBody>
      </p:sp>
      <p:sp>
        <p:nvSpPr>
          <p:cNvPr id="5" name="Footer Placeholder 4">
            <a:extLst>
              <a:ext uri="{FF2B5EF4-FFF2-40B4-BE49-F238E27FC236}">
                <a16:creationId xmlns:a16="http://schemas.microsoft.com/office/drawing/2014/main" id="{A95C1740-FBBE-91D8-4043-7192B09E28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DB8C85-8986-CA70-797A-02B6EF58B498}"/>
              </a:ext>
            </a:extLst>
          </p:cNvPr>
          <p:cNvSpPr>
            <a:spLocks noGrp="1"/>
          </p:cNvSpPr>
          <p:nvPr>
            <p:ph type="sldNum" sz="quarter" idx="12"/>
          </p:nvPr>
        </p:nvSpPr>
        <p:spPr/>
        <p:txBody>
          <a:bodyPr/>
          <a:lstStyle/>
          <a:p>
            <a:fld id="{E8970C54-E23C-4714-AF4C-F2F5052B4241}" type="slidenum">
              <a:rPr lang="en-IN" smtClean="0"/>
              <a:t>‹#›</a:t>
            </a:fld>
            <a:endParaRPr lang="en-IN"/>
          </a:p>
        </p:txBody>
      </p:sp>
    </p:spTree>
    <p:extLst>
      <p:ext uri="{BB962C8B-B14F-4D97-AF65-F5344CB8AC3E}">
        <p14:creationId xmlns:p14="http://schemas.microsoft.com/office/powerpoint/2010/main" val="4244341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3F0537-6155-D907-2172-AC239BD6BA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6B9EF1-77C8-C68B-B489-CCC3F6B616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F694E1-DD24-3F9C-A675-DBC6DB939E98}"/>
              </a:ext>
            </a:extLst>
          </p:cNvPr>
          <p:cNvSpPr>
            <a:spLocks noGrp="1"/>
          </p:cNvSpPr>
          <p:nvPr>
            <p:ph type="dt" sz="half" idx="10"/>
          </p:nvPr>
        </p:nvSpPr>
        <p:spPr/>
        <p:txBody>
          <a:bodyPr/>
          <a:lstStyle/>
          <a:p>
            <a:fld id="{8D6F2BD4-6F8F-46E4-8D0F-7DA6FE3AAB51}" type="datetimeFigureOut">
              <a:rPr lang="en-IN" smtClean="0"/>
              <a:t>11-10-2025</a:t>
            </a:fld>
            <a:endParaRPr lang="en-IN"/>
          </a:p>
        </p:txBody>
      </p:sp>
      <p:sp>
        <p:nvSpPr>
          <p:cNvPr id="5" name="Footer Placeholder 4">
            <a:extLst>
              <a:ext uri="{FF2B5EF4-FFF2-40B4-BE49-F238E27FC236}">
                <a16:creationId xmlns:a16="http://schemas.microsoft.com/office/drawing/2014/main" id="{7EAE07BF-B10A-ED60-8DAB-C7383DC626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D56FE6-AB33-6F86-284D-90386921C27C}"/>
              </a:ext>
            </a:extLst>
          </p:cNvPr>
          <p:cNvSpPr>
            <a:spLocks noGrp="1"/>
          </p:cNvSpPr>
          <p:nvPr>
            <p:ph type="sldNum" sz="quarter" idx="12"/>
          </p:nvPr>
        </p:nvSpPr>
        <p:spPr/>
        <p:txBody>
          <a:bodyPr/>
          <a:lstStyle/>
          <a:p>
            <a:fld id="{E8970C54-E23C-4714-AF4C-F2F5052B4241}" type="slidenum">
              <a:rPr lang="en-IN" smtClean="0"/>
              <a:t>‹#›</a:t>
            </a:fld>
            <a:endParaRPr lang="en-IN"/>
          </a:p>
        </p:txBody>
      </p:sp>
    </p:spTree>
    <p:extLst>
      <p:ext uri="{BB962C8B-B14F-4D97-AF65-F5344CB8AC3E}">
        <p14:creationId xmlns:p14="http://schemas.microsoft.com/office/powerpoint/2010/main" val="2772438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CC53-1EE0-E29E-B7B8-661906BC60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BAB599-3190-5AE1-148F-72921B8170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C4978D-12C9-C549-EAA6-8FEF788D4C88}"/>
              </a:ext>
            </a:extLst>
          </p:cNvPr>
          <p:cNvSpPr>
            <a:spLocks noGrp="1"/>
          </p:cNvSpPr>
          <p:nvPr>
            <p:ph type="dt" sz="half" idx="10"/>
          </p:nvPr>
        </p:nvSpPr>
        <p:spPr/>
        <p:txBody>
          <a:bodyPr/>
          <a:lstStyle/>
          <a:p>
            <a:fld id="{8D6F2BD4-6F8F-46E4-8D0F-7DA6FE3AAB51}" type="datetimeFigureOut">
              <a:rPr lang="en-IN" smtClean="0"/>
              <a:t>11-10-2025</a:t>
            </a:fld>
            <a:endParaRPr lang="en-IN"/>
          </a:p>
        </p:txBody>
      </p:sp>
      <p:sp>
        <p:nvSpPr>
          <p:cNvPr id="5" name="Footer Placeholder 4">
            <a:extLst>
              <a:ext uri="{FF2B5EF4-FFF2-40B4-BE49-F238E27FC236}">
                <a16:creationId xmlns:a16="http://schemas.microsoft.com/office/drawing/2014/main" id="{5C03CEE0-0074-CF69-5434-178F89BCBE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168D61-54F0-659A-7185-C01A6C86104D}"/>
              </a:ext>
            </a:extLst>
          </p:cNvPr>
          <p:cNvSpPr>
            <a:spLocks noGrp="1"/>
          </p:cNvSpPr>
          <p:nvPr>
            <p:ph type="sldNum" sz="quarter" idx="12"/>
          </p:nvPr>
        </p:nvSpPr>
        <p:spPr/>
        <p:txBody>
          <a:bodyPr/>
          <a:lstStyle/>
          <a:p>
            <a:fld id="{E8970C54-E23C-4714-AF4C-F2F5052B4241}" type="slidenum">
              <a:rPr lang="en-IN" smtClean="0"/>
              <a:t>‹#›</a:t>
            </a:fld>
            <a:endParaRPr lang="en-IN"/>
          </a:p>
        </p:txBody>
      </p:sp>
    </p:spTree>
    <p:extLst>
      <p:ext uri="{BB962C8B-B14F-4D97-AF65-F5344CB8AC3E}">
        <p14:creationId xmlns:p14="http://schemas.microsoft.com/office/powerpoint/2010/main" val="1024619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D4B0D-B0F5-D4D9-3960-06B526A4A3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7A2047-0B16-7BDF-5885-8F180EA49C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59116C-25A4-AF6F-0496-77383E53363E}"/>
              </a:ext>
            </a:extLst>
          </p:cNvPr>
          <p:cNvSpPr>
            <a:spLocks noGrp="1"/>
          </p:cNvSpPr>
          <p:nvPr>
            <p:ph type="dt" sz="half" idx="10"/>
          </p:nvPr>
        </p:nvSpPr>
        <p:spPr/>
        <p:txBody>
          <a:bodyPr/>
          <a:lstStyle/>
          <a:p>
            <a:fld id="{8D6F2BD4-6F8F-46E4-8D0F-7DA6FE3AAB51}" type="datetimeFigureOut">
              <a:rPr lang="en-IN" smtClean="0"/>
              <a:t>11-10-2025</a:t>
            </a:fld>
            <a:endParaRPr lang="en-IN"/>
          </a:p>
        </p:txBody>
      </p:sp>
      <p:sp>
        <p:nvSpPr>
          <p:cNvPr id="5" name="Footer Placeholder 4">
            <a:extLst>
              <a:ext uri="{FF2B5EF4-FFF2-40B4-BE49-F238E27FC236}">
                <a16:creationId xmlns:a16="http://schemas.microsoft.com/office/drawing/2014/main" id="{C16CF64D-B973-CCFA-1128-DB2E3B4FC4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73E893-6D3E-51CA-E3A1-5B29063D65F5}"/>
              </a:ext>
            </a:extLst>
          </p:cNvPr>
          <p:cNvSpPr>
            <a:spLocks noGrp="1"/>
          </p:cNvSpPr>
          <p:nvPr>
            <p:ph type="sldNum" sz="quarter" idx="12"/>
          </p:nvPr>
        </p:nvSpPr>
        <p:spPr/>
        <p:txBody>
          <a:bodyPr/>
          <a:lstStyle/>
          <a:p>
            <a:fld id="{E8970C54-E23C-4714-AF4C-F2F5052B4241}" type="slidenum">
              <a:rPr lang="en-IN" smtClean="0"/>
              <a:t>‹#›</a:t>
            </a:fld>
            <a:endParaRPr lang="en-IN"/>
          </a:p>
        </p:txBody>
      </p:sp>
    </p:spTree>
    <p:extLst>
      <p:ext uri="{BB962C8B-B14F-4D97-AF65-F5344CB8AC3E}">
        <p14:creationId xmlns:p14="http://schemas.microsoft.com/office/powerpoint/2010/main" val="2466705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32109-47F0-B97E-44B3-3F6CDDAD58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4B74E1-1C31-37A2-7BA9-5C0532830E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7E0392-6CED-2DFC-F473-8D01F42F81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F00883-47C6-8040-D617-A61CA77BD0FB}"/>
              </a:ext>
            </a:extLst>
          </p:cNvPr>
          <p:cNvSpPr>
            <a:spLocks noGrp="1"/>
          </p:cNvSpPr>
          <p:nvPr>
            <p:ph type="dt" sz="half" idx="10"/>
          </p:nvPr>
        </p:nvSpPr>
        <p:spPr/>
        <p:txBody>
          <a:bodyPr/>
          <a:lstStyle/>
          <a:p>
            <a:fld id="{8D6F2BD4-6F8F-46E4-8D0F-7DA6FE3AAB51}" type="datetimeFigureOut">
              <a:rPr lang="en-IN" smtClean="0"/>
              <a:t>11-10-2025</a:t>
            </a:fld>
            <a:endParaRPr lang="en-IN"/>
          </a:p>
        </p:txBody>
      </p:sp>
      <p:sp>
        <p:nvSpPr>
          <p:cNvPr id="6" name="Footer Placeholder 5">
            <a:extLst>
              <a:ext uri="{FF2B5EF4-FFF2-40B4-BE49-F238E27FC236}">
                <a16:creationId xmlns:a16="http://schemas.microsoft.com/office/drawing/2014/main" id="{7250F088-1118-875E-626D-73EC26CE45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EA5478-D59C-E8DE-58CF-646870AB3340}"/>
              </a:ext>
            </a:extLst>
          </p:cNvPr>
          <p:cNvSpPr>
            <a:spLocks noGrp="1"/>
          </p:cNvSpPr>
          <p:nvPr>
            <p:ph type="sldNum" sz="quarter" idx="12"/>
          </p:nvPr>
        </p:nvSpPr>
        <p:spPr/>
        <p:txBody>
          <a:bodyPr/>
          <a:lstStyle/>
          <a:p>
            <a:fld id="{E8970C54-E23C-4714-AF4C-F2F5052B4241}" type="slidenum">
              <a:rPr lang="en-IN" smtClean="0"/>
              <a:t>‹#›</a:t>
            </a:fld>
            <a:endParaRPr lang="en-IN"/>
          </a:p>
        </p:txBody>
      </p:sp>
    </p:spTree>
    <p:extLst>
      <p:ext uri="{BB962C8B-B14F-4D97-AF65-F5344CB8AC3E}">
        <p14:creationId xmlns:p14="http://schemas.microsoft.com/office/powerpoint/2010/main" val="2698328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0D606-540B-C5CB-37CB-FD7A1A3AFB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18949D-A68D-338E-404A-DB73D636BF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DD43B3-A7E2-3310-D25D-8E3DBB3F20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D289EA-D759-F944-702A-D34F922F94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C28200-71AB-EFC8-3115-63D68A2767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D5E1AB-64B1-0929-5800-16884563F5AC}"/>
              </a:ext>
            </a:extLst>
          </p:cNvPr>
          <p:cNvSpPr>
            <a:spLocks noGrp="1"/>
          </p:cNvSpPr>
          <p:nvPr>
            <p:ph type="dt" sz="half" idx="10"/>
          </p:nvPr>
        </p:nvSpPr>
        <p:spPr/>
        <p:txBody>
          <a:bodyPr/>
          <a:lstStyle/>
          <a:p>
            <a:fld id="{8D6F2BD4-6F8F-46E4-8D0F-7DA6FE3AAB51}" type="datetimeFigureOut">
              <a:rPr lang="en-IN" smtClean="0"/>
              <a:t>11-10-2025</a:t>
            </a:fld>
            <a:endParaRPr lang="en-IN"/>
          </a:p>
        </p:txBody>
      </p:sp>
      <p:sp>
        <p:nvSpPr>
          <p:cNvPr id="8" name="Footer Placeholder 7">
            <a:extLst>
              <a:ext uri="{FF2B5EF4-FFF2-40B4-BE49-F238E27FC236}">
                <a16:creationId xmlns:a16="http://schemas.microsoft.com/office/drawing/2014/main" id="{591F9C65-2414-5B13-A742-F6623F4CBE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AF31EB-95BB-7DFD-F199-755DFBD19D41}"/>
              </a:ext>
            </a:extLst>
          </p:cNvPr>
          <p:cNvSpPr>
            <a:spLocks noGrp="1"/>
          </p:cNvSpPr>
          <p:nvPr>
            <p:ph type="sldNum" sz="quarter" idx="12"/>
          </p:nvPr>
        </p:nvSpPr>
        <p:spPr/>
        <p:txBody>
          <a:bodyPr/>
          <a:lstStyle/>
          <a:p>
            <a:fld id="{E8970C54-E23C-4714-AF4C-F2F5052B4241}" type="slidenum">
              <a:rPr lang="en-IN" smtClean="0"/>
              <a:t>‹#›</a:t>
            </a:fld>
            <a:endParaRPr lang="en-IN"/>
          </a:p>
        </p:txBody>
      </p:sp>
    </p:spTree>
    <p:extLst>
      <p:ext uri="{BB962C8B-B14F-4D97-AF65-F5344CB8AC3E}">
        <p14:creationId xmlns:p14="http://schemas.microsoft.com/office/powerpoint/2010/main" val="252447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5250-CC06-ACC6-529F-D69E65BD850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9F4BBA-BC57-89E4-2E59-013947449D04}"/>
              </a:ext>
            </a:extLst>
          </p:cNvPr>
          <p:cNvSpPr>
            <a:spLocks noGrp="1"/>
          </p:cNvSpPr>
          <p:nvPr>
            <p:ph type="dt" sz="half" idx="10"/>
          </p:nvPr>
        </p:nvSpPr>
        <p:spPr/>
        <p:txBody>
          <a:bodyPr/>
          <a:lstStyle/>
          <a:p>
            <a:fld id="{8D6F2BD4-6F8F-46E4-8D0F-7DA6FE3AAB51}" type="datetimeFigureOut">
              <a:rPr lang="en-IN" smtClean="0"/>
              <a:t>11-10-2025</a:t>
            </a:fld>
            <a:endParaRPr lang="en-IN"/>
          </a:p>
        </p:txBody>
      </p:sp>
      <p:sp>
        <p:nvSpPr>
          <p:cNvPr id="4" name="Footer Placeholder 3">
            <a:extLst>
              <a:ext uri="{FF2B5EF4-FFF2-40B4-BE49-F238E27FC236}">
                <a16:creationId xmlns:a16="http://schemas.microsoft.com/office/drawing/2014/main" id="{C37071BF-3855-10F3-F355-5403C41FF4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831BEB-77C4-5F65-81F8-0EBFBC346764}"/>
              </a:ext>
            </a:extLst>
          </p:cNvPr>
          <p:cNvSpPr>
            <a:spLocks noGrp="1"/>
          </p:cNvSpPr>
          <p:nvPr>
            <p:ph type="sldNum" sz="quarter" idx="12"/>
          </p:nvPr>
        </p:nvSpPr>
        <p:spPr/>
        <p:txBody>
          <a:bodyPr/>
          <a:lstStyle/>
          <a:p>
            <a:fld id="{E8970C54-E23C-4714-AF4C-F2F5052B4241}" type="slidenum">
              <a:rPr lang="en-IN" smtClean="0"/>
              <a:t>‹#›</a:t>
            </a:fld>
            <a:endParaRPr lang="en-IN"/>
          </a:p>
        </p:txBody>
      </p:sp>
    </p:spTree>
    <p:extLst>
      <p:ext uri="{BB962C8B-B14F-4D97-AF65-F5344CB8AC3E}">
        <p14:creationId xmlns:p14="http://schemas.microsoft.com/office/powerpoint/2010/main" val="3169862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85BC13-999E-11E4-CA3B-9FC31D724F92}"/>
              </a:ext>
            </a:extLst>
          </p:cNvPr>
          <p:cNvSpPr>
            <a:spLocks noGrp="1"/>
          </p:cNvSpPr>
          <p:nvPr>
            <p:ph type="dt" sz="half" idx="10"/>
          </p:nvPr>
        </p:nvSpPr>
        <p:spPr/>
        <p:txBody>
          <a:bodyPr/>
          <a:lstStyle/>
          <a:p>
            <a:fld id="{8D6F2BD4-6F8F-46E4-8D0F-7DA6FE3AAB51}" type="datetimeFigureOut">
              <a:rPr lang="en-IN" smtClean="0"/>
              <a:t>11-10-2025</a:t>
            </a:fld>
            <a:endParaRPr lang="en-IN"/>
          </a:p>
        </p:txBody>
      </p:sp>
      <p:sp>
        <p:nvSpPr>
          <p:cNvPr id="3" name="Footer Placeholder 2">
            <a:extLst>
              <a:ext uri="{FF2B5EF4-FFF2-40B4-BE49-F238E27FC236}">
                <a16:creationId xmlns:a16="http://schemas.microsoft.com/office/drawing/2014/main" id="{96DF62D1-BAB9-5A27-2DFC-540944FC72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41B917-9871-5F8E-8FAF-E77C4D889011}"/>
              </a:ext>
            </a:extLst>
          </p:cNvPr>
          <p:cNvSpPr>
            <a:spLocks noGrp="1"/>
          </p:cNvSpPr>
          <p:nvPr>
            <p:ph type="sldNum" sz="quarter" idx="12"/>
          </p:nvPr>
        </p:nvSpPr>
        <p:spPr/>
        <p:txBody>
          <a:bodyPr/>
          <a:lstStyle/>
          <a:p>
            <a:fld id="{E8970C54-E23C-4714-AF4C-F2F5052B4241}" type="slidenum">
              <a:rPr lang="en-IN" smtClean="0"/>
              <a:t>‹#›</a:t>
            </a:fld>
            <a:endParaRPr lang="en-IN"/>
          </a:p>
        </p:txBody>
      </p:sp>
    </p:spTree>
    <p:extLst>
      <p:ext uri="{BB962C8B-B14F-4D97-AF65-F5344CB8AC3E}">
        <p14:creationId xmlns:p14="http://schemas.microsoft.com/office/powerpoint/2010/main" val="2109266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DABC1-42EB-4E66-7B09-F30FCC5BFE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DDC209-C1EA-4F11-B96F-C7A924C2C7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AD1A87-E06D-41E1-C55F-2650FD6D1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5C8A61-3F85-6637-AF59-9617869CF643}"/>
              </a:ext>
            </a:extLst>
          </p:cNvPr>
          <p:cNvSpPr>
            <a:spLocks noGrp="1"/>
          </p:cNvSpPr>
          <p:nvPr>
            <p:ph type="dt" sz="half" idx="10"/>
          </p:nvPr>
        </p:nvSpPr>
        <p:spPr/>
        <p:txBody>
          <a:bodyPr/>
          <a:lstStyle/>
          <a:p>
            <a:fld id="{8D6F2BD4-6F8F-46E4-8D0F-7DA6FE3AAB51}" type="datetimeFigureOut">
              <a:rPr lang="en-IN" smtClean="0"/>
              <a:t>11-10-2025</a:t>
            </a:fld>
            <a:endParaRPr lang="en-IN"/>
          </a:p>
        </p:txBody>
      </p:sp>
      <p:sp>
        <p:nvSpPr>
          <p:cNvPr id="6" name="Footer Placeholder 5">
            <a:extLst>
              <a:ext uri="{FF2B5EF4-FFF2-40B4-BE49-F238E27FC236}">
                <a16:creationId xmlns:a16="http://schemas.microsoft.com/office/drawing/2014/main" id="{C154CD20-741D-1050-28D6-86C319FBC3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713A60-7DAA-93CA-487D-483FD5504FEB}"/>
              </a:ext>
            </a:extLst>
          </p:cNvPr>
          <p:cNvSpPr>
            <a:spLocks noGrp="1"/>
          </p:cNvSpPr>
          <p:nvPr>
            <p:ph type="sldNum" sz="quarter" idx="12"/>
          </p:nvPr>
        </p:nvSpPr>
        <p:spPr/>
        <p:txBody>
          <a:bodyPr/>
          <a:lstStyle/>
          <a:p>
            <a:fld id="{E8970C54-E23C-4714-AF4C-F2F5052B4241}" type="slidenum">
              <a:rPr lang="en-IN" smtClean="0"/>
              <a:t>‹#›</a:t>
            </a:fld>
            <a:endParaRPr lang="en-IN"/>
          </a:p>
        </p:txBody>
      </p:sp>
    </p:spTree>
    <p:extLst>
      <p:ext uri="{BB962C8B-B14F-4D97-AF65-F5344CB8AC3E}">
        <p14:creationId xmlns:p14="http://schemas.microsoft.com/office/powerpoint/2010/main" val="4234966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0ED28-FA61-B8FA-BFCD-F6847C317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0C1296-7538-EF33-2A7C-2F100E892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F522CF-3413-11CB-7DF0-9191FE2B0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469FC8-EB2E-0AF9-D6E5-404FC8F3F659}"/>
              </a:ext>
            </a:extLst>
          </p:cNvPr>
          <p:cNvSpPr>
            <a:spLocks noGrp="1"/>
          </p:cNvSpPr>
          <p:nvPr>
            <p:ph type="dt" sz="half" idx="10"/>
          </p:nvPr>
        </p:nvSpPr>
        <p:spPr/>
        <p:txBody>
          <a:bodyPr/>
          <a:lstStyle/>
          <a:p>
            <a:fld id="{8D6F2BD4-6F8F-46E4-8D0F-7DA6FE3AAB51}" type="datetimeFigureOut">
              <a:rPr lang="en-IN" smtClean="0"/>
              <a:t>11-10-2025</a:t>
            </a:fld>
            <a:endParaRPr lang="en-IN"/>
          </a:p>
        </p:txBody>
      </p:sp>
      <p:sp>
        <p:nvSpPr>
          <p:cNvPr id="6" name="Footer Placeholder 5">
            <a:extLst>
              <a:ext uri="{FF2B5EF4-FFF2-40B4-BE49-F238E27FC236}">
                <a16:creationId xmlns:a16="http://schemas.microsoft.com/office/drawing/2014/main" id="{5149E322-C041-881B-7DFD-C584197428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7ED20B-8BDF-470D-FDCC-6E36AA826CE0}"/>
              </a:ext>
            </a:extLst>
          </p:cNvPr>
          <p:cNvSpPr>
            <a:spLocks noGrp="1"/>
          </p:cNvSpPr>
          <p:nvPr>
            <p:ph type="sldNum" sz="quarter" idx="12"/>
          </p:nvPr>
        </p:nvSpPr>
        <p:spPr/>
        <p:txBody>
          <a:bodyPr/>
          <a:lstStyle/>
          <a:p>
            <a:fld id="{E8970C54-E23C-4714-AF4C-F2F5052B4241}" type="slidenum">
              <a:rPr lang="en-IN" smtClean="0"/>
              <a:t>‹#›</a:t>
            </a:fld>
            <a:endParaRPr lang="en-IN"/>
          </a:p>
        </p:txBody>
      </p:sp>
    </p:spTree>
    <p:extLst>
      <p:ext uri="{BB962C8B-B14F-4D97-AF65-F5344CB8AC3E}">
        <p14:creationId xmlns:p14="http://schemas.microsoft.com/office/powerpoint/2010/main" val="409298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E54703-8B1A-B95B-4D24-648483B83F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E58FBB-5529-8F7C-4EE5-72C45CB9EE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294FA4-A60B-D6CC-2017-28BB907FA2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6F2BD4-6F8F-46E4-8D0F-7DA6FE3AAB51}" type="datetimeFigureOut">
              <a:rPr lang="en-IN" smtClean="0"/>
              <a:t>11-10-2025</a:t>
            </a:fld>
            <a:endParaRPr lang="en-IN"/>
          </a:p>
        </p:txBody>
      </p:sp>
      <p:sp>
        <p:nvSpPr>
          <p:cNvPr id="5" name="Footer Placeholder 4">
            <a:extLst>
              <a:ext uri="{FF2B5EF4-FFF2-40B4-BE49-F238E27FC236}">
                <a16:creationId xmlns:a16="http://schemas.microsoft.com/office/drawing/2014/main" id="{54F2CEF6-8585-2CE6-3E1B-BCB753D573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615AA67-A567-5849-F802-56B1C0E5DD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970C54-E23C-4714-AF4C-F2F5052B4241}" type="slidenum">
              <a:rPr lang="en-IN" smtClean="0"/>
              <a:t>‹#›</a:t>
            </a:fld>
            <a:endParaRPr lang="en-IN"/>
          </a:p>
        </p:txBody>
      </p:sp>
    </p:spTree>
    <p:extLst>
      <p:ext uri="{BB962C8B-B14F-4D97-AF65-F5344CB8AC3E}">
        <p14:creationId xmlns:p14="http://schemas.microsoft.com/office/powerpoint/2010/main" val="2224150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4E3C4D-3994-D234-75D4-4770B0BCC630}"/>
              </a:ext>
            </a:extLst>
          </p:cNvPr>
          <p:cNvSpPr/>
          <p:nvPr/>
        </p:nvSpPr>
        <p:spPr>
          <a:xfrm>
            <a:off x="0" y="2346385"/>
            <a:ext cx="12192000" cy="21652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latin typeface="Arial Rounded MT Bold" panose="020F0704030504030204" pitchFamily="34" charset="0"/>
              </a:rPr>
              <a:t>Encryption and Advance Encryption Standards</a:t>
            </a:r>
          </a:p>
          <a:p>
            <a:pPr algn="ctr"/>
            <a:r>
              <a:rPr lang="en-IN" sz="2000" dirty="0">
                <a:latin typeface="+mj-lt"/>
              </a:rPr>
              <a:t>A deep understanding of AES algorithm and it’s encryption process</a:t>
            </a:r>
          </a:p>
        </p:txBody>
      </p:sp>
      <p:sp>
        <p:nvSpPr>
          <p:cNvPr id="5" name="TextBox 4">
            <a:extLst>
              <a:ext uri="{FF2B5EF4-FFF2-40B4-BE49-F238E27FC236}">
                <a16:creationId xmlns:a16="http://schemas.microsoft.com/office/drawing/2014/main" id="{C70C4CDE-93CA-0802-5457-9377DC9BBBF2}"/>
              </a:ext>
            </a:extLst>
          </p:cNvPr>
          <p:cNvSpPr txBox="1"/>
          <p:nvPr/>
        </p:nvSpPr>
        <p:spPr>
          <a:xfrm>
            <a:off x="310552" y="4589252"/>
            <a:ext cx="2130723" cy="784830"/>
          </a:xfrm>
          <a:prstGeom prst="rect">
            <a:avLst/>
          </a:prstGeom>
          <a:noFill/>
        </p:spPr>
        <p:txBody>
          <a:bodyPr wrap="square" rtlCol="0">
            <a:spAutoFit/>
          </a:bodyPr>
          <a:lstStyle/>
          <a:p>
            <a:r>
              <a:rPr lang="en-IN" sz="1500" dirty="0"/>
              <a:t>By: Saumya Kanti Sarma</a:t>
            </a:r>
          </a:p>
          <a:p>
            <a:r>
              <a:rPr lang="en-IN" sz="1500" dirty="0"/>
              <a:t>FY-BCA-B</a:t>
            </a:r>
          </a:p>
          <a:p>
            <a:r>
              <a:rPr lang="en-IN" sz="1500" dirty="0"/>
              <a:t>Roll: 2570</a:t>
            </a:r>
          </a:p>
        </p:txBody>
      </p:sp>
    </p:spTree>
    <p:extLst>
      <p:ext uri="{BB962C8B-B14F-4D97-AF65-F5344CB8AC3E}">
        <p14:creationId xmlns:p14="http://schemas.microsoft.com/office/powerpoint/2010/main" val="545235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FEBEA-F421-420F-A22E-EC76FFA9FF1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C20806C-C1BE-C890-C6B6-E44246A19025}"/>
              </a:ext>
            </a:extLst>
          </p:cNvPr>
          <p:cNvSpPr/>
          <p:nvPr/>
        </p:nvSpPr>
        <p:spPr>
          <a:xfrm>
            <a:off x="0" y="0"/>
            <a:ext cx="12192000" cy="9661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latin typeface="Arial Rounded MT Bold" panose="020F0704030504030204" pitchFamily="34" charset="0"/>
              </a:rPr>
              <a:t>How AES Works?</a:t>
            </a:r>
            <a:endParaRPr lang="en-IN" sz="2000" dirty="0">
              <a:latin typeface="+mj-lt"/>
            </a:endParaRPr>
          </a:p>
        </p:txBody>
      </p:sp>
      <p:sp>
        <p:nvSpPr>
          <p:cNvPr id="3" name="TextBox 2">
            <a:extLst>
              <a:ext uri="{FF2B5EF4-FFF2-40B4-BE49-F238E27FC236}">
                <a16:creationId xmlns:a16="http://schemas.microsoft.com/office/drawing/2014/main" id="{3D28D24F-413E-5640-0477-2EE978BF9C06}"/>
              </a:ext>
            </a:extLst>
          </p:cNvPr>
          <p:cNvSpPr txBox="1"/>
          <p:nvPr/>
        </p:nvSpPr>
        <p:spPr>
          <a:xfrm>
            <a:off x="767750" y="4062501"/>
            <a:ext cx="10794520" cy="369332"/>
          </a:xfrm>
          <a:prstGeom prst="rect">
            <a:avLst/>
          </a:prstGeom>
          <a:noFill/>
        </p:spPr>
        <p:txBody>
          <a:bodyPr wrap="square" rtlCol="0">
            <a:spAutoFit/>
          </a:bodyPr>
          <a:lstStyle/>
          <a:p>
            <a:pPr algn="ctr"/>
            <a:r>
              <a:rPr lang="en-IN" dirty="0"/>
              <a:t>This is our encrypted text</a:t>
            </a:r>
          </a:p>
        </p:txBody>
      </p:sp>
      <p:pic>
        <p:nvPicPr>
          <p:cNvPr id="5" name="Picture 4">
            <a:extLst>
              <a:ext uri="{FF2B5EF4-FFF2-40B4-BE49-F238E27FC236}">
                <a16:creationId xmlns:a16="http://schemas.microsoft.com/office/drawing/2014/main" id="{5A3AAE9C-44E4-BCC3-C748-16ABD5584AF1}"/>
              </a:ext>
            </a:extLst>
          </p:cNvPr>
          <p:cNvPicPr>
            <a:picLocks noChangeAspect="1"/>
          </p:cNvPicPr>
          <p:nvPr/>
        </p:nvPicPr>
        <p:blipFill>
          <a:blip r:embed="rId2"/>
          <a:stretch>
            <a:fillRect/>
          </a:stretch>
        </p:blipFill>
        <p:spPr>
          <a:xfrm>
            <a:off x="1411372" y="2795499"/>
            <a:ext cx="9507277" cy="1267002"/>
          </a:xfrm>
          <a:prstGeom prst="rect">
            <a:avLst/>
          </a:prstGeom>
        </p:spPr>
      </p:pic>
    </p:spTree>
    <p:extLst>
      <p:ext uri="{BB962C8B-B14F-4D97-AF65-F5344CB8AC3E}">
        <p14:creationId xmlns:p14="http://schemas.microsoft.com/office/powerpoint/2010/main" val="231909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4A49E-91B1-E430-9336-54185A26C6F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2C58D5E-44C8-0CD4-75A3-4A60453F820C}"/>
              </a:ext>
            </a:extLst>
          </p:cNvPr>
          <p:cNvSpPr/>
          <p:nvPr/>
        </p:nvSpPr>
        <p:spPr>
          <a:xfrm>
            <a:off x="0" y="0"/>
            <a:ext cx="12192000" cy="9661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latin typeface="Arial Rounded MT Bold" panose="020F0704030504030204" pitchFamily="34" charset="0"/>
              </a:rPr>
              <a:t>Challenges for AES algorithm</a:t>
            </a:r>
            <a:endParaRPr lang="en-IN" sz="2000" dirty="0">
              <a:latin typeface="+mj-lt"/>
            </a:endParaRPr>
          </a:p>
        </p:txBody>
      </p:sp>
      <p:sp>
        <p:nvSpPr>
          <p:cNvPr id="7" name="TextBox 6">
            <a:extLst>
              <a:ext uri="{FF2B5EF4-FFF2-40B4-BE49-F238E27FC236}">
                <a16:creationId xmlns:a16="http://schemas.microsoft.com/office/drawing/2014/main" id="{2CE2EC55-1A8A-7877-6D69-7360F830D1BD}"/>
              </a:ext>
            </a:extLst>
          </p:cNvPr>
          <p:cNvSpPr txBox="1"/>
          <p:nvPr/>
        </p:nvSpPr>
        <p:spPr>
          <a:xfrm>
            <a:off x="559293" y="1518082"/>
            <a:ext cx="1093166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Although AES is very secure, its performance can be affected on low-power or small devices due to complex mathematical operations.</a:t>
            </a:r>
          </a:p>
          <a:p>
            <a:pPr marL="285750" indent="-285750">
              <a:buFont typeface="Arial" panose="020B0604020202020204" pitchFamily="34" charset="0"/>
              <a:buChar char="•"/>
            </a:pPr>
            <a:r>
              <a:rPr lang="en-IN" dirty="0"/>
              <a:t>I</a:t>
            </a:r>
            <a:r>
              <a:rPr lang="en-US" dirty="0"/>
              <a:t>f the encryption key is weak, reused, or exposed, the entire security system can be compromised.</a:t>
            </a:r>
          </a:p>
          <a:p>
            <a:pPr marL="285750" indent="-285750">
              <a:buFont typeface="Arial" panose="020B0604020202020204" pitchFamily="34" charset="0"/>
              <a:buChar char="•"/>
            </a:pPr>
            <a:r>
              <a:rPr lang="en-US" dirty="0"/>
              <a:t>AES is vulnerable to side-channel attacks, such as timing or power analysis, if the implementation is not properly secured.</a:t>
            </a:r>
          </a:p>
          <a:p>
            <a:pPr marL="285750" indent="-285750">
              <a:buFont typeface="Arial" panose="020B0604020202020204" pitchFamily="34" charset="0"/>
              <a:buChar char="•"/>
            </a:pPr>
            <a:r>
              <a:rPr lang="en-US" dirty="0"/>
              <a:t>Managing and distributing encryption keys safely remains a major challenge in large systems.</a:t>
            </a:r>
          </a:p>
          <a:p>
            <a:pPr marL="285750" indent="-285750">
              <a:buFont typeface="Arial" panose="020B0604020202020204" pitchFamily="34" charset="0"/>
              <a:buChar char="•"/>
            </a:pPr>
            <a:r>
              <a:rPr lang="en-US" dirty="0"/>
              <a:t>Quantum computing, in the future, may pose a potential threat to AES if not upgraded to quantum-resistant standards.</a:t>
            </a:r>
            <a:endParaRPr lang="en-IN" dirty="0"/>
          </a:p>
        </p:txBody>
      </p:sp>
    </p:spTree>
    <p:extLst>
      <p:ext uri="{BB962C8B-B14F-4D97-AF65-F5344CB8AC3E}">
        <p14:creationId xmlns:p14="http://schemas.microsoft.com/office/powerpoint/2010/main" val="3069621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A410A-6142-9A8E-7B4E-49C855A02E3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B2CD63C-92CC-EFD3-AD77-9C11A0D5C79E}"/>
              </a:ext>
            </a:extLst>
          </p:cNvPr>
          <p:cNvSpPr/>
          <p:nvPr/>
        </p:nvSpPr>
        <p:spPr>
          <a:xfrm>
            <a:off x="0" y="0"/>
            <a:ext cx="12192000" cy="9661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latin typeface="Arial Rounded MT Bold" panose="020F0704030504030204" pitchFamily="34" charset="0"/>
              </a:rPr>
              <a:t>Conclusion</a:t>
            </a:r>
            <a:endParaRPr lang="en-IN" sz="2000" dirty="0">
              <a:latin typeface="+mj-lt"/>
            </a:endParaRPr>
          </a:p>
        </p:txBody>
      </p:sp>
      <p:sp>
        <p:nvSpPr>
          <p:cNvPr id="7" name="TextBox 6">
            <a:extLst>
              <a:ext uri="{FF2B5EF4-FFF2-40B4-BE49-F238E27FC236}">
                <a16:creationId xmlns:a16="http://schemas.microsoft.com/office/drawing/2014/main" id="{AEDE4EA5-8B60-76B1-4172-A8200D6A679D}"/>
              </a:ext>
            </a:extLst>
          </p:cNvPr>
          <p:cNvSpPr txBox="1"/>
          <p:nvPr/>
        </p:nvSpPr>
        <p:spPr>
          <a:xfrm>
            <a:off x="559293" y="1518082"/>
            <a:ext cx="10931667" cy="1477328"/>
          </a:xfrm>
          <a:prstGeom prst="rect">
            <a:avLst/>
          </a:prstGeom>
          <a:noFill/>
        </p:spPr>
        <p:txBody>
          <a:bodyPr wrap="square" rtlCol="0">
            <a:spAutoFit/>
          </a:bodyPr>
          <a:lstStyle/>
          <a:p>
            <a:r>
              <a:rPr lang="en-US" dirty="0"/>
              <a:t>The Advanced Encryption Standard (AES) is one of the most reliable and widely used encryption algorithms in the world. It provides a high level of security, efficiency, and flexibility for protecting sensitive data. Despite some implementation and key management challenges, AES remains the global standard for securing digital communication and information. It is expected to continue playing a vital role in data protection until more advanced encryption methods are developed.</a:t>
            </a:r>
            <a:endParaRPr lang="en-IN" dirty="0"/>
          </a:p>
        </p:txBody>
      </p:sp>
    </p:spTree>
    <p:extLst>
      <p:ext uri="{BB962C8B-B14F-4D97-AF65-F5344CB8AC3E}">
        <p14:creationId xmlns:p14="http://schemas.microsoft.com/office/powerpoint/2010/main" val="224131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94BB0-45ED-A7E5-8DC5-82BC02C4153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B7DA10E-F9EE-FEFD-E1C5-BF22660AE79D}"/>
              </a:ext>
            </a:extLst>
          </p:cNvPr>
          <p:cNvSpPr/>
          <p:nvPr/>
        </p:nvSpPr>
        <p:spPr>
          <a:xfrm>
            <a:off x="0" y="0"/>
            <a:ext cx="12192000" cy="9661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latin typeface="Arial Rounded MT Bold" panose="020F0704030504030204" pitchFamily="34" charset="0"/>
              </a:rPr>
              <a:t>What is Encryption?</a:t>
            </a:r>
            <a:endParaRPr lang="en-IN" sz="2000" dirty="0">
              <a:latin typeface="+mj-lt"/>
            </a:endParaRPr>
          </a:p>
        </p:txBody>
      </p:sp>
      <p:sp>
        <p:nvSpPr>
          <p:cNvPr id="7" name="TextBox 6">
            <a:extLst>
              <a:ext uri="{FF2B5EF4-FFF2-40B4-BE49-F238E27FC236}">
                <a16:creationId xmlns:a16="http://schemas.microsoft.com/office/drawing/2014/main" id="{47E3B580-94C5-E737-46AC-FE3940843458}"/>
              </a:ext>
            </a:extLst>
          </p:cNvPr>
          <p:cNvSpPr txBox="1"/>
          <p:nvPr/>
        </p:nvSpPr>
        <p:spPr>
          <a:xfrm>
            <a:off x="586595" y="1285336"/>
            <a:ext cx="11015933" cy="646331"/>
          </a:xfrm>
          <a:prstGeom prst="rect">
            <a:avLst/>
          </a:prstGeom>
          <a:noFill/>
        </p:spPr>
        <p:txBody>
          <a:bodyPr wrap="square" rtlCol="0">
            <a:spAutoFit/>
          </a:bodyPr>
          <a:lstStyle/>
          <a:p>
            <a:r>
              <a:rPr lang="en-US" b="1" dirty="0"/>
              <a:t>Encryption</a:t>
            </a:r>
            <a:r>
              <a:rPr lang="en-US" dirty="0"/>
              <a:t> is the process of converting </a:t>
            </a:r>
            <a:r>
              <a:rPr lang="en-US" b="1" dirty="0"/>
              <a:t>readable data (plain text)</a:t>
            </a:r>
            <a:r>
              <a:rPr lang="en-US" dirty="0"/>
              <a:t> into an </a:t>
            </a:r>
            <a:r>
              <a:rPr lang="en-US" b="1" dirty="0"/>
              <a:t>unreadable form (cipher text)</a:t>
            </a:r>
            <a:r>
              <a:rPr lang="en-US" dirty="0"/>
              <a:t> to protect it from unauthorized access.</a:t>
            </a:r>
            <a:endParaRPr lang="en-IN" dirty="0"/>
          </a:p>
        </p:txBody>
      </p:sp>
      <p:pic>
        <p:nvPicPr>
          <p:cNvPr id="9" name="Picture 8">
            <a:extLst>
              <a:ext uri="{FF2B5EF4-FFF2-40B4-BE49-F238E27FC236}">
                <a16:creationId xmlns:a16="http://schemas.microsoft.com/office/drawing/2014/main" id="{3268FA95-EDBB-E528-7FA6-B0A430AC6DE8}"/>
              </a:ext>
            </a:extLst>
          </p:cNvPr>
          <p:cNvPicPr>
            <a:picLocks noChangeAspect="1"/>
          </p:cNvPicPr>
          <p:nvPr/>
        </p:nvPicPr>
        <p:blipFill>
          <a:blip r:embed="rId2"/>
          <a:stretch>
            <a:fillRect/>
          </a:stretch>
        </p:blipFill>
        <p:spPr>
          <a:xfrm>
            <a:off x="648918" y="1931667"/>
            <a:ext cx="8268854" cy="1752845"/>
          </a:xfrm>
          <a:prstGeom prst="rect">
            <a:avLst/>
          </a:prstGeom>
        </p:spPr>
      </p:pic>
      <p:pic>
        <p:nvPicPr>
          <p:cNvPr id="11" name="Picture 10">
            <a:extLst>
              <a:ext uri="{FF2B5EF4-FFF2-40B4-BE49-F238E27FC236}">
                <a16:creationId xmlns:a16="http://schemas.microsoft.com/office/drawing/2014/main" id="{70A5303C-8AC5-DA49-91BB-1B5BECEF9550}"/>
              </a:ext>
            </a:extLst>
          </p:cNvPr>
          <p:cNvPicPr>
            <a:picLocks noChangeAspect="1"/>
          </p:cNvPicPr>
          <p:nvPr/>
        </p:nvPicPr>
        <p:blipFill>
          <a:blip r:embed="rId3"/>
          <a:stretch>
            <a:fillRect/>
          </a:stretch>
        </p:blipFill>
        <p:spPr>
          <a:xfrm>
            <a:off x="1670055" y="3429000"/>
            <a:ext cx="5496692" cy="1095528"/>
          </a:xfrm>
          <a:prstGeom prst="rect">
            <a:avLst/>
          </a:prstGeom>
        </p:spPr>
      </p:pic>
      <p:sp>
        <p:nvSpPr>
          <p:cNvPr id="12" name="TextBox 11">
            <a:extLst>
              <a:ext uri="{FF2B5EF4-FFF2-40B4-BE49-F238E27FC236}">
                <a16:creationId xmlns:a16="http://schemas.microsoft.com/office/drawing/2014/main" id="{A5C0E41E-506E-9FEA-4E07-C3D708F7A262}"/>
              </a:ext>
            </a:extLst>
          </p:cNvPr>
          <p:cNvSpPr txBox="1"/>
          <p:nvPr/>
        </p:nvSpPr>
        <p:spPr>
          <a:xfrm>
            <a:off x="648918" y="3735188"/>
            <a:ext cx="1171256" cy="369332"/>
          </a:xfrm>
          <a:prstGeom prst="rect">
            <a:avLst/>
          </a:prstGeom>
          <a:noFill/>
        </p:spPr>
        <p:txBody>
          <a:bodyPr wrap="square" rtlCol="0">
            <a:spAutoFit/>
          </a:bodyPr>
          <a:lstStyle/>
          <a:p>
            <a:r>
              <a:rPr lang="en-US" b="1" dirty="0"/>
              <a:t>Example:</a:t>
            </a:r>
            <a:endParaRPr lang="en-IN" dirty="0"/>
          </a:p>
        </p:txBody>
      </p:sp>
    </p:spTree>
    <p:extLst>
      <p:ext uri="{BB962C8B-B14F-4D97-AF65-F5344CB8AC3E}">
        <p14:creationId xmlns:p14="http://schemas.microsoft.com/office/powerpoint/2010/main" val="170636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7B78E9-53F7-F150-873D-E15ED8C4D0A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B5AE7743-0747-1E08-876A-36E228B43A3A}"/>
              </a:ext>
            </a:extLst>
          </p:cNvPr>
          <p:cNvSpPr/>
          <p:nvPr/>
        </p:nvSpPr>
        <p:spPr>
          <a:xfrm>
            <a:off x="0" y="0"/>
            <a:ext cx="12192000" cy="9661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latin typeface="Arial Rounded MT Bold" panose="020F0704030504030204" pitchFamily="34" charset="0"/>
              </a:rPr>
              <a:t>Types of encryption</a:t>
            </a:r>
            <a:endParaRPr lang="en-IN" sz="2000" dirty="0">
              <a:latin typeface="+mj-lt"/>
            </a:endParaRPr>
          </a:p>
        </p:txBody>
      </p:sp>
      <p:sp>
        <p:nvSpPr>
          <p:cNvPr id="7" name="TextBox 6">
            <a:extLst>
              <a:ext uri="{FF2B5EF4-FFF2-40B4-BE49-F238E27FC236}">
                <a16:creationId xmlns:a16="http://schemas.microsoft.com/office/drawing/2014/main" id="{75F8AD9B-5D80-4BC9-F5E2-70F97ABC4D7C}"/>
              </a:ext>
            </a:extLst>
          </p:cNvPr>
          <p:cNvSpPr txBox="1"/>
          <p:nvPr/>
        </p:nvSpPr>
        <p:spPr>
          <a:xfrm>
            <a:off x="779100" y="4714336"/>
            <a:ext cx="11015933" cy="646331"/>
          </a:xfrm>
          <a:prstGeom prst="rect">
            <a:avLst/>
          </a:prstGeom>
          <a:noFill/>
        </p:spPr>
        <p:txBody>
          <a:bodyPr wrap="square" rtlCol="0">
            <a:spAutoFit/>
          </a:bodyPr>
          <a:lstStyle/>
          <a:p>
            <a:endParaRPr lang="en-US" dirty="0"/>
          </a:p>
          <a:p>
            <a:endParaRPr lang="en-IN" dirty="0"/>
          </a:p>
        </p:txBody>
      </p:sp>
      <p:sp>
        <p:nvSpPr>
          <p:cNvPr id="17" name="Rectangle 11">
            <a:extLst>
              <a:ext uri="{FF2B5EF4-FFF2-40B4-BE49-F238E27FC236}">
                <a16:creationId xmlns:a16="http://schemas.microsoft.com/office/drawing/2014/main" id="{618C3BCB-5002-7772-CC43-A9938CC4EA18}"/>
              </a:ext>
            </a:extLst>
          </p:cNvPr>
          <p:cNvSpPr>
            <a:spLocks noChangeArrowheads="1"/>
          </p:cNvSpPr>
          <p:nvPr/>
        </p:nvSpPr>
        <p:spPr bwMode="auto">
          <a:xfrm>
            <a:off x="239268" y="966158"/>
            <a:ext cx="1171346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 Symmetric Encryption: </a:t>
            </a:r>
            <a:r>
              <a:rPr kumimoji="0" lang="en-US" altLang="en-US" sz="1800" b="0" i="0" u="none" strike="noStrike" cap="none" normalizeH="0" baseline="0" dirty="0">
                <a:ln>
                  <a:noFill/>
                </a:ln>
                <a:solidFill>
                  <a:schemeClr val="tx1"/>
                </a:solidFill>
                <a:effectLst/>
                <a:latin typeface="Arial" panose="020B0604020202020204" pitchFamily="34" charset="0"/>
              </a:rPr>
              <a:t>The same key is used for both encryption and decryption.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2. Asymmetric Encryption: </a:t>
            </a:r>
            <a:r>
              <a:rPr kumimoji="0" lang="en-US" altLang="en-US" sz="1800" b="0" i="0" u="none" strike="noStrike" cap="none" normalizeH="0" baseline="0" dirty="0">
                <a:ln>
                  <a:noFill/>
                </a:ln>
                <a:solidFill>
                  <a:schemeClr val="tx1"/>
                </a:solidFill>
                <a:effectLst/>
                <a:latin typeface="Arial" panose="020B0604020202020204" pitchFamily="34" charset="0"/>
              </a:rPr>
              <a:t>Uses two different keys: a public key for encryption and a private key for decryption.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3. Hybrid Encryption: </a:t>
            </a:r>
            <a:r>
              <a:rPr kumimoji="0" lang="en-US" altLang="en-US" sz="1800" b="0" i="0" u="none" strike="noStrike" cap="none" normalizeH="0" baseline="0" dirty="0">
                <a:ln>
                  <a:noFill/>
                </a:ln>
                <a:solidFill>
                  <a:schemeClr val="tx1"/>
                </a:solidFill>
                <a:effectLst/>
                <a:latin typeface="Arial" panose="020B0604020202020204" pitchFamily="34" charset="0"/>
              </a:rPr>
              <a:t>Modern systems use both symmetric and asymmetric encryption.</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9" name="Picture 18">
            <a:extLst>
              <a:ext uri="{FF2B5EF4-FFF2-40B4-BE49-F238E27FC236}">
                <a16:creationId xmlns:a16="http://schemas.microsoft.com/office/drawing/2014/main" id="{EC2F2DDF-D85D-7466-F6C3-7BACB5F5E153}"/>
              </a:ext>
            </a:extLst>
          </p:cNvPr>
          <p:cNvPicPr>
            <a:picLocks noChangeAspect="1"/>
          </p:cNvPicPr>
          <p:nvPr/>
        </p:nvPicPr>
        <p:blipFill>
          <a:blip r:embed="rId2">
            <a:clrChange>
              <a:clrFrom>
                <a:srgbClr val="E6E6E6"/>
              </a:clrFrom>
              <a:clrTo>
                <a:srgbClr val="E6E6E6">
                  <a:alpha val="0"/>
                </a:srgbClr>
              </a:clrTo>
            </a:clrChange>
          </a:blip>
          <a:stretch>
            <a:fillRect/>
          </a:stretch>
        </p:blipFill>
        <p:spPr>
          <a:xfrm>
            <a:off x="610532" y="3161046"/>
            <a:ext cx="3138150" cy="2506938"/>
          </a:xfrm>
          <a:prstGeom prst="rect">
            <a:avLst/>
          </a:prstGeom>
        </p:spPr>
      </p:pic>
      <p:sp>
        <p:nvSpPr>
          <p:cNvPr id="20" name="Rectangle 11">
            <a:extLst>
              <a:ext uri="{FF2B5EF4-FFF2-40B4-BE49-F238E27FC236}">
                <a16:creationId xmlns:a16="http://schemas.microsoft.com/office/drawing/2014/main" id="{11B2C5BB-1CE4-A796-8625-0C94FBD5DBF0}"/>
              </a:ext>
            </a:extLst>
          </p:cNvPr>
          <p:cNvSpPr>
            <a:spLocks noChangeArrowheads="1"/>
          </p:cNvSpPr>
          <p:nvPr/>
        </p:nvSpPr>
        <p:spPr bwMode="auto">
          <a:xfrm>
            <a:off x="239268" y="2432934"/>
            <a:ext cx="1210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1">
            <a:extLst>
              <a:ext uri="{FF2B5EF4-FFF2-40B4-BE49-F238E27FC236}">
                <a16:creationId xmlns:a16="http://schemas.microsoft.com/office/drawing/2014/main" id="{29F42178-0071-A3B1-F415-BA0CECE07D29}"/>
              </a:ext>
            </a:extLst>
          </p:cNvPr>
          <p:cNvSpPr>
            <a:spLocks noChangeArrowheads="1"/>
          </p:cNvSpPr>
          <p:nvPr/>
        </p:nvSpPr>
        <p:spPr bwMode="auto">
          <a:xfrm>
            <a:off x="1449856" y="2445043"/>
            <a:ext cx="24288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Symmetric Encryption</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
        <p:nvSpPr>
          <p:cNvPr id="22" name="Rectangle 11">
            <a:extLst>
              <a:ext uri="{FF2B5EF4-FFF2-40B4-BE49-F238E27FC236}">
                <a16:creationId xmlns:a16="http://schemas.microsoft.com/office/drawing/2014/main" id="{0D073029-13FB-FFFC-9810-043FE191368C}"/>
              </a:ext>
            </a:extLst>
          </p:cNvPr>
          <p:cNvSpPr>
            <a:spLocks noChangeArrowheads="1"/>
          </p:cNvSpPr>
          <p:nvPr/>
        </p:nvSpPr>
        <p:spPr bwMode="auto">
          <a:xfrm>
            <a:off x="3748682" y="3514007"/>
            <a:ext cx="721394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Arial" panose="020B0604020202020204" pitchFamily="34" charset="0"/>
              </a:rPr>
              <a:t>A simple traditional lock and key can be the best example of symmetric encryption.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Here both locking (encrypting) and unlocking (decrypting) is done by the use of same key.</a:t>
            </a:r>
          </a:p>
        </p:txBody>
      </p:sp>
    </p:spTree>
    <p:extLst>
      <p:ext uri="{BB962C8B-B14F-4D97-AF65-F5344CB8AC3E}">
        <p14:creationId xmlns:p14="http://schemas.microsoft.com/office/powerpoint/2010/main" val="4172092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EA604-813C-2265-DEBA-4790029BEE0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E7F7A3FB-EA2D-C250-339A-E81C3C572602}"/>
              </a:ext>
            </a:extLst>
          </p:cNvPr>
          <p:cNvSpPr/>
          <p:nvPr/>
        </p:nvSpPr>
        <p:spPr>
          <a:xfrm>
            <a:off x="0" y="0"/>
            <a:ext cx="12192000" cy="9661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latin typeface="Arial Rounded MT Bold" panose="020F0704030504030204" pitchFamily="34" charset="0"/>
              </a:rPr>
              <a:t>Types of encryption</a:t>
            </a:r>
            <a:endParaRPr lang="en-IN" sz="2000" dirty="0">
              <a:latin typeface="+mj-lt"/>
            </a:endParaRPr>
          </a:p>
        </p:txBody>
      </p:sp>
      <p:sp>
        <p:nvSpPr>
          <p:cNvPr id="17" name="Rectangle 11">
            <a:extLst>
              <a:ext uri="{FF2B5EF4-FFF2-40B4-BE49-F238E27FC236}">
                <a16:creationId xmlns:a16="http://schemas.microsoft.com/office/drawing/2014/main" id="{D8AB7EAB-684E-E76D-EC10-66E4079A4DFF}"/>
              </a:ext>
            </a:extLst>
          </p:cNvPr>
          <p:cNvSpPr>
            <a:spLocks noChangeArrowheads="1"/>
          </p:cNvSpPr>
          <p:nvPr/>
        </p:nvSpPr>
        <p:spPr bwMode="auto">
          <a:xfrm>
            <a:off x="239268" y="966158"/>
            <a:ext cx="1171346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 Symmetric Encryption: </a:t>
            </a:r>
            <a:r>
              <a:rPr kumimoji="0" lang="en-US" altLang="en-US" sz="1800" b="0" i="0" u="none" strike="noStrike" cap="none" normalizeH="0" baseline="0" dirty="0">
                <a:ln>
                  <a:noFill/>
                </a:ln>
                <a:solidFill>
                  <a:schemeClr val="tx1"/>
                </a:solidFill>
                <a:effectLst/>
                <a:latin typeface="Arial" panose="020B0604020202020204" pitchFamily="34" charset="0"/>
              </a:rPr>
              <a:t>The same key is used for both encryption and decryption.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2. Asymmetric Encryption: </a:t>
            </a:r>
            <a:r>
              <a:rPr kumimoji="0" lang="en-US" altLang="en-US" sz="1800" b="0" i="0" u="none" strike="noStrike" cap="none" normalizeH="0" baseline="0" dirty="0">
                <a:ln>
                  <a:noFill/>
                </a:ln>
                <a:solidFill>
                  <a:schemeClr val="tx1"/>
                </a:solidFill>
                <a:effectLst/>
                <a:latin typeface="Arial" panose="020B0604020202020204" pitchFamily="34" charset="0"/>
              </a:rPr>
              <a:t>Uses two different keys: a public key for encryption and a private key for decryption.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3. Hybrid Encryption: </a:t>
            </a:r>
            <a:r>
              <a:rPr kumimoji="0" lang="en-US" altLang="en-US" sz="1800" b="0" i="0" u="none" strike="noStrike" cap="none" normalizeH="0" baseline="0" dirty="0">
                <a:ln>
                  <a:noFill/>
                </a:ln>
                <a:solidFill>
                  <a:schemeClr val="tx1"/>
                </a:solidFill>
                <a:effectLst/>
                <a:latin typeface="Arial" panose="020B0604020202020204" pitchFamily="34" charset="0"/>
              </a:rPr>
              <a:t>Modern systems use both symmetric and asymmetric encryption.</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1">
            <a:extLst>
              <a:ext uri="{FF2B5EF4-FFF2-40B4-BE49-F238E27FC236}">
                <a16:creationId xmlns:a16="http://schemas.microsoft.com/office/drawing/2014/main" id="{C387F084-BB18-D004-DC37-724E8A625B88}"/>
              </a:ext>
            </a:extLst>
          </p:cNvPr>
          <p:cNvSpPr>
            <a:spLocks noChangeArrowheads="1"/>
          </p:cNvSpPr>
          <p:nvPr/>
        </p:nvSpPr>
        <p:spPr bwMode="auto">
          <a:xfrm>
            <a:off x="239268" y="2432934"/>
            <a:ext cx="1210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1">
            <a:extLst>
              <a:ext uri="{FF2B5EF4-FFF2-40B4-BE49-F238E27FC236}">
                <a16:creationId xmlns:a16="http://schemas.microsoft.com/office/drawing/2014/main" id="{5A3C1B5A-4175-309A-CA51-D66230B21860}"/>
              </a:ext>
            </a:extLst>
          </p:cNvPr>
          <p:cNvSpPr>
            <a:spLocks noChangeArrowheads="1"/>
          </p:cNvSpPr>
          <p:nvPr/>
        </p:nvSpPr>
        <p:spPr bwMode="auto">
          <a:xfrm>
            <a:off x="1449856" y="2445043"/>
            <a:ext cx="25442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Asymmetric Encryption</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084D5900-A2EF-59C0-517E-36C8B1C53AE9}"/>
              </a:ext>
            </a:extLst>
          </p:cNvPr>
          <p:cNvPicPr>
            <a:picLocks noChangeAspect="1"/>
          </p:cNvPicPr>
          <p:nvPr/>
        </p:nvPicPr>
        <p:blipFill>
          <a:blip r:embed="rId2"/>
          <a:stretch>
            <a:fillRect/>
          </a:stretch>
        </p:blipFill>
        <p:spPr>
          <a:xfrm>
            <a:off x="4718761" y="2432934"/>
            <a:ext cx="6774522" cy="3708378"/>
          </a:xfrm>
          <a:prstGeom prst="rect">
            <a:avLst/>
          </a:prstGeom>
        </p:spPr>
      </p:pic>
    </p:spTree>
    <p:extLst>
      <p:ext uri="{BB962C8B-B14F-4D97-AF65-F5344CB8AC3E}">
        <p14:creationId xmlns:p14="http://schemas.microsoft.com/office/powerpoint/2010/main" val="453892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3B8B1-D808-9E7C-88C7-BEB660274A0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B066B2C-D5DE-5BDF-0006-E294FC9DC88A}"/>
              </a:ext>
            </a:extLst>
          </p:cNvPr>
          <p:cNvSpPr/>
          <p:nvPr/>
        </p:nvSpPr>
        <p:spPr>
          <a:xfrm>
            <a:off x="0" y="0"/>
            <a:ext cx="12192000" cy="9661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latin typeface="Arial Rounded MT Bold" panose="020F0704030504030204" pitchFamily="34" charset="0"/>
              </a:rPr>
              <a:t>What is Advance Encryption Standard?</a:t>
            </a:r>
            <a:endParaRPr lang="en-IN" sz="2000" dirty="0">
              <a:latin typeface="+mj-lt"/>
            </a:endParaRPr>
          </a:p>
        </p:txBody>
      </p:sp>
      <p:sp>
        <p:nvSpPr>
          <p:cNvPr id="5" name="TextBox 4">
            <a:extLst>
              <a:ext uri="{FF2B5EF4-FFF2-40B4-BE49-F238E27FC236}">
                <a16:creationId xmlns:a16="http://schemas.microsoft.com/office/drawing/2014/main" id="{A5A85688-4B21-BB26-2CDF-2A1FC885DF1C}"/>
              </a:ext>
            </a:extLst>
          </p:cNvPr>
          <p:cNvSpPr txBox="1"/>
          <p:nvPr/>
        </p:nvSpPr>
        <p:spPr>
          <a:xfrm>
            <a:off x="638355" y="1362974"/>
            <a:ext cx="1105353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Advanced Encryption Standard (AES) is symmetric encryption algorithm used to protect data by converting readable information into an unreadable form. It uses the same key for both encryption and decryption.</a:t>
            </a:r>
          </a:p>
          <a:p>
            <a:pPr marL="285750" indent="-285750">
              <a:buFont typeface="Arial" panose="020B0604020202020204" pitchFamily="34" charset="0"/>
              <a:buChar char="•"/>
            </a:pPr>
            <a:r>
              <a:rPr lang="en-US" dirty="0"/>
              <a:t>AES is also known as </a:t>
            </a:r>
            <a:r>
              <a:rPr lang="en-US" b="1" dirty="0"/>
              <a:t>Rijndael Algorithm, </a:t>
            </a:r>
            <a:r>
              <a:rPr lang="en-US" dirty="0"/>
              <a:t>which was the original name of the algorithm</a:t>
            </a:r>
          </a:p>
          <a:p>
            <a:pPr marL="285750" indent="-285750">
              <a:buFont typeface="Arial" panose="020B0604020202020204" pitchFamily="34" charset="0"/>
              <a:buChar char="•"/>
            </a:pPr>
            <a:r>
              <a:rPr lang="en-US" dirty="0"/>
              <a:t>AES was developed by two Belgian cryptographers, </a:t>
            </a:r>
            <a:r>
              <a:rPr lang="en-US" b="1" dirty="0"/>
              <a:t>Joan Daemen</a:t>
            </a:r>
            <a:r>
              <a:rPr lang="en-US" dirty="0"/>
              <a:t> and </a:t>
            </a:r>
            <a:r>
              <a:rPr lang="en-US" b="1" dirty="0"/>
              <a:t>Vincent </a:t>
            </a:r>
            <a:r>
              <a:rPr lang="en-US" b="1" dirty="0" err="1"/>
              <a:t>Rijmen</a:t>
            </a:r>
            <a:r>
              <a:rPr lang="en-US" dirty="0"/>
              <a:t>, and was adopted as a standard by the National Institute of Standards and Technology (NIST) in 2001.</a:t>
            </a:r>
            <a:endParaRPr lang="en-IN" dirty="0"/>
          </a:p>
        </p:txBody>
      </p:sp>
      <p:grpSp>
        <p:nvGrpSpPr>
          <p:cNvPr id="7" name="Group 6">
            <a:extLst>
              <a:ext uri="{FF2B5EF4-FFF2-40B4-BE49-F238E27FC236}">
                <a16:creationId xmlns:a16="http://schemas.microsoft.com/office/drawing/2014/main" id="{772BE25C-80FC-986F-31A9-C78496788644}"/>
              </a:ext>
            </a:extLst>
          </p:cNvPr>
          <p:cNvGrpSpPr/>
          <p:nvPr/>
        </p:nvGrpSpPr>
        <p:grpSpPr>
          <a:xfrm>
            <a:off x="1077688" y="3055009"/>
            <a:ext cx="2131337" cy="3217573"/>
            <a:chOff x="1077688" y="2563303"/>
            <a:chExt cx="2131337" cy="3217573"/>
          </a:xfrm>
        </p:grpSpPr>
        <p:pic>
          <p:nvPicPr>
            <p:cNvPr id="3" name="Picture 2">
              <a:extLst>
                <a:ext uri="{FF2B5EF4-FFF2-40B4-BE49-F238E27FC236}">
                  <a16:creationId xmlns:a16="http://schemas.microsoft.com/office/drawing/2014/main" id="{20740BEA-CE36-8F01-92BA-5FEFF17DB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688" y="2563303"/>
              <a:ext cx="2131337" cy="2848241"/>
            </a:xfrm>
            <a:prstGeom prst="rect">
              <a:avLst/>
            </a:prstGeom>
          </p:spPr>
        </p:pic>
        <p:sp>
          <p:nvSpPr>
            <p:cNvPr id="6" name="TextBox 5">
              <a:extLst>
                <a:ext uri="{FF2B5EF4-FFF2-40B4-BE49-F238E27FC236}">
                  <a16:creationId xmlns:a16="http://schemas.microsoft.com/office/drawing/2014/main" id="{8820A141-A487-49FE-3B24-C12061896D77}"/>
                </a:ext>
              </a:extLst>
            </p:cNvPr>
            <p:cNvSpPr txBox="1"/>
            <p:nvPr/>
          </p:nvSpPr>
          <p:spPr>
            <a:xfrm>
              <a:off x="1174084" y="5411544"/>
              <a:ext cx="1938544" cy="369332"/>
            </a:xfrm>
            <a:prstGeom prst="rect">
              <a:avLst/>
            </a:prstGeom>
            <a:noFill/>
          </p:spPr>
          <p:txBody>
            <a:bodyPr wrap="none" rtlCol="0">
              <a:spAutoFit/>
            </a:bodyPr>
            <a:lstStyle/>
            <a:p>
              <a:r>
                <a:rPr lang="en-IN" dirty="0"/>
                <a:t>Prof. Joan Daemen</a:t>
              </a:r>
            </a:p>
          </p:txBody>
        </p:sp>
      </p:grpSp>
      <p:grpSp>
        <p:nvGrpSpPr>
          <p:cNvPr id="8" name="Group 7">
            <a:extLst>
              <a:ext uri="{FF2B5EF4-FFF2-40B4-BE49-F238E27FC236}">
                <a16:creationId xmlns:a16="http://schemas.microsoft.com/office/drawing/2014/main" id="{E1108637-7080-7C85-50E2-EEC226FF9A14}"/>
              </a:ext>
            </a:extLst>
          </p:cNvPr>
          <p:cNvGrpSpPr/>
          <p:nvPr/>
        </p:nvGrpSpPr>
        <p:grpSpPr>
          <a:xfrm>
            <a:off x="4188870" y="3055009"/>
            <a:ext cx="2114240" cy="3217573"/>
            <a:chOff x="1086236" y="2563303"/>
            <a:chExt cx="2114240" cy="3217573"/>
          </a:xfrm>
        </p:grpSpPr>
        <p:pic>
          <p:nvPicPr>
            <p:cNvPr id="9" name="Picture 8">
              <a:extLst>
                <a:ext uri="{FF2B5EF4-FFF2-40B4-BE49-F238E27FC236}">
                  <a16:creationId xmlns:a16="http://schemas.microsoft.com/office/drawing/2014/main" id="{0D2D6166-EF41-361C-ECC7-7130E3710F6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86236" y="2563303"/>
              <a:ext cx="2114240" cy="2848241"/>
            </a:xfrm>
            <a:prstGeom prst="rect">
              <a:avLst/>
            </a:prstGeom>
          </p:spPr>
        </p:pic>
        <p:sp>
          <p:nvSpPr>
            <p:cNvPr id="10" name="TextBox 9">
              <a:extLst>
                <a:ext uri="{FF2B5EF4-FFF2-40B4-BE49-F238E27FC236}">
                  <a16:creationId xmlns:a16="http://schemas.microsoft.com/office/drawing/2014/main" id="{603A1AC3-3F65-B509-CC25-2D02FDDFBB0B}"/>
                </a:ext>
              </a:extLst>
            </p:cNvPr>
            <p:cNvSpPr txBox="1"/>
            <p:nvPr/>
          </p:nvSpPr>
          <p:spPr>
            <a:xfrm>
              <a:off x="1110160" y="5411544"/>
              <a:ext cx="2090316" cy="369332"/>
            </a:xfrm>
            <a:prstGeom prst="rect">
              <a:avLst/>
            </a:prstGeom>
            <a:noFill/>
          </p:spPr>
          <p:txBody>
            <a:bodyPr wrap="none" rtlCol="0">
              <a:spAutoFit/>
            </a:bodyPr>
            <a:lstStyle/>
            <a:p>
              <a:r>
                <a:rPr lang="en-IN" dirty="0"/>
                <a:t>Prof. Vincent </a:t>
              </a:r>
              <a:r>
                <a:rPr lang="en-IN" dirty="0" err="1"/>
                <a:t>Rijmen</a:t>
              </a:r>
              <a:endParaRPr lang="en-IN" dirty="0"/>
            </a:p>
          </p:txBody>
        </p:sp>
      </p:grpSp>
    </p:spTree>
    <p:extLst>
      <p:ext uri="{BB962C8B-B14F-4D97-AF65-F5344CB8AC3E}">
        <p14:creationId xmlns:p14="http://schemas.microsoft.com/office/powerpoint/2010/main" val="2986631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26E4C-1F9E-6772-EC61-9958E270E22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772CB6B-0952-17C8-0DBC-ED93FBEA475A}"/>
              </a:ext>
            </a:extLst>
          </p:cNvPr>
          <p:cNvSpPr/>
          <p:nvPr/>
        </p:nvSpPr>
        <p:spPr>
          <a:xfrm>
            <a:off x="0" y="0"/>
            <a:ext cx="12192000" cy="9661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latin typeface="Arial Rounded MT Bold" panose="020F0704030504030204" pitchFamily="34" charset="0"/>
              </a:rPr>
              <a:t>History of AES</a:t>
            </a:r>
            <a:endParaRPr lang="en-IN" sz="2000" dirty="0">
              <a:latin typeface="+mj-lt"/>
            </a:endParaRPr>
          </a:p>
        </p:txBody>
      </p:sp>
      <p:sp>
        <p:nvSpPr>
          <p:cNvPr id="2" name="TextBox 1">
            <a:extLst>
              <a:ext uri="{FF2B5EF4-FFF2-40B4-BE49-F238E27FC236}">
                <a16:creationId xmlns:a16="http://schemas.microsoft.com/office/drawing/2014/main" id="{390DF372-AE6F-2254-4245-FA2D569E5EBA}"/>
              </a:ext>
            </a:extLst>
          </p:cNvPr>
          <p:cNvSpPr txBox="1"/>
          <p:nvPr/>
        </p:nvSpPr>
        <p:spPr>
          <a:xfrm>
            <a:off x="422693" y="1406106"/>
            <a:ext cx="1089516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Back in 1970s, the US government used an encryption system called DES.</a:t>
            </a:r>
          </a:p>
          <a:p>
            <a:pPr marL="285750" indent="-285750">
              <a:buFont typeface="Arial" panose="020B0604020202020204" pitchFamily="34" charset="0"/>
              <a:buChar char="•"/>
            </a:pPr>
            <a:r>
              <a:rPr lang="en-US" dirty="0"/>
              <a:t>The main issue with DES was using a 56-bit key and by late 1990s, computer became fast which made DES encryption weaker.</a:t>
            </a:r>
          </a:p>
          <a:p>
            <a:pPr marL="285750" indent="-285750">
              <a:buFont typeface="Arial" panose="020B0604020202020204" pitchFamily="34" charset="0"/>
              <a:buChar char="•"/>
            </a:pPr>
            <a:r>
              <a:rPr lang="en-US" dirty="0"/>
              <a:t>So, in 1997, NIST launched an open worldwide competition to design a replacement for DES. </a:t>
            </a:r>
          </a:p>
          <a:p>
            <a:pPr marL="285750" indent="-285750">
              <a:buFont typeface="Arial" panose="020B0604020202020204" pitchFamily="34" charset="0"/>
              <a:buChar char="•"/>
            </a:pPr>
            <a:r>
              <a:rPr lang="en-US" dirty="0"/>
              <a:t>5 algorithms were shortlisted to become the new encryption standards.</a:t>
            </a:r>
          </a:p>
          <a:p>
            <a:pPr marL="285750" indent="-285750">
              <a:buFont typeface="Arial" panose="020B0604020202020204" pitchFamily="34" charset="0"/>
              <a:buChar char="•"/>
            </a:pPr>
            <a:r>
              <a:rPr lang="en-US" dirty="0"/>
              <a:t>In 2001, Rijndael Algorithm was finalized to be called as the </a:t>
            </a:r>
            <a:r>
              <a:rPr lang="en-US" b="1" dirty="0"/>
              <a:t>Advance Encryption Standard.</a:t>
            </a:r>
          </a:p>
          <a:p>
            <a:pPr marL="285750" indent="-285750">
              <a:buFont typeface="Arial" panose="020B0604020202020204" pitchFamily="34" charset="0"/>
              <a:buChar char="•"/>
            </a:pPr>
            <a:r>
              <a:rPr lang="en-US" dirty="0"/>
              <a:t>Till date there is not a single evidence of cracking this algorithm.</a:t>
            </a:r>
            <a:endParaRPr lang="en-IN" dirty="0"/>
          </a:p>
        </p:txBody>
      </p:sp>
    </p:spTree>
    <p:extLst>
      <p:ext uri="{BB962C8B-B14F-4D97-AF65-F5344CB8AC3E}">
        <p14:creationId xmlns:p14="http://schemas.microsoft.com/office/powerpoint/2010/main" val="1743373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76B78-710A-D67A-5041-BB8C81ED1F9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B7DA6C8-3A22-BF2D-D3C6-4F7533554891}"/>
              </a:ext>
            </a:extLst>
          </p:cNvPr>
          <p:cNvSpPr/>
          <p:nvPr/>
        </p:nvSpPr>
        <p:spPr>
          <a:xfrm>
            <a:off x="0" y="0"/>
            <a:ext cx="12192000" cy="9661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latin typeface="Arial Rounded MT Bold" panose="020F0704030504030204" pitchFamily="34" charset="0"/>
              </a:rPr>
              <a:t>How AES Works?</a:t>
            </a:r>
            <a:endParaRPr lang="en-IN" sz="2000" dirty="0">
              <a:latin typeface="+mj-lt"/>
            </a:endParaRPr>
          </a:p>
        </p:txBody>
      </p:sp>
      <p:sp>
        <p:nvSpPr>
          <p:cNvPr id="3" name="TextBox 2">
            <a:extLst>
              <a:ext uri="{FF2B5EF4-FFF2-40B4-BE49-F238E27FC236}">
                <a16:creationId xmlns:a16="http://schemas.microsoft.com/office/drawing/2014/main" id="{CFA48231-07AA-1805-515B-79C4829EC09C}"/>
              </a:ext>
            </a:extLst>
          </p:cNvPr>
          <p:cNvSpPr txBox="1"/>
          <p:nvPr/>
        </p:nvSpPr>
        <p:spPr>
          <a:xfrm>
            <a:off x="698740" y="1052422"/>
            <a:ext cx="10794520" cy="369332"/>
          </a:xfrm>
          <a:prstGeom prst="rect">
            <a:avLst/>
          </a:prstGeom>
          <a:noFill/>
        </p:spPr>
        <p:txBody>
          <a:bodyPr wrap="square" rtlCol="0">
            <a:spAutoFit/>
          </a:bodyPr>
          <a:lstStyle/>
          <a:p>
            <a:pPr algn="ctr"/>
            <a:r>
              <a:rPr lang="en-IN" dirty="0"/>
              <a:t>STEP 01: Text decoding and padding</a:t>
            </a:r>
          </a:p>
        </p:txBody>
      </p:sp>
      <p:pic>
        <p:nvPicPr>
          <p:cNvPr id="11" name="Picture 10">
            <a:extLst>
              <a:ext uri="{FF2B5EF4-FFF2-40B4-BE49-F238E27FC236}">
                <a16:creationId xmlns:a16="http://schemas.microsoft.com/office/drawing/2014/main" id="{F1DE4B66-826E-2FE9-F1C6-C664B3FAE61C}"/>
              </a:ext>
            </a:extLst>
          </p:cNvPr>
          <p:cNvPicPr>
            <a:picLocks noChangeAspect="1"/>
          </p:cNvPicPr>
          <p:nvPr/>
        </p:nvPicPr>
        <p:blipFill>
          <a:blip r:embed="rId2"/>
          <a:stretch>
            <a:fillRect/>
          </a:stretch>
        </p:blipFill>
        <p:spPr>
          <a:xfrm>
            <a:off x="698740" y="1421754"/>
            <a:ext cx="5963247" cy="4994694"/>
          </a:xfrm>
          <a:prstGeom prst="rect">
            <a:avLst/>
          </a:prstGeom>
        </p:spPr>
      </p:pic>
      <p:pic>
        <p:nvPicPr>
          <p:cNvPr id="13" name="Picture 12">
            <a:extLst>
              <a:ext uri="{FF2B5EF4-FFF2-40B4-BE49-F238E27FC236}">
                <a16:creationId xmlns:a16="http://schemas.microsoft.com/office/drawing/2014/main" id="{BDA69762-D5E6-D09F-8976-7FED74AEE370}"/>
              </a:ext>
            </a:extLst>
          </p:cNvPr>
          <p:cNvPicPr>
            <a:picLocks noChangeAspect="1"/>
          </p:cNvPicPr>
          <p:nvPr/>
        </p:nvPicPr>
        <p:blipFill>
          <a:blip r:embed="rId3"/>
          <a:stretch>
            <a:fillRect/>
          </a:stretch>
        </p:blipFill>
        <p:spPr>
          <a:xfrm>
            <a:off x="4926783" y="1526875"/>
            <a:ext cx="6566477" cy="2906971"/>
          </a:xfrm>
          <a:prstGeom prst="rect">
            <a:avLst/>
          </a:prstGeom>
        </p:spPr>
      </p:pic>
    </p:spTree>
    <p:extLst>
      <p:ext uri="{BB962C8B-B14F-4D97-AF65-F5344CB8AC3E}">
        <p14:creationId xmlns:p14="http://schemas.microsoft.com/office/powerpoint/2010/main" val="1976008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32913-2E59-5E43-09E3-B5CE28F2D7F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C47B61C-ED83-4C4B-8D90-2C903D9F2167}"/>
              </a:ext>
            </a:extLst>
          </p:cNvPr>
          <p:cNvSpPr/>
          <p:nvPr/>
        </p:nvSpPr>
        <p:spPr>
          <a:xfrm>
            <a:off x="0" y="0"/>
            <a:ext cx="12192000" cy="9661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latin typeface="Arial Rounded MT Bold" panose="020F0704030504030204" pitchFamily="34" charset="0"/>
              </a:rPr>
              <a:t>How AES Works?</a:t>
            </a:r>
            <a:endParaRPr lang="en-IN" sz="2000" dirty="0">
              <a:latin typeface="+mj-lt"/>
            </a:endParaRPr>
          </a:p>
        </p:txBody>
      </p:sp>
      <p:sp>
        <p:nvSpPr>
          <p:cNvPr id="3" name="TextBox 2">
            <a:extLst>
              <a:ext uri="{FF2B5EF4-FFF2-40B4-BE49-F238E27FC236}">
                <a16:creationId xmlns:a16="http://schemas.microsoft.com/office/drawing/2014/main" id="{89ADA78A-BFBB-1FC4-A435-E6CA701B595C}"/>
              </a:ext>
            </a:extLst>
          </p:cNvPr>
          <p:cNvSpPr txBox="1"/>
          <p:nvPr/>
        </p:nvSpPr>
        <p:spPr>
          <a:xfrm>
            <a:off x="698740" y="1052422"/>
            <a:ext cx="10794520" cy="369332"/>
          </a:xfrm>
          <a:prstGeom prst="rect">
            <a:avLst/>
          </a:prstGeom>
          <a:noFill/>
        </p:spPr>
        <p:txBody>
          <a:bodyPr wrap="square" rtlCol="0">
            <a:spAutoFit/>
          </a:bodyPr>
          <a:lstStyle/>
          <a:p>
            <a:pPr algn="ctr"/>
            <a:r>
              <a:rPr lang="en-IN" dirty="0"/>
              <a:t>STEP 02: Key Splitting</a:t>
            </a:r>
          </a:p>
        </p:txBody>
      </p:sp>
      <p:pic>
        <p:nvPicPr>
          <p:cNvPr id="5" name="Picture 4">
            <a:extLst>
              <a:ext uri="{FF2B5EF4-FFF2-40B4-BE49-F238E27FC236}">
                <a16:creationId xmlns:a16="http://schemas.microsoft.com/office/drawing/2014/main" id="{65C24DBC-B5AB-F135-5765-69E3D85EED51}"/>
              </a:ext>
            </a:extLst>
          </p:cNvPr>
          <p:cNvPicPr>
            <a:picLocks noChangeAspect="1"/>
          </p:cNvPicPr>
          <p:nvPr/>
        </p:nvPicPr>
        <p:blipFill>
          <a:blip r:embed="rId2"/>
          <a:stretch>
            <a:fillRect/>
          </a:stretch>
        </p:blipFill>
        <p:spPr>
          <a:xfrm>
            <a:off x="224287" y="1421754"/>
            <a:ext cx="5520905" cy="5165051"/>
          </a:xfrm>
          <a:prstGeom prst="rect">
            <a:avLst/>
          </a:prstGeom>
        </p:spPr>
      </p:pic>
      <p:pic>
        <p:nvPicPr>
          <p:cNvPr id="7" name="Picture 6">
            <a:extLst>
              <a:ext uri="{FF2B5EF4-FFF2-40B4-BE49-F238E27FC236}">
                <a16:creationId xmlns:a16="http://schemas.microsoft.com/office/drawing/2014/main" id="{A6A7155D-1AB4-F69D-B251-CE04911714D9}"/>
              </a:ext>
            </a:extLst>
          </p:cNvPr>
          <p:cNvPicPr>
            <a:picLocks noChangeAspect="1"/>
          </p:cNvPicPr>
          <p:nvPr/>
        </p:nvPicPr>
        <p:blipFill>
          <a:blip r:embed="rId3"/>
          <a:stretch>
            <a:fillRect/>
          </a:stretch>
        </p:blipFill>
        <p:spPr>
          <a:xfrm>
            <a:off x="5573452" y="1613139"/>
            <a:ext cx="6394261" cy="4321835"/>
          </a:xfrm>
          <a:prstGeom prst="rect">
            <a:avLst/>
          </a:prstGeom>
        </p:spPr>
      </p:pic>
    </p:spTree>
    <p:extLst>
      <p:ext uri="{BB962C8B-B14F-4D97-AF65-F5344CB8AC3E}">
        <p14:creationId xmlns:p14="http://schemas.microsoft.com/office/powerpoint/2010/main" val="3544822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1D2B3-119A-A5DE-91BB-C74D640842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BC03DA3-9ED6-20B4-27D6-264612664A6F}"/>
              </a:ext>
            </a:extLst>
          </p:cNvPr>
          <p:cNvSpPr/>
          <p:nvPr/>
        </p:nvSpPr>
        <p:spPr>
          <a:xfrm>
            <a:off x="0" y="0"/>
            <a:ext cx="12192000" cy="9661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latin typeface="Arial Rounded MT Bold" panose="020F0704030504030204" pitchFamily="34" charset="0"/>
              </a:rPr>
              <a:t>How AES Works?</a:t>
            </a:r>
            <a:endParaRPr lang="en-IN" sz="2000" dirty="0">
              <a:latin typeface="+mj-lt"/>
            </a:endParaRPr>
          </a:p>
        </p:txBody>
      </p:sp>
      <p:sp>
        <p:nvSpPr>
          <p:cNvPr id="3" name="TextBox 2">
            <a:extLst>
              <a:ext uri="{FF2B5EF4-FFF2-40B4-BE49-F238E27FC236}">
                <a16:creationId xmlns:a16="http://schemas.microsoft.com/office/drawing/2014/main" id="{B429625C-ED7B-D713-F2DE-FF2FC2A3AE9F}"/>
              </a:ext>
            </a:extLst>
          </p:cNvPr>
          <p:cNvSpPr txBox="1"/>
          <p:nvPr/>
        </p:nvSpPr>
        <p:spPr>
          <a:xfrm>
            <a:off x="698740" y="1052422"/>
            <a:ext cx="10794520" cy="369332"/>
          </a:xfrm>
          <a:prstGeom prst="rect">
            <a:avLst/>
          </a:prstGeom>
          <a:noFill/>
        </p:spPr>
        <p:txBody>
          <a:bodyPr wrap="square" rtlCol="0">
            <a:spAutoFit/>
          </a:bodyPr>
          <a:lstStyle/>
          <a:p>
            <a:pPr algn="ctr"/>
            <a:r>
              <a:rPr lang="en-IN" dirty="0"/>
              <a:t>STEP 02: Key Splitting</a:t>
            </a:r>
          </a:p>
        </p:txBody>
      </p:sp>
      <p:pic>
        <p:nvPicPr>
          <p:cNvPr id="6" name="Picture 5">
            <a:extLst>
              <a:ext uri="{FF2B5EF4-FFF2-40B4-BE49-F238E27FC236}">
                <a16:creationId xmlns:a16="http://schemas.microsoft.com/office/drawing/2014/main" id="{38658E5E-EBC7-B591-6227-DEFD10A37794}"/>
              </a:ext>
            </a:extLst>
          </p:cNvPr>
          <p:cNvPicPr>
            <a:picLocks noChangeAspect="1"/>
          </p:cNvPicPr>
          <p:nvPr/>
        </p:nvPicPr>
        <p:blipFill>
          <a:blip r:embed="rId2"/>
          <a:stretch>
            <a:fillRect/>
          </a:stretch>
        </p:blipFill>
        <p:spPr>
          <a:xfrm>
            <a:off x="698740" y="1683291"/>
            <a:ext cx="8670285" cy="3785856"/>
          </a:xfrm>
          <a:prstGeom prst="rect">
            <a:avLst/>
          </a:prstGeom>
        </p:spPr>
      </p:pic>
    </p:spTree>
    <p:extLst>
      <p:ext uri="{BB962C8B-B14F-4D97-AF65-F5344CB8AC3E}">
        <p14:creationId xmlns:p14="http://schemas.microsoft.com/office/powerpoint/2010/main" val="3694068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636</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Rounded MT 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Serean Miles</dc:creator>
  <cp:lastModifiedBy>Serean Miles</cp:lastModifiedBy>
  <cp:revision>1</cp:revision>
  <dcterms:created xsi:type="dcterms:W3CDTF">2025-10-11T18:14:38Z</dcterms:created>
  <dcterms:modified xsi:type="dcterms:W3CDTF">2025-10-11T20:14:35Z</dcterms:modified>
</cp:coreProperties>
</file>