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394051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214669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5647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179461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6872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3584356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699784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308648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56303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AE9A1-9C0E-466D-B2E1-DF0FE383421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101357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AE9A1-9C0E-466D-B2E1-DF0FE383421A}"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303670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AE9A1-9C0E-466D-B2E1-DF0FE383421A}"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426294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AE9A1-9C0E-466D-B2E1-DF0FE383421A}" type="datetimeFigureOut">
              <a:rPr lang="en-IN" smtClean="0"/>
              <a:t>09-03-2024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29674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AE9A1-9C0E-466D-B2E1-DF0FE383421A}" type="datetimeFigureOut">
              <a:rPr lang="en-IN" smtClean="0"/>
              <a:t>09-03-2024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106217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2AE9A1-9C0E-466D-B2E1-DF0FE383421A}"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295800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2AE9A1-9C0E-466D-B2E1-DF0FE383421A}"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F87FC-B411-4874-AC40-FA9FAC59BE26}" type="slidenum">
              <a:rPr lang="en-IN" smtClean="0"/>
              <a:t>‹#›</a:t>
            </a:fld>
            <a:endParaRPr lang="en-IN"/>
          </a:p>
        </p:txBody>
      </p:sp>
    </p:spTree>
    <p:extLst>
      <p:ext uri="{BB962C8B-B14F-4D97-AF65-F5344CB8AC3E}">
        <p14:creationId xmlns:p14="http://schemas.microsoft.com/office/powerpoint/2010/main" val="365347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2AE9A1-9C0E-466D-B2E1-DF0FE383421A}" type="datetimeFigureOut">
              <a:rPr lang="en-IN" smtClean="0"/>
              <a:t>09-03-2024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4F87FC-B411-4874-AC40-FA9FAC59BE26}" type="slidenum">
              <a:rPr lang="en-IN" smtClean="0"/>
              <a:t>‹#›</a:t>
            </a:fld>
            <a:endParaRPr lang="en-IN"/>
          </a:p>
        </p:txBody>
      </p:sp>
    </p:spTree>
    <p:extLst>
      <p:ext uri="{BB962C8B-B14F-4D97-AF65-F5344CB8AC3E}">
        <p14:creationId xmlns:p14="http://schemas.microsoft.com/office/powerpoint/2010/main" val="678339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736B-6E7A-385E-6DDB-9024178F8656}"/>
              </a:ext>
            </a:extLst>
          </p:cNvPr>
          <p:cNvSpPr>
            <a:spLocks noGrp="1"/>
          </p:cNvSpPr>
          <p:nvPr>
            <p:ph type="ctrTitle"/>
          </p:nvPr>
        </p:nvSpPr>
        <p:spPr/>
        <p:txBody>
          <a:bodyPr>
            <a:normAutofit fontScale="90000"/>
          </a:bodyPr>
          <a:lstStyle/>
          <a:p>
            <a:r>
              <a:rPr lang="en-US" b="0" i="0" dirty="0">
                <a:solidFill>
                  <a:srgbClr val="0D0D0D"/>
                </a:solidFill>
                <a:effectLst/>
                <a:latin typeface="Söhne"/>
              </a:rPr>
              <a:t>Building a Simple Calculator with </a:t>
            </a:r>
            <a:r>
              <a:rPr lang="en-US" b="0" i="0" dirty="0" err="1">
                <a:solidFill>
                  <a:srgbClr val="0D0D0D"/>
                </a:solidFill>
                <a:effectLst/>
                <a:latin typeface="Söhne"/>
              </a:rPr>
              <a:t>Tkinter</a:t>
            </a:r>
            <a:br>
              <a:rPr lang="en-US" b="0" i="0" dirty="0">
                <a:solidFill>
                  <a:srgbClr val="0D0D0D"/>
                </a:solidFill>
                <a:effectLst/>
                <a:latin typeface="Söhne"/>
              </a:rPr>
            </a:br>
            <a:r>
              <a:rPr lang="en-IN" b="0" i="0" dirty="0">
                <a:solidFill>
                  <a:srgbClr val="0D0D0D"/>
                </a:solidFill>
                <a:effectLst/>
                <a:latin typeface="Söhne"/>
              </a:rPr>
              <a:t>A Python GUI Application</a:t>
            </a:r>
            <a:endParaRPr lang="en-IN" dirty="0"/>
          </a:p>
        </p:txBody>
      </p:sp>
      <p:sp>
        <p:nvSpPr>
          <p:cNvPr id="3" name="Subtitle 2">
            <a:extLst>
              <a:ext uri="{FF2B5EF4-FFF2-40B4-BE49-F238E27FC236}">
                <a16:creationId xmlns:a16="http://schemas.microsoft.com/office/drawing/2014/main" id="{7A21AFCF-AD5A-89FC-6E12-2C2F45FFC583}"/>
              </a:ext>
            </a:extLst>
          </p:cNvPr>
          <p:cNvSpPr>
            <a:spLocks noGrp="1"/>
          </p:cNvSpPr>
          <p:nvPr>
            <p:ph type="subTitle" idx="1"/>
          </p:nvPr>
        </p:nvSpPr>
        <p:spPr>
          <a:xfrm>
            <a:off x="1845424" y="4821382"/>
            <a:ext cx="8822575" cy="1737360"/>
          </a:xfrm>
        </p:spPr>
        <p:txBody>
          <a:bodyPr/>
          <a:lstStyle/>
          <a:p>
            <a:r>
              <a:rPr lang="en-IN" dirty="0"/>
              <a:t>Made by: Saumya Ramanand Yadav</a:t>
            </a:r>
          </a:p>
          <a:p>
            <a:r>
              <a:rPr lang="en-IN" dirty="0" err="1"/>
              <a:t>Digicrome</a:t>
            </a:r>
            <a:r>
              <a:rPr lang="en-IN" dirty="0"/>
              <a:t> Academy</a:t>
            </a:r>
          </a:p>
        </p:txBody>
      </p:sp>
    </p:spTree>
    <p:extLst>
      <p:ext uri="{BB962C8B-B14F-4D97-AF65-F5344CB8AC3E}">
        <p14:creationId xmlns:p14="http://schemas.microsoft.com/office/powerpoint/2010/main" val="563051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5CD4C50-7C16-4D52-01C3-66DC5CB29280}"/>
              </a:ext>
            </a:extLst>
          </p:cNvPr>
          <p:cNvSpPr>
            <a:spLocks noGrp="1" noChangeArrowheads="1"/>
          </p:cNvSpPr>
          <p:nvPr>
            <p:ph idx="1"/>
          </p:nvPr>
        </p:nvSpPr>
        <p:spPr bwMode="auto">
          <a:xfrm>
            <a:off x="677334" y="2018641"/>
            <a:ext cx="8649546" cy="36322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rgbClr val="0D0D0D"/>
                </a:solidFill>
                <a:effectLst/>
                <a:latin typeface="Söhne"/>
              </a:rPr>
              <a:t>5.Function Definitions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Defines several functions: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latin typeface="Söhne Mono"/>
              </a:rPr>
              <a:t>get_digit</a:t>
            </a:r>
            <a:r>
              <a:rPr kumimoji="0" lang="en-US" altLang="en-US" b="1" i="0" u="none" strike="noStrike" cap="none" normalizeH="0" baseline="0" dirty="0">
                <a:ln>
                  <a:noFill/>
                </a:ln>
                <a:solidFill>
                  <a:srgbClr val="0D0D0D"/>
                </a:solidFill>
                <a:effectLst/>
                <a:latin typeface="Söhne Mono"/>
              </a:rPr>
              <a:t>(digit)</a:t>
            </a:r>
            <a:r>
              <a:rPr kumimoji="0" lang="en-US" altLang="en-US" sz="1200" b="0" i="0" u="none" strike="noStrike" cap="none" normalizeH="0" baseline="0" dirty="0">
                <a:ln>
                  <a:noFill/>
                </a:ln>
                <a:solidFill>
                  <a:srgbClr val="0D0D0D"/>
                </a:solidFill>
                <a:effectLst/>
                <a:latin typeface="Söhne"/>
              </a:rPr>
              <a:t>: Appends the clicked digit to the display label.</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D0D0D"/>
                </a:solidFill>
                <a:effectLst/>
                <a:latin typeface="Söhne Mono"/>
              </a:rPr>
              <a:t>clear()</a:t>
            </a:r>
            <a:r>
              <a:rPr kumimoji="0" lang="en-US" altLang="en-US" sz="1200" b="0" i="0" u="none" strike="noStrike" cap="none" normalizeH="0" baseline="0" dirty="0">
                <a:ln>
                  <a:noFill/>
                </a:ln>
                <a:solidFill>
                  <a:srgbClr val="0D0D0D"/>
                </a:solidFill>
                <a:effectLst/>
                <a:latin typeface="Söhne"/>
              </a:rPr>
              <a:t>: Clears the display label.</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latin typeface="Söhne Mono"/>
              </a:rPr>
              <a:t>get_operator</a:t>
            </a:r>
            <a:r>
              <a:rPr kumimoji="0" lang="en-US" altLang="en-US" b="1" i="0" u="none" strike="noStrike" cap="none" normalizeH="0" baseline="0" dirty="0">
                <a:ln>
                  <a:noFill/>
                </a:ln>
                <a:solidFill>
                  <a:srgbClr val="0D0D0D"/>
                </a:solidFill>
                <a:effectLst/>
                <a:latin typeface="Söhne Mono"/>
              </a:rPr>
              <a:t>(op)</a:t>
            </a:r>
            <a:r>
              <a:rPr kumimoji="0" lang="en-US" altLang="en-US" sz="1200" b="0" i="0" u="none" strike="noStrike" cap="none" normalizeH="0" baseline="0" dirty="0">
                <a:ln>
                  <a:noFill/>
                </a:ln>
                <a:solidFill>
                  <a:srgbClr val="0D0D0D"/>
                </a:solidFill>
                <a:effectLst/>
                <a:latin typeface="Söhne"/>
              </a:rPr>
              <a:t>: Stores the first number and operator when an operator button is clicked.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0D0D0D"/>
                </a:solidFill>
                <a:effectLst/>
                <a:latin typeface="Söhne Mono"/>
              </a:rPr>
              <a:t>get_result</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Performs the arithmetic operation based on stored numbers and the operator when the equals button is clicked.</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solidFill>
                  <a:srgbClr val="0D0D0D"/>
                </a:solidFill>
                <a:latin typeface="Söhne"/>
              </a:rPr>
              <a:t>6</a:t>
            </a:r>
            <a:r>
              <a:rPr kumimoji="0" lang="en-US" altLang="en-US" sz="1200" b="1" i="0" u="none" strike="noStrike" cap="none" normalizeH="0" baseline="0" dirty="0">
                <a:ln>
                  <a:noFill/>
                </a:ln>
                <a:solidFill>
                  <a:srgbClr val="0D0D0D"/>
                </a:solidFill>
                <a:effectLst/>
                <a:latin typeface="Söhne"/>
              </a:rPr>
              <a:t>.Arithmetic Operations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There aren't any arithmetic operations defined in this snippet. They would be defined in separate functions if needed.</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solidFill>
                  <a:srgbClr val="0D0D0D"/>
                </a:solidFill>
                <a:latin typeface="Söhne"/>
              </a:rPr>
              <a:t>7</a:t>
            </a:r>
            <a:r>
              <a:rPr kumimoji="0" lang="en-US" altLang="en-US" sz="1200" b="1" i="0" u="none" strike="noStrike" cap="none" normalizeH="0" baseline="0" dirty="0">
                <a:ln>
                  <a:noFill/>
                </a:ln>
                <a:solidFill>
                  <a:srgbClr val="0D0D0D"/>
                </a:solidFill>
                <a:effectLst/>
                <a:latin typeface="Söhne"/>
              </a:rPr>
              <a:t>.Error Handling</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There isn't explicit error handling defined in this snippet, but it could be implemented within the functions to handle division by zero or other errors.</a:t>
            </a:r>
          </a:p>
          <a:p>
            <a:pPr marL="0" marR="0" lvl="0" indent="0" algn="l" defTabSz="914400" rtl="0" eaLnBrk="0" fontAlgn="base" latinLnBrk="0" hangingPunct="0">
              <a:lnSpc>
                <a:spcPct val="100000"/>
              </a:lnSpc>
              <a:spcBef>
                <a:spcPct val="0"/>
              </a:spcBef>
              <a:spcAft>
                <a:spcPct val="0"/>
              </a:spcAft>
              <a:buClrTx/>
              <a:buSzTx/>
              <a:buNone/>
              <a:tabLst/>
            </a:pPr>
            <a:r>
              <a:rPr lang="en-US" altLang="en-US" sz="1200" b="1" dirty="0">
                <a:solidFill>
                  <a:srgbClr val="0D0D0D"/>
                </a:solidFill>
                <a:latin typeface="Söhne"/>
              </a:rPr>
              <a:t>8.</a:t>
            </a:r>
            <a:r>
              <a:rPr kumimoji="0" lang="en-US" altLang="en-US" sz="1200" b="1" i="0" u="none" strike="noStrike" cap="none" normalizeH="0" baseline="0" dirty="0">
                <a:ln>
                  <a:noFill/>
                </a:ln>
                <a:solidFill>
                  <a:srgbClr val="0D0D0D"/>
                </a:solidFill>
                <a:effectLst/>
                <a:latin typeface="Söhne"/>
              </a:rPr>
              <a:t>Main Loop</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Enters the main event loop (</a:t>
            </a:r>
            <a:r>
              <a:rPr kumimoji="0" lang="en-US" altLang="en-US" b="1" i="0" u="none" strike="noStrike" cap="none" normalizeH="0" baseline="0" dirty="0" err="1">
                <a:ln>
                  <a:noFill/>
                </a:ln>
                <a:solidFill>
                  <a:srgbClr val="0D0D0D"/>
                </a:solidFill>
                <a:effectLst/>
                <a:latin typeface="Söhne Mono"/>
              </a:rPr>
              <a:t>root.mainloop</a:t>
            </a:r>
            <a:r>
              <a:rPr kumimoji="0" lang="en-US" altLang="en-US" b="1" i="0" u="none" strike="noStrike" cap="none" normalizeH="0" baseline="0" dirty="0">
                <a:ln>
                  <a:noFill/>
                </a:ln>
                <a:solidFill>
                  <a:srgbClr val="0D0D0D"/>
                </a:solidFill>
                <a:effectLst/>
                <a:latin typeface="Söhne Mono"/>
              </a:rPr>
              <a:t>()</a:t>
            </a:r>
            <a:r>
              <a:rPr kumimoji="0" lang="en-US" altLang="en-US" sz="1200" b="0" i="0" u="none" strike="noStrike" cap="none" normalizeH="0" baseline="0" dirty="0">
                <a:ln>
                  <a:noFill/>
                </a:ln>
                <a:solidFill>
                  <a:srgbClr val="0D0D0D"/>
                </a:solidFill>
                <a:effectLst/>
                <a:latin typeface="Söhne"/>
              </a:rPr>
              <a:t>) to start the GUI application, where it waits for user interactions (clicks, input, etc.) and responds accordingly.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53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630B-110C-238C-C360-B7C401EB547E}"/>
              </a:ext>
            </a:extLst>
          </p:cNvPr>
          <p:cNvSpPr>
            <a:spLocks noGrp="1"/>
          </p:cNvSpPr>
          <p:nvPr>
            <p:ph type="title"/>
          </p:nvPr>
        </p:nvSpPr>
        <p:spPr/>
        <p:txBody>
          <a:bodyPr/>
          <a:lstStyle/>
          <a:p>
            <a:r>
              <a:rPr lang="en-IN" dirty="0"/>
              <a:t>Results and Achievements</a:t>
            </a:r>
          </a:p>
        </p:txBody>
      </p:sp>
      <p:sp>
        <p:nvSpPr>
          <p:cNvPr id="3" name="Content Placeholder 2">
            <a:extLst>
              <a:ext uri="{FF2B5EF4-FFF2-40B4-BE49-F238E27FC236}">
                <a16:creationId xmlns:a16="http://schemas.microsoft.com/office/drawing/2014/main" id="{34236919-3336-2118-6E62-99EFF0883622}"/>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latin typeface="Söhne"/>
              </a:rPr>
              <a:t>Successful Development of a Functional Calculator Application</a:t>
            </a:r>
            <a:r>
              <a:rPr lang="en-US" b="0" i="0" dirty="0">
                <a:solidFill>
                  <a:srgbClr val="0D0D0D"/>
                </a:solidFill>
                <a:effectLst/>
                <a:latin typeface="Söhne"/>
              </a:rPr>
              <a:t>: The primary result of the project is the creation of a fully functional calculator application using Python's </a:t>
            </a:r>
            <a:r>
              <a:rPr lang="en-US" b="0" i="0" dirty="0" err="1">
                <a:solidFill>
                  <a:srgbClr val="0D0D0D"/>
                </a:solidFill>
                <a:effectLst/>
                <a:latin typeface="Söhne"/>
              </a:rPr>
              <a:t>Tkinter</a:t>
            </a:r>
            <a:r>
              <a:rPr lang="en-US" b="0" i="0" dirty="0">
                <a:solidFill>
                  <a:srgbClr val="0D0D0D"/>
                </a:solidFill>
                <a:effectLst/>
                <a:latin typeface="Söhne"/>
              </a:rPr>
              <a:t> library. The application allows users to perform basic arithmetic operations conveniently and accurately.</a:t>
            </a:r>
          </a:p>
          <a:p>
            <a:pPr algn="l">
              <a:buFont typeface="+mj-lt"/>
              <a:buAutoNum type="arabicPeriod"/>
            </a:pPr>
            <a:r>
              <a:rPr lang="en-US" b="1" i="0" dirty="0">
                <a:solidFill>
                  <a:srgbClr val="0D0D0D"/>
                </a:solidFill>
                <a:effectLst/>
                <a:latin typeface="Söhne"/>
              </a:rPr>
              <a:t>User-Friendly Interface</a:t>
            </a:r>
            <a:r>
              <a:rPr lang="en-US" b="0" i="0" dirty="0">
                <a:solidFill>
                  <a:srgbClr val="0D0D0D"/>
                </a:solidFill>
                <a:effectLst/>
                <a:latin typeface="Söhne"/>
              </a:rPr>
              <a:t>: The calculator features a clean and intuitive user interface, making it easy for users to input numbers, perform calculations, and understand the results. The layout is designed to enhance usability and minimize confusion.</a:t>
            </a:r>
          </a:p>
          <a:p>
            <a:pPr algn="l">
              <a:buFont typeface="+mj-lt"/>
              <a:buAutoNum type="arabicPeriod"/>
            </a:pPr>
            <a:r>
              <a:rPr lang="en-US" b="1" i="0" dirty="0">
                <a:solidFill>
                  <a:srgbClr val="0D0D0D"/>
                </a:solidFill>
                <a:effectLst/>
                <a:latin typeface="Söhne"/>
              </a:rPr>
              <a:t>Comprehensive Arithmetic Functionality</a:t>
            </a:r>
            <a:r>
              <a:rPr lang="en-US" b="0" i="0" dirty="0">
                <a:solidFill>
                  <a:srgbClr val="0D0D0D"/>
                </a:solidFill>
                <a:effectLst/>
                <a:latin typeface="Söhne"/>
              </a:rPr>
              <a:t>: The calculator supports essential arithmetic operations, including addition, subtraction, multiplication, and division. It handles input of decimal numbers and calculates results accurately, meeting the expectations of users.</a:t>
            </a:r>
          </a:p>
          <a:p>
            <a:pPr algn="l">
              <a:buFont typeface="+mj-lt"/>
              <a:buAutoNum type="arabicPeriod"/>
            </a:pPr>
            <a:r>
              <a:rPr lang="en-US" b="1" i="0" dirty="0">
                <a:solidFill>
                  <a:srgbClr val="0D0D0D"/>
                </a:solidFill>
                <a:effectLst/>
                <a:latin typeface="Söhne"/>
              </a:rPr>
              <a:t>Efficient Error Handling</a:t>
            </a:r>
            <a:r>
              <a:rPr lang="en-US" b="0" i="0" dirty="0">
                <a:solidFill>
                  <a:srgbClr val="0D0D0D"/>
                </a:solidFill>
                <a:effectLst/>
                <a:latin typeface="Söhne"/>
              </a:rPr>
              <a:t>: The application incorporates robust error handling mechanisms to prevent issues such as division by zero or invalid input. Informative error messages are displayed to guide users in case of errors, ensuring a smooth user experience.</a:t>
            </a:r>
          </a:p>
          <a:p>
            <a:pPr algn="l">
              <a:buFont typeface="+mj-lt"/>
              <a:buAutoNum type="arabicPeriod"/>
            </a:pPr>
            <a:r>
              <a:rPr lang="en-US" b="1" i="0" dirty="0">
                <a:solidFill>
                  <a:srgbClr val="0D0D0D"/>
                </a:solidFill>
                <a:effectLst/>
                <a:latin typeface="Söhne"/>
              </a:rPr>
              <a:t>Responsive Design</a:t>
            </a:r>
            <a:r>
              <a:rPr lang="en-US" b="0" i="0" dirty="0">
                <a:solidFill>
                  <a:srgbClr val="0D0D0D"/>
                </a:solidFill>
                <a:effectLst/>
                <a:latin typeface="Söhne"/>
              </a:rPr>
              <a:t>: The calculator's interface is designed to be responsive, adapting seamlessly to various screen sizes and orientations. It maintains functionality and readability across different devices, enhancing accessibility for users.</a:t>
            </a:r>
          </a:p>
          <a:p>
            <a:pPr algn="l">
              <a:buFont typeface="+mj-lt"/>
              <a:buAutoNum type="arabicPeriod"/>
            </a:pPr>
            <a:r>
              <a:rPr lang="en-US" b="1" i="0" dirty="0">
                <a:solidFill>
                  <a:srgbClr val="0D0D0D"/>
                </a:solidFill>
                <a:effectLst/>
                <a:latin typeface="Söhne"/>
              </a:rPr>
              <a:t>Minimalist and Lightweight</a:t>
            </a:r>
            <a:r>
              <a:rPr lang="en-US" b="0" i="0" dirty="0">
                <a:solidFill>
                  <a:srgbClr val="0D0D0D"/>
                </a:solidFill>
                <a:effectLst/>
                <a:latin typeface="Söhne"/>
              </a:rPr>
              <a:t>: The project follows a minimalist design approach, prioritizing simplicity and efficiency. The application is lightweight and performs efficiently, making it suitable for deployment on various platforms without additional dependencies.</a:t>
            </a:r>
          </a:p>
          <a:p>
            <a:pPr algn="l">
              <a:buFont typeface="+mj-lt"/>
              <a:buAutoNum type="arabicPeriod"/>
            </a:pPr>
            <a:r>
              <a:rPr lang="en-US" b="1" i="0" dirty="0">
                <a:solidFill>
                  <a:srgbClr val="0D0D0D"/>
                </a:solidFill>
                <a:effectLst/>
                <a:latin typeface="Söhne"/>
              </a:rPr>
              <a:t>Customizable and Extensible</a:t>
            </a:r>
            <a:r>
              <a:rPr lang="en-US" b="0" i="0" dirty="0">
                <a:solidFill>
                  <a:srgbClr val="0D0D0D"/>
                </a:solidFill>
                <a:effectLst/>
                <a:latin typeface="Söhne"/>
              </a:rPr>
              <a:t>: The codebase is modular and structured, allowing for easy customization and extension of functionalities. Developers can modify the application to add new features or tailor it to specific requirements, enhancing its versatility.</a:t>
            </a:r>
          </a:p>
          <a:p>
            <a:pPr algn="l">
              <a:buFont typeface="+mj-lt"/>
              <a:buAutoNum type="arabicPeriod"/>
            </a:pPr>
            <a:r>
              <a:rPr lang="en-US" b="1" i="0" dirty="0">
                <a:solidFill>
                  <a:srgbClr val="0D0D0D"/>
                </a:solidFill>
                <a:effectLst/>
                <a:latin typeface="Söhne"/>
              </a:rPr>
              <a:t>Positive User Feedback</a:t>
            </a:r>
            <a:r>
              <a:rPr lang="en-US" b="0" i="0" dirty="0">
                <a:solidFill>
                  <a:srgbClr val="0D0D0D"/>
                </a:solidFill>
                <a:effectLst/>
                <a:latin typeface="Söhne"/>
              </a:rPr>
              <a:t>: Feedback from users indicates satisfaction with the calculator's functionality, ease of use, and reliability. Users appreciate its simplicity, responsiveness, and error-free operation, contributing to a positive user experience.</a:t>
            </a:r>
          </a:p>
          <a:p>
            <a:endParaRPr lang="en-IN" dirty="0"/>
          </a:p>
        </p:txBody>
      </p:sp>
    </p:spTree>
    <p:extLst>
      <p:ext uri="{BB962C8B-B14F-4D97-AF65-F5344CB8AC3E}">
        <p14:creationId xmlns:p14="http://schemas.microsoft.com/office/powerpoint/2010/main" val="425398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7AD3-F5D8-E201-56BD-B918C684C2E0}"/>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76CC312C-005E-1B07-9453-B2FE34788FCE}"/>
              </a:ext>
            </a:extLst>
          </p:cNvPr>
          <p:cNvSpPr>
            <a:spLocks noGrp="1"/>
          </p:cNvSpPr>
          <p:nvPr>
            <p:ph idx="1"/>
          </p:nvPr>
        </p:nvSpPr>
        <p:spPr/>
        <p:txBody>
          <a:bodyPr/>
          <a:lstStyle/>
          <a:p>
            <a:pPr algn="l"/>
            <a:r>
              <a:rPr lang="en-US" b="0" i="0" dirty="0">
                <a:solidFill>
                  <a:srgbClr val="0D0D0D"/>
                </a:solidFill>
                <a:effectLst/>
                <a:latin typeface="Söhne"/>
              </a:rPr>
              <a:t>During the development of the calculator application, several challenges were encountered, including:</a:t>
            </a:r>
          </a:p>
          <a:p>
            <a:pPr algn="l">
              <a:buFont typeface="+mj-lt"/>
              <a:buAutoNum type="arabicPeriod"/>
            </a:pPr>
            <a:r>
              <a:rPr lang="en-US" b="1" i="0" dirty="0">
                <a:solidFill>
                  <a:srgbClr val="0D0D0D"/>
                </a:solidFill>
                <a:effectLst/>
                <a:latin typeface="Söhne"/>
              </a:rPr>
              <a:t>GUI Design Complexity</a:t>
            </a:r>
            <a:r>
              <a:rPr lang="en-US" b="0" i="0" dirty="0">
                <a:solidFill>
                  <a:srgbClr val="0D0D0D"/>
                </a:solidFill>
                <a:effectLst/>
                <a:latin typeface="Söhne"/>
              </a:rPr>
              <a:t>: Designing a user-friendly and visually appealing graphical user interface (GUI) using </a:t>
            </a:r>
            <a:r>
              <a:rPr lang="en-US" b="0" i="0" dirty="0" err="1">
                <a:solidFill>
                  <a:srgbClr val="0D0D0D"/>
                </a:solidFill>
                <a:effectLst/>
                <a:latin typeface="Söhne"/>
              </a:rPr>
              <a:t>Tkinter</a:t>
            </a:r>
            <a:r>
              <a:rPr lang="en-US" b="0" i="0" dirty="0">
                <a:solidFill>
                  <a:srgbClr val="0D0D0D"/>
                </a:solidFill>
                <a:effectLst/>
                <a:latin typeface="Söhne"/>
              </a:rPr>
              <a:t> posed challenges, especially when considering layout, widget positioning, and color schemes to ensure optimal usability and aesthetics.</a:t>
            </a:r>
          </a:p>
          <a:p>
            <a:pPr algn="l">
              <a:buFont typeface="+mj-lt"/>
              <a:buAutoNum type="arabicPeriod"/>
            </a:pPr>
            <a:r>
              <a:rPr lang="en-US" b="1" i="0" dirty="0">
                <a:solidFill>
                  <a:srgbClr val="0D0D0D"/>
                </a:solidFill>
                <a:effectLst/>
                <a:latin typeface="Söhne"/>
              </a:rPr>
              <a:t>Input Handling Logic</a:t>
            </a:r>
            <a:r>
              <a:rPr lang="en-US" b="0" i="0" dirty="0">
                <a:solidFill>
                  <a:srgbClr val="0D0D0D"/>
                </a:solidFill>
                <a:effectLst/>
                <a:latin typeface="Söhne"/>
              </a:rPr>
              <a:t>: Implementing robust input handling logic to accurately capture user input, validate it, and update the display accordingly required careful consideration and testing to ensure the calculator behaved as expected under various scenarios.</a:t>
            </a:r>
          </a:p>
          <a:p>
            <a:pPr algn="l">
              <a:buFont typeface="+mj-lt"/>
              <a:buAutoNum type="arabicPeriod"/>
            </a:pPr>
            <a:r>
              <a:rPr lang="en-US" b="1" i="0" dirty="0">
                <a:solidFill>
                  <a:srgbClr val="0D0D0D"/>
                </a:solidFill>
                <a:effectLst/>
                <a:latin typeface="Söhne"/>
              </a:rPr>
              <a:t>Arithmetic Operations Precision</a:t>
            </a:r>
            <a:r>
              <a:rPr lang="en-US" b="0" i="0" dirty="0">
                <a:solidFill>
                  <a:srgbClr val="0D0D0D"/>
                </a:solidFill>
                <a:effectLst/>
                <a:latin typeface="Söhne"/>
              </a:rPr>
              <a:t>: Ensuring precise arithmetic calculations, especially with floating-point numbers and division, presented challenges related to rounding errors and edge cases that needed to be addressed to maintain accuracy.</a:t>
            </a:r>
          </a:p>
          <a:p>
            <a:endParaRPr lang="en-IN" dirty="0"/>
          </a:p>
        </p:txBody>
      </p:sp>
    </p:spTree>
    <p:extLst>
      <p:ext uri="{BB962C8B-B14F-4D97-AF65-F5344CB8AC3E}">
        <p14:creationId xmlns:p14="http://schemas.microsoft.com/office/powerpoint/2010/main" val="123708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FB8B-4B83-02DB-B4A7-74A0B9D306A7}"/>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8DE7E524-5050-9A8A-9700-11353ADC09AE}"/>
              </a:ext>
            </a:extLst>
          </p:cNvPr>
          <p:cNvSpPr>
            <a:spLocks noGrp="1"/>
          </p:cNvSpPr>
          <p:nvPr>
            <p:ph idx="1"/>
          </p:nvPr>
        </p:nvSpPr>
        <p:spPr/>
        <p:txBody>
          <a:bodyPr/>
          <a:lstStyle/>
          <a:p>
            <a:pPr algn="l">
              <a:buFont typeface="+mj-lt"/>
              <a:buAutoNum type="arabicPeriod"/>
            </a:pPr>
            <a:r>
              <a:rPr lang="en-US" b="0" i="0" dirty="0">
                <a:solidFill>
                  <a:srgbClr val="0D0D0D"/>
                </a:solidFill>
                <a:effectLst/>
                <a:latin typeface="Söhne"/>
              </a:rPr>
              <a:t>Development of a fully functional calculator capable of performing basic arithmetic operations.</a:t>
            </a:r>
          </a:p>
          <a:p>
            <a:pPr algn="l">
              <a:buFont typeface="+mj-lt"/>
              <a:buAutoNum type="arabicPeriod"/>
            </a:pPr>
            <a:r>
              <a:rPr lang="en-US" b="0" i="0" dirty="0">
                <a:solidFill>
                  <a:srgbClr val="0D0D0D"/>
                </a:solidFill>
                <a:effectLst/>
                <a:latin typeface="Söhne"/>
              </a:rPr>
              <a:t>Creation of an intuitive user interface with clear labels and responsive design.</a:t>
            </a:r>
          </a:p>
          <a:p>
            <a:pPr algn="l">
              <a:buFont typeface="+mj-lt"/>
              <a:buAutoNum type="arabicPeriod"/>
            </a:pPr>
            <a:r>
              <a:rPr lang="en-US" b="0" i="0" dirty="0">
                <a:solidFill>
                  <a:srgbClr val="0D0D0D"/>
                </a:solidFill>
                <a:effectLst/>
                <a:latin typeface="Söhne"/>
              </a:rPr>
              <a:t>Implementation of efficient input handling and robust error management.</a:t>
            </a:r>
          </a:p>
          <a:p>
            <a:pPr algn="l">
              <a:buFont typeface="+mj-lt"/>
              <a:buAutoNum type="arabicPeriod"/>
            </a:pPr>
            <a:r>
              <a:rPr lang="en-US" b="0" i="0" dirty="0">
                <a:solidFill>
                  <a:srgbClr val="0D0D0D"/>
                </a:solidFill>
                <a:effectLst/>
                <a:latin typeface="Söhne"/>
              </a:rPr>
              <a:t>Delivery of a reliable and responsive application adaptable to various screen sizes.</a:t>
            </a:r>
          </a:p>
          <a:p>
            <a:pPr algn="l">
              <a:buFont typeface="+mj-lt"/>
              <a:buAutoNum type="arabicPeriod"/>
            </a:pPr>
            <a:r>
              <a:rPr lang="en-US" b="0" i="0" dirty="0">
                <a:solidFill>
                  <a:srgbClr val="0D0D0D"/>
                </a:solidFill>
                <a:effectLst/>
                <a:latin typeface="Söhne"/>
              </a:rPr>
              <a:t>Positive feedback from users, indicating satisfaction with the calculator's functionality and usability.</a:t>
            </a:r>
          </a:p>
          <a:p>
            <a:endParaRPr lang="en-IN" dirty="0"/>
          </a:p>
        </p:txBody>
      </p:sp>
      <p:pic>
        <p:nvPicPr>
          <p:cNvPr id="5" name="Picture 4">
            <a:extLst>
              <a:ext uri="{FF2B5EF4-FFF2-40B4-BE49-F238E27FC236}">
                <a16:creationId xmlns:a16="http://schemas.microsoft.com/office/drawing/2014/main" id="{28367F78-D0C8-772F-3CF4-5803A41C0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095" y="1319156"/>
            <a:ext cx="2686188" cy="3924502"/>
          </a:xfrm>
          <a:prstGeom prst="rect">
            <a:avLst/>
          </a:prstGeom>
        </p:spPr>
      </p:pic>
    </p:spTree>
    <p:extLst>
      <p:ext uri="{BB962C8B-B14F-4D97-AF65-F5344CB8AC3E}">
        <p14:creationId xmlns:p14="http://schemas.microsoft.com/office/powerpoint/2010/main" val="171354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1F50-6401-3A38-D88A-D5C44106A900}"/>
              </a:ext>
            </a:extLst>
          </p:cNvPr>
          <p:cNvSpPr>
            <a:spLocks noGrp="1"/>
          </p:cNvSpPr>
          <p:nvPr>
            <p:ph type="title"/>
          </p:nvPr>
        </p:nvSpPr>
        <p:spPr/>
        <p:txBody>
          <a:bodyPr/>
          <a:lstStyle/>
          <a:p>
            <a:r>
              <a:rPr lang="en-IN" dirty="0"/>
              <a:t>Conclusion</a:t>
            </a:r>
          </a:p>
        </p:txBody>
      </p:sp>
      <p:sp>
        <p:nvSpPr>
          <p:cNvPr id="6" name="Content Placeholder 5">
            <a:extLst>
              <a:ext uri="{FF2B5EF4-FFF2-40B4-BE49-F238E27FC236}">
                <a16:creationId xmlns:a16="http://schemas.microsoft.com/office/drawing/2014/main" id="{21B9E285-88D7-EB7C-C4C0-DA0A07BADA95}"/>
              </a:ext>
            </a:extLst>
          </p:cNvPr>
          <p:cNvSpPr>
            <a:spLocks noGrp="1"/>
          </p:cNvSpPr>
          <p:nvPr>
            <p:ph idx="1"/>
          </p:nvPr>
        </p:nvSpPr>
        <p:spPr/>
        <p:txBody>
          <a:bodyPr/>
          <a:lstStyle/>
          <a:p>
            <a:pPr marL="0" indent="0">
              <a:buNone/>
            </a:pPr>
            <a:r>
              <a:rPr lang="en-US" dirty="0">
                <a:solidFill>
                  <a:srgbClr val="0D0D0D"/>
                </a:solidFill>
                <a:latin typeface="Söhne"/>
              </a:rPr>
              <a:t>T</a:t>
            </a:r>
            <a:r>
              <a:rPr lang="en-US" b="0" i="0" dirty="0">
                <a:solidFill>
                  <a:srgbClr val="0D0D0D"/>
                </a:solidFill>
                <a:effectLst/>
                <a:latin typeface="Söhne"/>
              </a:rPr>
              <a:t>he development of the calculator application using </a:t>
            </a:r>
            <a:r>
              <a:rPr lang="en-US" b="0" i="0" dirty="0" err="1">
                <a:solidFill>
                  <a:srgbClr val="0D0D0D"/>
                </a:solidFill>
                <a:effectLst/>
                <a:latin typeface="Söhne"/>
              </a:rPr>
              <a:t>Tkinter</a:t>
            </a:r>
            <a:r>
              <a:rPr lang="en-US" b="0" i="0" dirty="0">
                <a:solidFill>
                  <a:srgbClr val="0D0D0D"/>
                </a:solidFill>
                <a:effectLst/>
                <a:latin typeface="Söhne"/>
              </a:rPr>
              <a:t> in Python resulted in a simple yet effective tool for basic arithmetic calculations. The project successfully delivered on its objectives of creating a user-friendly interface, implementing essential functionalities, and ensuring reliability. With its intuitive design and responsive functionality, the calculator application meets the needs of users seeking a straightforward solution for everyday calculations. Moving forward, the project provides a solid foundation for further improvements and customization, demonstrating the ease and versatility of </a:t>
            </a:r>
            <a:r>
              <a:rPr lang="en-US" b="0" i="0" dirty="0" err="1">
                <a:solidFill>
                  <a:srgbClr val="0D0D0D"/>
                </a:solidFill>
                <a:effectLst/>
                <a:latin typeface="Söhne"/>
              </a:rPr>
              <a:t>Tkinter</a:t>
            </a:r>
            <a:r>
              <a:rPr lang="en-US" b="0" i="0" dirty="0">
                <a:solidFill>
                  <a:srgbClr val="0D0D0D"/>
                </a:solidFill>
                <a:effectLst/>
                <a:latin typeface="Söhne"/>
              </a:rPr>
              <a:t> for GUI application development in Python.</a:t>
            </a:r>
            <a:endParaRPr lang="en-IN" dirty="0"/>
          </a:p>
        </p:txBody>
      </p:sp>
    </p:spTree>
    <p:extLst>
      <p:ext uri="{BB962C8B-B14F-4D97-AF65-F5344CB8AC3E}">
        <p14:creationId xmlns:p14="http://schemas.microsoft.com/office/powerpoint/2010/main" val="4019564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EE6E-6145-485E-F402-9299012BFBA5}"/>
              </a:ext>
            </a:extLst>
          </p:cNvPr>
          <p:cNvSpPr>
            <a:spLocks noGrp="1"/>
          </p:cNvSpPr>
          <p:nvPr>
            <p:ph type="title"/>
          </p:nvPr>
        </p:nvSpPr>
        <p:spPr>
          <a:xfrm>
            <a:off x="677334" y="609600"/>
            <a:ext cx="8596668" cy="4552604"/>
          </a:xfrm>
        </p:spPr>
        <p:txBody>
          <a:bodyPr/>
          <a:lstStyle/>
          <a:p>
            <a:r>
              <a:rPr lang="en-IN" sz="9600" dirty="0"/>
              <a:t>THANK YOU</a:t>
            </a:r>
            <a:br>
              <a:rPr lang="en-IN" dirty="0"/>
            </a:br>
            <a:endParaRPr lang="en-IN" dirty="0"/>
          </a:p>
        </p:txBody>
      </p:sp>
      <p:sp>
        <p:nvSpPr>
          <p:cNvPr id="3" name="Content Placeholder 2">
            <a:extLst>
              <a:ext uri="{FF2B5EF4-FFF2-40B4-BE49-F238E27FC236}">
                <a16:creationId xmlns:a16="http://schemas.microsoft.com/office/drawing/2014/main" id="{DC38D07C-351F-0C43-E09B-B1B8FDD7D90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21736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6BCF-DE80-E665-4C91-6325C84F48C1}"/>
              </a:ext>
            </a:extLst>
          </p:cNvPr>
          <p:cNvSpPr>
            <a:spLocks noGrp="1"/>
          </p:cNvSpPr>
          <p:nvPr>
            <p:ph type="title"/>
          </p:nvPr>
        </p:nvSpPr>
        <p:spPr/>
        <p:txBody>
          <a:bodyPr/>
          <a:lstStyle/>
          <a:p>
            <a:r>
              <a:rPr lang="en-IN" dirty="0"/>
              <a:t>Project Overview</a:t>
            </a:r>
            <a:br>
              <a:rPr lang="en-IN" dirty="0"/>
            </a:br>
            <a:endParaRPr lang="en-IN" dirty="0"/>
          </a:p>
        </p:txBody>
      </p:sp>
      <p:sp>
        <p:nvSpPr>
          <p:cNvPr id="3" name="Content Placeholder 2">
            <a:extLst>
              <a:ext uri="{FF2B5EF4-FFF2-40B4-BE49-F238E27FC236}">
                <a16:creationId xmlns:a16="http://schemas.microsoft.com/office/drawing/2014/main" id="{46A94452-7700-5D34-0009-016ADA448572}"/>
              </a:ext>
            </a:extLst>
          </p:cNvPr>
          <p:cNvSpPr>
            <a:spLocks noGrp="1"/>
          </p:cNvSpPr>
          <p:nvPr>
            <p:ph idx="1"/>
          </p:nvPr>
        </p:nvSpPr>
        <p:spPr/>
        <p:txBody>
          <a:bodyPr/>
          <a:lstStyle/>
          <a:p>
            <a:pPr algn="l"/>
            <a:r>
              <a:rPr lang="en-US" b="0" i="0" dirty="0">
                <a:solidFill>
                  <a:srgbClr val="0D0D0D"/>
                </a:solidFill>
                <a:effectLst/>
                <a:latin typeface="Söhne"/>
              </a:rPr>
              <a:t>This Python script utilizes the </a:t>
            </a:r>
            <a:r>
              <a:rPr lang="en-US" b="0" i="0" dirty="0" err="1">
                <a:solidFill>
                  <a:srgbClr val="0D0D0D"/>
                </a:solidFill>
                <a:effectLst/>
                <a:latin typeface="Söhne"/>
              </a:rPr>
              <a:t>Tkinter</a:t>
            </a:r>
            <a:r>
              <a:rPr lang="en-US" b="0" i="0" dirty="0">
                <a:solidFill>
                  <a:srgbClr val="0D0D0D"/>
                </a:solidFill>
                <a:effectLst/>
                <a:latin typeface="Söhne"/>
              </a:rPr>
              <a:t> library to create a basic calculator GUI application. The calculator allows users to perform arithmetic operations such as addition, subtraction, multiplication, and division.</a:t>
            </a:r>
          </a:p>
          <a:p>
            <a:pPr algn="l"/>
            <a:r>
              <a:rPr lang="en-US" b="0" i="0" dirty="0">
                <a:solidFill>
                  <a:srgbClr val="0D0D0D"/>
                </a:solidFill>
                <a:effectLst/>
                <a:latin typeface="Söhne"/>
              </a:rPr>
              <a:t>Key Features:</a:t>
            </a:r>
          </a:p>
          <a:p>
            <a:pPr algn="l">
              <a:buFont typeface="+mj-lt"/>
              <a:buAutoNum type="arabicPeriod"/>
            </a:pPr>
            <a:r>
              <a:rPr lang="en-US" b="0" i="0" dirty="0">
                <a:solidFill>
                  <a:srgbClr val="0D0D0D"/>
                </a:solidFill>
                <a:effectLst/>
                <a:latin typeface="Söhne"/>
              </a:rPr>
              <a:t>Display Label: The application includes a display label to show input and results.</a:t>
            </a:r>
          </a:p>
          <a:p>
            <a:pPr algn="l">
              <a:buFont typeface="+mj-lt"/>
              <a:buAutoNum type="arabicPeriod"/>
            </a:pPr>
            <a:r>
              <a:rPr lang="en-US" b="0" i="0" dirty="0">
                <a:solidFill>
                  <a:srgbClr val="0D0D0D"/>
                </a:solidFill>
                <a:effectLst/>
                <a:latin typeface="Söhne"/>
              </a:rPr>
              <a:t>Buttons: Users can input digits (0-9), perform operations (+, -, *, /), clear the display (C), and calculate results (=).</a:t>
            </a:r>
          </a:p>
          <a:p>
            <a:pPr algn="l">
              <a:buFont typeface="+mj-lt"/>
              <a:buAutoNum type="arabicPeriod"/>
            </a:pPr>
            <a:r>
              <a:rPr lang="en-US" b="0" i="0" dirty="0">
                <a:solidFill>
                  <a:srgbClr val="0D0D0D"/>
                </a:solidFill>
                <a:effectLst/>
                <a:latin typeface="Söhne"/>
              </a:rPr>
              <a:t>Code Structure: The code is organized into functions for different operations, with global variables used to store numbers and operators.</a:t>
            </a:r>
          </a:p>
          <a:p>
            <a:endParaRPr lang="en-IN" dirty="0"/>
          </a:p>
          <a:p>
            <a:endParaRPr lang="en-IN" dirty="0"/>
          </a:p>
        </p:txBody>
      </p:sp>
    </p:spTree>
    <p:extLst>
      <p:ext uri="{BB962C8B-B14F-4D97-AF65-F5344CB8AC3E}">
        <p14:creationId xmlns:p14="http://schemas.microsoft.com/office/powerpoint/2010/main" val="190100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1FBD-D001-F351-1177-E3056A30CEFC}"/>
              </a:ext>
            </a:extLst>
          </p:cNvPr>
          <p:cNvSpPr>
            <a:spLocks noGrp="1"/>
          </p:cNvSpPr>
          <p:nvPr>
            <p:ph type="title"/>
          </p:nvPr>
        </p:nvSpPr>
        <p:spPr/>
        <p:txBody>
          <a:bodyPr/>
          <a:lstStyle/>
          <a:p>
            <a:r>
              <a:rPr lang="en-IN" dirty="0"/>
              <a:t>Problem Statement and what problems this project aims to solve</a:t>
            </a:r>
          </a:p>
        </p:txBody>
      </p:sp>
      <p:sp>
        <p:nvSpPr>
          <p:cNvPr id="3" name="Content Placeholder 2">
            <a:extLst>
              <a:ext uri="{FF2B5EF4-FFF2-40B4-BE49-F238E27FC236}">
                <a16:creationId xmlns:a16="http://schemas.microsoft.com/office/drawing/2014/main" id="{9A94D8E1-342E-64F1-677C-E764D23EB051}"/>
              </a:ext>
            </a:extLst>
          </p:cNvPr>
          <p:cNvSpPr>
            <a:spLocks noGrp="1"/>
          </p:cNvSpPr>
          <p:nvPr>
            <p:ph idx="1"/>
          </p:nvPr>
        </p:nvSpPr>
        <p:spPr/>
        <p:txBody>
          <a:bodyPr>
            <a:normAutofit fontScale="85000" lnSpcReduction="20000"/>
          </a:bodyPr>
          <a:lstStyle/>
          <a:p>
            <a:pPr marL="0" indent="0" algn="l">
              <a:buNone/>
            </a:pPr>
            <a:r>
              <a:rPr lang="en-US" b="0" i="0" dirty="0">
                <a:solidFill>
                  <a:srgbClr val="0D0D0D"/>
                </a:solidFill>
                <a:effectLst/>
                <a:latin typeface="Söhne"/>
              </a:rPr>
              <a:t>        The project aims to solve the following problems:</a:t>
            </a:r>
          </a:p>
          <a:p>
            <a:pPr algn="l">
              <a:buFont typeface="+mj-lt"/>
              <a:buAutoNum type="arabicPeriod"/>
            </a:pPr>
            <a:r>
              <a:rPr lang="en-US" b="1" i="0" dirty="0">
                <a:solidFill>
                  <a:srgbClr val="0D0D0D"/>
                </a:solidFill>
                <a:effectLst/>
                <a:latin typeface="Söhne"/>
              </a:rPr>
              <a:t>Accessibility to a Calculator</a:t>
            </a:r>
            <a:r>
              <a:rPr lang="en-US" b="0" i="0" dirty="0">
                <a:solidFill>
                  <a:srgbClr val="0D0D0D"/>
                </a:solidFill>
                <a:effectLst/>
                <a:latin typeface="Söhne"/>
              </a:rPr>
              <a:t>: In scenarios where users need to perform quick calculations without access to physical calculators, such as during programming or web browsing, having a virtual calculator readily available can be convenient.</a:t>
            </a:r>
          </a:p>
          <a:p>
            <a:pPr algn="l">
              <a:buFont typeface="+mj-lt"/>
              <a:buAutoNum type="arabicPeriod"/>
            </a:pPr>
            <a:r>
              <a:rPr lang="en-US" b="1" i="0" dirty="0">
                <a:solidFill>
                  <a:srgbClr val="0D0D0D"/>
                </a:solidFill>
                <a:effectLst/>
                <a:latin typeface="Söhne"/>
              </a:rPr>
              <a:t>User-Friendly Interface</a:t>
            </a:r>
            <a:r>
              <a:rPr lang="en-US" b="0" i="0" dirty="0">
                <a:solidFill>
                  <a:srgbClr val="0D0D0D"/>
                </a:solidFill>
                <a:effectLst/>
                <a:latin typeface="Söhne"/>
              </a:rPr>
              <a:t>: The project addresses the need for a simple and intuitive interface for performing basic arithmetic operations. Many users may find a well-designed digital calculator easier to use than a physical one, especially if it's integrated into other software applications.</a:t>
            </a:r>
          </a:p>
          <a:p>
            <a:pPr algn="l">
              <a:buFont typeface="+mj-lt"/>
              <a:buAutoNum type="arabicPeriod"/>
            </a:pPr>
            <a:r>
              <a:rPr lang="en-US" b="1" i="0" dirty="0">
                <a:solidFill>
                  <a:srgbClr val="0D0D0D"/>
                </a:solidFill>
                <a:effectLst/>
                <a:latin typeface="Söhne"/>
              </a:rPr>
              <a:t>Educational Tool</a:t>
            </a:r>
            <a:r>
              <a:rPr lang="en-US" b="0" i="0" dirty="0">
                <a:solidFill>
                  <a:srgbClr val="0D0D0D"/>
                </a:solidFill>
                <a:effectLst/>
                <a:latin typeface="Söhne"/>
              </a:rPr>
              <a:t>: A digital calculator can serve as an educational tool for students learning arithmetic concepts. It provides a platform for practicing calculations and understanding how different operations work.</a:t>
            </a:r>
          </a:p>
          <a:p>
            <a:pPr algn="l">
              <a:buFont typeface="+mj-lt"/>
              <a:buAutoNum type="arabicPeriod"/>
            </a:pPr>
            <a:r>
              <a:rPr lang="en-US" b="1" i="0" dirty="0">
                <a:solidFill>
                  <a:srgbClr val="0D0D0D"/>
                </a:solidFill>
                <a:effectLst/>
                <a:latin typeface="Söhne"/>
              </a:rPr>
              <a:t>Integration into Software Applications</a:t>
            </a:r>
            <a:r>
              <a:rPr lang="en-US" b="0" i="0" dirty="0">
                <a:solidFill>
                  <a:srgbClr val="0D0D0D"/>
                </a:solidFill>
                <a:effectLst/>
                <a:latin typeface="Söhne"/>
              </a:rPr>
              <a:t>: Digital calculators can be integrated into various software applications, such as educational tools, finance apps, or productivity software, to enhance functionality and provide users with quick access to computational tools.</a:t>
            </a:r>
          </a:p>
          <a:p>
            <a:pPr algn="l">
              <a:buFont typeface="+mj-lt"/>
              <a:buAutoNum type="arabicPeriod"/>
            </a:pPr>
            <a:r>
              <a:rPr lang="en-US" b="1" i="0" dirty="0">
                <a:solidFill>
                  <a:srgbClr val="0D0D0D"/>
                </a:solidFill>
                <a:effectLst/>
                <a:latin typeface="Söhne"/>
              </a:rPr>
              <a:t>Flexibility and Customization</a:t>
            </a:r>
            <a:r>
              <a:rPr lang="en-US" b="0" i="0" dirty="0">
                <a:solidFill>
                  <a:srgbClr val="0D0D0D"/>
                </a:solidFill>
                <a:effectLst/>
                <a:latin typeface="Söhne"/>
              </a:rPr>
              <a:t>: By creating a calculator using Python and </a:t>
            </a:r>
            <a:r>
              <a:rPr lang="en-US" b="0" i="0" dirty="0" err="1">
                <a:solidFill>
                  <a:srgbClr val="0D0D0D"/>
                </a:solidFill>
                <a:effectLst/>
                <a:latin typeface="Söhne"/>
              </a:rPr>
              <a:t>Tkinter</a:t>
            </a:r>
            <a:r>
              <a:rPr lang="en-US" b="0" i="0" dirty="0">
                <a:solidFill>
                  <a:srgbClr val="0D0D0D"/>
                </a:solidFill>
                <a:effectLst/>
                <a:latin typeface="Söhne"/>
              </a:rPr>
              <a:t>, the project offers flexibility and customization options. Developers can tailor the calculator's features and design to suit specific user needs or integrate it into larger software projects.</a:t>
            </a:r>
          </a:p>
          <a:p>
            <a:endParaRPr lang="en-IN" dirty="0"/>
          </a:p>
        </p:txBody>
      </p:sp>
    </p:spTree>
    <p:extLst>
      <p:ext uri="{BB962C8B-B14F-4D97-AF65-F5344CB8AC3E}">
        <p14:creationId xmlns:p14="http://schemas.microsoft.com/office/powerpoint/2010/main" val="261697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A032-1C8A-77E1-64E6-AF52E91DA5FE}"/>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C11BA70D-C1D3-D1DF-3FFC-91C9D134A357}"/>
              </a:ext>
            </a:extLst>
          </p:cNvPr>
          <p:cNvSpPr>
            <a:spLocks noGrp="1"/>
          </p:cNvSpPr>
          <p:nvPr>
            <p:ph idx="1"/>
          </p:nvPr>
        </p:nvSpPr>
        <p:spPr/>
        <p:txBody>
          <a:bodyPr>
            <a:normAutofit fontScale="85000" lnSpcReduction="20000"/>
          </a:bodyPr>
          <a:lstStyle/>
          <a:p>
            <a:pPr algn="l"/>
            <a:r>
              <a:rPr lang="en-US" b="0" i="0" dirty="0">
                <a:solidFill>
                  <a:srgbClr val="0D0D0D"/>
                </a:solidFill>
                <a:effectLst/>
                <a:latin typeface="Söhne"/>
              </a:rPr>
              <a:t>The solution is a Python script that implements a basic calculator application using the </a:t>
            </a:r>
            <a:r>
              <a:rPr lang="en-US" b="0" i="0" dirty="0" err="1">
                <a:solidFill>
                  <a:srgbClr val="0D0D0D"/>
                </a:solidFill>
                <a:effectLst/>
                <a:latin typeface="Söhne"/>
              </a:rPr>
              <a:t>Tkinter</a:t>
            </a:r>
            <a:r>
              <a:rPr lang="en-US" b="0" i="0" dirty="0">
                <a:solidFill>
                  <a:srgbClr val="0D0D0D"/>
                </a:solidFill>
                <a:effectLst/>
                <a:latin typeface="Söhne"/>
              </a:rPr>
              <a:t> library for creating a graphical user interface (GUI). The script defines functions to handle user input, perform arithmetic operations, and update the display accordingly. It utilizes </a:t>
            </a:r>
            <a:r>
              <a:rPr lang="en-US" b="0" i="0" dirty="0" err="1">
                <a:solidFill>
                  <a:srgbClr val="0D0D0D"/>
                </a:solidFill>
                <a:effectLst/>
                <a:latin typeface="Söhne"/>
              </a:rPr>
              <a:t>Tkinter's</a:t>
            </a:r>
            <a:r>
              <a:rPr lang="en-US" b="0" i="0" dirty="0">
                <a:solidFill>
                  <a:srgbClr val="0D0D0D"/>
                </a:solidFill>
                <a:effectLst/>
                <a:latin typeface="Söhne"/>
              </a:rPr>
              <a:t> widgets, such as Labels and Buttons, to create the calculator interface.</a:t>
            </a:r>
          </a:p>
          <a:p>
            <a:pPr algn="l"/>
            <a:r>
              <a:rPr lang="en-US" b="0" i="0" dirty="0">
                <a:solidFill>
                  <a:srgbClr val="0D0D0D"/>
                </a:solidFill>
                <a:effectLst/>
                <a:latin typeface="Söhne"/>
              </a:rPr>
              <a:t>Here's a summary of the solution:</a:t>
            </a:r>
          </a:p>
          <a:p>
            <a:pPr algn="l">
              <a:buFont typeface="+mj-lt"/>
              <a:buAutoNum type="arabicPeriod"/>
            </a:pPr>
            <a:r>
              <a:rPr lang="en-US" b="1" i="0" dirty="0">
                <a:solidFill>
                  <a:srgbClr val="0D0D0D"/>
                </a:solidFill>
                <a:effectLst/>
                <a:latin typeface="Söhne"/>
              </a:rPr>
              <a:t>GUI Creation</a:t>
            </a:r>
            <a:r>
              <a:rPr lang="en-US" b="0" i="0" dirty="0">
                <a:solidFill>
                  <a:srgbClr val="0D0D0D"/>
                </a:solidFill>
                <a:effectLst/>
                <a:latin typeface="Söhne"/>
              </a:rPr>
              <a:t>: The </a:t>
            </a:r>
            <a:r>
              <a:rPr lang="en-US" b="0" i="0" dirty="0" err="1">
                <a:solidFill>
                  <a:srgbClr val="0D0D0D"/>
                </a:solidFill>
                <a:effectLst/>
                <a:latin typeface="Söhne"/>
              </a:rPr>
              <a:t>Tkinter</a:t>
            </a:r>
            <a:r>
              <a:rPr lang="en-US" b="0" i="0" dirty="0">
                <a:solidFill>
                  <a:srgbClr val="0D0D0D"/>
                </a:solidFill>
                <a:effectLst/>
                <a:latin typeface="Söhne"/>
              </a:rPr>
              <a:t> library is used to create the calculator's graphical user interface. This includes displaying a Label for the input/output display and Buttons for digits (0-9), operators (+, -, *, /), clear (C), and equals (=).</a:t>
            </a:r>
          </a:p>
          <a:p>
            <a:pPr algn="l">
              <a:buFont typeface="+mj-lt"/>
              <a:buAutoNum type="arabicPeriod"/>
            </a:pPr>
            <a:r>
              <a:rPr lang="en-US" b="1" i="0" dirty="0">
                <a:solidFill>
                  <a:srgbClr val="0D0D0D"/>
                </a:solidFill>
                <a:effectLst/>
                <a:latin typeface="Söhne"/>
              </a:rPr>
              <a:t>Input Handling</a:t>
            </a:r>
            <a:r>
              <a:rPr lang="en-US" b="0" i="0" dirty="0">
                <a:solidFill>
                  <a:srgbClr val="0D0D0D"/>
                </a:solidFill>
                <a:effectLst/>
                <a:latin typeface="Söhne"/>
              </a:rPr>
              <a:t>: Functions are defined to handle user input. When a digit button is clicked, the corresponding digit is appended to the display label. When an operator button is clicked, the first number and operator are stored. When the equals button is clicked, the result of the arithmetic operation is calculated and displayed.</a:t>
            </a:r>
          </a:p>
          <a:p>
            <a:pPr algn="l">
              <a:buFont typeface="+mj-lt"/>
              <a:buAutoNum type="arabicPeriod"/>
            </a:pPr>
            <a:r>
              <a:rPr lang="en-US" b="1" i="0" dirty="0">
                <a:solidFill>
                  <a:srgbClr val="0D0D0D"/>
                </a:solidFill>
                <a:effectLst/>
                <a:latin typeface="Söhne"/>
              </a:rPr>
              <a:t>Arithmetic Operations</a:t>
            </a:r>
            <a:r>
              <a:rPr lang="en-US" b="0" i="0" dirty="0">
                <a:solidFill>
                  <a:srgbClr val="0D0D0D"/>
                </a:solidFill>
                <a:effectLst/>
                <a:latin typeface="Söhne"/>
              </a:rPr>
              <a:t>: The solution supports basic arithmetic operations, including addition, subtraction, multiplication, and division. Depending on the selected operator, the appropriate arithmetic operation is performed on the stored numbers, and the result is displayed.</a:t>
            </a:r>
          </a:p>
          <a:p>
            <a:pPr algn="l">
              <a:buFont typeface="+mj-lt"/>
              <a:buAutoNum type="arabicPeriod"/>
            </a:pPr>
            <a:r>
              <a:rPr lang="en-US" b="1" i="0" dirty="0">
                <a:solidFill>
                  <a:srgbClr val="0D0D0D"/>
                </a:solidFill>
                <a:effectLst/>
                <a:latin typeface="Söhne"/>
              </a:rPr>
              <a:t>Error Handling</a:t>
            </a:r>
            <a:r>
              <a:rPr lang="en-US" b="0" i="0" dirty="0">
                <a:solidFill>
                  <a:srgbClr val="0D0D0D"/>
                </a:solidFill>
                <a:effectLst/>
                <a:latin typeface="Söhne"/>
              </a:rPr>
              <a:t>: The solution includes basic error handling, such as handling division by zero and displaying an error message when necessary.</a:t>
            </a:r>
          </a:p>
          <a:p>
            <a:endParaRPr lang="en-IN" dirty="0"/>
          </a:p>
        </p:txBody>
      </p:sp>
    </p:spTree>
    <p:extLst>
      <p:ext uri="{BB962C8B-B14F-4D97-AF65-F5344CB8AC3E}">
        <p14:creationId xmlns:p14="http://schemas.microsoft.com/office/powerpoint/2010/main" val="259231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18D3-9EA6-547D-EBDC-0550C4B7CF50}"/>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61E706BA-11CB-5802-F4E2-ED520BDF627D}"/>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latin typeface="Söhne"/>
              </a:rPr>
              <a:t>Requirement Analysis</a:t>
            </a:r>
            <a:r>
              <a:rPr lang="en-US" b="0" i="0" dirty="0">
                <a:solidFill>
                  <a:srgbClr val="0D0D0D"/>
                </a:solidFill>
                <a:effectLst/>
                <a:latin typeface="Söhne"/>
              </a:rPr>
              <a:t>: Understand the need for a simple calculator application and define its functionalities, including basic arithmetic operations, clear functionality, and error handling.</a:t>
            </a:r>
          </a:p>
          <a:p>
            <a:pPr algn="l">
              <a:buFont typeface="+mj-lt"/>
              <a:buAutoNum type="arabicPeriod"/>
            </a:pPr>
            <a:r>
              <a:rPr lang="en-US" b="1" i="0" dirty="0">
                <a:solidFill>
                  <a:srgbClr val="0D0D0D"/>
                </a:solidFill>
                <a:effectLst/>
                <a:latin typeface="Söhne"/>
              </a:rPr>
              <a:t>Research and Planning</a:t>
            </a:r>
            <a:r>
              <a:rPr lang="en-US" b="0" i="0" dirty="0">
                <a:solidFill>
                  <a:srgbClr val="0D0D0D"/>
                </a:solidFill>
                <a:effectLst/>
                <a:latin typeface="Söhne"/>
              </a:rPr>
              <a:t>: Explore the capabilities of Python's </a:t>
            </a:r>
            <a:r>
              <a:rPr lang="en-US" b="0" i="0" dirty="0" err="1">
                <a:solidFill>
                  <a:srgbClr val="0D0D0D"/>
                </a:solidFill>
                <a:effectLst/>
                <a:latin typeface="Söhne"/>
              </a:rPr>
              <a:t>Tkinter</a:t>
            </a:r>
            <a:r>
              <a:rPr lang="en-US" b="0" i="0" dirty="0">
                <a:solidFill>
                  <a:srgbClr val="0D0D0D"/>
                </a:solidFill>
                <a:effectLst/>
                <a:latin typeface="Söhne"/>
              </a:rPr>
              <a:t> library for creating graphical user interfaces. Plan the layout and design of the calculator application.</a:t>
            </a:r>
          </a:p>
          <a:p>
            <a:pPr algn="l">
              <a:buFont typeface="+mj-lt"/>
              <a:buAutoNum type="arabicPeriod"/>
            </a:pPr>
            <a:r>
              <a:rPr lang="en-US" b="1" i="0" dirty="0">
                <a:solidFill>
                  <a:srgbClr val="0D0D0D"/>
                </a:solidFill>
                <a:effectLst/>
                <a:latin typeface="Söhne"/>
              </a:rPr>
              <a:t>Development Environment Setup</a:t>
            </a:r>
            <a:r>
              <a:rPr lang="en-US" b="0" i="0" dirty="0">
                <a:solidFill>
                  <a:srgbClr val="0D0D0D"/>
                </a:solidFill>
                <a:effectLst/>
                <a:latin typeface="Söhne"/>
              </a:rPr>
              <a:t>: Install Python and </a:t>
            </a:r>
            <a:r>
              <a:rPr lang="en-US" b="0" i="0" dirty="0" err="1">
                <a:solidFill>
                  <a:srgbClr val="0D0D0D"/>
                </a:solidFill>
                <a:effectLst/>
                <a:latin typeface="Söhne"/>
              </a:rPr>
              <a:t>Tkinter</a:t>
            </a:r>
            <a:r>
              <a:rPr lang="en-US" b="0" i="0" dirty="0">
                <a:solidFill>
                  <a:srgbClr val="0D0D0D"/>
                </a:solidFill>
                <a:effectLst/>
                <a:latin typeface="Söhne"/>
              </a:rPr>
              <a:t> library, ensuring they are properly configured for development.</a:t>
            </a:r>
          </a:p>
          <a:p>
            <a:pPr algn="l">
              <a:buFont typeface="+mj-lt"/>
              <a:buAutoNum type="arabicPeriod"/>
            </a:pPr>
            <a:r>
              <a:rPr lang="en-US" b="1" i="0" dirty="0">
                <a:solidFill>
                  <a:srgbClr val="0D0D0D"/>
                </a:solidFill>
                <a:effectLst/>
                <a:latin typeface="Söhne"/>
              </a:rPr>
              <a:t>User Interface Design</a:t>
            </a:r>
            <a:r>
              <a:rPr lang="en-US" b="0" i="0" dirty="0">
                <a:solidFill>
                  <a:srgbClr val="0D0D0D"/>
                </a:solidFill>
                <a:effectLst/>
                <a:latin typeface="Söhne"/>
              </a:rPr>
              <a:t>: Use </a:t>
            </a:r>
            <a:r>
              <a:rPr lang="en-US" b="0" i="0" dirty="0" err="1">
                <a:solidFill>
                  <a:srgbClr val="0D0D0D"/>
                </a:solidFill>
                <a:effectLst/>
                <a:latin typeface="Söhne"/>
              </a:rPr>
              <a:t>Tkinter</a:t>
            </a:r>
            <a:r>
              <a:rPr lang="en-US" b="0" i="0" dirty="0">
                <a:solidFill>
                  <a:srgbClr val="0D0D0D"/>
                </a:solidFill>
                <a:effectLst/>
                <a:latin typeface="Söhne"/>
              </a:rPr>
              <a:t> to design the graphical user interface (GUI) of the calculator. Create widgets such as Labels and Buttons to display input/output and allow user interaction. Design an intuitive layout for ease of use.</a:t>
            </a:r>
          </a:p>
          <a:p>
            <a:pPr algn="l">
              <a:buFont typeface="+mj-lt"/>
              <a:buAutoNum type="arabicPeriod"/>
            </a:pPr>
            <a:r>
              <a:rPr lang="en-US" b="1" i="0" dirty="0">
                <a:solidFill>
                  <a:srgbClr val="0D0D0D"/>
                </a:solidFill>
                <a:effectLst/>
                <a:latin typeface="Söhne"/>
              </a:rPr>
              <a:t>Backend Logic Implementation</a:t>
            </a:r>
            <a:r>
              <a:rPr lang="en-US" b="0" i="0" dirty="0">
                <a:solidFill>
                  <a:srgbClr val="0D0D0D"/>
                </a:solidFill>
                <a:effectLst/>
                <a:latin typeface="Söhne"/>
              </a:rPr>
              <a:t>: Implement functions to handle user input and perform arithmetic operations. Define methods to update the display based on user interactions.</a:t>
            </a:r>
          </a:p>
          <a:p>
            <a:pPr algn="l">
              <a:buFont typeface="+mj-lt"/>
              <a:buAutoNum type="arabicPeriod"/>
            </a:pPr>
            <a:r>
              <a:rPr lang="en-US" b="1" i="0" dirty="0">
                <a:solidFill>
                  <a:srgbClr val="0D0D0D"/>
                </a:solidFill>
                <a:effectLst/>
                <a:latin typeface="Söhne"/>
              </a:rPr>
              <a:t>Testing</a:t>
            </a:r>
            <a:r>
              <a:rPr lang="en-US" b="0" i="0" dirty="0">
                <a:solidFill>
                  <a:srgbClr val="0D0D0D"/>
                </a:solidFill>
                <a:effectLst/>
                <a:latin typeface="Söhne"/>
              </a:rPr>
              <a:t>: Perform comprehensive testing of the calculator application to ensure its functionality and usability. Test various scenarios, including input validation, arithmetic operations, and error handling.</a:t>
            </a:r>
          </a:p>
          <a:p>
            <a:pPr algn="l">
              <a:buFont typeface="+mj-lt"/>
              <a:buAutoNum type="arabicPeriod"/>
            </a:pPr>
            <a:r>
              <a:rPr lang="en-US" b="1" i="0" dirty="0">
                <a:solidFill>
                  <a:srgbClr val="0D0D0D"/>
                </a:solidFill>
                <a:effectLst/>
                <a:latin typeface="Söhne"/>
              </a:rPr>
              <a:t>Bug Fixing and Refinement</a:t>
            </a:r>
            <a:r>
              <a:rPr lang="en-US" b="0" i="0" dirty="0">
                <a:solidFill>
                  <a:srgbClr val="0D0D0D"/>
                </a:solidFill>
                <a:effectLst/>
                <a:latin typeface="Söhne"/>
              </a:rPr>
              <a:t>: Address any issues or bugs identified during testing. Refine the user interface and functionality based on user feedback and testing results.</a:t>
            </a:r>
          </a:p>
          <a:p>
            <a:pPr algn="l">
              <a:buFont typeface="+mj-lt"/>
              <a:buAutoNum type="arabicPeriod"/>
            </a:pPr>
            <a:r>
              <a:rPr lang="en-US" b="1" i="0" dirty="0">
                <a:solidFill>
                  <a:srgbClr val="0D0D0D"/>
                </a:solidFill>
                <a:effectLst/>
                <a:latin typeface="Söhne"/>
              </a:rPr>
              <a:t>Documentation</a:t>
            </a:r>
            <a:r>
              <a:rPr lang="en-US" b="0" i="0" dirty="0">
                <a:solidFill>
                  <a:srgbClr val="0D0D0D"/>
                </a:solidFill>
                <a:effectLst/>
                <a:latin typeface="Söhne"/>
              </a:rPr>
              <a:t>: Document the code, including comments and documentation strings, to make it easier for others to understand and maintain. Provide instructions for running the calculator application and any dependencies required.</a:t>
            </a:r>
          </a:p>
          <a:p>
            <a:pPr algn="l">
              <a:buFont typeface="+mj-lt"/>
              <a:buAutoNum type="arabicPeriod"/>
            </a:pPr>
            <a:r>
              <a:rPr lang="en-US" b="1" i="0" dirty="0">
                <a:solidFill>
                  <a:srgbClr val="0D0D0D"/>
                </a:solidFill>
                <a:effectLst/>
                <a:latin typeface="Söhne"/>
              </a:rPr>
              <a:t>Deployment</a:t>
            </a:r>
            <a:r>
              <a:rPr lang="en-US" b="0" i="0" dirty="0">
                <a:solidFill>
                  <a:srgbClr val="0D0D0D"/>
                </a:solidFill>
                <a:effectLst/>
                <a:latin typeface="Söhne"/>
              </a:rPr>
              <a:t>: Package the application for deployment, if necessary. Distribute the application to users or make it available for download, ensuring it is easily accessible and usable.</a:t>
            </a:r>
          </a:p>
          <a:p>
            <a:endParaRPr lang="en-IN" dirty="0"/>
          </a:p>
        </p:txBody>
      </p:sp>
    </p:spTree>
    <p:extLst>
      <p:ext uri="{BB962C8B-B14F-4D97-AF65-F5344CB8AC3E}">
        <p14:creationId xmlns:p14="http://schemas.microsoft.com/office/powerpoint/2010/main" val="111438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428-2379-3403-D913-78EC418AF547}"/>
              </a:ext>
            </a:extLst>
          </p:cNvPr>
          <p:cNvSpPr>
            <a:spLocks noGrp="1"/>
          </p:cNvSpPr>
          <p:nvPr>
            <p:ph type="title"/>
          </p:nvPr>
        </p:nvSpPr>
        <p:spPr/>
        <p:txBody>
          <a:bodyPr/>
          <a:lstStyle/>
          <a:p>
            <a:r>
              <a:rPr lang="en-IN" dirty="0"/>
              <a:t>Tools and Framework:</a:t>
            </a:r>
          </a:p>
        </p:txBody>
      </p:sp>
      <p:sp>
        <p:nvSpPr>
          <p:cNvPr id="3" name="Content Placeholder 2">
            <a:extLst>
              <a:ext uri="{FF2B5EF4-FFF2-40B4-BE49-F238E27FC236}">
                <a16:creationId xmlns:a16="http://schemas.microsoft.com/office/drawing/2014/main" id="{B9E1EDC2-6D10-89E9-FFE5-993F60F6627F}"/>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Python</a:t>
            </a:r>
            <a:r>
              <a:rPr lang="en-US" b="0" i="0" dirty="0">
                <a:solidFill>
                  <a:srgbClr val="0D0D0D"/>
                </a:solidFill>
                <a:effectLst/>
                <a:latin typeface="Söhne"/>
              </a:rPr>
              <a:t>: Used as the primary programming language for developing the calculator application.</a:t>
            </a:r>
          </a:p>
          <a:p>
            <a:pPr algn="l">
              <a:buFont typeface="+mj-lt"/>
              <a:buAutoNum type="arabicPeriod"/>
            </a:pPr>
            <a:r>
              <a:rPr lang="en-US" b="1" i="0" dirty="0" err="1">
                <a:solidFill>
                  <a:srgbClr val="0D0D0D"/>
                </a:solidFill>
                <a:effectLst/>
                <a:latin typeface="Söhne"/>
              </a:rPr>
              <a:t>Tkinter</a:t>
            </a:r>
            <a:r>
              <a:rPr lang="en-US" b="0" i="0" dirty="0">
                <a:solidFill>
                  <a:srgbClr val="0D0D0D"/>
                </a:solidFill>
                <a:effectLst/>
                <a:latin typeface="Söhne"/>
              </a:rPr>
              <a:t>: Python's standard library for creating graphical user interfaces. Utilized for designing the GUI of the calculator..</a:t>
            </a:r>
          </a:p>
          <a:p>
            <a:pPr algn="l">
              <a:buFont typeface="+mj-lt"/>
              <a:buAutoNum type="arabicPeriod"/>
            </a:pPr>
            <a:r>
              <a:rPr lang="en-US" b="1" i="0" dirty="0">
                <a:solidFill>
                  <a:srgbClr val="0D0D0D"/>
                </a:solidFill>
                <a:effectLst/>
                <a:latin typeface="Söhne"/>
              </a:rPr>
              <a:t>Version Control</a:t>
            </a:r>
            <a:r>
              <a:rPr lang="en-US" b="0" i="0" dirty="0">
                <a:solidFill>
                  <a:srgbClr val="0D0D0D"/>
                </a:solidFill>
                <a:effectLst/>
                <a:latin typeface="Söhne"/>
              </a:rPr>
              <a:t>: Git for version control, facilitating collaboration and tracking changes to the codebase.</a:t>
            </a:r>
          </a:p>
          <a:p>
            <a:pPr algn="l">
              <a:buFont typeface="+mj-lt"/>
              <a:buAutoNum type="arabicPeriod"/>
            </a:pPr>
            <a:r>
              <a:rPr lang="en-US" b="1" i="0" dirty="0">
                <a:solidFill>
                  <a:srgbClr val="0D0D0D"/>
                </a:solidFill>
                <a:effectLst/>
                <a:latin typeface="Söhne"/>
              </a:rPr>
              <a:t>Testing Frameworks</a:t>
            </a:r>
            <a:r>
              <a:rPr lang="en-US" b="0" i="0" dirty="0">
                <a:solidFill>
                  <a:srgbClr val="0D0D0D"/>
                </a:solidFill>
                <a:effectLst/>
                <a:latin typeface="Söhne"/>
              </a:rPr>
              <a:t>: Python's built-in </a:t>
            </a:r>
            <a:r>
              <a:rPr lang="en-US" b="0" i="0" dirty="0" err="1">
                <a:solidFill>
                  <a:srgbClr val="0D0D0D"/>
                </a:solidFill>
                <a:effectLst/>
                <a:latin typeface="Söhne"/>
              </a:rPr>
              <a:t>unittest</a:t>
            </a:r>
            <a:r>
              <a:rPr lang="en-US" b="0" i="0" dirty="0">
                <a:solidFill>
                  <a:srgbClr val="0D0D0D"/>
                </a:solidFill>
                <a:effectLst/>
                <a:latin typeface="Söhne"/>
              </a:rPr>
              <a:t> framework for unit testing and manual testing for integration testing and user acceptance testing.</a:t>
            </a:r>
          </a:p>
          <a:p>
            <a:endParaRPr lang="en-IN" dirty="0"/>
          </a:p>
        </p:txBody>
      </p:sp>
    </p:spTree>
    <p:extLst>
      <p:ext uri="{BB962C8B-B14F-4D97-AF65-F5344CB8AC3E}">
        <p14:creationId xmlns:p14="http://schemas.microsoft.com/office/powerpoint/2010/main" val="210054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D5DC-B0B5-1E35-2B22-2433308C7B92}"/>
              </a:ext>
            </a:extLst>
          </p:cNvPr>
          <p:cNvSpPr>
            <a:spLocks noGrp="1"/>
          </p:cNvSpPr>
          <p:nvPr>
            <p:ph type="title"/>
          </p:nvPr>
        </p:nvSpPr>
        <p:spPr/>
        <p:txBody>
          <a:bodyPr/>
          <a:lstStyle/>
          <a:p>
            <a:r>
              <a:rPr lang="en-IN" dirty="0"/>
              <a:t>Application Features</a:t>
            </a:r>
          </a:p>
        </p:txBody>
      </p:sp>
      <p:sp>
        <p:nvSpPr>
          <p:cNvPr id="3" name="Content Placeholder 2">
            <a:extLst>
              <a:ext uri="{FF2B5EF4-FFF2-40B4-BE49-F238E27FC236}">
                <a16:creationId xmlns:a16="http://schemas.microsoft.com/office/drawing/2014/main" id="{C44CCFF6-CC2B-D5DE-4B29-57E8D6A17DFB}"/>
              </a:ext>
            </a:extLst>
          </p:cNvPr>
          <p:cNvSpPr>
            <a:spLocks noGrp="1"/>
          </p:cNvSpPr>
          <p:nvPr>
            <p:ph idx="1"/>
          </p:nvPr>
        </p:nvSpPr>
        <p:spPr/>
        <p:txBody>
          <a:bodyPr>
            <a:normAutofit/>
          </a:bodyPr>
          <a:lstStyle/>
          <a:p>
            <a:pPr marL="0" indent="0" algn="l">
              <a:buNone/>
            </a:pP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Display label for showing input and results</a:t>
            </a:r>
          </a:p>
          <a:p>
            <a:pPr algn="l">
              <a:buFont typeface="Arial" panose="020B0604020202020204" pitchFamily="34" charset="0"/>
              <a:buChar char="•"/>
            </a:pPr>
            <a:r>
              <a:rPr lang="en-US" b="0" i="0" dirty="0">
                <a:solidFill>
                  <a:srgbClr val="0D0D0D"/>
                </a:solidFill>
                <a:effectLst/>
                <a:latin typeface="Söhne"/>
              </a:rPr>
              <a:t>Buttons for digits (0-9)</a:t>
            </a:r>
          </a:p>
          <a:p>
            <a:pPr algn="l">
              <a:buFont typeface="Arial" panose="020B0604020202020204" pitchFamily="34" charset="0"/>
              <a:buChar char="•"/>
            </a:pPr>
            <a:r>
              <a:rPr lang="en-US" b="0" i="0" dirty="0">
                <a:solidFill>
                  <a:srgbClr val="0D0D0D"/>
                </a:solidFill>
                <a:effectLst/>
                <a:latin typeface="Söhne"/>
              </a:rPr>
              <a:t>Buttons for operators (+, -, *, /)</a:t>
            </a:r>
          </a:p>
          <a:p>
            <a:pPr algn="l">
              <a:buFont typeface="Arial" panose="020B0604020202020204" pitchFamily="34" charset="0"/>
              <a:buChar char="•"/>
            </a:pPr>
            <a:r>
              <a:rPr lang="en-US" b="0" i="0" dirty="0">
                <a:solidFill>
                  <a:srgbClr val="0D0D0D"/>
                </a:solidFill>
                <a:effectLst/>
                <a:latin typeface="Söhne"/>
              </a:rPr>
              <a:t>Clear button (C)</a:t>
            </a:r>
          </a:p>
          <a:p>
            <a:pPr algn="l">
              <a:buFont typeface="Arial" panose="020B0604020202020204" pitchFamily="34" charset="0"/>
              <a:buChar char="•"/>
            </a:pPr>
            <a:r>
              <a:rPr lang="en-US" b="0" i="0" dirty="0">
                <a:solidFill>
                  <a:srgbClr val="0D0D0D"/>
                </a:solidFill>
                <a:effectLst/>
                <a:latin typeface="Söhne"/>
              </a:rPr>
              <a:t>Equals button (=)</a:t>
            </a:r>
          </a:p>
          <a:p>
            <a:endParaRPr lang="en-IN" dirty="0"/>
          </a:p>
        </p:txBody>
      </p:sp>
      <p:pic>
        <p:nvPicPr>
          <p:cNvPr id="5" name="Picture 4">
            <a:extLst>
              <a:ext uri="{FF2B5EF4-FFF2-40B4-BE49-F238E27FC236}">
                <a16:creationId xmlns:a16="http://schemas.microsoft.com/office/drawing/2014/main" id="{E75238C3-C812-9AF5-8B12-BBEE25229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125" y="609600"/>
            <a:ext cx="2686188" cy="5638800"/>
          </a:xfrm>
          <a:prstGeom prst="rect">
            <a:avLst/>
          </a:prstGeom>
        </p:spPr>
      </p:pic>
    </p:spTree>
    <p:extLst>
      <p:ext uri="{BB962C8B-B14F-4D97-AF65-F5344CB8AC3E}">
        <p14:creationId xmlns:p14="http://schemas.microsoft.com/office/powerpoint/2010/main" val="329001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976A-A897-C0AE-9A16-FAF335C52C01}"/>
              </a:ext>
            </a:extLst>
          </p:cNvPr>
          <p:cNvSpPr>
            <a:spLocks noGrp="1"/>
          </p:cNvSpPr>
          <p:nvPr>
            <p:ph type="title"/>
          </p:nvPr>
        </p:nvSpPr>
        <p:spPr/>
        <p:txBody>
          <a:bodyPr/>
          <a:lstStyle/>
          <a:p>
            <a:r>
              <a:rPr lang="en-IN" dirty="0"/>
              <a:t>Key Features</a:t>
            </a:r>
            <a:br>
              <a:rPr lang="en-IN" dirty="0"/>
            </a:br>
            <a:endParaRPr lang="en-IN" dirty="0"/>
          </a:p>
        </p:txBody>
      </p:sp>
      <p:sp>
        <p:nvSpPr>
          <p:cNvPr id="3" name="Content Placeholder 2">
            <a:extLst>
              <a:ext uri="{FF2B5EF4-FFF2-40B4-BE49-F238E27FC236}">
                <a16:creationId xmlns:a16="http://schemas.microsoft.com/office/drawing/2014/main" id="{69ADB892-18AD-4250-F158-1554741E368C}"/>
              </a:ext>
            </a:extLst>
          </p:cNvPr>
          <p:cNvSpPr>
            <a:spLocks noGrp="1"/>
          </p:cNvSpPr>
          <p:nvPr>
            <p:ph idx="1"/>
          </p:nvPr>
        </p:nvSpPr>
        <p:spPr>
          <a:xfrm>
            <a:off x="677334" y="2160589"/>
            <a:ext cx="8596668" cy="4589346"/>
          </a:xfrm>
        </p:spPr>
        <p:txBody>
          <a:bodyPr>
            <a:normAutofit fontScale="70000" lnSpcReduction="20000"/>
          </a:bodyPr>
          <a:lstStyle/>
          <a:p>
            <a:pPr algn="l"/>
            <a:r>
              <a:rPr lang="en-US" b="1" i="0" dirty="0">
                <a:solidFill>
                  <a:srgbClr val="0D0D0D"/>
                </a:solidFill>
                <a:effectLst/>
                <a:latin typeface="Söhne"/>
              </a:rPr>
              <a:t>Key Features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Intuitive User Interface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Description: A user-friendly design with clearly labeled buttons and a prominent display area for input and results.</a:t>
            </a:r>
          </a:p>
          <a:p>
            <a:pPr marL="742950" lvl="1" indent="-285750" algn="l">
              <a:buFont typeface="+mj-lt"/>
              <a:buAutoNum type="arabicPeriod"/>
            </a:pPr>
            <a:r>
              <a:rPr lang="en-US" b="0" i="0" dirty="0">
                <a:solidFill>
                  <a:srgbClr val="0D0D0D"/>
                </a:solidFill>
                <a:effectLst/>
                <a:latin typeface="Söhne"/>
              </a:rPr>
              <a:t>Visual: Screenshot of the calculator interface showcasing its clean and intuitive layout.</a:t>
            </a:r>
          </a:p>
          <a:p>
            <a:pPr algn="l">
              <a:buFont typeface="+mj-lt"/>
              <a:buAutoNum type="arabicPeriod"/>
            </a:pPr>
            <a:r>
              <a:rPr lang="en-US" b="1" i="0" dirty="0">
                <a:solidFill>
                  <a:srgbClr val="0D0D0D"/>
                </a:solidFill>
                <a:effectLst/>
                <a:latin typeface="Söhne"/>
              </a:rPr>
              <a:t>Comprehensive Arithmetic Operations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Description: Supports essential arithmetic functions, including addition, subtraction, multiplication, and division.</a:t>
            </a:r>
          </a:p>
          <a:p>
            <a:pPr marL="742950" lvl="1" indent="-285750" algn="l">
              <a:buFont typeface="+mj-lt"/>
              <a:buAutoNum type="arabicPeriod"/>
            </a:pPr>
            <a:r>
              <a:rPr lang="en-US" b="0" i="0" dirty="0">
                <a:solidFill>
                  <a:srgbClr val="0D0D0D"/>
                </a:solidFill>
                <a:effectLst/>
                <a:latin typeface="Söhne"/>
              </a:rPr>
              <a:t>Visual: Icons representing each arithmetic operation (e.g., +, -, ×, ÷) alongside their corresponding buttons.</a:t>
            </a:r>
          </a:p>
          <a:p>
            <a:pPr algn="l">
              <a:buFont typeface="+mj-lt"/>
              <a:buAutoNum type="arabicPeriod"/>
            </a:pPr>
            <a:r>
              <a:rPr lang="en-US" b="1" i="0" dirty="0">
                <a:solidFill>
                  <a:srgbClr val="0D0D0D"/>
                </a:solidFill>
                <a:effectLst/>
                <a:latin typeface="Söhne"/>
              </a:rPr>
              <a:t>Effortless Clearing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Description: Convenient clear button functionality to reset input and start new calculations quickly.</a:t>
            </a:r>
          </a:p>
          <a:p>
            <a:pPr marL="742950" lvl="1" indent="-285750" algn="l">
              <a:buFont typeface="+mj-lt"/>
              <a:buAutoNum type="arabicPeriod"/>
            </a:pPr>
            <a:r>
              <a:rPr lang="en-US" b="0" i="0" dirty="0">
                <a:solidFill>
                  <a:srgbClr val="0D0D0D"/>
                </a:solidFill>
                <a:effectLst/>
                <a:latin typeface="Söhne"/>
              </a:rPr>
              <a:t>Visual: An animated GIF demonstrating the clear button in action, visually indicating its functionality.</a:t>
            </a:r>
          </a:p>
          <a:p>
            <a:pPr algn="l">
              <a:buFont typeface="+mj-lt"/>
              <a:buAutoNum type="arabicPeriod"/>
            </a:pPr>
            <a:r>
              <a:rPr lang="en-US" b="1" i="0" dirty="0">
                <a:solidFill>
                  <a:srgbClr val="0D0D0D"/>
                </a:solidFill>
                <a:effectLst/>
                <a:latin typeface="Söhne"/>
              </a:rPr>
              <a:t>Error-Free Operation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Description: Robust error handling to prevent issues such as division by zero or invalid input, ensuring accurate calculations.</a:t>
            </a:r>
          </a:p>
          <a:p>
            <a:pPr marL="742950" lvl="1" indent="-285750" algn="l">
              <a:buFont typeface="+mj-lt"/>
              <a:buAutoNum type="arabicPeriod"/>
            </a:pPr>
            <a:r>
              <a:rPr lang="en-US" b="0" i="0" dirty="0">
                <a:solidFill>
                  <a:srgbClr val="0D0D0D"/>
                </a:solidFill>
                <a:effectLst/>
                <a:latin typeface="Söhne"/>
              </a:rPr>
              <a:t>Visual: Screenshot displaying an error message within the calculator interface, reassuring users of error management.</a:t>
            </a:r>
          </a:p>
          <a:p>
            <a:pPr algn="l">
              <a:buFont typeface="+mj-lt"/>
              <a:buAutoNum type="arabicPeriod"/>
            </a:pPr>
            <a:r>
              <a:rPr lang="en-US" b="1" i="0" dirty="0">
                <a:solidFill>
                  <a:srgbClr val="0D0D0D"/>
                </a:solidFill>
                <a:effectLst/>
                <a:latin typeface="Söhne"/>
              </a:rPr>
              <a:t>Responsive Design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Description: Adaptable layout that seamlessly adjusts to various screen sizes and orientations for a consistent user experience.</a:t>
            </a:r>
          </a:p>
          <a:p>
            <a:pPr marL="742950" lvl="1" indent="-285750" algn="l">
              <a:buFont typeface="+mj-lt"/>
              <a:buAutoNum type="arabicPeriod"/>
            </a:pPr>
            <a:r>
              <a:rPr lang="en-US" b="0" i="0" dirty="0">
                <a:solidFill>
                  <a:srgbClr val="0D0D0D"/>
                </a:solidFill>
                <a:effectLst/>
                <a:latin typeface="Söhne"/>
              </a:rPr>
              <a:t>Visual: Side-by-side comparison showcasing the calculator interface on different devices, highlighting responsiveness.</a:t>
            </a:r>
          </a:p>
          <a:p>
            <a:endParaRPr lang="en-IN" dirty="0"/>
          </a:p>
        </p:txBody>
      </p:sp>
    </p:spTree>
    <p:extLst>
      <p:ext uri="{BB962C8B-B14F-4D97-AF65-F5344CB8AC3E}">
        <p14:creationId xmlns:p14="http://schemas.microsoft.com/office/powerpoint/2010/main" val="50878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97C9-B8DB-8F04-CDC9-44165C5C4D17}"/>
              </a:ext>
            </a:extLst>
          </p:cNvPr>
          <p:cNvSpPr>
            <a:spLocks noGrp="1"/>
          </p:cNvSpPr>
          <p:nvPr>
            <p:ph type="title"/>
          </p:nvPr>
        </p:nvSpPr>
        <p:spPr/>
        <p:txBody>
          <a:bodyPr/>
          <a:lstStyle/>
          <a:p>
            <a:r>
              <a:rPr lang="en-IN" dirty="0"/>
              <a:t>Code breakdown and functionality</a:t>
            </a:r>
            <a:br>
              <a:rPr lang="en-IN" dirty="0"/>
            </a:br>
            <a:endParaRPr lang="en-IN" dirty="0"/>
          </a:p>
        </p:txBody>
      </p:sp>
      <p:sp>
        <p:nvSpPr>
          <p:cNvPr id="5" name="Rectangle 2">
            <a:extLst>
              <a:ext uri="{FF2B5EF4-FFF2-40B4-BE49-F238E27FC236}">
                <a16:creationId xmlns:a16="http://schemas.microsoft.com/office/drawing/2014/main" id="{F45562F8-55C2-0B4D-C310-0104A23AA7FB}"/>
              </a:ext>
            </a:extLst>
          </p:cNvPr>
          <p:cNvSpPr>
            <a:spLocks noChangeArrowheads="1"/>
          </p:cNvSpPr>
          <p:nvPr/>
        </p:nvSpPr>
        <p:spPr bwMode="auto">
          <a:xfrm>
            <a:off x="0" y="-292646"/>
            <a:ext cx="65" cy="5852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D0D0D"/>
              </a:solidFill>
              <a:effectLst/>
              <a:latin typeface="Söhne"/>
            </a:endParaRPr>
          </a:p>
        </p:txBody>
      </p:sp>
      <p:sp>
        <p:nvSpPr>
          <p:cNvPr id="7" name="Rectangle 3">
            <a:extLst>
              <a:ext uri="{FF2B5EF4-FFF2-40B4-BE49-F238E27FC236}">
                <a16:creationId xmlns:a16="http://schemas.microsoft.com/office/drawing/2014/main" id="{BFDF62A5-BCEB-0AEF-B3FB-9D83D2CFB808}"/>
              </a:ext>
            </a:extLst>
          </p:cNvPr>
          <p:cNvSpPr>
            <a:spLocks noGrp="1" noChangeArrowheads="1"/>
          </p:cNvSpPr>
          <p:nvPr>
            <p:ph idx="1"/>
          </p:nvPr>
        </p:nvSpPr>
        <p:spPr bwMode="auto">
          <a:xfrm>
            <a:off x="677334" y="2315614"/>
            <a:ext cx="7623049" cy="35707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Break down the functionality of the code: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0D0D0D"/>
                </a:solidFill>
                <a:effectLst/>
                <a:latin typeface="Söhne"/>
              </a:rPr>
              <a:t>Importing Libraries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The code starts by importing the necessary libraries. In this case, it imports everything (*) from the </a:t>
            </a:r>
            <a:r>
              <a:rPr kumimoji="0" lang="en-US" altLang="en-US" sz="1200" b="0" i="0" u="none" strike="noStrike" cap="none" normalizeH="0" baseline="0" dirty="0" err="1">
                <a:ln>
                  <a:noFill/>
                </a:ln>
                <a:solidFill>
                  <a:srgbClr val="0D0D0D"/>
                </a:solidFill>
                <a:effectLst/>
                <a:latin typeface="Söhne"/>
              </a:rPr>
              <a:t>Tkinter</a:t>
            </a:r>
            <a:r>
              <a:rPr kumimoji="0" lang="en-US" altLang="en-US" sz="1200" b="0" i="0" u="none" strike="noStrike" cap="none" normalizeH="0" baseline="0" dirty="0">
                <a:ln>
                  <a:noFill/>
                </a:ln>
                <a:solidFill>
                  <a:srgbClr val="0D0D0D"/>
                </a:solidFill>
                <a:effectLst/>
                <a:latin typeface="Söhne"/>
              </a:rPr>
              <a:t> library.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0D0D0D"/>
                </a:solidFill>
                <a:effectLst/>
                <a:latin typeface="Söhne"/>
              </a:rPr>
              <a:t>Global Variables</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There aren't any global variables defined in this snippet.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0D0D0D"/>
                </a:solidFill>
                <a:effectLst/>
                <a:latin typeface="Söhne"/>
              </a:rPr>
              <a:t>GUI Initialization</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It initializes the main application window using </a:t>
            </a:r>
            <a:r>
              <a:rPr kumimoji="0" lang="en-US" altLang="en-US" sz="1200" b="0" i="0" u="none" strike="noStrike" cap="none" normalizeH="0" baseline="0" dirty="0" err="1">
                <a:ln>
                  <a:noFill/>
                </a:ln>
                <a:solidFill>
                  <a:srgbClr val="0D0D0D"/>
                </a:solidFill>
                <a:effectLst/>
                <a:latin typeface="Söhne"/>
              </a:rPr>
              <a:t>Tkinter</a:t>
            </a:r>
            <a:r>
              <a:rPr kumimoji="0" lang="en-US" altLang="en-US" sz="1200" b="0" i="0" u="none" strike="noStrike" cap="none" normalizeH="0" baseline="0" dirty="0">
                <a:ln>
                  <a:noFill/>
                </a:ln>
                <a:solidFill>
                  <a:srgbClr val="0D0D0D"/>
                </a:solidFill>
                <a:effectLst/>
                <a:latin typeface="Söhne"/>
              </a:rPr>
              <a:t> (</a:t>
            </a:r>
            <a:r>
              <a:rPr kumimoji="0" lang="en-US" altLang="en-US" b="1" i="0" u="none" strike="noStrike" cap="none" normalizeH="0" baseline="0" dirty="0">
                <a:ln>
                  <a:noFill/>
                </a:ln>
                <a:solidFill>
                  <a:srgbClr val="0D0D0D"/>
                </a:solidFill>
                <a:effectLst/>
                <a:latin typeface="Söhne Mono"/>
              </a:rPr>
              <a:t>Tk()</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Sets the title of the window to "Calculator".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Sets the dimensions of the window to 280x380 pixels.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Disables window resizing by setting resizable(0, 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Sets the background color of the window to black.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rgbClr val="0D0D0D"/>
                </a:solidFill>
                <a:effectLst/>
                <a:latin typeface="Söhne"/>
              </a:rPr>
              <a:t>Widget Creation</a:t>
            </a:r>
            <a:r>
              <a:rPr kumimoji="0" lang="en-US" altLang="en-US" sz="1200" b="0" i="0" u="none" strike="noStrike" cap="none" normalizeH="0" baseline="0" dirty="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It creates a Label widget (</a:t>
            </a:r>
            <a:r>
              <a:rPr kumimoji="0" lang="en-US" altLang="en-US" b="1" i="0" u="none" strike="noStrike" cap="none" normalizeH="0" baseline="0" dirty="0" err="1">
                <a:ln>
                  <a:noFill/>
                </a:ln>
                <a:solidFill>
                  <a:srgbClr val="0D0D0D"/>
                </a:solidFill>
                <a:effectLst/>
                <a:latin typeface="Söhne Mono"/>
              </a:rPr>
              <a:t>result_label</a:t>
            </a:r>
            <a:r>
              <a:rPr kumimoji="0" lang="en-US" altLang="en-US" sz="1200" b="0" i="0" u="none" strike="noStrike" cap="none" normalizeH="0" baseline="0" dirty="0">
                <a:ln>
                  <a:noFill/>
                </a:ln>
                <a:solidFill>
                  <a:srgbClr val="0D0D0D"/>
                </a:solidFill>
                <a:effectLst/>
                <a:latin typeface="Söhne"/>
              </a:rPr>
              <a:t>) to display input/output.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Configures the label's appearance (background, foreground, font,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0D0D0D"/>
                </a:solidFill>
                <a:effectLst/>
                <a:latin typeface="Söhne"/>
              </a:rPr>
              <a:t>Places the label in the window using grid layout.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8543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1480</TotalTime>
  <Words>2076</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Söhne Mono</vt:lpstr>
      <vt:lpstr>Trebuchet MS</vt:lpstr>
      <vt:lpstr>Wingdings 3</vt:lpstr>
      <vt:lpstr>Facet</vt:lpstr>
      <vt:lpstr>Building a Simple Calculator with Tkinter A Python GUI Application</vt:lpstr>
      <vt:lpstr>Project Overview </vt:lpstr>
      <vt:lpstr>Problem Statement and what problems this project aims to solve</vt:lpstr>
      <vt:lpstr>Solution</vt:lpstr>
      <vt:lpstr>Methodology</vt:lpstr>
      <vt:lpstr>Tools and Framework:</vt:lpstr>
      <vt:lpstr>Application Features</vt:lpstr>
      <vt:lpstr>Key Features </vt:lpstr>
      <vt:lpstr>Code breakdown and functionality </vt:lpstr>
      <vt:lpstr>PowerPoint Presentation</vt:lpstr>
      <vt:lpstr>Results and Achievements</vt:lpstr>
      <vt:lpstr>Challenges Faced</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Simple Calculator with Tkinter A Python GUI Application</dc:title>
  <dc:creator>Ramanand Yadav</dc:creator>
  <cp:lastModifiedBy>Ramanand Yadav</cp:lastModifiedBy>
  <cp:revision>1</cp:revision>
  <dcterms:created xsi:type="dcterms:W3CDTF">2024-03-08T22:32:40Z</dcterms:created>
  <dcterms:modified xsi:type="dcterms:W3CDTF">2024-03-09T23:13:15Z</dcterms:modified>
</cp:coreProperties>
</file>