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4"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1" d="100"/>
          <a:sy n="91" d="100"/>
        </p:scale>
        <p:origin x="37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05783" y="-1231839"/>
            <a:ext cx="6253317" cy="5904578"/>
          </a:xfrm>
        </p:spPr>
        <p:txBody>
          <a:bodyPr>
            <a:normAutofit/>
          </a:bodyPr>
          <a:lstStyle/>
          <a:p>
            <a:r>
              <a:rPr lang="en-US" sz="5000" dirty="0"/>
              <a:t>Web App for Detecting Malicious and </a:t>
            </a:r>
            <a:r>
              <a:rPr lang="en-US" sz="5000" dirty="0" err="1"/>
              <a:t>Fradulent</a:t>
            </a:r>
            <a:r>
              <a:rPr lang="en-US" sz="5000" dirty="0"/>
              <a:t> activities over Internet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Saumya Sharma</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613934"/>
            <a:ext cx="10212791" cy="4121546"/>
          </a:xfrm>
        </p:spPr>
        <p:txBody>
          <a:bodyPr anchor="ctr">
            <a:normAutofit/>
          </a:bodyPr>
          <a:lstStyle/>
          <a:p>
            <a:pPr marR="0" lvl="0" fontAlgn="base">
              <a:lnSpc>
                <a:spcPct val="111000"/>
              </a:lnSpc>
              <a:spcBef>
                <a:spcPts val="0"/>
              </a:spcBef>
              <a:spcAft>
                <a:spcPts val="190"/>
              </a:spcAft>
              <a:buClr>
                <a:srgbClr val="000000"/>
              </a:buClr>
              <a:buSzPts val="1200"/>
            </a:pPr>
            <a:r>
              <a:rPr lang="en-US" sz="3000" b="1" u="none" strike="noStrike" kern="100" dirty="0">
                <a:solidFill>
                  <a:schemeClr val="bg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Through the medium of this project it is being told that how the technologies like, Android app development, Data mining, machine learning, API integration has helped  in the successful completion in working of this project.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E0DC-7429-B16F-08AE-E43578A49977}"/>
              </a:ext>
            </a:extLst>
          </p:cNvPr>
          <p:cNvSpPr>
            <a:spLocks noGrp="1"/>
          </p:cNvSpPr>
          <p:nvPr>
            <p:ph type="title"/>
          </p:nvPr>
        </p:nvSpPr>
        <p:spPr/>
        <p:txBody>
          <a:bodyPr/>
          <a:lstStyle/>
          <a:p>
            <a:r>
              <a:rPr lang="en-US" dirty="0"/>
              <a:t>Purpose of This App</a:t>
            </a:r>
          </a:p>
        </p:txBody>
      </p:sp>
      <p:sp>
        <p:nvSpPr>
          <p:cNvPr id="3" name="Content Placeholder 2">
            <a:extLst>
              <a:ext uri="{FF2B5EF4-FFF2-40B4-BE49-F238E27FC236}">
                <a16:creationId xmlns:a16="http://schemas.microsoft.com/office/drawing/2014/main" id="{B223B34C-89B0-F128-C675-F8C85444ABD4}"/>
              </a:ext>
            </a:extLst>
          </p:cNvPr>
          <p:cNvSpPr>
            <a:spLocks noGrp="1"/>
          </p:cNvSpPr>
          <p:nvPr>
            <p:ph idx="1"/>
          </p:nvPr>
        </p:nvSpPr>
        <p:spPr/>
        <p:txBody>
          <a:bodyPr/>
          <a:lstStyle/>
          <a:p>
            <a:r>
              <a:rPr lang="en-US" sz="2500" b="1" dirty="0">
                <a:solidFill>
                  <a:srgbClr val="FF0000"/>
                </a:solidFill>
                <a:effectLst/>
                <a:latin typeface="Times New Roman" panose="02020603050405020304" pitchFamily="18" charset="0"/>
                <a:ea typeface="Times New Roman" panose="02020603050405020304" pitchFamily="18" charset="0"/>
              </a:rPr>
              <a:t>This project involves developing a comprehensive system for detecting and preventing malicious activities during video calls on messaging platforms. The core components include a web application, an Android app, and a machine learning model. </a:t>
            </a:r>
            <a:r>
              <a:rPr lang="en-US" sz="2500" b="1" u="none" strike="noStrike" kern="100" dirty="0">
                <a:solidFill>
                  <a:srgbClr val="F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entire system aims to empower users to identify and mitigate potential threats, fostering a more secure and resilient digital communication environment. The focus is on addressing privacy concerns and protecting users from deceptive practices, such as fake video calls leading to blackmail attempts.   </a:t>
            </a:r>
          </a:p>
          <a:p>
            <a:endParaRPr lang="en-US" dirty="0"/>
          </a:p>
        </p:txBody>
      </p:sp>
    </p:spTree>
    <p:extLst>
      <p:ext uri="{BB962C8B-B14F-4D97-AF65-F5344CB8AC3E}">
        <p14:creationId xmlns:p14="http://schemas.microsoft.com/office/powerpoint/2010/main" val="413184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C9B9-9A5D-D9E1-B51A-DDDD792A85B9}"/>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t>Technologies Used</a:t>
            </a:r>
          </a:p>
        </p:txBody>
      </p:sp>
      <p:sp>
        <p:nvSpPr>
          <p:cNvPr id="3" name="Content Placeholder 2">
            <a:extLst>
              <a:ext uri="{FF2B5EF4-FFF2-40B4-BE49-F238E27FC236}">
                <a16:creationId xmlns:a16="http://schemas.microsoft.com/office/drawing/2014/main" id="{C0B035B0-DD92-9142-F3CD-B880ED7064EE}"/>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2300" b="1" dirty="0">
                <a:solidFill>
                  <a:srgbClr val="FF0000"/>
                </a:solidFill>
              </a:rPr>
              <a:t>Technologies Used are :</a:t>
            </a:r>
          </a:p>
          <a:p>
            <a:r>
              <a:rPr lang="en-US" sz="2300" b="1" dirty="0">
                <a:solidFill>
                  <a:srgbClr val="FF0000"/>
                </a:solidFill>
              </a:rPr>
              <a:t>-Android Studio</a:t>
            </a:r>
          </a:p>
          <a:p>
            <a:r>
              <a:rPr lang="en-US" sz="2300" b="1" dirty="0">
                <a:solidFill>
                  <a:srgbClr val="FF0000"/>
                </a:solidFill>
              </a:rPr>
              <a:t>- XML Code</a:t>
            </a:r>
          </a:p>
          <a:p>
            <a:r>
              <a:rPr lang="en-US" sz="2300" b="1" dirty="0">
                <a:solidFill>
                  <a:srgbClr val="FF0000"/>
                </a:solidFill>
              </a:rPr>
              <a:t>- Java Code(Backend)</a:t>
            </a:r>
          </a:p>
          <a:p>
            <a:r>
              <a:rPr lang="en-US" sz="2300" b="1" dirty="0">
                <a:solidFill>
                  <a:srgbClr val="FF0000"/>
                </a:solidFill>
              </a:rPr>
              <a:t>- Data sortation using techniques of machine learning</a:t>
            </a:r>
          </a:p>
          <a:p>
            <a:r>
              <a:rPr lang="en-US" sz="2300" b="1" dirty="0">
                <a:solidFill>
                  <a:srgbClr val="FF0000"/>
                </a:solidFill>
              </a:rPr>
              <a:t>- Android Emulator</a:t>
            </a:r>
          </a:p>
        </p:txBody>
      </p:sp>
    </p:spTree>
    <p:extLst>
      <p:ext uri="{BB962C8B-B14F-4D97-AF65-F5344CB8AC3E}">
        <p14:creationId xmlns:p14="http://schemas.microsoft.com/office/powerpoint/2010/main" val="108508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742C-625B-1C74-16DC-02ED399F42DE}"/>
              </a:ext>
            </a:extLst>
          </p:cNvPr>
          <p:cNvSpPr>
            <a:spLocks noGrp="1"/>
          </p:cNvSpPr>
          <p:nvPr>
            <p:ph type="title"/>
          </p:nvPr>
        </p:nvSpPr>
        <p:spPr/>
        <p:txBody>
          <a:bodyPr/>
          <a:lstStyle/>
          <a:p>
            <a:r>
              <a:rPr lang="en-US" dirty="0"/>
              <a:t>CODE:-</a:t>
            </a:r>
          </a:p>
        </p:txBody>
      </p:sp>
      <p:sp>
        <p:nvSpPr>
          <p:cNvPr id="5" name="Rectangle 2">
            <a:extLst>
              <a:ext uri="{FF2B5EF4-FFF2-40B4-BE49-F238E27FC236}">
                <a16:creationId xmlns:a16="http://schemas.microsoft.com/office/drawing/2014/main" id="{26C2EBE7-B538-326E-8ABB-E8DC390971D6}"/>
              </a:ext>
            </a:extLst>
          </p:cNvPr>
          <p:cNvSpPr>
            <a:spLocks noGrp="1" noChangeArrowheads="1"/>
          </p:cNvSpPr>
          <p:nvPr>
            <p:ph idx="1"/>
          </p:nvPr>
        </p:nvSpPr>
        <p:spPr bwMode="auto">
          <a:xfrm>
            <a:off x="1097280" y="2367209"/>
            <a:ext cx="3235181" cy="329320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268BD2"/>
                </a:solidFill>
                <a:effectLst/>
                <a:latin typeface="Arial Unicode MS"/>
              </a:rPr>
              <a:t>EditText</a:t>
            </a:r>
            <a:br>
              <a:rPr kumimoji="0" lang="en-US" altLang="en-US" sz="1000" b="0" i="0" u="none" strike="noStrike" cap="none" normalizeH="0" baseline="0" dirty="0">
                <a:ln>
                  <a:noFill/>
                </a:ln>
                <a:solidFill>
                  <a:srgbClr val="268BD2"/>
                </a:solidFill>
                <a:effectLst/>
                <a:latin typeface="Arial Unicode MS"/>
              </a:rPr>
            </a:br>
            <a:r>
              <a:rPr kumimoji="0" lang="en-US" altLang="en-US" sz="1000" b="0" i="0" u="none" strike="noStrike" cap="none" normalizeH="0" baseline="0" dirty="0">
                <a:ln>
                  <a:noFill/>
                </a:ln>
                <a:solidFill>
                  <a:srgbClr val="268BD2"/>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:id</a:t>
            </a:r>
            <a:r>
              <a:rPr kumimoji="0" lang="en-US" altLang="en-US" sz="1000" b="0" i="0" u="none" strike="noStrike" cap="none" normalizeH="0" baseline="0" dirty="0">
                <a:ln>
                  <a:noFill/>
                </a:ln>
                <a:solidFill>
                  <a:srgbClr val="2AA198"/>
                </a:solidFill>
                <a:effectLst/>
                <a:latin typeface="Arial Unicode MS"/>
              </a:rPr>
              <a:t>="@+id/</a:t>
            </a:r>
            <a:r>
              <a:rPr kumimoji="0" lang="en-US" altLang="en-US" sz="1000" b="0" i="0" u="none" strike="noStrike" cap="none" normalizeH="0" baseline="0" dirty="0" err="1">
                <a:ln>
                  <a:noFill/>
                </a:ln>
                <a:solidFill>
                  <a:srgbClr val="2AA198"/>
                </a:solidFill>
                <a:effectLst/>
                <a:latin typeface="Arial Unicode MS"/>
              </a:rPr>
              <a:t>phoneNumberEditText</a:t>
            </a:r>
            <a:r>
              <a:rPr kumimoji="0" lang="en-US" altLang="en-US" sz="1000" b="0" i="0" u="none" strike="noStrike" cap="none" normalizeH="0" baseline="0" dirty="0">
                <a:ln>
                  <a:noFill/>
                </a:ln>
                <a:solidFill>
                  <a:srgbClr val="2AA198"/>
                </a:solidFill>
                <a:effectLst/>
                <a:latin typeface="Arial Unicode MS"/>
              </a:rPr>
              <a:t>"</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:layout_width</a:t>
            </a:r>
            <a:r>
              <a:rPr kumimoji="0" lang="en-US" altLang="en-US" sz="1000" b="0" i="0" u="none" strike="noStrike" cap="none" normalizeH="0" baseline="0" dirty="0">
                <a:ln>
                  <a:noFill/>
                </a:ln>
                <a:solidFill>
                  <a:srgbClr val="2AA198"/>
                </a:solidFill>
                <a:effectLst/>
                <a:latin typeface="Arial Unicode MS"/>
              </a:rPr>
              <a:t>="</a:t>
            </a:r>
            <a:r>
              <a:rPr kumimoji="0" lang="en-US" altLang="en-US" sz="1000" b="0" i="0" u="none" strike="noStrike" cap="none" normalizeH="0" baseline="0" dirty="0" err="1">
                <a:ln>
                  <a:noFill/>
                </a:ln>
                <a:solidFill>
                  <a:srgbClr val="2AA198"/>
                </a:solidFill>
                <a:effectLst/>
                <a:latin typeface="Arial Unicode MS"/>
              </a:rPr>
              <a:t>match_parent</a:t>
            </a:r>
            <a:r>
              <a:rPr kumimoji="0" lang="en-US" altLang="en-US" sz="1000" b="0" i="0" u="none" strike="noStrike" cap="none" normalizeH="0" baseline="0" dirty="0">
                <a:ln>
                  <a:noFill/>
                </a:ln>
                <a:solidFill>
                  <a:srgbClr val="2AA198"/>
                </a:solidFill>
                <a:effectLst/>
                <a:latin typeface="Arial Unicode MS"/>
              </a:rPr>
              <a:t>"</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:layout_height</a:t>
            </a:r>
            <a:r>
              <a:rPr kumimoji="0" lang="en-US" altLang="en-US" sz="1000" b="0" i="0" u="none" strike="noStrike" cap="none" normalizeH="0" baseline="0" dirty="0">
                <a:ln>
                  <a:noFill/>
                </a:ln>
                <a:solidFill>
                  <a:srgbClr val="2AA198"/>
                </a:solidFill>
                <a:effectLst/>
                <a:latin typeface="Arial Unicode MS"/>
              </a:rPr>
              <a:t>="</a:t>
            </a:r>
            <a:r>
              <a:rPr kumimoji="0" lang="en-US" altLang="en-US" sz="1000" b="0" i="0" u="none" strike="noStrike" cap="none" normalizeH="0" baseline="0" dirty="0" err="1">
                <a:ln>
                  <a:noFill/>
                </a:ln>
                <a:solidFill>
                  <a:srgbClr val="2AA198"/>
                </a:solidFill>
                <a:effectLst/>
                <a:latin typeface="Arial Unicode MS"/>
              </a:rPr>
              <a:t>wrap_content</a:t>
            </a:r>
            <a:r>
              <a:rPr kumimoji="0" lang="en-US" altLang="en-US" sz="1000" b="0" i="0" u="none" strike="noStrike" cap="none" normalizeH="0" baseline="0" dirty="0">
                <a:ln>
                  <a:noFill/>
                </a:ln>
                <a:solidFill>
                  <a:srgbClr val="2AA198"/>
                </a:solidFill>
                <a:effectLst/>
                <a:latin typeface="Arial Unicode MS"/>
              </a:rPr>
              <a:t>"</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:layout_marginTop</a:t>
            </a:r>
            <a:r>
              <a:rPr kumimoji="0" lang="en-US" altLang="en-US" sz="1000" b="0" i="0" u="none" strike="noStrike" cap="none" normalizeH="0" baseline="0" dirty="0">
                <a:ln>
                  <a:noFill/>
                </a:ln>
                <a:solidFill>
                  <a:srgbClr val="2AA198"/>
                </a:solidFill>
                <a:effectLst/>
                <a:latin typeface="Arial Unicode MS"/>
              </a:rPr>
              <a:t>="16dp"</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:hint</a:t>
            </a:r>
            <a:r>
              <a:rPr kumimoji="0" lang="en-US" altLang="en-US" sz="1000" b="0" i="0" u="none" strike="noStrike" cap="none" normalizeH="0" baseline="0" dirty="0">
                <a:ln>
                  <a:noFill/>
                </a:ln>
                <a:solidFill>
                  <a:srgbClr val="2AA198"/>
                </a:solidFill>
                <a:effectLst/>
                <a:latin typeface="Arial Unicode MS"/>
              </a:rPr>
              <a:t>="Enter Phone Number"</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:inputType</a:t>
            </a:r>
            <a:r>
              <a:rPr kumimoji="0" lang="en-US" altLang="en-US" sz="1000" b="0" i="0" u="none" strike="noStrike" cap="none" normalizeH="0" baseline="0" dirty="0">
                <a:ln>
                  <a:noFill/>
                </a:ln>
                <a:solidFill>
                  <a:srgbClr val="2AA198"/>
                </a:solidFill>
                <a:effectLst/>
                <a:latin typeface="Arial Unicode MS"/>
              </a:rPr>
              <a:t>="phone"</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:layout_centerHorizontal</a:t>
            </a:r>
            <a:r>
              <a:rPr kumimoji="0" lang="en-US" altLang="en-US" sz="1000" b="0" i="0" u="none" strike="noStrike" cap="none" normalizeH="0" baseline="0" dirty="0">
                <a:ln>
                  <a:noFill/>
                </a:ln>
                <a:solidFill>
                  <a:srgbClr val="2AA198"/>
                </a:solidFill>
                <a:effectLst/>
                <a:latin typeface="Arial Unicode MS"/>
              </a:rPr>
              <a:t>="true"</a:t>
            </a:r>
            <a:r>
              <a:rPr kumimoji="0" lang="en-US" altLang="en-US" sz="1000" b="0" i="0" u="none" strike="noStrike" cap="none" normalizeH="0" baseline="0" dirty="0">
                <a:ln>
                  <a:noFill/>
                </a:ln>
                <a:solidFill>
                  <a:srgbClr val="657B83"/>
                </a:solidFill>
                <a:effectLst/>
                <a:latin typeface="Arial Unicode MS"/>
              </a:rPr>
              <a:t>/&gt;</a:t>
            </a:r>
            <a:br>
              <a:rPr kumimoji="0" lang="en-US" altLang="en-US" sz="1000" b="0" i="0" u="none" strike="noStrike" cap="none" normalizeH="0" baseline="0" dirty="0">
                <a:ln>
                  <a:noFill/>
                </a:ln>
                <a:solidFill>
                  <a:srgbClr val="657B83"/>
                </a:solidFill>
                <a:effectLst/>
                <a:latin typeface="Arial Unicode MS"/>
              </a:rPr>
            </a:br>
            <a:br>
              <a:rPr kumimoji="0" lang="en-US" altLang="en-US" sz="1000" b="0" i="0" u="none" strike="noStrike" cap="none" normalizeH="0" baseline="0" dirty="0">
                <a:ln>
                  <a:noFill/>
                </a:ln>
                <a:solidFill>
                  <a:srgbClr val="657B83"/>
                </a:solidFill>
                <a:effectLst/>
                <a:latin typeface="Arial Unicode MS"/>
              </a:rPr>
            </a:br>
            <a:r>
              <a:rPr kumimoji="0" lang="en-US" altLang="en-US" sz="1000" b="0" i="0" u="none" strike="noStrike" cap="none" normalizeH="0" baseline="0" dirty="0">
                <a:ln>
                  <a:noFill/>
                </a:ln>
                <a:solidFill>
                  <a:srgbClr val="657B83"/>
                </a:solidFill>
                <a:effectLst/>
                <a:latin typeface="Arial Unicode MS"/>
              </a:rPr>
              <a:t>&lt;</a:t>
            </a:r>
            <a:r>
              <a:rPr kumimoji="0" lang="en-US" altLang="en-US" sz="1000" b="0" i="0" u="none" strike="noStrike" cap="none" normalizeH="0" baseline="0" dirty="0">
                <a:ln>
                  <a:noFill/>
                </a:ln>
                <a:solidFill>
                  <a:srgbClr val="268BD2"/>
                </a:solidFill>
                <a:effectLst/>
                <a:latin typeface="Arial Unicode MS"/>
              </a:rPr>
              <a:t>Button</a:t>
            </a:r>
            <a:br>
              <a:rPr kumimoji="0" lang="en-US" altLang="en-US" sz="1000" b="0" i="0" u="none" strike="noStrike" cap="none" normalizeH="0" baseline="0" dirty="0">
                <a:ln>
                  <a:noFill/>
                </a:ln>
                <a:solidFill>
                  <a:srgbClr val="268BD2"/>
                </a:solidFill>
                <a:effectLst/>
                <a:latin typeface="Arial Unicode MS"/>
              </a:rPr>
            </a:br>
            <a:r>
              <a:rPr kumimoji="0" lang="en-US" altLang="en-US" sz="1000" b="0" i="0" u="none" strike="noStrike" cap="none" normalizeH="0" baseline="0" dirty="0">
                <a:ln>
                  <a:noFill/>
                </a:ln>
                <a:solidFill>
                  <a:srgbClr val="268BD2"/>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:id</a:t>
            </a:r>
            <a:r>
              <a:rPr kumimoji="0" lang="en-US" altLang="en-US" sz="1000" b="0" i="0" u="none" strike="noStrike" cap="none" normalizeH="0" baseline="0" dirty="0">
                <a:ln>
                  <a:noFill/>
                </a:ln>
                <a:solidFill>
                  <a:srgbClr val="2AA198"/>
                </a:solidFill>
                <a:effectLst/>
                <a:latin typeface="Arial Unicode MS"/>
              </a:rPr>
              <a:t>="@+id/</a:t>
            </a:r>
            <a:r>
              <a:rPr kumimoji="0" lang="en-US" altLang="en-US" sz="1000" b="0" i="0" u="none" strike="noStrike" cap="none" normalizeH="0" baseline="0" dirty="0" err="1">
                <a:ln>
                  <a:noFill/>
                </a:ln>
                <a:solidFill>
                  <a:srgbClr val="2AA198"/>
                </a:solidFill>
                <a:effectLst/>
                <a:latin typeface="Arial Unicode MS"/>
              </a:rPr>
              <a:t>proceedButton</a:t>
            </a:r>
            <a:r>
              <a:rPr kumimoji="0" lang="en-US" altLang="en-US" sz="1000" b="0" i="0" u="none" strike="noStrike" cap="none" normalizeH="0" baseline="0" dirty="0">
                <a:ln>
                  <a:noFill/>
                </a:ln>
                <a:solidFill>
                  <a:srgbClr val="2AA198"/>
                </a:solidFill>
                <a:effectLst/>
                <a:latin typeface="Arial Unicode MS"/>
              </a:rPr>
              <a:t>"</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:layout_width</a:t>
            </a:r>
            <a:r>
              <a:rPr kumimoji="0" lang="en-US" altLang="en-US" sz="1000" b="0" i="0" u="none" strike="noStrike" cap="none" normalizeH="0" baseline="0" dirty="0">
                <a:ln>
                  <a:noFill/>
                </a:ln>
                <a:solidFill>
                  <a:srgbClr val="2AA198"/>
                </a:solidFill>
                <a:effectLst/>
                <a:latin typeface="Arial Unicode MS"/>
              </a:rPr>
              <a:t>="</a:t>
            </a:r>
            <a:r>
              <a:rPr kumimoji="0" lang="en-US" altLang="en-US" sz="1000" b="0" i="0" u="none" strike="noStrike" cap="none" normalizeH="0" baseline="0" dirty="0" err="1">
                <a:ln>
                  <a:noFill/>
                </a:ln>
                <a:solidFill>
                  <a:srgbClr val="2AA198"/>
                </a:solidFill>
                <a:effectLst/>
                <a:latin typeface="Arial Unicode MS"/>
              </a:rPr>
              <a:t>wrap_content</a:t>
            </a:r>
            <a:r>
              <a:rPr kumimoji="0" lang="en-US" altLang="en-US" sz="1000" b="0" i="0" u="none" strike="noStrike" cap="none" normalizeH="0" baseline="0" dirty="0">
                <a:ln>
                  <a:noFill/>
                </a:ln>
                <a:solidFill>
                  <a:srgbClr val="2AA198"/>
                </a:solidFill>
                <a:effectLst/>
                <a:latin typeface="Arial Unicode MS"/>
              </a:rPr>
              <a:t>"</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:layout_height</a:t>
            </a:r>
            <a:r>
              <a:rPr kumimoji="0" lang="en-US" altLang="en-US" sz="1000" b="0" i="0" u="none" strike="noStrike" cap="none" normalizeH="0" baseline="0" dirty="0">
                <a:ln>
                  <a:noFill/>
                </a:ln>
                <a:solidFill>
                  <a:srgbClr val="2AA198"/>
                </a:solidFill>
                <a:effectLst/>
                <a:latin typeface="Arial Unicode MS"/>
              </a:rPr>
              <a:t>="</a:t>
            </a:r>
            <a:r>
              <a:rPr kumimoji="0" lang="en-US" altLang="en-US" sz="1000" b="0" i="0" u="none" strike="noStrike" cap="none" normalizeH="0" baseline="0" dirty="0" err="1">
                <a:ln>
                  <a:noFill/>
                </a:ln>
                <a:solidFill>
                  <a:srgbClr val="2AA198"/>
                </a:solidFill>
                <a:effectLst/>
                <a:latin typeface="Arial Unicode MS"/>
              </a:rPr>
              <a:t>wrap_content</a:t>
            </a:r>
            <a:r>
              <a:rPr kumimoji="0" lang="en-US" altLang="en-US" sz="1000" b="0" i="0" u="none" strike="noStrike" cap="none" normalizeH="0" baseline="0" dirty="0">
                <a:ln>
                  <a:noFill/>
                </a:ln>
                <a:solidFill>
                  <a:srgbClr val="2AA198"/>
                </a:solidFill>
                <a:effectLst/>
                <a:latin typeface="Arial Unicode MS"/>
              </a:rPr>
              <a:t>"</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:text</a:t>
            </a:r>
            <a:r>
              <a:rPr kumimoji="0" lang="en-US" altLang="en-US" sz="1000" b="0" i="0" u="none" strike="noStrike" cap="none" normalizeH="0" baseline="0" dirty="0">
                <a:ln>
                  <a:noFill/>
                </a:ln>
                <a:solidFill>
                  <a:srgbClr val="2AA198"/>
                </a:solidFill>
                <a:effectLst/>
                <a:latin typeface="Arial Unicode MS"/>
              </a:rPr>
              <a:t>="Proceed"</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:layout_below</a:t>
            </a:r>
            <a:r>
              <a:rPr kumimoji="0" lang="en-US" altLang="en-US" sz="1000" b="0" i="0" u="none" strike="noStrike" cap="none" normalizeH="0" baseline="0" dirty="0">
                <a:ln>
                  <a:noFill/>
                </a:ln>
                <a:solidFill>
                  <a:srgbClr val="2AA198"/>
                </a:solidFill>
                <a:effectLst/>
                <a:latin typeface="Arial Unicode MS"/>
              </a:rPr>
              <a:t>="@id/</a:t>
            </a:r>
            <a:r>
              <a:rPr kumimoji="0" lang="en-US" altLang="en-US" sz="1000" b="0" i="0" u="none" strike="noStrike" cap="none" normalizeH="0" baseline="0" dirty="0" err="1">
                <a:ln>
                  <a:noFill/>
                </a:ln>
                <a:solidFill>
                  <a:srgbClr val="2AA198"/>
                </a:solidFill>
                <a:effectLst/>
                <a:latin typeface="Arial Unicode MS"/>
              </a:rPr>
              <a:t>phoneNumberEditText</a:t>
            </a:r>
            <a:r>
              <a:rPr kumimoji="0" lang="en-US" altLang="en-US" sz="1000" b="0" i="0" u="none" strike="noStrike" cap="none" normalizeH="0" baseline="0" dirty="0">
                <a:ln>
                  <a:noFill/>
                </a:ln>
                <a:solidFill>
                  <a:srgbClr val="2AA198"/>
                </a:solidFill>
                <a:effectLst/>
                <a:latin typeface="Arial Unicode MS"/>
              </a:rPr>
              <a:t>"</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:layout_marginTop</a:t>
            </a:r>
            <a:r>
              <a:rPr kumimoji="0" lang="en-US" altLang="en-US" sz="1000" b="0" i="0" u="none" strike="noStrike" cap="none" normalizeH="0" baseline="0" dirty="0">
                <a:ln>
                  <a:noFill/>
                </a:ln>
                <a:solidFill>
                  <a:srgbClr val="2AA198"/>
                </a:solidFill>
                <a:effectLst/>
                <a:latin typeface="Arial Unicode MS"/>
              </a:rPr>
              <a:t>="16dp"</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:layout_centerHorizontal</a:t>
            </a:r>
            <a:r>
              <a:rPr kumimoji="0" lang="en-US" altLang="en-US" sz="1000" b="0" i="0" u="none" strike="noStrike" cap="none" normalizeH="0" baseline="0" dirty="0">
                <a:ln>
                  <a:noFill/>
                </a:ln>
                <a:solidFill>
                  <a:srgbClr val="2AA198"/>
                </a:solidFill>
                <a:effectLst/>
                <a:latin typeface="Arial Unicode MS"/>
              </a:rPr>
              <a:t>="true"</a:t>
            </a:r>
            <a:br>
              <a:rPr kumimoji="0" lang="en-US" altLang="en-US" sz="1000" b="0" i="0" u="none" strike="noStrike" cap="none" normalizeH="0" baseline="0" dirty="0">
                <a:ln>
                  <a:noFill/>
                </a:ln>
                <a:solidFill>
                  <a:srgbClr val="2AA198"/>
                </a:solidFill>
                <a:effectLst/>
                <a:latin typeface="Arial Unicode MS"/>
              </a:rPr>
            </a:b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err="1">
                <a:ln>
                  <a:noFill/>
                </a:ln>
                <a:solidFill>
                  <a:srgbClr val="268BD2"/>
                </a:solidFill>
                <a:effectLst/>
                <a:latin typeface="Arial Unicode MS"/>
              </a:rPr>
              <a:t>android</a:t>
            </a:r>
            <a:r>
              <a:rPr kumimoji="0" lang="en-US" altLang="en-US" sz="1000" b="0" i="0" u="none" strike="noStrike" cap="none" normalizeH="0" baseline="0" dirty="0" err="1">
                <a:ln>
                  <a:noFill/>
                </a:ln>
                <a:solidFill>
                  <a:srgbClr val="B58900"/>
                </a:solidFill>
                <a:effectLst/>
                <a:latin typeface="Arial Unicode MS"/>
              </a:rPr>
              <a:t>:onClick</a:t>
            </a:r>
            <a:r>
              <a:rPr kumimoji="0" lang="en-US" altLang="en-US" sz="1000" b="0" i="0" u="none" strike="noStrike" cap="none" normalizeH="0" baseline="0" dirty="0">
                <a:ln>
                  <a:noFill/>
                </a:ln>
                <a:solidFill>
                  <a:srgbClr val="2AA198"/>
                </a:solidFill>
                <a:effectLst/>
                <a:latin typeface="Arial Unicode MS"/>
              </a:rPr>
              <a:t>="</a:t>
            </a:r>
            <a:r>
              <a:rPr kumimoji="0" lang="en-US" altLang="en-US" sz="1000" b="0" i="0" u="none" strike="noStrike" cap="none" normalizeH="0" baseline="0" dirty="0" err="1">
                <a:ln>
                  <a:noFill/>
                </a:ln>
                <a:solidFill>
                  <a:srgbClr val="2AA198"/>
                </a:solidFill>
                <a:effectLst/>
                <a:latin typeface="Arial Unicode MS"/>
              </a:rPr>
              <a:t>onProceedButtonClick</a:t>
            </a:r>
            <a:r>
              <a:rPr kumimoji="0" lang="en-US" altLang="en-US" sz="1000" b="0" i="0" u="none" strike="noStrike" cap="none" normalizeH="0" baseline="0" dirty="0">
                <a:ln>
                  <a:noFill/>
                </a:ln>
                <a:solidFill>
                  <a:srgbClr val="2AA198"/>
                </a:solidFill>
                <a:effectLst/>
                <a:latin typeface="Arial Unicode MS"/>
              </a:rPr>
              <a:t>" </a:t>
            </a:r>
            <a:r>
              <a:rPr kumimoji="0" lang="en-US" altLang="en-US" sz="1000" b="0" i="0" u="none" strike="noStrike" cap="none" normalizeH="0" baseline="0" dirty="0">
                <a:ln>
                  <a:noFill/>
                </a:ln>
                <a:solidFill>
                  <a:srgbClr val="657B83"/>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657B83"/>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6317799-CE5F-C293-9E83-2BDE62A25B62}"/>
              </a:ext>
            </a:extLst>
          </p:cNvPr>
          <p:cNvSpPr>
            <a:spLocks noChangeArrowheads="1"/>
          </p:cNvSpPr>
          <p:nvPr/>
        </p:nvSpPr>
        <p:spPr bwMode="auto">
          <a:xfrm>
            <a:off x="4121791" y="2576024"/>
            <a:ext cx="7033889" cy="270843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57B83"/>
                </a:solidFill>
                <a:effectLst/>
                <a:latin typeface="Arial Unicode MS"/>
              </a:rPr>
              <a:t>&lt;</a:t>
            </a:r>
            <a:r>
              <a:rPr kumimoji="0" lang="en-US" altLang="en-US" sz="1000" b="0" i="0" u="none" strike="noStrike" cap="none" normalizeH="0" baseline="0">
                <a:ln>
                  <a:noFill/>
                </a:ln>
                <a:solidFill>
                  <a:srgbClr val="268BD2"/>
                </a:solidFill>
                <a:effectLst/>
                <a:latin typeface="Arial Unicode MS"/>
              </a:rPr>
              <a:t>TextView</a:t>
            </a:r>
            <a:br>
              <a:rPr kumimoji="0" lang="en-US" altLang="en-US" sz="1000" b="0" i="0" u="none" strike="noStrike" cap="none" normalizeH="0" baseline="0">
                <a:ln>
                  <a:noFill/>
                </a:ln>
                <a:solidFill>
                  <a:srgbClr val="268BD2"/>
                </a:solidFill>
                <a:effectLst/>
                <a:latin typeface="Arial Unicode MS"/>
              </a:rPr>
            </a:br>
            <a:r>
              <a:rPr kumimoji="0" lang="en-US" altLang="en-US" sz="1000" b="0" i="0" u="none" strike="noStrike" cap="none" normalizeH="0" baseline="0">
                <a:ln>
                  <a:noFill/>
                </a:ln>
                <a:solidFill>
                  <a:srgbClr val="268BD2"/>
                </a:solidFill>
                <a:effectLst/>
                <a:latin typeface="Arial Unicode MS"/>
              </a:rPr>
              <a:t>    android</a:t>
            </a:r>
            <a:r>
              <a:rPr kumimoji="0" lang="en-US" altLang="en-US" sz="1000" b="0" i="0" u="none" strike="noStrike" cap="none" normalizeH="0" baseline="0">
                <a:ln>
                  <a:noFill/>
                </a:ln>
                <a:solidFill>
                  <a:srgbClr val="B58900"/>
                </a:solidFill>
                <a:effectLst/>
                <a:latin typeface="Arial Unicode MS"/>
              </a:rPr>
              <a:t>:id</a:t>
            </a:r>
            <a:r>
              <a:rPr kumimoji="0" lang="en-US" altLang="en-US" sz="1000" b="0" i="0" u="none" strike="noStrike" cap="none" normalizeH="0" baseline="0">
                <a:ln>
                  <a:noFill/>
                </a:ln>
                <a:solidFill>
                  <a:srgbClr val="2AA198"/>
                </a:solidFill>
                <a:effectLst/>
                <a:latin typeface="Arial Unicode MS"/>
              </a:rPr>
              <a:t>="@+id/checkTextView"</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:layout_width</a:t>
            </a:r>
            <a:r>
              <a:rPr kumimoji="0" lang="en-US" altLang="en-US" sz="1000" b="0" i="0" u="none" strike="noStrike" cap="none" normalizeH="0" baseline="0">
                <a:ln>
                  <a:noFill/>
                </a:ln>
                <a:solidFill>
                  <a:srgbClr val="2AA198"/>
                </a:solidFill>
                <a:effectLst/>
                <a:latin typeface="Arial Unicode MS"/>
              </a:rPr>
              <a:t>="wrap_content"</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:layout_height</a:t>
            </a:r>
            <a:r>
              <a:rPr kumimoji="0" lang="en-US" altLang="en-US" sz="1000" b="0" i="0" u="none" strike="noStrike" cap="none" normalizeH="0" baseline="0">
                <a:ln>
                  <a:noFill/>
                </a:ln>
                <a:solidFill>
                  <a:srgbClr val="2AA198"/>
                </a:solidFill>
                <a:effectLst/>
                <a:latin typeface="Arial Unicode MS"/>
              </a:rPr>
              <a:t>="wrap_content"</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:text</a:t>
            </a:r>
            <a:r>
              <a:rPr kumimoji="0" lang="en-US" altLang="en-US" sz="1000" b="0" i="0" u="none" strike="noStrike" cap="none" normalizeH="0" baseline="0">
                <a:ln>
                  <a:noFill/>
                </a:ln>
                <a:solidFill>
                  <a:srgbClr val="2AA198"/>
                </a:solidFill>
                <a:effectLst/>
                <a:latin typeface="Arial Unicode MS"/>
              </a:rPr>
              <a:t>="Check using Paytm/Facebook/Truecaller"</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:layout_centerHorizontal</a:t>
            </a:r>
            <a:r>
              <a:rPr kumimoji="0" lang="en-US" altLang="en-US" sz="1000" b="0" i="0" u="none" strike="noStrike" cap="none" normalizeH="0" baseline="0">
                <a:ln>
                  <a:noFill/>
                </a:ln>
                <a:solidFill>
                  <a:srgbClr val="2AA198"/>
                </a:solidFill>
                <a:effectLst/>
                <a:latin typeface="Arial Unicode MS"/>
              </a:rPr>
              <a:t>="true"</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:layout_marginTop</a:t>
            </a:r>
            <a:r>
              <a:rPr kumimoji="0" lang="en-US" altLang="en-US" sz="1000" b="0" i="0" u="none" strike="noStrike" cap="none" normalizeH="0" baseline="0">
                <a:ln>
                  <a:noFill/>
                </a:ln>
                <a:solidFill>
                  <a:srgbClr val="2AA198"/>
                </a:solidFill>
                <a:effectLst/>
                <a:latin typeface="Arial Unicode MS"/>
              </a:rPr>
              <a:t>="16dp"</a:t>
            </a:r>
            <a:r>
              <a:rPr kumimoji="0" lang="en-US" altLang="en-US" sz="1000" b="0" i="0" u="none" strike="noStrike" cap="none" normalizeH="0" baseline="0">
                <a:ln>
                  <a:noFill/>
                </a:ln>
                <a:solidFill>
                  <a:srgbClr val="657B83"/>
                </a:solidFill>
                <a:effectLst/>
                <a:latin typeface="Arial Unicode MS"/>
              </a:rPr>
              <a:t>/&gt;</a:t>
            </a:r>
            <a:br>
              <a:rPr kumimoji="0" lang="en-US" altLang="en-US" sz="1000" b="0" i="0" u="none" strike="noStrike" cap="none" normalizeH="0" baseline="0">
                <a:ln>
                  <a:noFill/>
                </a:ln>
                <a:solidFill>
                  <a:srgbClr val="657B83"/>
                </a:solidFill>
                <a:effectLst/>
                <a:latin typeface="Arial Unicode MS"/>
              </a:rPr>
            </a:br>
            <a:br>
              <a:rPr kumimoji="0" lang="en-US" altLang="en-US" sz="1000" b="0" i="0" u="none" strike="noStrike" cap="none" normalizeH="0" baseline="0">
                <a:ln>
                  <a:noFill/>
                </a:ln>
                <a:solidFill>
                  <a:srgbClr val="657B83"/>
                </a:solidFill>
                <a:effectLst/>
                <a:latin typeface="Arial Unicode MS"/>
              </a:rPr>
            </a:br>
            <a:r>
              <a:rPr kumimoji="0" lang="en-US" altLang="en-US" sz="1000" b="0" i="0" u="none" strike="noStrike" cap="none" normalizeH="0" baseline="0">
                <a:ln>
                  <a:noFill/>
                </a:ln>
                <a:solidFill>
                  <a:srgbClr val="657B83"/>
                </a:solidFill>
                <a:effectLst/>
                <a:latin typeface="Arial Unicode MS"/>
              </a:rPr>
              <a:t>&lt;</a:t>
            </a:r>
            <a:r>
              <a:rPr kumimoji="0" lang="en-US" altLang="en-US" sz="1000" b="0" i="0" u="none" strike="noStrike" cap="none" normalizeH="0" baseline="0">
                <a:ln>
                  <a:noFill/>
                </a:ln>
                <a:solidFill>
                  <a:srgbClr val="268BD2"/>
                </a:solidFill>
                <a:effectLst/>
                <a:latin typeface="Arial Unicode MS"/>
              </a:rPr>
              <a:t>Button</a:t>
            </a:r>
            <a:br>
              <a:rPr kumimoji="0" lang="en-US" altLang="en-US" sz="1000" b="0" i="0" u="none" strike="noStrike" cap="none" normalizeH="0" baseline="0">
                <a:ln>
                  <a:noFill/>
                </a:ln>
                <a:solidFill>
                  <a:srgbClr val="268BD2"/>
                </a:solidFill>
                <a:effectLst/>
                <a:latin typeface="Arial Unicode MS"/>
              </a:rPr>
            </a:br>
            <a:r>
              <a:rPr kumimoji="0" lang="en-US" altLang="en-US" sz="1000" b="0" i="0" u="none" strike="noStrike" cap="none" normalizeH="0" baseline="0">
                <a:ln>
                  <a:noFill/>
                </a:ln>
                <a:solidFill>
                  <a:srgbClr val="268BD2"/>
                </a:solidFill>
                <a:effectLst/>
                <a:latin typeface="Arial Unicode MS"/>
              </a:rPr>
              <a:t>    android</a:t>
            </a:r>
            <a:r>
              <a:rPr kumimoji="0" lang="en-US" altLang="en-US" sz="1000" b="0" i="0" u="none" strike="noStrike" cap="none" normalizeH="0" baseline="0">
                <a:ln>
                  <a:noFill/>
                </a:ln>
                <a:solidFill>
                  <a:srgbClr val="B58900"/>
                </a:solidFill>
                <a:effectLst/>
                <a:latin typeface="Arial Unicode MS"/>
              </a:rPr>
              <a:t>:id</a:t>
            </a:r>
            <a:r>
              <a:rPr kumimoji="0" lang="en-US" altLang="en-US" sz="1000" b="0" i="0" u="none" strike="noStrike" cap="none" normalizeH="0" baseline="0">
                <a:ln>
                  <a:noFill/>
                </a:ln>
                <a:solidFill>
                  <a:srgbClr val="2AA198"/>
                </a:solidFill>
                <a:effectLst/>
                <a:latin typeface="Arial Unicode MS"/>
              </a:rPr>
              <a:t>="@+id/paytmButton"</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:layout_width</a:t>
            </a:r>
            <a:r>
              <a:rPr kumimoji="0" lang="en-US" altLang="en-US" sz="1000" b="0" i="0" u="none" strike="noStrike" cap="none" normalizeH="0" baseline="0">
                <a:ln>
                  <a:noFill/>
                </a:ln>
                <a:solidFill>
                  <a:srgbClr val="2AA198"/>
                </a:solidFill>
                <a:effectLst/>
                <a:latin typeface="Arial Unicode MS"/>
              </a:rPr>
              <a:t>="wrap_content"</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:layout_height</a:t>
            </a:r>
            <a:r>
              <a:rPr kumimoji="0" lang="en-US" altLang="en-US" sz="1000" b="0" i="0" u="none" strike="noStrike" cap="none" normalizeH="0" baseline="0">
                <a:ln>
                  <a:noFill/>
                </a:ln>
                <a:solidFill>
                  <a:srgbClr val="2AA198"/>
                </a:solidFill>
                <a:effectLst/>
                <a:latin typeface="Arial Unicode MS"/>
              </a:rPr>
              <a:t>="wrap_content"</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:text</a:t>
            </a:r>
            <a:r>
              <a:rPr kumimoji="0" lang="en-US" altLang="en-US" sz="1000" b="0" i="0" u="none" strike="noStrike" cap="none" normalizeH="0" baseline="0">
                <a:ln>
                  <a:noFill/>
                </a:ln>
                <a:solidFill>
                  <a:srgbClr val="2AA198"/>
                </a:solidFill>
                <a:effectLst/>
                <a:latin typeface="Arial Unicode MS"/>
              </a:rPr>
              <a:t>="Paytm"</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:layout_below</a:t>
            </a:r>
            <a:r>
              <a:rPr kumimoji="0" lang="en-US" altLang="en-US" sz="1000" b="0" i="0" u="none" strike="noStrike" cap="none" normalizeH="0" baseline="0">
                <a:ln>
                  <a:noFill/>
                </a:ln>
                <a:solidFill>
                  <a:srgbClr val="2AA198"/>
                </a:solidFill>
                <a:effectLst/>
                <a:latin typeface="Arial Unicode MS"/>
              </a:rPr>
              <a:t>="@id/checkTextView"</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:layout_marginTop</a:t>
            </a:r>
            <a:r>
              <a:rPr kumimoji="0" lang="en-US" altLang="en-US" sz="1000" b="0" i="0" u="none" strike="noStrike" cap="none" normalizeH="0" baseline="0">
                <a:ln>
                  <a:noFill/>
                </a:ln>
                <a:solidFill>
                  <a:srgbClr val="2AA198"/>
                </a:solidFill>
                <a:effectLst/>
                <a:latin typeface="Arial Unicode MS"/>
              </a:rPr>
              <a:t>="16dp"</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:layout_centerHorizontal</a:t>
            </a:r>
            <a:r>
              <a:rPr kumimoji="0" lang="en-US" altLang="en-US" sz="1000" b="0" i="0" u="none" strike="noStrike" cap="none" normalizeH="0" baseline="0">
                <a:ln>
                  <a:noFill/>
                </a:ln>
                <a:solidFill>
                  <a:srgbClr val="2AA198"/>
                </a:solidFill>
                <a:effectLst/>
                <a:latin typeface="Arial Unicode MS"/>
              </a:rPr>
              <a:t>="true"</a:t>
            </a:r>
            <a:br>
              <a:rPr kumimoji="0" lang="en-US" altLang="en-US" sz="1000" b="0" i="0" u="none" strike="noStrike" cap="none" normalizeH="0" baseline="0">
                <a:ln>
                  <a:noFill/>
                </a:ln>
                <a:solidFill>
                  <a:srgbClr val="2AA198"/>
                </a:solidFill>
                <a:effectLst/>
                <a:latin typeface="Arial Unicode MS"/>
              </a:rPr>
            </a:br>
            <a:r>
              <a:rPr kumimoji="0" lang="en-US" altLang="en-US" sz="1000" b="0" i="0" u="none" strike="noStrike" cap="none" normalizeH="0" baseline="0">
                <a:ln>
                  <a:noFill/>
                </a:ln>
                <a:solidFill>
                  <a:srgbClr val="2AA198"/>
                </a:solidFill>
                <a:effectLst/>
                <a:latin typeface="Arial Unicode MS"/>
              </a:rPr>
              <a:t>    </a:t>
            </a:r>
            <a:r>
              <a:rPr kumimoji="0" lang="en-US" altLang="en-US" sz="1000" b="0" i="0" u="none" strike="noStrike" cap="none" normalizeH="0" baseline="0">
                <a:ln>
                  <a:noFill/>
                </a:ln>
                <a:solidFill>
                  <a:srgbClr val="268BD2"/>
                </a:solidFill>
                <a:effectLst/>
                <a:latin typeface="Arial Unicode MS"/>
              </a:rPr>
              <a:t>android</a:t>
            </a:r>
            <a:r>
              <a:rPr kumimoji="0" lang="en-US" altLang="en-US" sz="1000" b="0" i="0" u="none" strike="noStrike" cap="none" normalizeH="0" baseline="0">
                <a:ln>
                  <a:noFill/>
                </a:ln>
                <a:solidFill>
                  <a:srgbClr val="B58900"/>
                </a:solidFill>
                <a:effectLst/>
                <a:latin typeface="Arial Unicode MS"/>
              </a:rPr>
              <a:t>:onClick</a:t>
            </a:r>
            <a:r>
              <a:rPr kumimoji="0" lang="en-US" altLang="en-US" sz="1000" b="0" i="0" u="none" strike="noStrike" cap="none" normalizeH="0" baseline="0">
                <a:ln>
                  <a:noFill/>
                </a:ln>
                <a:solidFill>
                  <a:srgbClr val="2AA198"/>
                </a:solidFill>
                <a:effectLst/>
                <a:latin typeface="Arial Unicode MS"/>
              </a:rPr>
              <a:t>="onPaytmButtonClick" </a:t>
            </a:r>
            <a:r>
              <a:rPr kumimoji="0" lang="en-US" altLang="en-US" sz="1000" b="0" i="0" u="none" strike="noStrike" cap="none" normalizeH="0" baseline="0">
                <a:ln>
                  <a:noFill/>
                </a:ln>
                <a:solidFill>
                  <a:srgbClr val="657B83"/>
                </a:solidFill>
                <a:effectLst/>
                <a:latin typeface="Arial Unicode MS"/>
              </a:rPr>
              <a: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934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FDE8-1AD3-1454-A093-ED3A18C63108}"/>
              </a:ext>
            </a:extLst>
          </p:cNvPr>
          <p:cNvSpPr>
            <a:spLocks noGrp="1"/>
          </p:cNvSpPr>
          <p:nvPr>
            <p:ph type="title"/>
          </p:nvPr>
        </p:nvSpPr>
        <p: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lstStyle/>
          <a:p>
            <a:pPr algn="ctr"/>
            <a:r>
              <a:rPr lang="en-US" b="1" dirty="0"/>
              <a:t>USER</a:t>
            </a:r>
            <a:r>
              <a:rPr lang="en-US" dirty="0"/>
              <a:t> </a:t>
            </a:r>
            <a:r>
              <a:rPr lang="en-US" b="1" dirty="0"/>
              <a:t>INTERFACE</a:t>
            </a:r>
          </a:p>
        </p:txBody>
      </p:sp>
      <p:sp>
        <p:nvSpPr>
          <p:cNvPr id="3" name="Content Placeholder 2">
            <a:extLst>
              <a:ext uri="{FF2B5EF4-FFF2-40B4-BE49-F238E27FC236}">
                <a16:creationId xmlns:a16="http://schemas.microsoft.com/office/drawing/2014/main" id="{4EC4DDCF-9240-65AB-29E0-560052BC6E9C}"/>
              </a:ext>
            </a:extLst>
          </p:cNvPr>
          <p:cNvSpPr>
            <a:spLocks noGrp="1"/>
          </p:cNvSpPr>
          <p:nvPr>
            <p:ph idx="1"/>
          </p:nvPr>
        </p:nvSpPr>
        <p:spPr/>
        <p:txBody>
          <a:bodyPr>
            <a:normAutofit/>
          </a:bodyPr>
          <a:lstStyle/>
          <a:p>
            <a:r>
              <a:rPr lang="en-US" sz="2400" b="1" dirty="0">
                <a:solidFill>
                  <a:schemeClr val="bg1"/>
                </a:solidFill>
              </a:rPr>
              <a:t>It explains how the application looks like when its run:-</a:t>
            </a:r>
          </a:p>
          <a:p>
            <a:r>
              <a:rPr lang="en-US" sz="2400" b="1" dirty="0">
                <a:solidFill>
                  <a:schemeClr val="bg1"/>
                </a:solidFill>
              </a:rPr>
              <a:t>At first the user enters the suspected mobile number then clicks on the “CHECK” Button.</a:t>
            </a:r>
          </a:p>
          <a:p>
            <a:r>
              <a:rPr lang="en-US" sz="2400" b="1" dirty="0">
                <a:solidFill>
                  <a:schemeClr val="bg1"/>
                </a:solidFill>
              </a:rPr>
              <a:t>The number gets checked through various platforms like UPI apps, </a:t>
            </a:r>
            <a:r>
              <a:rPr lang="en-US" sz="2400" b="1" dirty="0" err="1">
                <a:solidFill>
                  <a:schemeClr val="bg1"/>
                </a:solidFill>
              </a:rPr>
              <a:t>trucaller</a:t>
            </a:r>
            <a:r>
              <a:rPr lang="en-US" sz="2400" b="1" dirty="0">
                <a:solidFill>
                  <a:schemeClr val="bg1"/>
                </a:solidFill>
              </a:rPr>
              <a:t> and social Networking sites if the identity all  over is different then the Number is found to be suspected and the user is asked to complain to the cyber security.</a:t>
            </a:r>
          </a:p>
        </p:txBody>
      </p:sp>
    </p:spTree>
    <p:extLst>
      <p:ext uri="{BB962C8B-B14F-4D97-AF65-F5344CB8AC3E}">
        <p14:creationId xmlns:p14="http://schemas.microsoft.com/office/powerpoint/2010/main" val="44127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0772B-1A76-23E1-DD5C-BD8F35A93AE0}"/>
              </a:ext>
            </a:extLst>
          </p:cNvPr>
          <p:cNvSpPr>
            <a:spLocks noGrp="1"/>
          </p:cNvSpPr>
          <p:nvPr>
            <p:ph idx="1"/>
          </p:nvPr>
        </p:nvSpPr>
        <p:spPr>
          <a:xfrm>
            <a:off x="268605" y="2136776"/>
            <a:ext cx="10058400" cy="3760891"/>
          </a:xfrm>
        </p:spPr>
        <p:txBody>
          <a:bodyPr>
            <a:normAutofit/>
          </a:bodyPr>
          <a:lstStyle/>
          <a:p>
            <a:r>
              <a:rPr lang="en-US" sz="2200" dirty="0"/>
              <a:t>This is how the app looks like the user enters the </a:t>
            </a:r>
          </a:p>
          <a:p>
            <a:r>
              <a:rPr lang="en-US" sz="2200" dirty="0"/>
              <a:t>Number and that number is checked through these </a:t>
            </a:r>
          </a:p>
          <a:p>
            <a:r>
              <a:rPr lang="en-US" sz="2200" dirty="0"/>
              <a:t>Platforms. </a:t>
            </a:r>
          </a:p>
        </p:txBody>
      </p:sp>
      <p:pic>
        <p:nvPicPr>
          <p:cNvPr id="7" name="Picture 6">
            <a:extLst>
              <a:ext uri="{FF2B5EF4-FFF2-40B4-BE49-F238E27FC236}">
                <a16:creationId xmlns:a16="http://schemas.microsoft.com/office/drawing/2014/main" id="{00752D39-71F1-5512-7C62-F2A6666FCA37}"/>
              </a:ext>
            </a:extLst>
          </p:cNvPr>
          <p:cNvPicPr>
            <a:picLocks noChangeAspect="1"/>
          </p:cNvPicPr>
          <p:nvPr/>
        </p:nvPicPr>
        <p:blipFill>
          <a:blip r:embed="rId2"/>
          <a:stretch>
            <a:fillRect/>
          </a:stretch>
        </p:blipFill>
        <p:spPr>
          <a:xfrm>
            <a:off x="6751159" y="171167"/>
            <a:ext cx="3718882" cy="6515665"/>
          </a:xfrm>
          <a:prstGeom prst="rect">
            <a:avLst/>
          </a:prstGeom>
        </p:spPr>
      </p:pic>
    </p:spTree>
    <p:extLst>
      <p:ext uri="{BB962C8B-B14F-4D97-AF65-F5344CB8AC3E}">
        <p14:creationId xmlns:p14="http://schemas.microsoft.com/office/powerpoint/2010/main" val="350898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2149-9A02-F158-E7A1-67CDAB817C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F56DD4-C944-8A58-4021-34EB8D4EAA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165566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{FABAC300-850B-499F-AD75-6ED812BEF229}tf56160789_win32</Template>
  <TotalTime>38</TotalTime>
  <Words>586</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Bookman Old Style</vt:lpstr>
      <vt:lpstr>Calibri</vt:lpstr>
      <vt:lpstr>Franklin Gothic Book</vt:lpstr>
      <vt:lpstr>Times New Roman</vt:lpstr>
      <vt:lpstr>Custom</vt:lpstr>
      <vt:lpstr>Web App for Detecting Malicious and Fradulent activities over Internet</vt:lpstr>
      <vt:lpstr>Through the medium of this project it is being told that how the technologies like, Android app development, Data mining, machine learning, API integration has helped  in the successful completion in working of this project. </vt:lpstr>
      <vt:lpstr>Purpose of This App</vt:lpstr>
      <vt:lpstr>Technologies Used</vt:lpstr>
      <vt:lpstr>CODE:-</vt:lpstr>
      <vt:lpstr>USER INTERFACE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for Detecting Malicious and Fradulent activities over Internet</dc:title>
  <dc:creator>SAUMYA SHARMA</dc:creator>
  <cp:lastModifiedBy>SAUMYA SHARMA</cp:lastModifiedBy>
  <cp:revision>1</cp:revision>
  <dcterms:created xsi:type="dcterms:W3CDTF">2023-11-30T07:48:55Z</dcterms:created>
  <dcterms:modified xsi:type="dcterms:W3CDTF">2023-11-30T08:35:11Z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