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2" r:id="rId3"/>
    <p:sldId id="257" r:id="rId4"/>
    <p:sldId id="258" r:id="rId5"/>
    <p:sldId id="263" r:id="rId6"/>
    <p:sldId id="259" r:id="rId7"/>
    <p:sldId id="264" r:id="rId8"/>
    <p:sldId id="265" r:id="rId9"/>
    <p:sldId id="266" r:id="rId10"/>
    <p:sldId id="260" r:id="rId11"/>
    <p:sldId id="267" r:id="rId12"/>
    <p:sldId id="268" r:id="rId13"/>
    <p:sldId id="261"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2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0FEB-F3F8-4E6E-9264-2B7706DDBCCB}" type="datetimeFigureOut">
              <a:rPr lang="en-US" smtClean="0"/>
              <a:t>3/11/2022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EE261-93FC-4939-B6F2-3398831324A6}" type="slidenum">
              <a:rPr lang="en-US" smtClean="0"/>
              <a:t>‹#›</a:t>
            </a:fld>
            <a:endParaRPr lang="en-US"/>
          </a:p>
        </p:txBody>
      </p:sp>
    </p:spTree>
    <p:extLst>
      <p:ext uri="{BB962C8B-B14F-4D97-AF65-F5344CB8AC3E}">
        <p14:creationId xmlns:p14="http://schemas.microsoft.com/office/powerpoint/2010/main" val="51959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6EE261-93FC-4939-B6F2-3398831324A6}" type="slidenum">
              <a:rPr lang="en-US" smtClean="0"/>
              <a:t>5</a:t>
            </a:fld>
            <a:endParaRPr lang="en-US"/>
          </a:p>
        </p:txBody>
      </p:sp>
    </p:spTree>
    <p:extLst>
      <p:ext uri="{BB962C8B-B14F-4D97-AF65-F5344CB8AC3E}">
        <p14:creationId xmlns:p14="http://schemas.microsoft.com/office/powerpoint/2010/main" val="69328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Blue area is the upper</a:t>
            </a:r>
            <a:r>
              <a:rPr lang="en-US" baseline="0" dirty="0" smtClean="0"/>
              <a:t> bound and lower bound and the blue line inbetween is the trend line </a:t>
            </a:r>
            <a:endParaRPr lang="en-US" dirty="0"/>
          </a:p>
        </p:txBody>
      </p:sp>
      <p:sp>
        <p:nvSpPr>
          <p:cNvPr id="4" name="Slide Number Placeholder 3"/>
          <p:cNvSpPr>
            <a:spLocks noGrp="1"/>
          </p:cNvSpPr>
          <p:nvPr>
            <p:ph type="sldNum" sz="quarter" idx="10"/>
          </p:nvPr>
        </p:nvSpPr>
        <p:spPr/>
        <p:txBody>
          <a:bodyPr/>
          <a:lstStyle/>
          <a:p>
            <a:fld id="{A66EE261-93FC-4939-B6F2-3398831324A6}" type="slidenum">
              <a:rPr lang="en-US" smtClean="0"/>
              <a:t>6</a:t>
            </a:fld>
            <a:endParaRPr lang="en-US"/>
          </a:p>
        </p:txBody>
      </p:sp>
    </p:spTree>
    <p:extLst>
      <p:ext uri="{BB962C8B-B14F-4D97-AF65-F5344CB8AC3E}">
        <p14:creationId xmlns:p14="http://schemas.microsoft.com/office/powerpoint/2010/main" val="274897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taken compitation</a:t>
            </a:r>
            <a:r>
              <a:rPr lang="en-US" baseline="0" dirty="0" smtClean="0"/>
              <a:t> product 4 from the given excel dataset sheet 4</a:t>
            </a:r>
            <a:endParaRPr lang="en-US" dirty="0"/>
          </a:p>
        </p:txBody>
      </p:sp>
      <p:sp>
        <p:nvSpPr>
          <p:cNvPr id="4" name="Slide Number Placeholder 3"/>
          <p:cNvSpPr>
            <a:spLocks noGrp="1"/>
          </p:cNvSpPr>
          <p:nvPr>
            <p:ph type="sldNum" sz="quarter" idx="10"/>
          </p:nvPr>
        </p:nvSpPr>
        <p:spPr/>
        <p:txBody>
          <a:bodyPr/>
          <a:lstStyle/>
          <a:p>
            <a:fld id="{A66EE261-93FC-4939-B6F2-3398831324A6}" type="slidenum">
              <a:rPr lang="en-US" smtClean="0"/>
              <a:t>7</a:t>
            </a:fld>
            <a:endParaRPr lang="en-US"/>
          </a:p>
        </p:txBody>
      </p:sp>
    </p:spTree>
    <p:extLst>
      <p:ext uri="{BB962C8B-B14F-4D97-AF65-F5344CB8AC3E}">
        <p14:creationId xmlns:p14="http://schemas.microsoft.com/office/powerpoint/2010/main" val="1951605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AFD48A-9286-4316-8DBF-72303D04AB9A}"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F4CC6-4C03-4E23-92C0-C808C3536D52}" type="slidenum">
              <a:rPr lang="en-US" smtClean="0"/>
              <a:t>‹#›</a:t>
            </a:fld>
            <a:endParaRPr lang="en-US"/>
          </a:p>
        </p:txBody>
      </p:sp>
    </p:spTree>
    <p:extLst>
      <p:ext uri="{BB962C8B-B14F-4D97-AF65-F5344CB8AC3E}">
        <p14:creationId xmlns:p14="http://schemas.microsoft.com/office/powerpoint/2010/main" val="3815877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AFD48A-9286-4316-8DBF-72303D04AB9A}"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F4CC6-4C03-4E23-92C0-C808C3536D52}" type="slidenum">
              <a:rPr lang="en-US" smtClean="0"/>
              <a:t>‹#›</a:t>
            </a:fld>
            <a:endParaRPr lang="en-US"/>
          </a:p>
        </p:txBody>
      </p:sp>
    </p:spTree>
    <p:extLst>
      <p:ext uri="{BB962C8B-B14F-4D97-AF65-F5344CB8AC3E}">
        <p14:creationId xmlns:p14="http://schemas.microsoft.com/office/powerpoint/2010/main" val="185784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AFD48A-9286-4316-8DBF-72303D04AB9A}"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F4CC6-4C03-4E23-92C0-C808C3536D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704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AFD48A-9286-4316-8DBF-72303D04AB9A}"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F4CC6-4C03-4E23-92C0-C808C3536D52}" type="slidenum">
              <a:rPr lang="en-US" smtClean="0"/>
              <a:t>‹#›</a:t>
            </a:fld>
            <a:endParaRPr lang="en-US"/>
          </a:p>
        </p:txBody>
      </p:sp>
    </p:spTree>
    <p:extLst>
      <p:ext uri="{BB962C8B-B14F-4D97-AF65-F5344CB8AC3E}">
        <p14:creationId xmlns:p14="http://schemas.microsoft.com/office/powerpoint/2010/main" val="608616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AFD48A-9286-4316-8DBF-72303D04AB9A}"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F4CC6-4C03-4E23-92C0-C808C3536D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43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AFD48A-9286-4316-8DBF-72303D04AB9A}"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F4CC6-4C03-4E23-92C0-C808C3536D52}" type="slidenum">
              <a:rPr lang="en-US" smtClean="0"/>
              <a:t>‹#›</a:t>
            </a:fld>
            <a:endParaRPr lang="en-US"/>
          </a:p>
        </p:txBody>
      </p:sp>
    </p:spTree>
    <p:extLst>
      <p:ext uri="{BB962C8B-B14F-4D97-AF65-F5344CB8AC3E}">
        <p14:creationId xmlns:p14="http://schemas.microsoft.com/office/powerpoint/2010/main" val="1210003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AFD48A-9286-4316-8DBF-72303D04AB9A}"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F4CC6-4C03-4E23-92C0-C808C3536D52}" type="slidenum">
              <a:rPr lang="en-US" smtClean="0"/>
              <a:t>‹#›</a:t>
            </a:fld>
            <a:endParaRPr lang="en-US"/>
          </a:p>
        </p:txBody>
      </p:sp>
    </p:spTree>
    <p:extLst>
      <p:ext uri="{BB962C8B-B14F-4D97-AF65-F5344CB8AC3E}">
        <p14:creationId xmlns:p14="http://schemas.microsoft.com/office/powerpoint/2010/main" val="995882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AFD48A-9286-4316-8DBF-72303D04AB9A}"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F4CC6-4C03-4E23-92C0-C808C3536D52}" type="slidenum">
              <a:rPr lang="en-US" smtClean="0"/>
              <a:t>‹#›</a:t>
            </a:fld>
            <a:endParaRPr lang="en-US"/>
          </a:p>
        </p:txBody>
      </p:sp>
    </p:spTree>
    <p:extLst>
      <p:ext uri="{BB962C8B-B14F-4D97-AF65-F5344CB8AC3E}">
        <p14:creationId xmlns:p14="http://schemas.microsoft.com/office/powerpoint/2010/main" val="349095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AFD48A-9286-4316-8DBF-72303D04AB9A}"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F4CC6-4C03-4E23-92C0-C808C3536D52}" type="slidenum">
              <a:rPr lang="en-US" smtClean="0"/>
              <a:t>‹#›</a:t>
            </a:fld>
            <a:endParaRPr lang="en-US"/>
          </a:p>
        </p:txBody>
      </p:sp>
    </p:spTree>
    <p:extLst>
      <p:ext uri="{BB962C8B-B14F-4D97-AF65-F5344CB8AC3E}">
        <p14:creationId xmlns:p14="http://schemas.microsoft.com/office/powerpoint/2010/main" val="4132654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AFD48A-9286-4316-8DBF-72303D04AB9A}"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F4CC6-4C03-4E23-92C0-C808C3536D52}" type="slidenum">
              <a:rPr lang="en-US" smtClean="0"/>
              <a:t>‹#›</a:t>
            </a:fld>
            <a:endParaRPr lang="en-US"/>
          </a:p>
        </p:txBody>
      </p:sp>
    </p:spTree>
    <p:extLst>
      <p:ext uri="{BB962C8B-B14F-4D97-AF65-F5344CB8AC3E}">
        <p14:creationId xmlns:p14="http://schemas.microsoft.com/office/powerpoint/2010/main" val="422493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AFD48A-9286-4316-8DBF-72303D04AB9A}"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F4CC6-4C03-4E23-92C0-C808C3536D52}" type="slidenum">
              <a:rPr lang="en-US" smtClean="0"/>
              <a:t>‹#›</a:t>
            </a:fld>
            <a:endParaRPr lang="en-US"/>
          </a:p>
        </p:txBody>
      </p:sp>
    </p:spTree>
    <p:extLst>
      <p:ext uri="{BB962C8B-B14F-4D97-AF65-F5344CB8AC3E}">
        <p14:creationId xmlns:p14="http://schemas.microsoft.com/office/powerpoint/2010/main" val="143315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AFD48A-9286-4316-8DBF-72303D04AB9A}" type="datetimeFigureOut">
              <a:rPr lang="en-US" smtClean="0"/>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0F4CC6-4C03-4E23-92C0-C808C3536D52}" type="slidenum">
              <a:rPr lang="en-US" smtClean="0"/>
              <a:t>‹#›</a:t>
            </a:fld>
            <a:endParaRPr lang="en-US"/>
          </a:p>
        </p:txBody>
      </p:sp>
    </p:spTree>
    <p:extLst>
      <p:ext uri="{BB962C8B-B14F-4D97-AF65-F5344CB8AC3E}">
        <p14:creationId xmlns:p14="http://schemas.microsoft.com/office/powerpoint/2010/main" val="77246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AFD48A-9286-4316-8DBF-72303D04AB9A}" type="datetimeFigureOut">
              <a:rPr lang="en-US" smtClean="0"/>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F4CC6-4C03-4E23-92C0-C808C3536D52}" type="slidenum">
              <a:rPr lang="en-US" smtClean="0"/>
              <a:t>‹#›</a:t>
            </a:fld>
            <a:endParaRPr lang="en-US"/>
          </a:p>
        </p:txBody>
      </p:sp>
    </p:spTree>
    <p:extLst>
      <p:ext uri="{BB962C8B-B14F-4D97-AF65-F5344CB8AC3E}">
        <p14:creationId xmlns:p14="http://schemas.microsoft.com/office/powerpoint/2010/main" val="246117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FD48A-9286-4316-8DBF-72303D04AB9A}" type="datetimeFigureOut">
              <a:rPr lang="en-US" smtClean="0"/>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0F4CC6-4C03-4E23-92C0-C808C3536D52}" type="slidenum">
              <a:rPr lang="en-US" smtClean="0"/>
              <a:t>‹#›</a:t>
            </a:fld>
            <a:endParaRPr lang="en-US"/>
          </a:p>
        </p:txBody>
      </p:sp>
    </p:spTree>
    <p:extLst>
      <p:ext uri="{BB962C8B-B14F-4D97-AF65-F5344CB8AC3E}">
        <p14:creationId xmlns:p14="http://schemas.microsoft.com/office/powerpoint/2010/main" val="267735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AFD48A-9286-4316-8DBF-72303D04AB9A}"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F4CC6-4C03-4E23-92C0-C808C3536D52}" type="slidenum">
              <a:rPr lang="en-US" smtClean="0"/>
              <a:t>‹#›</a:t>
            </a:fld>
            <a:endParaRPr lang="en-US"/>
          </a:p>
        </p:txBody>
      </p:sp>
    </p:spTree>
    <p:extLst>
      <p:ext uri="{BB962C8B-B14F-4D97-AF65-F5344CB8AC3E}">
        <p14:creationId xmlns:p14="http://schemas.microsoft.com/office/powerpoint/2010/main" val="417854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AFD48A-9286-4316-8DBF-72303D04AB9A}"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F4CC6-4C03-4E23-92C0-C808C3536D52}" type="slidenum">
              <a:rPr lang="en-US" smtClean="0"/>
              <a:t>‹#›</a:t>
            </a:fld>
            <a:endParaRPr lang="en-US"/>
          </a:p>
        </p:txBody>
      </p:sp>
    </p:spTree>
    <p:extLst>
      <p:ext uri="{BB962C8B-B14F-4D97-AF65-F5344CB8AC3E}">
        <p14:creationId xmlns:p14="http://schemas.microsoft.com/office/powerpoint/2010/main" val="59397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AFD48A-9286-4316-8DBF-72303D04AB9A}" type="datetimeFigureOut">
              <a:rPr lang="en-US" smtClean="0"/>
              <a:t>3/11/2022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0F4CC6-4C03-4E23-92C0-C808C3536D52}" type="slidenum">
              <a:rPr lang="en-US" smtClean="0"/>
              <a:t>‹#›</a:t>
            </a:fld>
            <a:endParaRPr lang="en-US"/>
          </a:p>
        </p:txBody>
      </p:sp>
    </p:spTree>
    <p:extLst>
      <p:ext uri="{BB962C8B-B14F-4D97-AF65-F5344CB8AC3E}">
        <p14:creationId xmlns:p14="http://schemas.microsoft.com/office/powerpoint/2010/main" val="1321817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Sales Prediction By Cortris</a:t>
            </a:r>
            <a:endParaRPr lang="en-US" dirty="0"/>
          </a:p>
        </p:txBody>
      </p:sp>
      <p:sp>
        <p:nvSpPr>
          <p:cNvPr id="3" name="Subtitle 2"/>
          <p:cNvSpPr>
            <a:spLocks noGrp="1"/>
          </p:cNvSpPr>
          <p:nvPr>
            <p:ph type="subTitle" idx="1"/>
          </p:nvPr>
        </p:nvSpPr>
        <p:spPr>
          <a:xfrm>
            <a:off x="1507066" y="4900245"/>
            <a:ext cx="7906565" cy="1312985"/>
          </a:xfrm>
        </p:spPr>
        <p:txBody>
          <a:bodyPr/>
          <a:lstStyle/>
          <a:p>
            <a:r>
              <a:rPr lang="en-US" dirty="0" smtClean="0"/>
              <a:t>Submitted by </a:t>
            </a:r>
          </a:p>
          <a:p>
            <a:r>
              <a:rPr lang="en-US" dirty="0" smtClean="0"/>
              <a:t>Saumyadeep Roy</a:t>
            </a:r>
            <a:endParaRPr lang="en-US" dirty="0"/>
          </a:p>
        </p:txBody>
      </p:sp>
    </p:spTree>
    <p:extLst>
      <p:ext uri="{BB962C8B-B14F-4D97-AF65-F5344CB8AC3E}">
        <p14:creationId xmlns:p14="http://schemas.microsoft.com/office/powerpoint/2010/main" val="274322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a:xfrm>
            <a:off x="677334" y="1688123"/>
            <a:ext cx="8596668" cy="4353239"/>
          </a:xfrm>
        </p:spPr>
        <p:txBody>
          <a:bodyPr>
            <a:normAutofit fontScale="92500" lnSpcReduction="20000"/>
          </a:bodyPr>
          <a:lstStyle/>
          <a:p>
            <a:r>
              <a:rPr lang="en-US" b="1" dirty="0" smtClean="0"/>
              <a:t>What is the model?</a:t>
            </a:r>
            <a:r>
              <a:rPr lang="en-US" dirty="0" smtClean="0"/>
              <a:t>- </a:t>
            </a:r>
          </a:p>
          <a:p>
            <a:endParaRPr lang="en-US" dirty="0"/>
          </a:p>
          <a:p>
            <a:pPr lvl="1"/>
            <a:r>
              <a:rPr lang="en-US" dirty="0" smtClean="0"/>
              <a:t>Prophet </a:t>
            </a:r>
            <a:r>
              <a:rPr lang="en-US" dirty="0"/>
              <a:t>is a procedure for forecasting time series data based on an additive model where non-linear trends are fit with yearly, weekly, and daily seasonality, plus sesionality effects. It is opensource and is developed by </a:t>
            </a:r>
            <a:r>
              <a:rPr lang="en-US" dirty="0" smtClean="0"/>
              <a:t>Facebook</a:t>
            </a:r>
          </a:p>
          <a:p>
            <a:pPr lvl="1"/>
            <a:endParaRPr lang="en-US" dirty="0" smtClean="0"/>
          </a:p>
          <a:p>
            <a:pPr lvl="1"/>
            <a:endParaRPr lang="en-US" dirty="0" smtClean="0"/>
          </a:p>
          <a:p>
            <a:endParaRPr lang="en-US" dirty="0"/>
          </a:p>
          <a:p>
            <a:endParaRPr lang="en-US" b="1" dirty="0" smtClean="0"/>
          </a:p>
          <a:p>
            <a:endParaRPr lang="en-US" b="1" dirty="0" smtClean="0"/>
          </a:p>
          <a:p>
            <a:r>
              <a:rPr lang="en-US" b="1" dirty="0" smtClean="0"/>
              <a:t>Benefit of using this model</a:t>
            </a:r>
            <a:r>
              <a:rPr lang="en-US" dirty="0" smtClean="0"/>
              <a:t>?- </a:t>
            </a:r>
          </a:p>
          <a:p>
            <a:pPr marL="0" indent="0">
              <a:buNone/>
            </a:pPr>
            <a:endParaRPr lang="en-US" dirty="0" smtClean="0"/>
          </a:p>
          <a:p>
            <a:pPr lvl="1"/>
            <a:r>
              <a:rPr lang="en-US" dirty="0" smtClean="0"/>
              <a:t>This is an open source library it has both the features of ARIMA and linear Regression hence combining Scenario 1 and Scenario 2 is easier with this algorithm and the result are more accurate. It takes into consideration the error as well</a:t>
            </a:r>
          </a:p>
          <a:p>
            <a:endParaRPr lang="en-US" dirty="0"/>
          </a:p>
          <a:p>
            <a:pPr marL="0" indent="0">
              <a:buNone/>
            </a:pP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969" y="3008923"/>
            <a:ext cx="8065477" cy="1656862"/>
          </a:xfrm>
          <a:prstGeom prst="rect">
            <a:avLst/>
          </a:prstGeom>
        </p:spPr>
      </p:pic>
    </p:spTree>
    <p:extLst>
      <p:ext uri="{BB962C8B-B14F-4D97-AF65-F5344CB8AC3E}">
        <p14:creationId xmlns:p14="http://schemas.microsoft.com/office/powerpoint/2010/main" val="80858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used</a:t>
            </a:r>
            <a:endParaRPr lang="en-US" dirty="0"/>
          </a:p>
        </p:txBody>
      </p:sp>
      <p:pic>
        <p:nvPicPr>
          <p:cNvPr id="1026" name="Picture 2" descr="Unknown Population Standard Deviation - Formul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40596" y="1381187"/>
            <a:ext cx="3529795" cy="1656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73723" y="1582615"/>
            <a:ext cx="4478215" cy="1200329"/>
          </a:xfrm>
          <a:prstGeom prst="rect">
            <a:avLst/>
          </a:prstGeom>
          <a:noFill/>
        </p:spPr>
        <p:txBody>
          <a:bodyPr wrap="square" rtlCol="0">
            <a:spAutoFit/>
          </a:bodyPr>
          <a:lstStyle/>
          <a:p>
            <a:r>
              <a:rPr lang="en-US" dirty="0" smtClean="0"/>
              <a:t>Here 	X is the Mean </a:t>
            </a:r>
          </a:p>
          <a:p>
            <a:r>
              <a:rPr lang="en-US" dirty="0"/>
              <a:t> </a:t>
            </a:r>
            <a:r>
              <a:rPr lang="en-US" dirty="0" smtClean="0"/>
              <a:t>             t is the T test score</a:t>
            </a:r>
          </a:p>
          <a:p>
            <a:r>
              <a:rPr lang="en-US" dirty="0"/>
              <a:t> </a:t>
            </a:r>
            <a:r>
              <a:rPr lang="en-US" dirty="0" smtClean="0"/>
              <a:t>             S is the standard deviation</a:t>
            </a:r>
          </a:p>
          <a:p>
            <a:r>
              <a:rPr lang="en-US" dirty="0" smtClean="0"/>
              <a:t>              n is the time frame </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743" y="4317023"/>
            <a:ext cx="2857500" cy="1600200"/>
          </a:xfrm>
          <a:prstGeom prst="rect">
            <a:avLst/>
          </a:prstGeom>
        </p:spPr>
      </p:pic>
      <p:sp>
        <p:nvSpPr>
          <p:cNvPr id="8" name="TextBox 7"/>
          <p:cNvSpPr txBox="1"/>
          <p:nvPr/>
        </p:nvSpPr>
        <p:spPr>
          <a:xfrm>
            <a:off x="949569" y="3282462"/>
            <a:ext cx="4026099" cy="646331"/>
          </a:xfrm>
          <a:prstGeom prst="rect">
            <a:avLst/>
          </a:prstGeom>
          <a:noFill/>
        </p:spPr>
        <p:txBody>
          <a:bodyPr wrap="square" rtlCol="0">
            <a:spAutoFit/>
          </a:bodyPr>
          <a:lstStyle/>
          <a:p>
            <a:r>
              <a:rPr lang="en-US" dirty="0" smtClean="0"/>
              <a:t>This was used while finding out the blue area </a:t>
            </a:r>
            <a:endParaRPr lang="en-US" dirty="0"/>
          </a:p>
        </p:txBody>
      </p:sp>
      <p:sp>
        <p:nvSpPr>
          <p:cNvPr id="9" name="TextBox 8"/>
          <p:cNvSpPr txBox="1"/>
          <p:nvPr/>
        </p:nvSpPr>
        <p:spPr>
          <a:xfrm>
            <a:off x="949569" y="4665785"/>
            <a:ext cx="5087816" cy="1200329"/>
          </a:xfrm>
          <a:prstGeom prst="rect">
            <a:avLst/>
          </a:prstGeom>
          <a:noFill/>
        </p:spPr>
        <p:txBody>
          <a:bodyPr wrap="square" rtlCol="0">
            <a:spAutoFit/>
          </a:bodyPr>
          <a:lstStyle/>
          <a:p>
            <a:r>
              <a:rPr lang="en-US" dirty="0" smtClean="0"/>
              <a:t>Here</a:t>
            </a:r>
          </a:p>
          <a:p>
            <a:r>
              <a:rPr lang="en-US" dirty="0"/>
              <a:t> </a:t>
            </a:r>
            <a:r>
              <a:rPr lang="en-US" dirty="0" smtClean="0"/>
              <a:t>        x is the populaton mean</a:t>
            </a:r>
          </a:p>
          <a:p>
            <a:r>
              <a:rPr lang="en-US" dirty="0"/>
              <a:t> </a:t>
            </a:r>
            <a:r>
              <a:rPr lang="en-US" dirty="0" smtClean="0"/>
              <a:t>        x bar is the sample mean</a:t>
            </a:r>
          </a:p>
          <a:p>
            <a:r>
              <a:rPr lang="en-US" dirty="0"/>
              <a:t> </a:t>
            </a:r>
            <a:r>
              <a:rPr lang="en-US" dirty="0" smtClean="0"/>
              <a:t>        n is the time frame</a:t>
            </a:r>
            <a:endParaRPr lang="en-US" dirty="0"/>
          </a:p>
        </p:txBody>
      </p:sp>
      <p:sp>
        <p:nvSpPr>
          <p:cNvPr id="10" name="TextBox 9"/>
          <p:cNvSpPr txBox="1"/>
          <p:nvPr/>
        </p:nvSpPr>
        <p:spPr>
          <a:xfrm>
            <a:off x="6693877" y="6072554"/>
            <a:ext cx="2580125" cy="369332"/>
          </a:xfrm>
          <a:prstGeom prst="rect">
            <a:avLst/>
          </a:prstGeom>
          <a:noFill/>
        </p:spPr>
        <p:txBody>
          <a:bodyPr wrap="square" rtlCol="0">
            <a:spAutoFit/>
          </a:bodyPr>
          <a:lstStyle/>
          <a:p>
            <a:r>
              <a:rPr lang="en-US" dirty="0" smtClean="0"/>
              <a:t>Standard Deviation</a:t>
            </a:r>
            <a:endParaRPr lang="en-US" dirty="0"/>
          </a:p>
        </p:txBody>
      </p:sp>
    </p:spTree>
    <p:extLst>
      <p:ext uri="{BB962C8B-B14F-4D97-AF65-F5344CB8AC3E}">
        <p14:creationId xmlns:p14="http://schemas.microsoft.com/office/powerpoint/2010/main" val="2402756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12" y="289169"/>
            <a:ext cx="8596668" cy="797169"/>
          </a:xfrm>
        </p:spPr>
        <p:txBody>
          <a:bodyPr/>
          <a:lstStyle/>
          <a:p>
            <a:r>
              <a:rPr lang="en-US" dirty="0" smtClean="0"/>
              <a:t>Some Important Concepts our Model</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6138" y="916246"/>
            <a:ext cx="4261339" cy="1431878"/>
          </a:xfrm>
        </p:spPr>
      </p:pic>
      <p:sp>
        <p:nvSpPr>
          <p:cNvPr id="13" name="TextBox 12"/>
          <p:cNvSpPr txBox="1"/>
          <p:nvPr/>
        </p:nvSpPr>
        <p:spPr>
          <a:xfrm>
            <a:off x="597877" y="1395940"/>
            <a:ext cx="3387969" cy="646331"/>
          </a:xfrm>
          <a:prstGeom prst="rect">
            <a:avLst/>
          </a:prstGeom>
          <a:noFill/>
        </p:spPr>
        <p:txBody>
          <a:bodyPr wrap="square" rtlCol="0">
            <a:spAutoFit/>
          </a:bodyPr>
          <a:lstStyle/>
          <a:p>
            <a:r>
              <a:rPr lang="en-US" dirty="0" smtClean="0"/>
              <a:t>This is Linear Regression formula </a:t>
            </a: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185" y="2552728"/>
            <a:ext cx="3842010" cy="2000738"/>
          </a:xfrm>
          <a:prstGeom prst="rect">
            <a:avLst/>
          </a:prstGeom>
        </p:spPr>
      </p:pic>
      <p:sp>
        <p:nvSpPr>
          <p:cNvPr id="15" name="TextBox 14"/>
          <p:cNvSpPr txBox="1"/>
          <p:nvPr/>
        </p:nvSpPr>
        <p:spPr>
          <a:xfrm>
            <a:off x="597876" y="2860536"/>
            <a:ext cx="2121877" cy="646331"/>
          </a:xfrm>
          <a:prstGeom prst="rect">
            <a:avLst/>
          </a:prstGeom>
          <a:noFill/>
        </p:spPr>
        <p:txBody>
          <a:bodyPr wrap="square" rtlCol="0">
            <a:spAutoFit/>
          </a:bodyPr>
          <a:lstStyle/>
          <a:p>
            <a:endParaRPr lang="en-US" dirty="0" smtClean="0"/>
          </a:p>
          <a:p>
            <a:r>
              <a:rPr lang="en-US" dirty="0" smtClean="0"/>
              <a:t>ARIMA model</a:t>
            </a:r>
            <a:endParaRPr lang="en-US"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450" y="4653064"/>
            <a:ext cx="3280218" cy="2096973"/>
          </a:xfrm>
          <a:prstGeom prst="rect">
            <a:avLst/>
          </a:prstGeom>
        </p:spPr>
      </p:pic>
      <p:sp>
        <p:nvSpPr>
          <p:cNvPr id="17" name="TextBox 16"/>
          <p:cNvSpPr txBox="1"/>
          <p:nvPr/>
        </p:nvSpPr>
        <p:spPr>
          <a:xfrm>
            <a:off x="762000" y="5521569"/>
            <a:ext cx="1688123" cy="369332"/>
          </a:xfrm>
          <a:prstGeom prst="rect">
            <a:avLst/>
          </a:prstGeom>
          <a:noFill/>
        </p:spPr>
        <p:txBody>
          <a:bodyPr wrap="square" rtlCol="0">
            <a:spAutoFit/>
          </a:bodyPr>
          <a:lstStyle/>
          <a:p>
            <a:r>
              <a:rPr lang="en-US" dirty="0" smtClean="0"/>
              <a:t>Outlier</a:t>
            </a:r>
            <a:endParaRPr lang="en-US" dirty="0"/>
          </a:p>
        </p:txBody>
      </p:sp>
      <p:sp>
        <p:nvSpPr>
          <p:cNvPr id="18" name="Right Arrow 17"/>
          <p:cNvSpPr/>
          <p:nvPr/>
        </p:nvSpPr>
        <p:spPr>
          <a:xfrm>
            <a:off x="4196862" y="1580606"/>
            <a:ext cx="785446" cy="4386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719754" y="2975201"/>
            <a:ext cx="2098431" cy="53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2965938" y="5521569"/>
            <a:ext cx="2016370" cy="515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602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findings</a:t>
            </a:r>
            <a:endParaRPr lang="en-US" dirty="0"/>
          </a:p>
        </p:txBody>
      </p:sp>
      <p:sp>
        <p:nvSpPr>
          <p:cNvPr id="3" name="Content Placeholder 2"/>
          <p:cNvSpPr>
            <a:spLocks noGrp="1"/>
          </p:cNvSpPr>
          <p:nvPr>
            <p:ph idx="1"/>
          </p:nvPr>
        </p:nvSpPr>
        <p:spPr/>
        <p:txBody>
          <a:bodyPr/>
          <a:lstStyle/>
          <a:p>
            <a:r>
              <a:rPr lang="en-US" dirty="0" smtClean="0"/>
              <a:t>We can see that till there was no compition Product A was growing rapidly and has almost grown by 2x from 2017 to 2021 and with our forcast it could have grown to 4x if there was no compitition till 2025</a:t>
            </a:r>
          </a:p>
          <a:p>
            <a:r>
              <a:rPr lang="en-US" dirty="0" smtClean="0"/>
              <a:t>From our past data analysis of the compitator product we could find out that the sales of compitator product is constantly dropping which could be beacuse of various resoons like- bad product distribution, ineffectiveness of the drug or managment mis-management</a:t>
            </a:r>
          </a:p>
          <a:p>
            <a:r>
              <a:rPr lang="en-US" dirty="0" smtClean="0"/>
              <a:t> </a:t>
            </a:r>
            <a:r>
              <a:rPr lang="en-US" dirty="0"/>
              <a:t>We can also see that after a stiff decline in the sales of Product A </a:t>
            </a:r>
            <a:r>
              <a:rPr lang="en-US" dirty="0" smtClean="0"/>
              <a:t>when compition product enters market Product A again </a:t>
            </a:r>
            <a:r>
              <a:rPr lang="en-US" dirty="0"/>
              <a:t>regains growth pattern due to the declining nature of the compitator product</a:t>
            </a:r>
          </a:p>
          <a:p>
            <a:endParaRPr lang="en-US" dirty="0" smtClean="0"/>
          </a:p>
        </p:txBody>
      </p:sp>
    </p:spTree>
    <p:extLst>
      <p:ext uri="{BB962C8B-B14F-4D97-AF65-F5344CB8AC3E}">
        <p14:creationId xmlns:p14="http://schemas.microsoft.com/office/powerpoint/2010/main" val="3131184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3071446"/>
            <a:ext cx="8596668" cy="1465385"/>
          </a:xfrm>
        </p:spPr>
        <p:txBody>
          <a:bodyPr/>
          <a:lstStyle/>
          <a:p>
            <a:pPr algn="ctr"/>
            <a:r>
              <a:rPr lang="en-US" dirty="0" smtClean="0"/>
              <a:t>Thank you</a:t>
            </a:r>
            <a:endParaRPr lang="en-US" dirty="0"/>
          </a:p>
        </p:txBody>
      </p:sp>
    </p:spTree>
    <p:extLst>
      <p:ext uri="{BB962C8B-B14F-4D97-AF65-F5344CB8AC3E}">
        <p14:creationId xmlns:p14="http://schemas.microsoft.com/office/powerpoint/2010/main" val="71080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a:t>A medium-size multinational pharmaceutical company (Company X: client) having a strong presence in the psychiatry </a:t>
            </a:r>
            <a:r>
              <a:rPr lang="en-US" dirty="0" smtClean="0"/>
              <a:t>segment</a:t>
            </a:r>
          </a:p>
          <a:p>
            <a:r>
              <a:rPr lang="en-US" dirty="0" smtClean="0"/>
              <a:t>They have are the originator of </a:t>
            </a:r>
            <a:r>
              <a:rPr lang="en-US" dirty="0"/>
              <a:t>product (Product A: asset) whose patent will expire in January 2024 (patent expiration would allow other companies to introduce a true copy or generic version of Product A leading to price competition). </a:t>
            </a:r>
            <a:endParaRPr lang="en-US" dirty="0" smtClean="0"/>
          </a:p>
          <a:p>
            <a:r>
              <a:rPr lang="en-US" dirty="0" smtClean="0"/>
              <a:t>Company </a:t>
            </a:r>
            <a:r>
              <a:rPr lang="en-US" dirty="0"/>
              <a:t>X wants to understand the impact of generic entry in Product A, so that they can develop strategies to mitigate the increased competition due to generic entry.</a:t>
            </a:r>
          </a:p>
          <a:p>
            <a:endParaRPr lang="en-US" dirty="0"/>
          </a:p>
        </p:txBody>
      </p:sp>
    </p:spTree>
    <p:extLst>
      <p:ext uri="{BB962C8B-B14F-4D97-AF65-F5344CB8AC3E}">
        <p14:creationId xmlns:p14="http://schemas.microsoft.com/office/powerpoint/2010/main" val="216973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a:t>The goal for Cortris Consulting is to support client in understanding the impact of generic entry on the innovator product using comparator products (products from other companies not same as Product A, for which patent had expired and operate in similar market conditions), so that our client can decide to develop, invest and further execute their marketing strategy. Hence, the data analysis project stream has the following sub-objectives leveraging the comparator product data:</a:t>
            </a:r>
            <a:endParaRPr lang="en-US" sz="1600" dirty="0"/>
          </a:p>
          <a:p>
            <a:pPr lvl="0"/>
            <a:r>
              <a:rPr lang="en-US" dirty="0"/>
              <a:t>Develop baseline forecast for Product A (volume).</a:t>
            </a:r>
            <a:endParaRPr lang="en-US" sz="1600" dirty="0"/>
          </a:p>
          <a:p>
            <a:pPr lvl="1"/>
            <a:r>
              <a:rPr lang="en-US" dirty="0"/>
              <a:t>From current annual sales (2020) to yearly sales one year (2023) prior to generic entry (January 2024).</a:t>
            </a:r>
            <a:endParaRPr lang="en-US" sz="1400" dirty="0"/>
          </a:p>
          <a:p>
            <a:pPr lvl="1"/>
            <a:r>
              <a:rPr lang="en-US" dirty="0"/>
              <a:t>Sales forecast (annual) following generic entry, Year 1 (2024), year 2 (2025), year 3 (2026), year 4 (2027) and year 5 (2028). </a:t>
            </a:r>
            <a:endParaRPr lang="en-US" sz="1400" dirty="0"/>
          </a:p>
        </p:txBody>
      </p:sp>
    </p:spTree>
    <p:extLst>
      <p:ext uri="{BB962C8B-B14F-4D97-AF65-F5344CB8AC3E}">
        <p14:creationId xmlns:p14="http://schemas.microsoft.com/office/powerpoint/2010/main" val="400389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Methodology</a:t>
            </a:r>
            <a:endParaRPr lang="en-US" dirty="0"/>
          </a:p>
        </p:txBody>
      </p:sp>
      <p:sp>
        <p:nvSpPr>
          <p:cNvPr id="3" name="Content Placeholder 2"/>
          <p:cNvSpPr>
            <a:spLocks noGrp="1"/>
          </p:cNvSpPr>
          <p:nvPr>
            <p:ph idx="1"/>
          </p:nvPr>
        </p:nvSpPr>
        <p:spPr/>
        <p:txBody>
          <a:bodyPr/>
          <a:lstStyle/>
          <a:p>
            <a:pPr lvl="1"/>
            <a:r>
              <a:rPr lang="en-US" dirty="0" smtClean="0"/>
              <a:t>Data Time period- The data set provided has the sales data of Product A from Jan 2017 to Dec 2020 </a:t>
            </a:r>
            <a:r>
              <a:rPr lang="en-US" dirty="0"/>
              <a:t>current annual sales (2020) to yearly sales one year (2023) prior to generic entry (January 2024).</a:t>
            </a:r>
            <a:endParaRPr lang="en-US" sz="1400" dirty="0"/>
          </a:p>
          <a:p>
            <a:pPr lvl="1"/>
            <a:r>
              <a:rPr lang="en-US" dirty="0"/>
              <a:t>Sales forecast (annual) following generic entry, Year 1 (2024), year 2 (2025), year 3 (2026), year 4 (2027) and year 5 (2028). </a:t>
            </a:r>
            <a:endParaRPr lang="en-US" dirty="0" smtClean="0"/>
          </a:p>
          <a:p>
            <a:pPr marL="457200" lvl="1" indent="0">
              <a:buNone/>
            </a:pPr>
            <a:endParaRPr lang="en-US" dirty="0" smtClean="0"/>
          </a:p>
          <a:p>
            <a:endParaRPr lang="en-US" dirty="0"/>
          </a:p>
          <a:p>
            <a:r>
              <a:rPr lang="en-US" dirty="0" smtClean="0"/>
              <a:t>Methodology used –We can see this is an Time series analysis and the best suited analysis is ARIMA to do the sales analysis and Linear Regression when there is compition product but we will using Fbprophet algorithm which is </a:t>
            </a:r>
            <a:endParaRPr lang="en-US" dirty="0"/>
          </a:p>
          <a:p>
            <a:pPr marL="0" indent="0">
              <a:buNone/>
            </a:pPr>
            <a:endParaRPr lang="en-US" dirty="0"/>
          </a:p>
        </p:txBody>
      </p:sp>
    </p:spTree>
    <p:extLst>
      <p:ext uri="{BB962C8B-B14F-4D97-AF65-F5344CB8AC3E}">
        <p14:creationId xmlns:p14="http://schemas.microsoft.com/office/powerpoint/2010/main" val="367942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our Model?</a:t>
            </a:r>
            <a:endParaRPr lang="en-US" dirty="0"/>
          </a:p>
        </p:txBody>
      </p:sp>
      <p:sp>
        <p:nvSpPr>
          <p:cNvPr id="3" name="Content Placeholder 2"/>
          <p:cNvSpPr>
            <a:spLocks noGrp="1"/>
          </p:cNvSpPr>
          <p:nvPr>
            <p:ph idx="1"/>
          </p:nvPr>
        </p:nvSpPr>
        <p:spPr/>
        <p:txBody>
          <a:bodyPr/>
          <a:lstStyle/>
          <a:p>
            <a:r>
              <a:rPr lang="en-US" dirty="0">
                <a:latin typeface="Book Antiqua" panose="02040602050305030304" pitchFamily="18" charset="0"/>
              </a:rPr>
              <a:t>Prophet is a </a:t>
            </a:r>
            <a:r>
              <a:rPr lang="en-US" dirty="0" smtClean="0">
                <a:latin typeface="Book Antiqua" panose="02040602050305030304" pitchFamily="18" charset="0"/>
              </a:rPr>
              <a:t>latest model </a:t>
            </a:r>
            <a:r>
              <a:rPr lang="en-US" dirty="0">
                <a:latin typeface="Book Antiqua" panose="02040602050305030304" pitchFamily="18" charset="0"/>
              </a:rPr>
              <a:t>for forecasting time series data based on an additive model where non-linear trends are fit with yearly, weekly, and daily seasonality, </a:t>
            </a:r>
            <a:r>
              <a:rPr lang="en-US" dirty="0" smtClean="0">
                <a:latin typeface="Book Antiqua" panose="02040602050305030304" pitchFamily="18" charset="0"/>
              </a:rPr>
              <a:t>plus sesionality </a:t>
            </a:r>
            <a:r>
              <a:rPr lang="en-US" dirty="0">
                <a:latin typeface="Book Antiqua" panose="02040602050305030304" pitchFamily="18" charset="0"/>
              </a:rPr>
              <a:t>effects</a:t>
            </a:r>
            <a:r>
              <a:rPr lang="en-US" dirty="0" smtClean="0">
                <a:latin typeface="Book Antiqua" panose="02040602050305030304" pitchFamily="18" charset="0"/>
              </a:rPr>
              <a:t>. It is opensource and is developed by Facebook  </a:t>
            </a:r>
          </a:p>
          <a:p>
            <a:r>
              <a:rPr lang="en-US" dirty="0" smtClean="0">
                <a:latin typeface="Book Antiqua" panose="02040602050305030304" pitchFamily="18" charset="0"/>
              </a:rPr>
              <a:t>It </a:t>
            </a:r>
            <a:r>
              <a:rPr lang="en-US" dirty="0">
                <a:latin typeface="Book Antiqua" panose="02040602050305030304" pitchFamily="18" charset="0"/>
              </a:rPr>
              <a:t>works best with time series that have strong seasonal effects and several seasons of historical </a:t>
            </a:r>
            <a:r>
              <a:rPr lang="en-US" dirty="0" smtClean="0">
                <a:latin typeface="Book Antiqua" panose="02040602050305030304" pitchFamily="18" charset="0"/>
              </a:rPr>
              <a:t>data.</a:t>
            </a:r>
          </a:p>
          <a:p>
            <a:r>
              <a:rPr lang="en-US" dirty="0" smtClean="0">
                <a:latin typeface="Book Antiqua" panose="02040602050305030304" pitchFamily="18" charset="0"/>
              </a:rPr>
              <a:t>This </a:t>
            </a:r>
            <a:r>
              <a:rPr lang="en-US" dirty="0">
                <a:latin typeface="Book Antiqua" panose="02040602050305030304" pitchFamily="18" charset="0"/>
              </a:rPr>
              <a:t>is an open source library it has both the features of ARIMA and linear Regression </a:t>
            </a:r>
            <a:r>
              <a:rPr lang="en-US" b="1" dirty="0" smtClean="0">
                <a:latin typeface="Book Antiqua" panose="02040602050305030304" pitchFamily="18" charset="0"/>
              </a:rPr>
              <a:t>it takes into consideration the error(Mean square error)</a:t>
            </a:r>
            <a:r>
              <a:rPr lang="en-US" dirty="0" smtClean="0">
                <a:latin typeface="Book Antiqua" panose="02040602050305030304" pitchFamily="18" charset="0"/>
              </a:rPr>
              <a:t> and hence provide better or accurate trend which other models doesnt have</a:t>
            </a:r>
          </a:p>
          <a:p>
            <a:r>
              <a:rPr lang="en-US" dirty="0" smtClean="0">
                <a:latin typeface="Book Antiqua" panose="02040602050305030304" pitchFamily="18" charset="0"/>
              </a:rPr>
              <a:t>This is model has many used cases also Facebook used it for doing Whatsapp compitation analysis before accuring it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2714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and Limitation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75668" y="1586157"/>
            <a:ext cx="6517885" cy="4967043"/>
          </a:xfrm>
        </p:spPr>
      </p:pic>
      <p:sp>
        <p:nvSpPr>
          <p:cNvPr id="5" name="TextBox 4"/>
          <p:cNvSpPr txBox="1"/>
          <p:nvPr/>
        </p:nvSpPr>
        <p:spPr>
          <a:xfrm>
            <a:off x="492369" y="1746738"/>
            <a:ext cx="4161693" cy="5078313"/>
          </a:xfrm>
          <a:prstGeom prst="rect">
            <a:avLst/>
          </a:prstGeom>
          <a:noFill/>
        </p:spPr>
        <p:txBody>
          <a:bodyPr wrap="square" rtlCol="0">
            <a:spAutoFit/>
          </a:bodyPr>
          <a:lstStyle/>
          <a:p>
            <a:r>
              <a:rPr lang="en-US" dirty="0" smtClean="0"/>
              <a:t>Scenario 1 </a:t>
            </a:r>
          </a:p>
          <a:p>
            <a:endParaRPr lang="en-US" dirty="0"/>
          </a:p>
          <a:p>
            <a:r>
              <a:rPr lang="en-US" dirty="0" smtClean="0"/>
              <a:t>Product A when there is no compition and predicting the sales trend on the basis of the given data of 2017 to 2020</a:t>
            </a:r>
          </a:p>
          <a:p>
            <a:endParaRPr lang="en-US" dirty="0"/>
          </a:p>
          <a:p>
            <a:r>
              <a:rPr lang="en-US" dirty="0" smtClean="0"/>
              <a:t>We have taken the mean of the upper bound and the lower bound to find the trend line</a:t>
            </a:r>
          </a:p>
          <a:p>
            <a:endParaRPr lang="en-US" dirty="0" smtClean="0"/>
          </a:p>
          <a:p>
            <a:r>
              <a:rPr lang="en-US" dirty="0" smtClean="0"/>
              <a:t>Here we can see that the model takes into consideration the outliers as well</a:t>
            </a:r>
            <a:endParaRPr lang="en-US" dirty="0"/>
          </a:p>
          <a:p>
            <a:endParaRPr lang="en-US" dirty="0" smtClean="0"/>
          </a:p>
          <a:p>
            <a:r>
              <a:rPr lang="en-US" dirty="0" smtClean="0"/>
              <a:t>X axis is the years </a:t>
            </a:r>
          </a:p>
          <a:p>
            <a:endParaRPr lang="en-US" dirty="0"/>
          </a:p>
          <a:p>
            <a:r>
              <a:rPr lang="en-US" dirty="0" smtClean="0"/>
              <a:t>Y axis the percentage sales volume</a:t>
            </a:r>
          </a:p>
          <a:p>
            <a:r>
              <a:rPr lang="en-US" dirty="0" smtClean="0"/>
              <a:t>(ex- 5199715 is represented as 0.5 for simplicity) </a:t>
            </a:r>
            <a:endParaRPr lang="en-US" dirty="0"/>
          </a:p>
        </p:txBody>
      </p:sp>
    </p:spTree>
    <p:extLst>
      <p:ext uri="{BB962C8B-B14F-4D97-AF65-F5344CB8AC3E}">
        <p14:creationId xmlns:p14="http://schemas.microsoft.com/office/powerpoint/2010/main" val="200324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69876" y="2101973"/>
            <a:ext cx="6517885" cy="3881437"/>
          </a:xfrm>
        </p:spPr>
      </p:pic>
      <p:sp>
        <p:nvSpPr>
          <p:cNvPr id="5" name="TextBox 4"/>
          <p:cNvSpPr txBox="1"/>
          <p:nvPr/>
        </p:nvSpPr>
        <p:spPr>
          <a:xfrm>
            <a:off x="574431" y="1324708"/>
            <a:ext cx="4290646" cy="5078313"/>
          </a:xfrm>
          <a:prstGeom prst="rect">
            <a:avLst/>
          </a:prstGeom>
          <a:noFill/>
        </p:spPr>
        <p:txBody>
          <a:bodyPr wrap="square" rtlCol="0">
            <a:spAutoFit/>
          </a:bodyPr>
          <a:lstStyle/>
          <a:p>
            <a:r>
              <a:rPr lang="en-US" dirty="0" smtClean="0"/>
              <a:t>Scenario 2</a:t>
            </a:r>
          </a:p>
          <a:p>
            <a:endParaRPr lang="en-US" dirty="0"/>
          </a:p>
          <a:p>
            <a:r>
              <a:rPr lang="en-US" dirty="0" smtClean="0"/>
              <a:t>Here with the help of the same Prophet model we have found out the sales trend of the compitator and forcasted the sales till 2025 </a:t>
            </a:r>
          </a:p>
          <a:p>
            <a:endParaRPr lang="en-US" dirty="0" smtClean="0"/>
          </a:p>
          <a:p>
            <a:r>
              <a:rPr lang="en-US" dirty="0" smtClean="0"/>
              <a:t>We have taken the Mean of the upper bound and the lower bound to find the trend line</a:t>
            </a:r>
          </a:p>
          <a:p>
            <a:endParaRPr lang="en-US" dirty="0" smtClean="0"/>
          </a:p>
          <a:p>
            <a:endParaRPr lang="en-US" dirty="0"/>
          </a:p>
          <a:p>
            <a:r>
              <a:rPr lang="en-US" dirty="0" smtClean="0"/>
              <a:t>X axis is the years</a:t>
            </a:r>
          </a:p>
          <a:p>
            <a:r>
              <a:rPr lang="en-US" dirty="0" smtClean="0"/>
              <a:t>Y axis is the sales figure</a:t>
            </a:r>
          </a:p>
          <a:p>
            <a:endParaRPr lang="en-US" dirty="0"/>
          </a:p>
          <a:p>
            <a:r>
              <a:rPr lang="en-US" dirty="0" smtClean="0"/>
              <a:t>We can see that sales figure is dropping consistantly for the compitation product</a:t>
            </a:r>
            <a:endParaRPr lang="en-US" dirty="0"/>
          </a:p>
        </p:txBody>
      </p:sp>
    </p:spTree>
    <p:extLst>
      <p:ext uri="{BB962C8B-B14F-4D97-AF65-F5344CB8AC3E}">
        <p14:creationId xmlns:p14="http://schemas.microsoft.com/office/powerpoint/2010/main" val="1239758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of Product A when compitator enters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7109" y="1799788"/>
            <a:ext cx="5638910" cy="4319657"/>
          </a:xfrm>
        </p:spPr>
      </p:pic>
      <p:sp>
        <p:nvSpPr>
          <p:cNvPr id="5" name="TextBox 4"/>
          <p:cNvSpPr txBox="1"/>
          <p:nvPr/>
        </p:nvSpPr>
        <p:spPr>
          <a:xfrm>
            <a:off x="823873" y="1930400"/>
            <a:ext cx="4316697" cy="4801314"/>
          </a:xfrm>
          <a:prstGeom prst="rect">
            <a:avLst/>
          </a:prstGeom>
          <a:noFill/>
        </p:spPr>
        <p:txBody>
          <a:bodyPr wrap="square" rtlCol="0">
            <a:spAutoFit/>
          </a:bodyPr>
          <a:lstStyle/>
          <a:p>
            <a:r>
              <a:rPr lang="en-US" dirty="0" smtClean="0"/>
              <a:t>Here on condidering that the patent of Product A has ended and compitition eneters the market there is a hugh decline in the sales of Product A </a:t>
            </a:r>
          </a:p>
          <a:p>
            <a:endParaRPr lang="en-US" dirty="0"/>
          </a:p>
          <a:p>
            <a:r>
              <a:rPr lang="en-US" dirty="0" smtClean="0"/>
              <a:t>X – sales of product A </a:t>
            </a:r>
          </a:p>
          <a:p>
            <a:endParaRPr lang="en-US" dirty="0"/>
          </a:p>
          <a:p>
            <a:r>
              <a:rPr lang="en-US" dirty="0" smtClean="0"/>
              <a:t>Y –  no of months </a:t>
            </a:r>
          </a:p>
          <a:p>
            <a:endParaRPr lang="en-US" dirty="0"/>
          </a:p>
          <a:p>
            <a:endParaRPr lang="en-US" dirty="0" smtClean="0"/>
          </a:p>
          <a:p>
            <a:r>
              <a:rPr lang="en-US" dirty="0" smtClean="0"/>
              <a:t>We can also see that after a stiff decline in the sales of Product A again regains growth pattern due to the declining nature of the compitator product</a:t>
            </a:r>
          </a:p>
          <a:p>
            <a:endParaRPr lang="en-US" dirty="0"/>
          </a:p>
          <a:p>
            <a:endParaRPr lang="en-US" dirty="0"/>
          </a:p>
        </p:txBody>
      </p:sp>
    </p:spTree>
    <p:extLst>
      <p:ext uri="{BB962C8B-B14F-4D97-AF65-F5344CB8AC3E}">
        <p14:creationId xmlns:p14="http://schemas.microsoft.com/office/powerpoint/2010/main" val="279578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p:txBody>
          <a:bodyPr/>
          <a:lstStyle/>
          <a:p>
            <a:r>
              <a:rPr lang="en-US" dirty="0" smtClean="0"/>
              <a:t>Due to time constrain we are only considering one generic product which is Compitator 4 from our excel sheet</a:t>
            </a:r>
          </a:p>
          <a:p>
            <a:pPr marL="0" indent="0">
              <a:buNone/>
            </a:pPr>
            <a:endParaRPr lang="en-US" dirty="0" smtClean="0"/>
          </a:p>
          <a:p>
            <a:r>
              <a:rPr lang="en-US" dirty="0" smtClean="0"/>
              <a:t>We are not considering any sesionality in the sales of product</a:t>
            </a:r>
          </a:p>
          <a:p>
            <a:endParaRPr lang="en-US" dirty="0"/>
          </a:p>
          <a:p>
            <a:pPr marL="0" indent="0">
              <a:buNone/>
            </a:pPr>
            <a:endParaRPr lang="en-US" dirty="0" smtClean="0"/>
          </a:p>
          <a:p>
            <a:r>
              <a:rPr lang="en-US" dirty="0" smtClean="0"/>
              <a:t>We are also not deep diving into the price point of the product</a:t>
            </a:r>
            <a:endParaRPr lang="en-US" dirty="0"/>
          </a:p>
        </p:txBody>
      </p:sp>
    </p:spTree>
    <p:extLst>
      <p:ext uri="{BB962C8B-B14F-4D97-AF65-F5344CB8AC3E}">
        <p14:creationId xmlns:p14="http://schemas.microsoft.com/office/powerpoint/2010/main" val="10521207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418</TotalTime>
  <Words>1054</Words>
  <Application>Microsoft Office PowerPoint</Application>
  <PresentationFormat>Widescreen</PresentationFormat>
  <Paragraphs>102</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 Antiqua</vt:lpstr>
      <vt:lpstr>Calibri</vt:lpstr>
      <vt:lpstr>Trebuchet MS</vt:lpstr>
      <vt:lpstr>Wingdings 3</vt:lpstr>
      <vt:lpstr>Facet</vt:lpstr>
      <vt:lpstr>Sales Prediction By Cortris</vt:lpstr>
      <vt:lpstr>Background</vt:lpstr>
      <vt:lpstr>Objective</vt:lpstr>
      <vt:lpstr>Research Methodology</vt:lpstr>
      <vt:lpstr>Why our Model?</vt:lpstr>
      <vt:lpstr>Data Analysis and Limitation</vt:lpstr>
      <vt:lpstr>Continued</vt:lpstr>
      <vt:lpstr>Sales of Product A when compitator enters</vt:lpstr>
      <vt:lpstr>Limitation</vt:lpstr>
      <vt:lpstr>Appendix</vt:lpstr>
      <vt:lpstr>Formula used</vt:lpstr>
      <vt:lpstr>Some Important Concepts our Model</vt:lpstr>
      <vt:lpstr>Key findings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CORTRIS Sales Prediction</dc:title>
  <dc:creator>$0My</dc:creator>
  <cp:lastModifiedBy>$0My</cp:lastModifiedBy>
  <cp:revision>25</cp:revision>
  <dcterms:created xsi:type="dcterms:W3CDTF">2022-03-11T05:49:33Z</dcterms:created>
  <dcterms:modified xsi:type="dcterms:W3CDTF">2022-03-11T12:48:06Z</dcterms:modified>
</cp:coreProperties>
</file>