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6"/>
  </p:notesMasterIdLst>
  <p:handoutMasterIdLst>
    <p:handoutMasterId r:id="rId17"/>
  </p:handoutMasterIdLst>
  <p:sldIdLst>
    <p:sldId id="312" r:id="rId5"/>
    <p:sldId id="304" r:id="rId6"/>
    <p:sldId id="307" r:id="rId7"/>
    <p:sldId id="314" r:id="rId8"/>
    <p:sldId id="281" r:id="rId9"/>
    <p:sldId id="315" r:id="rId10"/>
    <p:sldId id="317" r:id="rId11"/>
    <p:sldId id="318" r:id="rId12"/>
    <p:sldId id="282" r:id="rId13"/>
    <p:sldId id="319" r:id="rId14"/>
    <p:sldId id="297"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8C8C"/>
    <a:srgbClr val="F5CDCE"/>
    <a:srgbClr val="202C8F"/>
    <a:srgbClr val="FDFBF6"/>
    <a:srgbClr val="AAC4E9"/>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11" autoAdjust="0"/>
    <p:restoredTop sz="95388" autoAdjust="0"/>
  </p:normalViewPr>
  <p:slideViewPr>
    <p:cSldViewPr snapToGrid="0" snapToObjects="1">
      <p:cViewPr varScale="1">
        <p:scale>
          <a:sx n="69" d="100"/>
          <a:sy n="69" d="100"/>
        </p:scale>
        <p:origin x="1108" y="6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diagrams/_rels/data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C67846-1823-4FBB-AD1D-636FA1CB7853}" type="doc">
      <dgm:prSet loTypeId="urn:microsoft.com/office/officeart/2018/2/layout/IconVerticalSolidList" loCatId="icon" qsTypeId="urn:microsoft.com/office/officeart/2005/8/quickstyle/simple2" qsCatId="simple" csTypeId="urn:microsoft.com/office/officeart/2005/8/colors/accent2_2" csCatId="accent2" phldr="1"/>
      <dgm:spPr/>
      <dgm:t>
        <a:bodyPr/>
        <a:lstStyle/>
        <a:p>
          <a:endParaRPr lang="en-IN"/>
        </a:p>
      </dgm:t>
    </dgm:pt>
    <dgm:pt modelId="{B111A15D-65EE-4E0B-AC1C-F48C29D1F9CB}">
      <dgm:prSet/>
      <dgm:spPr/>
      <dgm:t>
        <a:bodyPr/>
        <a:lstStyle/>
        <a:p>
          <a:pPr>
            <a:lnSpc>
              <a:spcPct val="100000"/>
            </a:lnSpc>
          </a:pPr>
          <a:r>
            <a:rPr lang="en-US" dirty="0"/>
            <a:t>Welcome to the Adventure Work Cycles Data Analytics Project, where we analyze key performance metrics to enhance business operations, customer satisfaction, and overall performance.</a:t>
          </a:r>
          <a:endParaRPr lang="en-IN" dirty="0"/>
        </a:p>
      </dgm:t>
    </dgm:pt>
    <dgm:pt modelId="{FD5F0655-AB63-4F0B-8A1D-E2FD172856B6}" type="parTrans" cxnId="{62FAC0B1-60A8-4B47-972A-19FA08AD5C83}">
      <dgm:prSet/>
      <dgm:spPr/>
      <dgm:t>
        <a:bodyPr/>
        <a:lstStyle/>
        <a:p>
          <a:endParaRPr lang="en-IN"/>
        </a:p>
      </dgm:t>
    </dgm:pt>
    <dgm:pt modelId="{14418A71-BCC7-4DCD-AA5A-24155A2040F3}" type="sibTrans" cxnId="{62FAC0B1-60A8-4B47-972A-19FA08AD5C83}">
      <dgm:prSet/>
      <dgm:spPr/>
      <dgm:t>
        <a:bodyPr/>
        <a:lstStyle/>
        <a:p>
          <a:endParaRPr lang="en-IN"/>
        </a:p>
      </dgm:t>
    </dgm:pt>
    <dgm:pt modelId="{189267F4-5ADA-413D-B4E5-D3A75F2DA88E}">
      <dgm:prSet/>
      <dgm:spPr/>
      <dgm:t>
        <a:bodyPr/>
        <a:lstStyle/>
        <a:p>
          <a:pPr>
            <a:lnSpc>
              <a:spcPct val="100000"/>
            </a:lnSpc>
          </a:pPr>
          <a:r>
            <a:rPr lang="en-US"/>
            <a:t>This study leverages the Adventure Work Cycles Dataset, providing critical insights into sales trends, customer preferences, product performance, and regional market dynamics.</a:t>
          </a:r>
          <a:endParaRPr lang="en-IN"/>
        </a:p>
      </dgm:t>
    </dgm:pt>
    <dgm:pt modelId="{DEC01DA2-D153-48EA-AB99-DD6EC3076ACF}" type="parTrans" cxnId="{6B3271E9-3B73-4B1D-9F53-4DA75E55A1F0}">
      <dgm:prSet/>
      <dgm:spPr/>
      <dgm:t>
        <a:bodyPr/>
        <a:lstStyle/>
        <a:p>
          <a:endParaRPr lang="en-IN"/>
        </a:p>
      </dgm:t>
    </dgm:pt>
    <dgm:pt modelId="{C84037DE-A1B2-4DDC-97DB-C78877303524}" type="sibTrans" cxnId="{6B3271E9-3B73-4B1D-9F53-4DA75E55A1F0}">
      <dgm:prSet/>
      <dgm:spPr/>
      <dgm:t>
        <a:bodyPr/>
        <a:lstStyle/>
        <a:p>
          <a:endParaRPr lang="en-IN"/>
        </a:p>
      </dgm:t>
    </dgm:pt>
    <dgm:pt modelId="{55ED30E1-7863-41FB-BDE6-E226E44A5226}">
      <dgm:prSet/>
      <dgm:spPr/>
      <dgm:t>
        <a:bodyPr/>
        <a:lstStyle/>
        <a:p>
          <a:pPr>
            <a:lnSpc>
              <a:spcPct val="100000"/>
            </a:lnSpc>
          </a:pPr>
          <a:r>
            <a:rPr lang="en-US" dirty="0"/>
            <a:t>The dataset provides insights into product types, including bikes and accessories, regional sales performance across key markets, customer purchasing patterns and preferences, revenue metrics such as sales figures and profit margins, and inventory status with a focus on stock levels and supply chain efficiency.</a:t>
          </a:r>
          <a:endParaRPr lang="en-IN" dirty="0"/>
        </a:p>
      </dgm:t>
    </dgm:pt>
    <dgm:pt modelId="{C885D5AA-D819-42E9-B6DA-192ED0DD5C90}" type="parTrans" cxnId="{EE8078A9-31B0-4025-8D1C-4261D65B9357}">
      <dgm:prSet/>
      <dgm:spPr/>
      <dgm:t>
        <a:bodyPr/>
        <a:lstStyle/>
        <a:p>
          <a:endParaRPr lang="en-IN"/>
        </a:p>
      </dgm:t>
    </dgm:pt>
    <dgm:pt modelId="{20553CBF-253F-49C4-B107-DD1192BB0422}" type="sibTrans" cxnId="{EE8078A9-31B0-4025-8D1C-4261D65B9357}">
      <dgm:prSet/>
      <dgm:spPr/>
      <dgm:t>
        <a:bodyPr/>
        <a:lstStyle/>
        <a:p>
          <a:endParaRPr lang="en-IN"/>
        </a:p>
      </dgm:t>
    </dgm:pt>
    <dgm:pt modelId="{5D74E4CF-CFBB-4973-950F-6727E815E0AB}" type="pres">
      <dgm:prSet presAssocID="{34C67846-1823-4FBB-AD1D-636FA1CB7853}" presName="root" presStyleCnt="0">
        <dgm:presLayoutVars>
          <dgm:dir/>
          <dgm:resizeHandles val="exact"/>
        </dgm:presLayoutVars>
      </dgm:prSet>
      <dgm:spPr/>
    </dgm:pt>
    <dgm:pt modelId="{BAD64680-EA0B-4F29-AD41-B7872123D513}" type="pres">
      <dgm:prSet presAssocID="{B111A15D-65EE-4E0B-AC1C-F48C29D1F9CB}" presName="compNode" presStyleCnt="0"/>
      <dgm:spPr/>
    </dgm:pt>
    <dgm:pt modelId="{7E15B187-E8BA-4A76-830D-727F021EE671}" type="pres">
      <dgm:prSet presAssocID="{B111A15D-65EE-4E0B-AC1C-F48C29D1F9CB}" presName="bgRect" presStyleLbl="bgShp" presStyleIdx="0" presStyleCnt="3"/>
      <dgm:spPr/>
    </dgm:pt>
    <dgm:pt modelId="{770E6C62-F87B-40ED-89B4-1EEE75BA6402}" type="pres">
      <dgm:prSet presAssocID="{B111A15D-65EE-4E0B-AC1C-F48C29D1F9C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304E68B9-DA42-498F-9D3F-7E985A20BD59}" type="pres">
      <dgm:prSet presAssocID="{B111A15D-65EE-4E0B-AC1C-F48C29D1F9CB}" presName="spaceRect" presStyleCnt="0"/>
      <dgm:spPr/>
    </dgm:pt>
    <dgm:pt modelId="{34E32EEF-F4B7-4543-89B8-9A4250E21068}" type="pres">
      <dgm:prSet presAssocID="{B111A15D-65EE-4E0B-AC1C-F48C29D1F9CB}" presName="parTx" presStyleLbl="revTx" presStyleIdx="0" presStyleCnt="3">
        <dgm:presLayoutVars>
          <dgm:chMax val="0"/>
          <dgm:chPref val="0"/>
        </dgm:presLayoutVars>
      </dgm:prSet>
      <dgm:spPr/>
    </dgm:pt>
    <dgm:pt modelId="{C16F1614-5F0A-415E-A85C-A3C99D60B887}" type="pres">
      <dgm:prSet presAssocID="{14418A71-BCC7-4DCD-AA5A-24155A2040F3}" presName="sibTrans" presStyleCnt="0"/>
      <dgm:spPr/>
    </dgm:pt>
    <dgm:pt modelId="{7506E276-DFFE-42A6-8A53-08BF5BFE6DD8}" type="pres">
      <dgm:prSet presAssocID="{189267F4-5ADA-413D-B4E5-D3A75F2DA88E}" presName="compNode" presStyleCnt="0"/>
      <dgm:spPr/>
    </dgm:pt>
    <dgm:pt modelId="{3AB415EA-9E1A-4B38-A3F9-7393E2FBF397}" type="pres">
      <dgm:prSet presAssocID="{189267F4-5ADA-413D-B4E5-D3A75F2DA88E}" presName="bgRect" presStyleLbl="bgShp" presStyleIdx="1" presStyleCnt="3"/>
      <dgm:spPr/>
    </dgm:pt>
    <dgm:pt modelId="{656B4ED5-3452-4D2A-8F1C-1093D1D53EEB}" type="pres">
      <dgm:prSet presAssocID="{189267F4-5ADA-413D-B4E5-D3A75F2DA88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
        </a:ext>
      </dgm:extLst>
    </dgm:pt>
    <dgm:pt modelId="{59EBE91C-A58A-4108-AAAE-CD0A126FEC91}" type="pres">
      <dgm:prSet presAssocID="{189267F4-5ADA-413D-B4E5-D3A75F2DA88E}" presName="spaceRect" presStyleCnt="0"/>
      <dgm:spPr/>
    </dgm:pt>
    <dgm:pt modelId="{F598917E-0F79-4FBE-9A91-DA69B7C091AF}" type="pres">
      <dgm:prSet presAssocID="{189267F4-5ADA-413D-B4E5-D3A75F2DA88E}" presName="parTx" presStyleLbl="revTx" presStyleIdx="1" presStyleCnt="3">
        <dgm:presLayoutVars>
          <dgm:chMax val="0"/>
          <dgm:chPref val="0"/>
        </dgm:presLayoutVars>
      </dgm:prSet>
      <dgm:spPr/>
    </dgm:pt>
    <dgm:pt modelId="{226F029B-F3BB-4D9A-A874-C56500D2EA16}" type="pres">
      <dgm:prSet presAssocID="{C84037DE-A1B2-4DDC-97DB-C78877303524}" presName="sibTrans" presStyleCnt="0"/>
      <dgm:spPr/>
    </dgm:pt>
    <dgm:pt modelId="{36AEF22B-F8FB-4814-A292-65D56B552A3F}" type="pres">
      <dgm:prSet presAssocID="{55ED30E1-7863-41FB-BDE6-E226E44A5226}" presName="compNode" presStyleCnt="0"/>
      <dgm:spPr/>
    </dgm:pt>
    <dgm:pt modelId="{3B46F5F5-85C0-4094-9418-178794F4532D}" type="pres">
      <dgm:prSet presAssocID="{55ED30E1-7863-41FB-BDE6-E226E44A5226}" presName="bgRect" presStyleLbl="bgShp" presStyleIdx="2" presStyleCnt="3"/>
      <dgm:spPr>
        <a:solidFill>
          <a:schemeClr val="accent2">
            <a:tint val="40000"/>
            <a:hueOff val="0"/>
            <a:satOff val="0"/>
            <a:lumOff val="0"/>
          </a:schemeClr>
        </a:solidFill>
        <a:ln>
          <a:solidFill>
            <a:schemeClr val="lt1">
              <a:hueOff val="0"/>
              <a:satOff val="0"/>
              <a:lumOff val="0"/>
            </a:schemeClr>
          </a:solidFill>
        </a:ln>
      </dgm:spPr>
    </dgm:pt>
    <dgm:pt modelId="{3464316F-21A0-44AD-8DED-439252708811}" type="pres">
      <dgm:prSet presAssocID="{55ED30E1-7863-41FB-BDE6-E226E44A5226}" presName="iconRect" presStyleLbl="node1" presStyleIdx="2" presStyleCnt="3"/>
      <dgm:spPr>
        <a:blipFill>
          <a:blip xmlns:r="http://schemas.openxmlformats.org/officeDocument/2006/relationships" r:embed="rId5">
            <a:duotone>
              <a:schemeClr val="accent2">
                <a:shade val="45000"/>
                <a:satMod val="135000"/>
              </a:schemeClr>
              <a:prstClr val="white"/>
            </a:duotone>
            <a:extLs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igh heels"/>
        </a:ext>
      </dgm:extLst>
    </dgm:pt>
    <dgm:pt modelId="{F3309097-AFFA-4029-B10F-193047FD7112}" type="pres">
      <dgm:prSet presAssocID="{55ED30E1-7863-41FB-BDE6-E226E44A5226}" presName="spaceRect" presStyleCnt="0"/>
      <dgm:spPr/>
    </dgm:pt>
    <dgm:pt modelId="{83CA0575-BCE5-43C8-847F-1EEE01F06B33}" type="pres">
      <dgm:prSet presAssocID="{55ED30E1-7863-41FB-BDE6-E226E44A5226}" presName="parTx" presStyleLbl="revTx" presStyleIdx="2" presStyleCnt="3">
        <dgm:presLayoutVars>
          <dgm:chMax val="0"/>
          <dgm:chPref val="0"/>
        </dgm:presLayoutVars>
      </dgm:prSet>
      <dgm:spPr/>
    </dgm:pt>
  </dgm:ptLst>
  <dgm:cxnLst>
    <dgm:cxn modelId="{C9648A22-6B8D-4956-BF10-F3B727627F25}" type="presOf" srcId="{55ED30E1-7863-41FB-BDE6-E226E44A5226}" destId="{83CA0575-BCE5-43C8-847F-1EEE01F06B33}" srcOrd="0" destOrd="0" presId="urn:microsoft.com/office/officeart/2018/2/layout/IconVerticalSolidList"/>
    <dgm:cxn modelId="{3C361279-B0D0-45F8-8676-AF2692618649}" type="presOf" srcId="{34C67846-1823-4FBB-AD1D-636FA1CB7853}" destId="{5D74E4CF-CFBB-4973-950F-6727E815E0AB}" srcOrd="0" destOrd="0" presId="urn:microsoft.com/office/officeart/2018/2/layout/IconVerticalSolidList"/>
    <dgm:cxn modelId="{3ECC399B-0B56-460D-8C6A-116708548601}" type="presOf" srcId="{189267F4-5ADA-413D-B4E5-D3A75F2DA88E}" destId="{F598917E-0F79-4FBE-9A91-DA69B7C091AF}" srcOrd="0" destOrd="0" presId="urn:microsoft.com/office/officeart/2018/2/layout/IconVerticalSolidList"/>
    <dgm:cxn modelId="{EE8078A9-31B0-4025-8D1C-4261D65B9357}" srcId="{34C67846-1823-4FBB-AD1D-636FA1CB7853}" destId="{55ED30E1-7863-41FB-BDE6-E226E44A5226}" srcOrd="2" destOrd="0" parTransId="{C885D5AA-D819-42E9-B6DA-192ED0DD5C90}" sibTransId="{20553CBF-253F-49C4-B107-DD1192BB0422}"/>
    <dgm:cxn modelId="{62FAC0B1-60A8-4B47-972A-19FA08AD5C83}" srcId="{34C67846-1823-4FBB-AD1D-636FA1CB7853}" destId="{B111A15D-65EE-4E0B-AC1C-F48C29D1F9CB}" srcOrd="0" destOrd="0" parTransId="{FD5F0655-AB63-4F0B-8A1D-E2FD172856B6}" sibTransId="{14418A71-BCC7-4DCD-AA5A-24155A2040F3}"/>
    <dgm:cxn modelId="{4276B7E6-22EA-484C-9D70-A3061ADAA005}" type="presOf" srcId="{B111A15D-65EE-4E0B-AC1C-F48C29D1F9CB}" destId="{34E32EEF-F4B7-4543-89B8-9A4250E21068}" srcOrd="0" destOrd="0" presId="urn:microsoft.com/office/officeart/2018/2/layout/IconVerticalSolidList"/>
    <dgm:cxn modelId="{6B3271E9-3B73-4B1D-9F53-4DA75E55A1F0}" srcId="{34C67846-1823-4FBB-AD1D-636FA1CB7853}" destId="{189267F4-5ADA-413D-B4E5-D3A75F2DA88E}" srcOrd="1" destOrd="0" parTransId="{DEC01DA2-D153-48EA-AB99-DD6EC3076ACF}" sibTransId="{C84037DE-A1B2-4DDC-97DB-C78877303524}"/>
    <dgm:cxn modelId="{AFBD8105-F69F-44EC-BFB2-69249AAB6C5D}" type="presParOf" srcId="{5D74E4CF-CFBB-4973-950F-6727E815E0AB}" destId="{BAD64680-EA0B-4F29-AD41-B7872123D513}" srcOrd="0" destOrd="0" presId="urn:microsoft.com/office/officeart/2018/2/layout/IconVerticalSolidList"/>
    <dgm:cxn modelId="{34698A64-8A58-4DB9-9075-EAE5340C4C3D}" type="presParOf" srcId="{BAD64680-EA0B-4F29-AD41-B7872123D513}" destId="{7E15B187-E8BA-4A76-830D-727F021EE671}" srcOrd="0" destOrd="0" presId="urn:microsoft.com/office/officeart/2018/2/layout/IconVerticalSolidList"/>
    <dgm:cxn modelId="{F0686E36-18FA-4C9F-9D25-3B0488A38837}" type="presParOf" srcId="{BAD64680-EA0B-4F29-AD41-B7872123D513}" destId="{770E6C62-F87B-40ED-89B4-1EEE75BA6402}" srcOrd="1" destOrd="0" presId="urn:microsoft.com/office/officeart/2018/2/layout/IconVerticalSolidList"/>
    <dgm:cxn modelId="{84065855-5DF9-42E6-B5FC-3677BF4824FF}" type="presParOf" srcId="{BAD64680-EA0B-4F29-AD41-B7872123D513}" destId="{304E68B9-DA42-498F-9D3F-7E985A20BD59}" srcOrd="2" destOrd="0" presId="urn:microsoft.com/office/officeart/2018/2/layout/IconVerticalSolidList"/>
    <dgm:cxn modelId="{0C1DA3B3-A2CD-4387-86F0-8727ABAA77E8}" type="presParOf" srcId="{BAD64680-EA0B-4F29-AD41-B7872123D513}" destId="{34E32EEF-F4B7-4543-89B8-9A4250E21068}" srcOrd="3" destOrd="0" presId="urn:microsoft.com/office/officeart/2018/2/layout/IconVerticalSolidList"/>
    <dgm:cxn modelId="{E4F4CB18-28D8-4E76-8CA0-37ABD7CC34D2}" type="presParOf" srcId="{5D74E4CF-CFBB-4973-950F-6727E815E0AB}" destId="{C16F1614-5F0A-415E-A85C-A3C99D60B887}" srcOrd="1" destOrd="0" presId="urn:microsoft.com/office/officeart/2018/2/layout/IconVerticalSolidList"/>
    <dgm:cxn modelId="{2F12771D-BB16-4141-9179-C9B6B0CDF9BA}" type="presParOf" srcId="{5D74E4CF-CFBB-4973-950F-6727E815E0AB}" destId="{7506E276-DFFE-42A6-8A53-08BF5BFE6DD8}" srcOrd="2" destOrd="0" presId="urn:microsoft.com/office/officeart/2018/2/layout/IconVerticalSolidList"/>
    <dgm:cxn modelId="{76BB55F1-B87E-4103-A33F-B7923F8C2DE0}" type="presParOf" srcId="{7506E276-DFFE-42A6-8A53-08BF5BFE6DD8}" destId="{3AB415EA-9E1A-4B38-A3F9-7393E2FBF397}" srcOrd="0" destOrd="0" presId="urn:microsoft.com/office/officeart/2018/2/layout/IconVerticalSolidList"/>
    <dgm:cxn modelId="{ACD6C9E6-FFE3-4630-8315-81F0BCC4507C}" type="presParOf" srcId="{7506E276-DFFE-42A6-8A53-08BF5BFE6DD8}" destId="{656B4ED5-3452-4D2A-8F1C-1093D1D53EEB}" srcOrd="1" destOrd="0" presId="urn:microsoft.com/office/officeart/2018/2/layout/IconVerticalSolidList"/>
    <dgm:cxn modelId="{28192C8C-EB7D-4C72-BAD4-5CC17D42A018}" type="presParOf" srcId="{7506E276-DFFE-42A6-8A53-08BF5BFE6DD8}" destId="{59EBE91C-A58A-4108-AAAE-CD0A126FEC91}" srcOrd="2" destOrd="0" presId="urn:microsoft.com/office/officeart/2018/2/layout/IconVerticalSolidList"/>
    <dgm:cxn modelId="{EBE0AF3F-83C8-405A-BD55-DF513FAFBE5A}" type="presParOf" srcId="{7506E276-DFFE-42A6-8A53-08BF5BFE6DD8}" destId="{F598917E-0F79-4FBE-9A91-DA69B7C091AF}" srcOrd="3" destOrd="0" presId="urn:microsoft.com/office/officeart/2018/2/layout/IconVerticalSolidList"/>
    <dgm:cxn modelId="{42348AD2-F559-4CA9-98FE-AB9725F84D92}" type="presParOf" srcId="{5D74E4CF-CFBB-4973-950F-6727E815E0AB}" destId="{226F029B-F3BB-4D9A-A874-C56500D2EA16}" srcOrd="3" destOrd="0" presId="urn:microsoft.com/office/officeart/2018/2/layout/IconVerticalSolidList"/>
    <dgm:cxn modelId="{79A01EB9-258A-4CBF-8F31-ED3FBB268678}" type="presParOf" srcId="{5D74E4CF-CFBB-4973-950F-6727E815E0AB}" destId="{36AEF22B-F8FB-4814-A292-65D56B552A3F}" srcOrd="4" destOrd="0" presId="urn:microsoft.com/office/officeart/2018/2/layout/IconVerticalSolidList"/>
    <dgm:cxn modelId="{CAE8EC9E-1D02-413A-9136-E8B0E06B30FA}" type="presParOf" srcId="{36AEF22B-F8FB-4814-A292-65D56B552A3F}" destId="{3B46F5F5-85C0-4094-9418-178794F4532D}" srcOrd="0" destOrd="0" presId="urn:microsoft.com/office/officeart/2018/2/layout/IconVerticalSolidList"/>
    <dgm:cxn modelId="{3FB9FB6C-8ADB-4D69-A077-A6EFA5AB6A3E}" type="presParOf" srcId="{36AEF22B-F8FB-4814-A292-65D56B552A3F}" destId="{3464316F-21A0-44AD-8DED-439252708811}" srcOrd="1" destOrd="0" presId="urn:microsoft.com/office/officeart/2018/2/layout/IconVerticalSolidList"/>
    <dgm:cxn modelId="{CF6BDB77-7DFB-452A-8C1C-6C1F032A45DE}" type="presParOf" srcId="{36AEF22B-F8FB-4814-A292-65D56B552A3F}" destId="{F3309097-AFFA-4029-B10F-193047FD7112}" srcOrd="2" destOrd="0" presId="urn:microsoft.com/office/officeart/2018/2/layout/IconVerticalSolidList"/>
    <dgm:cxn modelId="{6FFEF085-9D9F-441D-AA74-53B7DE370B2A}" type="presParOf" srcId="{36AEF22B-F8FB-4814-A292-65D56B552A3F}" destId="{83CA0575-BCE5-43C8-847F-1EEE01F06B3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11C8AD82-A044-42AF-8B92-6ED55CC8C86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C3674308-15F6-4D45-AF93-FD1F3E618B3D}">
      <dgm:prSet custT="1"/>
      <dgm:spPr/>
      <dgm:t>
        <a:bodyPr/>
        <a:lstStyle/>
        <a:p>
          <a:r>
            <a:rPr lang="en-US" sz="1800" dirty="0">
              <a:solidFill>
                <a:schemeClr val="accent2">
                  <a:lumMod val="75000"/>
                </a:schemeClr>
              </a:solidFill>
            </a:rPr>
            <a:t>The Company’s largest presence is in almost more than 2 regions that are Australia, Germany, US’s Southwest and Northwest area and UK. The U.S made the largest sale. Whereas Australia and U.K had the potential for growth. </a:t>
          </a:r>
          <a:endParaRPr lang="en-IN" sz="1800" dirty="0">
            <a:solidFill>
              <a:schemeClr val="accent2">
                <a:lumMod val="75000"/>
              </a:schemeClr>
            </a:solidFill>
          </a:endParaRPr>
        </a:p>
      </dgm:t>
    </dgm:pt>
    <dgm:pt modelId="{3E019975-D7E5-47A9-8225-49B78CD0A2AB}" type="parTrans" cxnId="{11C02FFA-98FB-4AA6-9F3A-4C0E7A8CE35A}">
      <dgm:prSet/>
      <dgm:spPr/>
      <dgm:t>
        <a:bodyPr/>
        <a:lstStyle/>
        <a:p>
          <a:endParaRPr lang="en-IN"/>
        </a:p>
      </dgm:t>
    </dgm:pt>
    <dgm:pt modelId="{56B2D8DF-1D3D-43AD-9331-61311113ED72}" type="sibTrans" cxnId="{11C02FFA-98FB-4AA6-9F3A-4C0E7A8CE35A}">
      <dgm:prSet/>
      <dgm:spPr/>
      <dgm:t>
        <a:bodyPr/>
        <a:lstStyle/>
        <a:p>
          <a:endParaRPr lang="en-IN"/>
        </a:p>
      </dgm:t>
    </dgm:pt>
    <dgm:pt modelId="{4A915EC0-D1ED-48D5-B536-5D45F1814461}">
      <dgm:prSet custT="1"/>
      <dgm:spPr/>
      <dgm:t>
        <a:bodyPr/>
        <a:lstStyle/>
        <a:p>
          <a:pPr algn="l"/>
          <a:r>
            <a:rPr lang="en-US" sz="1400" b="1" dirty="0">
              <a:solidFill>
                <a:schemeClr val="accent2">
                  <a:lumMod val="75000"/>
                </a:schemeClr>
              </a:solidFill>
            </a:rPr>
            <a:t>Key Insight </a:t>
          </a:r>
        </a:p>
        <a:p>
          <a:pPr algn="l"/>
          <a:r>
            <a:rPr lang="en-US" sz="1400" dirty="0">
              <a:solidFill>
                <a:schemeClr val="accent2">
                  <a:lumMod val="75000"/>
                </a:schemeClr>
              </a:solidFill>
            </a:rPr>
            <a:t>Top Sales Regions: U.S. leads with 9.39M, followed by Australia with 9.06M.Growth Potential: U.K. (3.39M) and Australia show potential for further growth.</a:t>
          </a:r>
        </a:p>
        <a:p>
          <a:pPr algn="l"/>
          <a:r>
            <a:rPr lang="en-US" sz="1400" dirty="0">
              <a:solidFill>
                <a:schemeClr val="accent2">
                  <a:lumMod val="75000"/>
                </a:schemeClr>
              </a:solidFill>
            </a:rPr>
            <a:t>Low Sales Regions: Canada (1.98M), France (2.64M), and Germany (2.89M) need improvement.</a:t>
          </a:r>
        </a:p>
        <a:p>
          <a:pPr algn="l"/>
          <a:r>
            <a:rPr lang="en-US" sz="1400" dirty="0">
              <a:solidFill>
                <a:schemeClr val="accent2">
                  <a:lumMod val="75000"/>
                </a:schemeClr>
              </a:solidFill>
            </a:rPr>
            <a:t>Product Diversity: Most regions offer 130 products, while Southeast (25), Northeast (16), and Central (15) lag significantly.</a:t>
          </a:r>
        </a:p>
        <a:p>
          <a:pPr algn="l"/>
          <a:r>
            <a:rPr lang="en-US" sz="1400" dirty="0">
              <a:solidFill>
                <a:schemeClr val="accent2">
                  <a:lumMod val="75000"/>
                </a:schemeClr>
              </a:solidFill>
            </a:rPr>
            <a:t>Focus Areas: Expand product range in underperforming regions and explore growth in U.K. and Australia.</a:t>
          </a:r>
          <a:endParaRPr lang="en-IN" sz="1400" dirty="0">
            <a:solidFill>
              <a:schemeClr val="accent2">
                <a:lumMod val="75000"/>
              </a:schemeClr>
            </a:solidFill>
          </a:endParaRPr>
        </a:p>
      </dgm:t>
    </dgm:pt>
    <dgm:pt modelId="{5DD65E53-038F-44AA-A69E-A434F66E311E}" type="parTrans" cxnId="{0C602B55-286A-472F-A8D6-D71AE72B36CE}">
      <dgm:prSet/>
      <dgm:spPr/>
      <dgm:t>
        <a:bodyPr/>
        <a:lstStyle/>
        <a:p>
          <a:endParaRPr lang="en-IN"/>
        </a:p>
      </dgm:t>
    </dgm:pt>
    <dgm:pt modelId="{103E3B12-6393-4941-9567-D3F77059535A}" type="sibTrans" cxnId="{0C602B55-286A-472F-A8D6-D71AE72B36CE}">
      <dgm:prSet/>
      <dgm:spPr/>
      <dgm:t>
        <a:bodyPr/>
        <a:lstStyle/>
        <a:p>
          <a:endParaRPr lang="en-IN"/>
        </a:p>
      </dgm:t>
    </dgm:pt>
    <dgm:pt modelId="{F65D6924-AF22-4770-B94A-BFF656D9E90C}" type="pres">
      <dgm:prSet presAssocID="{11C8AD82-A044-42AF-8B92-6ED55CC8C862}" presName="Name0" presStyleCnt="0">
        <dgm:presLayoutVars>
          <dgm:dir/>
          <dgm:animLvl val="lvl"/>
          <dgm:resizeHandles val="exact"/>
        </dgm:presLayoutVars>
      </dgm:prSet>
      <dgm:spPr/>
    </dgm:pt>
    <dgm:pt modelId="{2031D850-D931-4779-A58F-BED1E6EBB330}" type="pres">
      <dgm:prSet presAssocID="{C3674308-15F6-4D45-AF93-FD1F3E618B3D}" presName="linNode" presStyleCnt="0"/>
      <dgm:spPr/>
    </dgm:pt>
    <dgm:pt modelId="{B22B947E-D3AE-4A00-9180-95E19CCA88A0}" type="pres">
      <dgm:prSet presAssocID="{C3674308-15F6-4D45-AF93-FD1F3E618B3D}" presName="parentText" presStyleLbl="node1" presStyleIdx="0" presStyleCnt="2" custScaleY="83877" custLinFactNeighborX="-51823" custLinFactNeighborY="9966">
        <dgm:presLayoutVars>
          <dgm:chMax val="1"/>
          <dgm:bulletEnabled val="1"/>
        </dgm:presLayoutVars>
      </dgm:prSet>
      <dgm:spPr/>
    </dgm:pt>
    <dgm:pt modelId="{B6BF6688-D28B-44ED-8AF7-9C4E836DE7D6}" type="pres">
      <dgm:prSet presAssocID="{56B2D8DF-1D3D-43AD-9331-61311113ED72}" presName="sp" presStyleCnt="0"/>
      <dgm:spPr/>
    </dgm:pt>
    <dgm:pt modelId="{3E380B67-FB72-4707-9625-781088B68E7E}" type="pres">
      <dgm:prSet presAssocID="{4A915EC0-D1ED-48D5-B536-5D45F1814461}" presName="linNode" presStyleCnt="0"/>
      <dgm:spPr/>
    </dgm:pt>
    <dgm:pt modelId="{08B08DCA-C43A-4A17-810B-F89D70B26C04}" type="pres">
      <dgm:prSet presAssocID="{4A915EC0-D1ED-48D5-B536-5D45F1814461}" presName="parentText" presStyleLbl="node1" presStyleIdx="1" presStyleCnt="2" custScaleX="173650" custScaleY="114455" custLinFactY="-2732" custLinFactNeighborX="54849" custLinFactNeighborY="-100000">
        <dgm:presLayoutVars>
          <dgm:chMax val="1"/>
          <dgm:bulletEnabled val="1"/>
        </dgm:presLayoutVars>
      </dgm:prSet>
      <dgm:spPr/>
    </dgm:pt>
  </dgm:ptLst>
  <dgm:cxnLst>
    <dgm:cxn modelId="{0C602B55-286A-472F-A8D6-D71AE72B36CE}" srcId="{11C8AD82-A044-42AF-8B92-6ED55CC8C862}" destId="{4A915EC0-D1ED-48D5-B536-5D45F1814461}" srcOrd="1" destOrd="0" parTransId="{5DD65E53-038F-44AA-A69E-A434F66E311E}" sibTransId="{103E3B12-6393-4941-9567-D3F77059535A}"/>
    <dgm:cxn modelId="{358024A9-A68D-490C-96A1-BDBE93CEA505}" type="presOf" srcId="{11C8AD82-A044-42AF-8B92-6ED55CC8C862}" destId="{F65D6924-AF22-4770-B94A-BFF656D9E90C}" srcOrd="0" destOrd="0" presId="urn:microsoft.com/office/officeart/2005/8/layout/vList5"/>
    <dgm:cxn modelId="{770E6BD0-D6F6-4145-BF27-30E821AEF955}" type="presOf" srcId="{C3674308-15F6-4D45-AF93-FD1F3E618B3D}" destId="{B22B947E-D3AE-4A00-9180-95E19CCA88A0}" srcOrd="0" destOrd="0" presId="urn:microsoft.com/office/officeart/2005/8/layout/vList5"/>
    <dgm:cxn modelId="{7D4EC6D1-E1D8-488A-9043-EFB0C1CDC6D7}" type="presOf" srcId="{4A915EC0-D1ED-48D5-B536-5D45F1814461}" destId="{08B08DCA-C43A-4A17-810B-F89D70B26C04}" srcOrd="0" destOrd="0" presId="urn:microsoft.com/office/officeart/2005/8/layout/vList5"/>
    <dgm:cxn modelId="{11C02FFA-98FB-4AA6-9F3A-4C0E7A8CE35A}" srcId="{11C8AD82-A044-42AF-8B92-6ED55CC8C862}" destId="{C3674308-15F6-4D45-AF93-FD1F3E618B3D}" srcOrd="0" destOrd="0" parTransId="{3E019975-D7E5-47A9-8225-49B78CD0A2AB}" sibTransId="{56B2D8DF-1D3D-43AD-9331-61311113ED72}"/>
    <dgm:cxn modelId="{4E7DBF9F-C329-4ABA-831A-3F166592D87F}" type="presParOf" srcId="{F65D6924-AF22-4770-B94A-BFF656D9E90C}" destId="{2031D850-D931-4779-A58F-BED1E6EBB330}" srcOrd="0" destOrd="0" presId="urn:microsoft.com/office/officeart/2005/8/layout/vList5"/>
    <dgm:cxn modelId="{D77B16AF-68D1-4245-A935-011B15B1594D}" type="presParOf" srcId="{2031D850-D931-4779-A58F-BED1E6EBB330}" destId="{B22B947E-D3AE-4A00-9180-95E19CCA88A0}" srcOrd="0" destOrd="0" presId="urn:microsoft.com/office/officeart/2005/8/layout/vList5"/>
    <dgm:cxn modelId="{66D1F4DA-8F9A-4CA6-9D5C-DD6671D4FCF5}" type="presParOf" srcId="{F65D6924-AF22-4770-B94A-BFF656D9E90C}" destId="{B6BF6688-D28B-44ED-8AF7-9C4E836DE7D6}" srcOrd="1" destOrd="0" presId="urn:microsoft.com/office/officeart/2005/8/layout/vList5"/>
    <dgm:cxn modelId="{CEBC8CAF-4329-4040-BAA1-BD2EA82AFE01}" type="presParOf" srcId="{F65D6924-AF22-4770-B94A-BFF656D9E90C}" destId="{3E380B67-FB72-4707-9625-781088B68E7E}" srcOrd="2" destOrd="0" presId="urn:microsoft.com/office/officeart/2005/8/layout/vList5"/>
    <dgm:cxn modelId="{E8AC8177-1AF7-49B2-A29F-D1986D054A2D}" type="presParOf" srcId="{3E380B67-FB72-4707-9625-781088B68E7E}" destId="{08B08DCA-C43A-4A17-810B-F89D70B26C04}"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15B187-E8BA-4A76-830D-727F021EE671}">
      <dsp:nvSpPr>
        <dsp:cNvPr id="0" name=""/>
        <dsp:cNvSpPr/>
      </dsp:nvSpPr>
      <dsp:spPr>
        <a:xfrm>
          <a:off x="0" y="600"/>
          <a:ext cx="10511626" cy="140534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0E6C62-F87B-40ED-89B4-1EEE75BA6402}">
      <dsp:nvSpPr>
        <dsp:cNvPr id="0" name=""/>
        <dsp:cNvSpPr/>
      </dsp:nvSpPr>
      <dsp:spPr>
        <a:xfrm>
          <a:off x="425117" y="316803"/>
          <a:ext cx="772941" cy="7729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34E32EEF-F4B7-4543-89B8-9A4250E21068}">
      <dsp:nvSpPr>
        <dsp:cNvPr id="0" name=""/>
        <dsp:cNvSpPr/>
      </dsp:nvSpPr>
      <dsp:spPr>
        <a:xfrm>
          <a:off x="1623176" y="600"/>
          <a:ext cx="8888450" cy="14053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33" tIns="148733" rIns="148733" bIns="148733" numCol="1" spcCol="1270" anchor="ctr" anchorCtr="0">
          <a:noAutofit/>
        </a:bodyPr>
        <a:lstStyle/>
        <a:p>
          <a:pPr marL="0" lvl="0" indent="0" algn="l" defTabSz="666750">
            <a:lnSpc>
              <a:spcPct val="100000"/>
            </a:lnSpc>
            <a:spcBef>
              <a:spcPct val="0"/>
            </a:spcBef>
            <a:spcAft>
              <a:spcPct val="35000"/>
            </a:spcAft>
            <a:buNone/>
          </a:pPr>
          <a:r>
            <a:rPr lang="en-US" sz="1500" kern="1200" dirty="0"/>
            <a:t>Welcome to the Adventure Work Cycles Data Analytics Project, where we analyze key performance metrics to enhance business operations, customer satisfaction, and overall performance.</a:t>
          </a:r>
          <a:endParaRPr lang="en-IN" sz="1500" kern="1200" dirty="0"/>
        </a:p>
      </dsp:txBody>
      <dsp:txXfrm>
        <a:off x="1623176" y="600"/>
        <a:ext cx="8888450" cy="1405347"/>
      </dsp:txXfrm>
    </dsp:sp>
    <dsp:sp modelId="{3AB415EA-9E1A-4B38-A3F9-7393E2FBF397}">
      <dsp:nvSpPr>
        <dsp:cNvPr id="0" name=""/>
        <dsp:cNvSpPr/>
      </dsp:nvSpPr>
      <dsp:spPr>
        <a:xfrm>
          <a:off x="0" y="1757285"/>
          <a:ext cx="10511626" cy="140534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6B4ED5-3452-4D2A-8F1C-1093D1D53EEB}">
      <dsp:nvSpPr>
        <dsp:cNvPr id="0" name=""/>
        <dsp:cNvSpPr/>
      </dsp:nvSpPr>
      <dsp:spPr>
        <a:xfrm>
          <a:off x="425117" y="2073488"/>
          <a:ext cx="772941" cy="7729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F598917E-0F79-4FBE-9A91-DA69B7C091AF}">
      <dsp:nvSpPr>
        <dsp:cNvPr id="0" name=""/>
        <dsp:cNvSpPr/>
      </dsp:nvSpPr>
      <dsp:spPr>
        <a:xfrm>
          <a:off x="1623176" y="1757285"/>
          <a:ext cx="8888450" cy="14053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33" tIns="148733" rIns="148733" bIns="148733" numCol="1" spcCol="1270" anchor="ctr" anchorCtr="0">
          <a:noAutofit/>
        </a:bodyPr>
        <a:lstStyle/>
        <a:p>
          <a:pPr marL="0" lvl="0" indent="0" algn="l" defTabSz="666750">
            <a:lnSpc>
              <a:spcPct val="100000"/>
            </a:lnSpc>
            <a:spcBef>
              <a:spcPct val="0"/>
            </a:spcBef>
            <a:spcAft>
              <a:spcPct val="35000"/>
            </a:spcAft>
            <a:buNone/>
          </a:pPr>
          <a:r>
            <a:rPr lang="en-US" sz="1500" kern="1200"/>
            <a:t>This study leverages the Adventure Work Cycles Dataset, providing critical insights into sales trends, customer preferences, product performance, and regional market dynamics.</a:t>
          </a:r>
          <a:endParaRPr lang="en-IN" sz="1500" kern="1200"/>
        </a:p>
      </dsp:txBody>
      <dsp:txXfrm>
        <a:off x="1623176" y="1757285"/>
        <a:ext cx="8888450" cy="1405347"/>
      </dsp:txXfrm>
    </dsp:sp>
    <dsp:sp modelId="{3B46F5F5-85C0-4094-9418-178794F4532D}">
      <dsp:nvSpPr>
        <dsp:cNvPr id="0" name=""/>
        <dsp:cNvSpPr/>
      </dsp:nvSpPr>
      <dsp:spPr>
        <a:xfrm>
          <a:off x="0" y="3513970"/>
          <a:ext cx="10511626" cy="1405347"/>
        </a:xfrm>
        <a:prstGeom prst="roundRect">
          <a:avLst>
            <a:gd name="adj" fmla="val 10000"/>
          </a:avLst>
        </a:prstGeom>
        <a:solidFill>
          <a:schemeClr val="accent2">
            <a:tint val="40000"/>
            <a:hueOff val="0"/>
            <a:satOff val="0"/>
            <a:lumOff val="0"/>
          </a:schemeClr>
        </a:solidFill>
        <a:ln>
          <a:solidFill>
            <a:schemeClr val="lt1">
              <a:hueOff val="0"/>
              <a:satOff val="0"/>
              <a:lumOff val="0"/>
            </a:schemeClr>
          </a:solidFill>
        </a:ln>
        <a:effectLst/>
      </dsp:spPr>
      <dsp:style>
        <a:lnRef idx="0">
          <a:scrgbClr r="0" g="0" b="0"/>
        </a:lnRef>
        <a:fillRef idx="1">
          <a:scrgbClr r="0" g="0" b="0"/>
        </a:fillRef>
        <a:effectRef idx="0">
          <a:scrgbClr r="0" g="0" b="0"/>
        </a:effectRef>
        <a:fontRef idx="minor"/>
      </dsp:style>
    </dsp:sp>
    <dsp:sp modelId="{3464316F-21A0-44AD-8DED-439252708811}">
      <dsp:nvSpPr>
        <dsp:cNvPr id="0" name=""/>
        <dsp:cNvSpPr/>
      </dsp:nvSpPr>
      <dsp:spPr>
        <a:xfrm>
          <a:off x="425117" y="3830173"/>
          <a:ext cx="772941" cy="772941"/>
        </a:xfrm>
        <a:prstGeom prst="rect">
          <a:avLst/>
        </a:prstGeom>
        <a:blipFill>
          <a:blip xmlns:r="http://schemas.openxmlformats.org/officeDocument/2006/relationships" r:embed="rId5">
            <a:duotone>
              <a:schemeClr val="accent2">
                <a:shade val="45000"/>
                <a:satMod val="135000"/>
              </a:schemeClr>
              <a:prstClr val="white"/>
            </a:duotone>
            <a:extLs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3CA0575-BCE5-43C8-847F-1EEE01F06B33}">
      <dsp:nvSpPr>
        <dsp:cNvPr id="0" name=""/>
        <dsp:cNvSpPr/>
      </dsp:nvSpPr>
      <dsp:spPr>
        <a:xfrm>
          <a:off x="1623176" y="3513970"/>
          <a:ext cx="8888450" cy="14053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33" tIns="148733" rIns="148733" bIns="148733" numCol="1" spcCol="1270" anchor="ctr" anchorCtr="0">
          <a:noAutofit/>
        </a:bodyPr>
        <a:lstStyle/>
        <a:p>
          <a:pPr marL="0" lvl="0" indent="0" algn="l" defTabSz="666750">
            <a:lnSpc>
              <a:spcPct val="100000"/>
            </a:lnSpc>
            <a:spcBef>
              <a:spcPct val="0"/>
            </a:spcBef>
            <a:spcAft>
              <a:spcPct val="35000"/>
            </a:spcAft>
            <a:buNone/>
          </a:pPr>
          <a:r>
            <a:rPr lang="en-US" sz="1500" kern="1200" dirty="0"/>
            <a:t>The dataset provides insights into product types, including bikes and accessories, regional sales performance across key markets, customer purchasing patterns and preferences, revenue metrics such as sales figures and profit margins, and inventory status with a focus on stock levels and supply chain efficiency.</a:t>
          </a:r>
          <a:endParaRPr lang="en-IN" sz="1500" kern="1200" dirty="0"/>
        </a:p>
      </dsp:txBody>
      <dsp:txXfrm>
        <a:off x="1623176" y="3513970"/>
        <a:ext cx="8888450" cy="14053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2B947E-D3AE-4A00-9180-95E19CCA88A0}">
      <dsp:nvSpPr>
        <dsp:cNvPr id="0" name=""/>
        <dsp:cNvSpPr/>
      </dsp:nvSpPr>
      <dsp:spPr>
        <a:xfrm>
          <a:off x="13900" y="239766"/>
          <a:ext cx="4268026" cy="20134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accent2">
                  <a:lumMod val="75000"/>
                </a:schemeClr>
              </a:solidFill>
            </a:rPr>
            <a:t>The Company’s largest presence is in almost more than 2 regions that are Australia, Germany, US’s Southwest and Northwest area and UK. The U.S made the largest sale. Whereas Australia and U.K had the potential for growth. </a:t>
          </a:r>
          <a:endParaRPr lang="en-IN" sz="1800" kern="1200" dirty="0">
            <a:solidFill>
              <a:schemeClr val="accent2">
                <a:lumMod val="75000"/>
              </a:schemeClr>
            </a:solidFill>
          </a:endParaRPr>
        </a:p>
      </dsp:txBody>
      <dsp:txXfrm>
        <a:off x="112189" y="338055"/>
        <a:ext cx="4071448" cy="1816890"/>
      </dsp:txXfrm>
    </dsp:sp>
    <dsp:sp modelId="{08B08DCA-C43A-4A17-810B-F89D70B26C04}">
      <dsp:nvSpPr>
        <dsp:cNvPr id="0" name=""/>
        <dsp:cNvSpPr/>
      </dsp:nvSpPr>
      <dsp:spPr>
        <a:xfrm>
          <a:off x="4451438" y="0"/>
          <a:ext cx="7404189" cy="27474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l" defTabSz="622300">
            <a:lnSpc>
              <a:spcPct val="90000"/>
            </a:lnSpc>
            <a:spcBef>
              <a:spcPct val="0"/>
            </a:spcBef>
            <a:spcAft>
              <a:spcPct val="35000"/>
            </a:spcAft>
            <a:buNone/>
          </a:pPr>
          <a:r>
            <a:rPr lang="en-US" sz="1400" b="1" kern="1200" dirty="0">
              <a:solidFill>
                <a:schemeClr val="accent2">
                  <a:lumMod val="75000"/>
                </a:schemeClr>
              </a:solidFill>
            </a:rPr>
            <a:t>Key Insight </a:t>
          </a:r>
        </a:p>
        <a:p>
          <a:pPr marL="0" lvl="0" indent="0" algn="l" defTabSz="622300">
            <a:lnSpc>
              <a:spcPct val="90000"/>
            </a:lnSpc>
            <a:spcBef>
              <a:spcPct val="0"/>
            </a:spcBef>
            <a:spcAft>
              <a:spcPct val="35000"/>
            </a:spcAft>
            <a:buNone/>
          </a:pPr>
          <a:r>
            <a:rPr lang="en-US" sz="1400" kern="1200" dirty="0">
              <a:solidFill>
                <a:schemeClr val="accent2">
                  <a:lumMod val="75000"/>
                </a:schemeClr>
              </a:solidFill>
            </a:rPr>
            <a:t>Top Sales Regions: U.S. leads with 9.39M, followed by Australia with 9.06M.Growth Potential: U.K. (3.39M) and Australia show potential for further growth.</a:t>
          </a:r>
        </a:p>
        <a:p>
          <a:pPr marL="0" lvl="0" indent="0" algn="l" defTabSz="622300">
            <a:lnSpc>
              <a:spcPct val="90000"/>
            </a:lnSpc>
            <a:spcBef>
              <a:spcPct val="0"/>
            </a:spcBef>
            <a:spcAft>
              <a:spcPct val="35000"/>
            </a:spcAft>
            <a:buNone/>
          </a:pPr>
          <a:r>
            <a:rPr lang="en-US" sz="1400" kern="1200" dirty="0">
              <a:solidFill>
                <a:schemeClr val="accent2">
                  <a:lumMod val="75000"/>
                </a:schemeClr>
              </a:solidFill>
            </a:rPr>
            <a:t>Low Sales Regions: Canada (1.98M), France (2.64M), and Germany (2.89M) need improvement.</a:t>
          </a:r>
        </a:p>
        <a:p>
          <a:pPr marL="0" lvl="0" indent="0" algn="l" defTabSz="622300">
            <a:lnSpc>
              <a:spcPct val="90000"/>
            </a:lnSpc>
            <a:spcBef>
              <a:spcPct val="0"/>
            </a:spcBef>
            <a:spcAft>
              <a:spcPct val="35000"/>
            </a:spcAft>
            <a:buNone/>
          </a:pPr>
          <a:r>
            <a:rPr lang="en-US" sz="1400" kern="1200" dirty="0">
              <a:solidFill>
                <a:schemeClr val="accent2">
                  <a:lumMod val="75000"/>
                </a:schemeClr>
              </a:solidFill>
            </a:rPr>
            <a:t>Product Diversity: Most regions offer 130 products, while Southeast (25), Northeast (16), and Central (15) lag significantly.</a:t>
          </a:r>
        </a:p>
        <a:p>
          <a:pPr marL="0" lvl="0" indent="0" algn="l" defTabSz="622300">
            <a:lnSpc>
              <a:spcPct val="90000"/>
            </a:lnSpc>
            <a:spcBef>
              <a:spcPct val="0"/>
            </a:spcBef>
            <a:spcAft>
              <a:spcPct val="35000"/>
            </a:spcAft>
            <a:buNone/>
          </a:pPr>
          <a:r>
            <a:rPr lang="en-US" sz="1400" kern="1200" dirty="0">
              <a:solidFill>
                <a:schemeClr val="accent2">
                  <a:lumMod val="75000"/>
                </a:schemeClr>
              </a:solidFill>
            </a:rPr>
            <a:t>Focus Areas: Expand product range in underperforming regions and explore growth in U.K. and Australia.</a:t>
          </a:r>
          <a:endParaRPr lang="en-IN" sz="1400" kern="1200" dirty="0">
            <a:solidFill>
              <a:schemeClr val="accent2">
                <a:lumMod val="75000"/>
              </a:schemeClr>
            </a:solidFill>
          </a:endParaRPr>
        </a:p>
      </dsp:txBody>
      <dsp:txXfrm>
        <a:off x="4585560" y="134122"/>
        <a:ext cx="7135945" cy="247925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diagramColors" Target="../diagrams/colors2.xml"/><Relationship Id="rId11" Type="http://schemas.openxmlformats.org/officeDocument/2006/relationships/image" Target="../media/image33.png"/><Relationship Id="rId5" Type="http://schemas.openxmlformats.org/officeDocument/2006/relationships/diagramQuickStyle" Target="../diagrams/quickStyle2.xml"/><Relationship Id="rId10" Type="http://schemas.openxmlformats.org/officeDocument/2006/relationships/image" Target="../media/image32.svg"/><Relationship Id="rId4" Type="http://schemas.openxmlformats.org/officeDocument/2006/relationships/diagramLayout" Target="../diagrams/layout2.xml"/><Relationship Id="rId9" Type="http://schemas.openxmlformats.org/officeDocument/2006/relationships/image" Target="../media/image31.png"/></Relationships>
</file>

<file path=ppt/slides/_rels/slide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43.png"/><Relationship Id="rId4" Type="http://schemas.openxmlformats.org/officeDocument/2006/relationships/image" Target="../media/image42.png"/></Relationships>
</file>

<file path=ppt/slides/_rels/slide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image" Target="../media/image4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792213" y="-1169440"/>
            <a:ext cx="6392421" cy="6079830"/>
          </a:xfrm>
        </p:spPr>
        <p:txBody>
          <a:bodyPr anchor="ctr"/>
          <a:lstStyle/>
          <a:p>
            <a:r>
              <a:rPr lang="en-US" sz="3200" dirty="0">
                <a:latin typeface="Bell MT" panose="02020503060305020303" pitchFamily="18" charset="0"/>
              </a:rPr>
              <a:t>Data Analytics Project</a:t>
            </a:r>
            <a:br>
              <a:rPr lang="en-US" dirty="0">
                <a:latin typeface="Bell MT" panose="02020503060305020303" pitchFamily="18" charset="0"/>
              </a:rPr>
            </a:br>
            <a:br>
              <a:rPr lang="en-US" sz="3200" dirty="0">
                <a:latin typeface="Bell MT" panose="02020503060305020303" pitchFamily="18" charset="0"/>
              </a:rPr>
            </a:br>
            <a:r>
              <a:rPr lang="en-US" sz="3200" dirty="0">
                <a:latin typeface="Bell MT" panose="02020503060305020303" pitchFamily="18" charset="0"/>
              </a:rPr>
              <a:t>Adventure works</a:t>
            </a:r>
            <a:br>
              <a:rPr lang="en-US" sz="3200" dirty="0">
                <a:latin typeface="Bell MT" panose="02020503060305020303" pitchFamily="18" charset="0"/>
              </a:rPr>
            </a:br>
            <a:r>
              <a:rPr lang="en-US" sz="3200" dirty="0">
                <a:latin typeface="Bell MT" panose="02020503060305020303" pitchFamily="18" charset="0"/>
              </a:rPr>
              <a:t> cycles</a:t>
            </a:r>
            <a:r>
              <a:rPr lang="en-US" dirty="0">
                <a:latin typeface="Bell MT" panose="02020503060305020303" pitchFamily="18" charset="0"/>
              </a:rPr>
              <a:t> </a:t>
            </a:r>
            <a:r>
              <a:rPr lang="en-US" dirty="0"/>
              <a:t> </a:t>
            </a:r>
          </a:p>
        </p:txBody>
      </p:sp>
      <p:pic>
        <p:nvPicPr>
          <p:cNvPr id="10" name="Picture 9" descr="A logo with text and stars&#10;&#10;Description automatically generated">
            <a:extLst>
              <a:ext uri="{FF2B5EF4-FFF2-40B4-BE49-F238E27FC236}">
                <a16:creationId xmlns:a16="http://schemas.microsoft.com/office/drawing/2014/main" id="{5D7EF5FC-4133-890C-3FCC-6207D3BA47A2}"/>
              </a:ext>
            </a:extLst>
          </p:cNvPr>
          <p:cNvPicPr>
            <a:picLocks noChangeAspect="1"/>
          </p:cNvPicPr>
          <p:nvPr/>
        </p:nvPicPr>
        <p:blipFill>
          <a:blip r:embed="rId3"/>
          <a:stretch>
            <a:fillRect/>
          </a:stretch>
        </p:blipFill>
        <p:spPr>
          <a:xfrm>
            <a:off x="3502889" y="2903279"/>
            <a:ext cx="4971068" cy="2485534"/>
          </a:xfrm>
          <a:prstGeom prst="rect">
            <a:avLst/>
          </a:prstGeom>
        </p:spPr>
      </p:pic>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1B0576C-6D29-C450-8F77-F4AA2D0C357C}"/>
              </a:ext>
            </a:extLst>
          </p:cNvPr>
          <p:cNvPicPr>
            <a:picLocks noGrp="1" noChangeAspect="1"/>
          </p:cNvPicPr>
          <p:nvPr>
            <p:ph sz="quarter" idx="4"/>
          </p:nvPr>
        </p:nvPicPr>
        <p:blipFill>
          <a:blip r:embed="rId2"/>
          <a:stretch>
            <a:fillRect/>
          </a:stretch>
        </p:blipFill>
        <p:spPr>
          <a:xfrm>
            <a:off x="914400" y="575035"/>
            <a:ext cx="10511626" cy="6089716"/>
          </a:xfrm>
          <a:effectLst>
            <a:glow rad="139700">
              <a:schemeClr val="accent6">
                <a:satMod val="175000"/>
                <a:alpha val="40000"/>
              </a:schemeClr>
            </a:glow>
            <a:innerShdw blurRad="63500" dist="50800" dir="13500000">
              <a:prstClr val="black">
                <a:alpha val="50000"/>
              </a:prstClr>
            </a:innerShdw>
          </a:effectLst>
        </p:spPr>
      </p:pic>
    </p:spTree>
    <p:extLst>
      <p:ext uri="{BB962C8B-B14F-4D97-AF65-F5344CB8AC3E}">
        <p14:creationId xmlns:p14="http://schemas.microsoft.com/office/powerpoint/2010/main" val="2347917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endParaRPr lang="en-US" dirty="0"/>
          </a:p>
          <a:p>
            <a:r>
              <a:rPr lang="en-US" dirty="0"/>
              <a:t>Saumya </a:t>
            </a:r>
            <a:r>
              <a:rPr lang="en-US" dirty="0" err="1"/>
              <a:t>Chitranshi</a:t>
            </a:r>
            <a:endParaRPr lang="en-US" dirty="0"/>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latin typeface="Bell MT" panose="02020503060305020303" pitchFamily="18" charset="0"/>
              </a:rPr>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pPr marL="342900" indent="-342900">
              <a:buBlip>
                <a:blip r:embed="rId3">
                  <a:extLst>
                    <a:ext uri="{96DAC541-7B7A-43D3-8B79-37D633B846F1}">
                      <asvg:svgBlip xmlns:asvg="http://schemas.microsoft.com/office/drawing/2016/SVG/main" r:embed="rId4"/>
                    </a:ext>
                  </a:extLst>
                </a:blip>
              </a:buBlip>
            </a:pPr>
            <a:r>
              <a:rPr lang="en-US" dirty="0"/>
              <a:t>Introduction</a:t>
            </a:r>
          </a:p>
          <a:p>
            <a:pPr marL="342900" indent="-342900">
              <a:buBlip>
                <a:blip r:embed="rId5">
                  <a:extLst>
                    <a:ext uri="{96DAC541-7B7A-43D3-8B79-37D633B846F1}">
                      <asvg:svgBlip xmlns:asvg="http://schemas.microsoft.com/office/drawing/2016/SVG/main" r:embed="rId6"/>
                    </a:ext>
                  </a:extLst>
                </a:blip>
              </a:buBlip>
            </a:pPr>
            <a:r>
              <a:rPr lang="en-US" dirty="0"/>
              <a:t>Data Overview</a:t>
            </a:r>
          </a:p>
          <a:p>
            <a:pPr marL="342900" indent="-342900">
              <a:buBlip>
                <a:blip r:embed="rId7">
                  <a:extLst>
                    <a:ext uri="{96DAC541-7B7A-43D3-8B79-37D633B846F1}">
                      <asvg:svgBlip xmlns:asvg="http://schemas.microsoft.com/office/drawing/2016/SVG/main" r:embed="rId8"/>
                    </a:ext>
                  </a:extLst>
                </a:blip>
              </a:buBlip>
            </a:pPr>
            <a:r>
              <a:rPr lang="en-US" dirty="0"/>
              <a:t>Objectives: KPIs</a:t>
            </a:r>
          </a:p>
          <a:p>
            <a:pPr marL="342900" indent="-342900">
              <a:buBlip>
                <a:blip r:embed="rId9">
                  <a:extLst>
                    <a:ext uri="{96DAC541-7B7A-43D3-8B79-37D633B846F1}">
                      <asvg:svgBlip xmlns:asvg="http://schemas.microsoft.com/office/drawing/2016/SVG/main" r:embed="rId10"/>
                    </a:ext>
                  </a:extLst>
                </a:blip>
              </a:buBlip>
            </a:pPr>
            <a:r>
              <a:rPr lang="en-US" dirty="0"/>
              <a:t>Analysis</a:t>
            </a:r>
          </a:p>
          <a:p>
            <a:pPr marL="342900" indent="-342900">
              <a:buBlip>
                <a:blip r:embed="rId11">
                  <a:extLst>
                    <a:ext uri="{96DAC541-7B7A-43D3-8B79-37D633B846F1}">
                      <asvg:svgBlip xmlns:asvg="http://schemas.microsoft.com/office/drawing/2016/SVG/main" r:embed="rId12"/>
                    </a:ext>
                  </a:extLst>
                </a:blip>
              </a:buBlip>
            </a:pPr>
            <a:r>
              <a:rPr lang="en-US" dirty="0"/>
              <a:t>Recommendation And Insight Conclusion</a:t>
            </a:r>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3A627FAC-F689-B75E-C965-5F735B8AC027}"/>
              </a:ext>
            </a:extLst>
          </p:cNvPr>
          <p:cNvSpPr>
            <a:spLocks noGrp="1"/>
          </p:cNvSpPr>
          <p:nvPr>
            <p:ph type="title"/>
          </p:nvPr>
        </p:nvSpPr>
        <p:spPr>
          <a:xfrm>
            <a:off x="914400" y="710005"/>
            <a:ext cx="10511627" cy="471489"/>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US" sz="2800" b="0" i="1" dirty="0">
                <a:latin typeface="Bell MT" panose="02020503060305020303" pitchFamily="18" charset="0"/>
              </a:rPr>
              <a:t>Introduction</a:t>
            </a:r>
          </a:p>
        </p:txBody>
      </p:sp>
      <p:graphicFrame>
        <p:nvGraphicFramePr>
          <p:cNvPr id="6" name="Content Placeholder 5">
            <a:extLst>
              <a:ext uri="{FF2B5EF4-FFF2-40B4-BE49-F238E27FC236}">
                <a16:creationId xmlns:a16="http://schemas.microsoft.com/office/drawing/2014/main" id="{3EC8279A-BF35-074A-1A11-53BA70874E2F}"/>
              </a:ext>
            </a:extLst>
          </p:cNvPr>
          <p:cNvGraphicFramePr>
            <a:graphicFrameLocks noGrp="1"/>
          </p:cNvGraphicFramePr>
          <p:nvPr>
            <p:ph sz="quarter" idx="4"/>
            <p:extLst>
              <p:ext uri="{D42A27DB-BD31-4B8C-83A1-F6EECF244321}">
                <p14:modId xmlns:p14="http://schemas.microsoft.com/office/powerpoint/2010/main" val="1219180620"/>
              </p:ext>
            </p:extLst>
          </p:nvPr>
        </p:nvGraphicFramePr>
        <p:xfrm>
          <a:off x="914400" y="1344706"/>
          <a:ext cx="10511627" cy="49199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265421" y="5100638"/>
            <a:ext cx="3032584" cy="1141396"/>
          </a:xfrm>
        </p:spPr>
        <p:txBody>
          <a:bodyPr/>
          <a:lstStyle/>
          <a:p>
            <a:r>
              <a:rPr lang="en-US" b="0" i="1">
                <a:solidFill>
                  <a:schemeClr val="accent1">
                    <a:lumMod val="50000"/>
                  </a:schemeClr>
                </a:solidFill>
                <a:latin typeface="Bell MT" panose="02020503060305020303" pitchFamily="18" charset="0"/>
              </a:rPr>
              <a:t>Data  </a:t>
            </a:r>
            <a:br>
              <a:rPr lang="en-US" b="0" i="1">
                <a:solidFill>
                  <a:schemeClr val="accent1">
                    <a:lumMod val="50000"/>
                  </a:schemeClr>
                </a:solidFill>
                <a:latin typeface="Bell MT" panose="02020503060305020303" pitchFamily="18" charset="0"/>
              </a:rPr>
            </a:br>
            <a:r>
              <a:rPr lang="en-US" b="0" i="1">
                <a:solidFill>
                  <a:schemeClr val="accent1">
                    <a:lumMod val="50000"/>
                  </a:schemeClr>
                </a:solidFill>
                <a:latin typeface="Bell MT" panose="02020503060305020303" pitchFamily="18" charset="0"/>
              </a:rPr>
              <a:t>overview</a:t>
            </a:r>
            <a:endParaRPr lang="en-US" b="0" i="1" dirty="0">
              <a:solidFill>
                <a:schemeClr val="accent1">
                  <a:lumMod val="50000"/>
                </a:schemeClr>
              </a:solidFill>
              <a:latin typeface="Bell MT" panose="02020503060305020303" pitchFamily="18" charset="0"/>
            </a:endParaRPr>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3544584" y="0"/>
            <a:ext cx="7709729" cy="6657654"/>
          </a:xfrm>
        </p:spPr>
        <p:txBody>
          <a:bodyPr>
            <a:normAutofit/>
          </a:bodyPr>
          <a:lstStyle/>
          <a:p>
            <a:r>
              <a:rPr lang="en-US" sz="1800">
                <a:solidFill>
                  <a:schemeClr val="accent1">
                    <a:lumMod val="50000"/>
                  </a:schemeClr>
                </a:solidFill>
              </a:rPr>
              <a:t>Adventure Works cycles</a:t>
            </a:r>
            <a:r>
              <a:rPr lang="en-US" sz="1800"/>
              <a:t> is a Fictional multinational manufacturing company that sells bicycles and cycling-related products. To align the dataset’s attribute with an Adventure Works cycle theme, here’s how we can modify and redefine</a:t>
            </a:r>
          </a:p>
          <a:p>
            <a:r>
              <a:rPr lang="en-US" sz="1800"/>
              <a:t>the features:</a:t>
            </a:r>
            <a:r>
              <a:rPr lang="en-US"/>
              <a:t>  </a:t>
            </a:r>
          </a:p>
          <a:p>
            <a:pPr marL="342900" indent="-342900">
              <a:buAutoNum type="arabicPeriod"/>
            </a:pPr>
            <a:r>
              <a:rPr lang="en-US" sz="1700" b="1"/>
              <a:t>Product Name:</a:t>
            </a:r>
            <a:r>
              <a:rPr lang="en-US" sz="1700"/>
              <a:t> Name of the cycling product (e.g., Mountain Bike, Road Bike, Helmet, Accessories).</a:t>
            </a:r>
          </a:p>
          <a:p>
            <a:pPr marL="342900" indent="-342900">
              <a:buAutoNum type="arabicPeriod"/>
            </a:pPr>
            <a:r>
              <a:rPr lang="en-US" sz="1700" b="1"/>
              <a:t>Store/Location: </a:t>
            </a:r>
            <a:r>
              <a:rPr lang="en-US" sz="1700"/>
              <a:t>Physical or online store location where the product is available (e.g., Germany, Australia, US).</a:t>
            </a:r>
          </a:p>
          <a:p>
            <a:pPr marL="342900" indent="-342900">
              <a:buAutoNum type="arabicPeriod"/>
            </a:pPr>
            <a:r>
              <a:rPr lang="en-US" sz="1700" b="1"/>
              <a:t>Category: </a:t>
            </a:r>
            <a:r>
              <a:rPr lang="en-US" sz="1700"/>
              <a:t>The product category (e.g., Bikes, Accessories, Clothing, Components).</a:t>
            </a:r>
          </a:p>
          <a:p>
            <a:pPr marL="342900" indent="-342900">
              <a:buAutoNum type="arabicPeriod"/>
            </a:pPr>
            <a:r>
              <a:rPr lang="en-US" sz="1700" b="1"/>
              <a:t>Average Price: </a:t>
            </a:r>
            <a:r>
              <a:rPr lang="en-US" sz="1700"/>
              <a:t>The average price of the product, giving insights into pricing strategies.</a:t>
            </a:r>
          </a:p>
          <a:p>
            <a:pPr marL="342900" indent="-342900">
              <a:buAutoNum type="arabicPeriod"/>
            </a:pPr>
            <a:r>
              <a:rPr lang="en-US" sz="1700" b="1"/>
              <a:t>Customer Rating: </a:t>
            </a:r>
            <a:r>
              <a:rPr lang="en-US" sz="1700"/>
              <a:t>A weighted average rating based on customer reviews for the product.</a:t>
            </a:r>
          </a:p>
          <a:p>
            <a:pPr marL="342900" indent="-342900">
              <a:buAutoNum type="arabicPeriod"/>
            </a:pPr>
            <a:r>
              <a:rPr lang="en-US" sz="1700" b="1"/>
              <a:t>Customer Votes: </a:t>
            </a:r>
            <a:r>
              <a:rPr lang="en-US" sz="1700"/>
              <a:t>The number of customer votes for the product, indicating popularity or customer satisfaction.</a:t>
            </a:r>
          </a:p>
          <a:p>
            <a:pPr marL="342900" indent="-342900">
              <a:buAutoNum type="arabicPeriod"/>
            </a:pPr>
            <a:r>
              <a:rPr lang="en-US" sz="1700" b="1"/>
              <a:t>Reviews: </a:t>
            </a:r>
            <a:r>
              <a:rPr lang="en-US" sz="1700"/>
              <a:t>Customer reviews and feedback on the product or service experience.</a:t>
            </a:r>
          </a:p>
          <a:p>
            <a:pPr marL="342900" indent="-342900">
              <a:buAutoNum type="arabicPeriod"/>
            </a:pPr>
            <a:r>
              <a:rPr lang="en-US" sz="1700" b="1"/>
              <a:t>Online Purchase Availability: </a:t>
            </a:r>
            <a:r>
              <a:rPr lang="en-US" sz="1700"/>
              <a:t>Indicates whether the product is available for online purchase.</a:t>
            </a:r>
          </a:p>
          <a:p>
            <a:pPr marL="342900" indent="-342900">
              <a:buAutoNum type="arabicPeriod"/>
            </a:pPr>
            <a:r>
              <a:rPr lang="en-US" sz="1700" b="1"/>
              <a:t>In-Store Pickup Availability:</a:t>
            </a:r>
            <a:r>
              <a:rPr lang="en-US" sz="1700"/>
              <a:t> Indicates whether customers can reserve and pick up the product in-store.</a:t>
            </a:r>
          </a:p>
          <a:p>
            <a:pPr marL="342900" indent="-342900">
              <a:buAutoNum type="arabicPeriod"/>
            </a:pPr>
            <a:r>
              <a:rPr lang="en-US" sz="1700" b="1"/>
              <a:t>Product Type: </a:t>
            </a:r>
            <a:r>
              <a:rPr lang="en-US" sz="1700"/>
              <a:t>Categories such as Mountain Bikes, Road Bikes, Hybrid Bikes, or other product types like Helmets and Clothing.</a:t>
            </a:r>
          </a:p>
          <a:p>
            <a:pPr marL="342900" indent="-342900">
              <a:buAutoNum type="arabicPeriod"/>
            </a:pPr>
            <a:r>
              <a:rPr lang="en-US" sz="1700" b="1"/>
              <a:t>Country: </a:t>
            </a:r>
            <a:r>
              <a:rPr lang="en-US" sz="1700"/>
              <a:t>The country where the product is sold or the store is located.</a:t>
            </a:r>
            <a:endParaRPr lang="en-US" sz="1700" dirty="0"/>
          </a:p>
        </p:txBody>
      </p:sp>
    </p:spTree>
    <p:extLst>
      <p:ext uri="{BB962C8B-B14F-4D97-AF65-F5344CB8AC3E}">
        <p14:creationId xmlns:p14="http://schemas.microsoft.com/office/powerpoint/2010/main" val="1131718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550563" y="280556"/>
            <a:ext cx="9879437" cy="541222"/>
          </a:xfrm>
        </p:spPr>
        <p:txBody>
          <a:bodyPr anchor="b">
            <a:normAutofit/>
          </a:bodyPr>
          <a:lstStyle/>
          <a:p>
            <a:r>
              <a:rPr lang="en-US" sz="2800" dirty="0">
                <a:solidFill>
                  <a:schemeClr val="accent2">
                    <a:lumMod val="75000"/>
                  </a:schemeClr>
                </a:solidFill>
                <a:latin typeface="Bell MT" panose="02020503060305020303" pitchFamily="18" charset="0"/>
              </a:rPr>
              <a:t>Analyzing sales and Product</a:t>
            </a:r>
          </a:p>
        </p:txBody>
      </p:sp>
      <p:graphicFrame>
        <p:nvGraphicFramePr>
          <p:cNvPr id="29" name="Diagram 28">
            <a:extLst>
              <a:ext uri="{FF2B5EF4-FFF2-40B4-BE49-F238E27FC236}">
                <a16:creationId xmlns:a16="http://schemas.microsoft.com/office/drawing/2014/main" id="{D2AC420C-7F5D-4AF7-CF2B-F772FF4ADDED}"/>
              </a:ext>
            </a:extLst>
          </p:cNvPr>
          <p:cNvGraphicFramePr/>
          <p:nvPr>
            <p:extLst>
              <p:ext uri="{D42A27DB-BD31-4B8C-83A1-F6EECF244321}">
                <p14:modId xmlns:p14="http://schemas.microsoft.com/office/powerpoint/2010/main" val="2833716950"/>
              </p:ext>
            </p:extLst>
          </p:nvPr>
        </p:nvGraphicFramePr>
        <p:xfrm>
          <a:off x="336372" y="821778"/>
          <a:ext cx="11855628" cy="48820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 name="Picture 12">
            <a:extLst>
              <a:ext uri="{FF2B5EF4-FFF2-40B4-BE49-F238E27FC236}">
                <a16:creationId xmlns:a16="http://schemas.microsoft.com/office/drawing/2014/main" id="{BC36055C-33D9-26E2-7592-C47019C8B2CF}"/>
              </a:ext>
            </a:extLst>
          </p:cNvPr>
          <p:cNvPicPr>
            <a:picLocks noChangeAspect="1"/>
          </p:cNvPicPr>
          <p:nvPr/>
        </p:nvPicPr>
        <p:blipFill>
          <a:blip r:embed="rId8"/>
          <a:stretch>
            <a:fillRect/>
          </a:stretch>
        </p:blipFill>
        <p:spPr>
          <a:xfrm>
            <a:off x="6106273" y="3698697"/>
            <a:ext cx="5963483" cy="3035968"/>
          </a:xfrm>
          <a:prstGeom prst="rect">
            <a:avLst/>
          </a:prstGeom>
          <a:effectLst>
            <a:glow rad="63500">
              <a:schemeClr val="accent2">
                <a:satMod val="175000"/>
                <a:alpha val="40000"/>
              </a:schemeClr>
            </a:glow>
          </a:effectLst>
        </p:spPr>
      </p:pic>
      <p:pic>
        <p:nvPicPr>
          <p:cNvPr id="17" name="Graphic 16" descr="Cycling outline">
            <a:extLst>
              <a:ext uri="{FF2B5EF4-FFF2-40B4-BE49-F238E27FC236}">
                <a16:creationId xmlns:a16="http://schemas.microsoft.com/office/drawing/2014/main" id="{040C9FB3-D07D-0893-D24A-33404A6A15A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205929" y="4686453"/>
            <a:ext cx="1187982" cy="700718"/>
          </a:xfrm>
          <a:prstGeom prst="rect">
            <a:avLst/>
          </a:prstGeom>
        </p:spPr>
      </p:pic>
      <p:pic>
        <p:nvPicPr>
          <p:cNvPr id="27" name="Picture 26">
            <a:extLst>
              <a:ext uri="{FF2B5EF4-FFF2-40B4-BE49-F238E27FC236}">
                <a16:creationId xmlns:a16="http://schemas.microsoft.com/office/drawing/2014/main" id="{B944089F-67E7-885F-0CA6-E5A79E1B5A0B}"/>
              </a:ext>
            </a:extLst>
          </p:cNvPr>
          <p:cNvPicPr>
            <a:picLocks noChangeAspect="1"/>
          </p:cNvPicPr>
          <p:nvPr/>
        </p:nvPicPr>
        <p:blipFill>
          <a:blip r:embed="rId11"/>
          <a:stretch>
            <a:fillRect/>
          </a:stretch>
        </p:blipFill>
        <p:spPr>
          <a:xfrm>
            <a:off x="214128" y="3666408"/>
            <a:ext cx="5744882" cy="3035968"/>
          </a:xfrm>
          <a:prstGeom prst="rect">
            <a:avLst/>
          </a:prstGeom>
          <a:effectLst>
            <a:glow rad="63500">
              <a:schemeClr val="accent2">
                <a:satMod val="175000"/>
                <a:alpha val="40000"/>
              </a:schemeClr>
            </a:glow>
            <a:softEdge rad="12700"/>
          </a:effectLst>
        </p:spPr>
      </p:pic>
      <p:pic>
        <p:nvPicPr>
          <p:cNvPr id="28" name="Graphic 27" descr="Cycling outline">
            <a:extLst>
              <a:ext uri="{FF2B5EF4-FFF2-40B4-BE49-F238E27FC236}">
                <a16:creationId xmlns:a16="http://schemas.microsoft.com/office/drawing/2014/main" id="{9C2246D2-C445-FF0B-8660-D0983AD7B50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485611" y="4686453"/>
            <a:ext cx="1997328" cy="777915"/>
          </a:xfrm>
          <a:prstGeom prst="rect">
            <a:avLst/>
          </a:prstGeom>
        </p:spPr>
      </p:pic>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0" y="43775"/>
            <a:ext cx="5609690" cy="657927"/>
          </a:xfrm>
        </p:spPr>
        <p:txBody>
          <a:bodyPr anchor="b">
            <a:normAutofit/>
          </a:bodyPr>
          <a:lstStyle/>
          <a:p>
            <a:pPr>
              <a:lnSpc>
                <a:spcPct val="90000"/>
              </a:lnSpc>
            </a:pPr>
            <a:r>
              <a:rPr lang="en-US" sz="2400" dirty="0">
                <a:solidFill>
                  <a:schemeClr val="accent2">
                    <a:lumMod val="75000"/>
                  </a:schemeClr>
                </a:solidFill>
                <a:latin typeface="Bell MT" panose="02020503060305020303" pitchFamily="18" charset="0"/>
              </a:rPr>
              <a:t>Product and sales analysis</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2"/>
          </p:nvPr>
        </p:nvSpPr>
        <p:spPr>
          <a:xfrm>
            <a:off x="10438475" y="457199"/>
            <a:ext cx="987552" cy="244503"/>
          </a:xfrm>
        </p:spPr>
        <p:txBody>
          <a:bodyPr anchor="ctr">
            <a:normAutofit/>
          </a:bodyPr>
          <a:lstStyle/>
          <a:p>
            <a:pPr>
              <a:lnSpc>
                <a:spcPct val="90000"/>
              </a:lnSpc>
              <a:spcAft>
                <a:spcPts val="600"/>
              </a:spcAft>
            </a:pPr>
            <a:fld id="{48F63A3B-78C7-47BE-AE5E-E10140E04643}" type="slidenum">
              <a:rPr lang="en-US" sz="1100" smtClean="0"/>
              <a:pPr>
                <a:lnSpc>
                  <a:spcPct val="90000"/>
                </a:lnSpc>
                <a:spcAft>
                  <a:spcPts val="600"/>
                </a:spcAft>
              </a:pPr>
              <a:t>6</a:t>
            </a:fld>
            <a:endParaRPr lang="en-US" sz="1100"/>
          </a:p>
        </p:txBody>
      </p:sp>
      <p:sp>
        <p:nvSpPr>
          <p:cNvPr id="14" name="Text Placeholder 3">
            <a:extLst>
              <a:ext uri="{FF2B5EF4-FFF2-40B4-BE49-F238E27FC236}">
                <a16:creationId xmlns:a16="http://schemas.microsoft.com/office/drawing/2014/main" id="{EC7E94DF-0E27-2DDD-D022-A29B72F07FD6}"/>
              </a:ext>
            </a:extLst>
          </p:cNvPr>
          <p:cNvSpPr>
            <a:spLocks noGrp="1"/>
          </p:cNvSpPr>
          <p:nvPr>
            <p:ph type="body" sz="half" idx="2"/>
          </p:nvPr>
        </p:nvSpPr>
        <p:spPr>
          <a:xfrm>
            <a:off x="195991" y="870623"/>
            <a:ext cx="5413699" cy="5848676"/>
          </a:xfrm>
        </p:spPr>
        <p:txBody>
          <a:bodyPr>
            <a:normAutofit/>
          </a:bodyPr>
          <a:lstStyle/>
          <a:p>
            <a:pPr marL="285750" indent="-285750">
              <a:buBlip>
                <a:blip r:embed="rId3">
                  <a:extLst>
                    <a:ext uri="{96DAC541-7B7A-43D3-8B79-37D633B846F1}">
                      <asvg:svgBlip xmlns:asvg="http://schemas.microsoft.com/office/drawing/2016/SVG/main" r:embed="rId4"/>
                    </a:ext>
                  </a:extLst>
                </a:blip>
              </a:buBlip>
            </a:pPr>
            <a:r>
              <a:rPr lang="en-US" dirty="0"/>
              <a:t>The table provides detailed data on various product categories (Mountain Bikes, Road Bikes, Shorts, and Tires).</a:t>
            </a:r>
          </a:p>
          <a:p>
            <a:pPr marL="285750" indent="-285750">
              <a:buBlip>
                <a:blip r:embed="rId5">
                  <a:extLst>
                    <a:ext uri="{96DAC541-7B7A-43D3-8B79-37D633B846F1}">
                      <asvg:svgBlip xmlns:asvg="http://schemas.microsoft.com/office/drawing/2016/SVG/main" r:embed="rId6"/>
                    </a:ext>
                  </a:extLst>
                </a:blip>
              </a:buBlip>
            </a:pPr>
            <a:r>
              <a:rPr lang="en-US" dirty="0"/>
              <a:t>The line chart displays the Sum of Sales Amount across different months (January to December).The trend shows a decline in sales over the year.</a:t>
            </a:r>
          </a:p>
          <a:p>
            <a:endParaRPr lang="en-US" dirty="0"/>
          </a:p>
          <a:p>
            <a:r>
              <a:rPr lang="en-US" sz="2000" b="1" dirty="0">
                <a:highlight>
                  <a:srgbClr val="DF8C8C"/>
                </a:highlight>
              </a:rPr>
              <a:t> Key Insights</a:t>
            </a:r>
          </a:p>
        </p:txBody>
      </p:sp>
      <p:pic>
        <p:nvPicPr>
          <p:cNvPr id="11" name="Picture 10">
            <a:extLst>
              <a:ext uri="{FF2B5EF4-FFF2-40B4-BE49-F238E27FC236}">
                <a16:creationId xmlns:a16="http://schemas.microsoft.com/office/drawing/2014/main" id="{C940EFB8-817A-C034-1F0C-88A62C4794E8}"/>
              </a:ext>
            </a:extLst>
          </p:cNvPr>
          <p:cNvPicPr>
            <a:picLocks noChangeAspect="1"/>
          </p:cNvPicPr>
          <p:nvPr/>
        </p:nvPicPr>
        <p:blipFill>
          <a:blip r:embed="rId7"/>
          <a:stretch>
            <a:fillRect/>
          </a:stretch>
        </p:blipFill>
        <p:spPr>
          <a:xfrm>
            <a:off x="5823809" y="4500276"/>
            <a:ext cx="6172200" cy="2357723"/>
          </a:xfrm>
          <a:prstGeom prst="rect">
            <a:avLst/>
          </a:prstGeom>
          <a:ln w="12700">
            <a:solidFill>
              <a:schemeClr val="tx1"/>
            </a:solidFill>
          </a:ln>
          <a:effectLst>
            <a:glow rad="139700">
              <a:schemeClr val="accent5">
                <a:satMod val="175000"/>
                <a:alpha val="40000"/>
              </a:schemeClr>
            </a:glow>
          </a:effectLst>
        </p:spPr>
      </p:pic>
      <p:pic>
        <p:nvPicPr>
          <p:cNvPr id="18" name="Picture 17">
            <a:extLst>
              <a:ext uri="{FF2B5EF4-FFF2-40B4-BE49-F238E27FC236}">
                <a16:creationId xmlns:a16="http://schemas.microsoft.com/office/drawing/2014/main" id="{B3DC1015-DBBB-1A30-8BF9-C2056040B7A8}"/>
              </a:ext>
            </a:extLst>
          </p:cNvPr>
          <p:cNvPicPr>
            <a:picLocks noChangeAspect="1"/>
          </p:cNvPicPr>
          <p:nvPr/>
        </p:nvPicPr>
        <p:blipFill>
          <a:blip r:embed="rId8"/>
          <a:stretch>
            <a:fillRect/>
          </a:stretch>
        </p:blipFill>
        <p:spPr>
          <a:xfrm>
            <a:off x="5823809" y="145473"/>
            <a:ext cx="6172200" cy="4281054"/>
          </a:xfrm>
          <a:prstGeom prst="rect">
            <a:avLst/>
          </a:prstGeom>
          <a:effectLst>
            <a:glow rad="139700">
              <a:schemeClr val="accent5">
                <a:satMod val="175000"/>
                <a:alpha val="40000"/>
              </a:schemeClr>
            </a:glow>
          </a:effectLst>
        </p:spPr>
      </p:pic>
      <p:sp>
        <p:nvSpPr>
          <p:cNvPr id="19" name="Flowchart: Off-page Connector 18">
            <a:extLst>
              <a:ext uri="{FF2B5EF4-FFF2-40B4-BE49-F238E27FC236}">
                <a16:creationId xmlns:a16="http://schemas.microsoft.com/office/drawing/2014/main" id="{1ABFCB50-7260-6D40-90A5-8D794AC9053C}"/>
              </a:ext>
            </a:extLst>
          </p:cNvPr>
          <p:cNvSpPr/>
          <p:nvPr/>
        </p:nvSpPr>
        <p:spPr>
          <a:xfrm>
            <a:off x="195991" y="3256907"/>
            <a:ext cx="5413699" cy="3462391"/>
          </a:xfrm>
          <a:prstGeom prst="flowChartOffpageConnector">
            <a:avLst/>
          </a:prstGeom>
          <a:effectLst>
            <a:glow rad="1016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6"/>
              </a:solidFill>
            </a:endParaRPr>
          </a:p>
          <a:p>
            <a:pPr algn="ctr"/>
            <a:r>
              <a:rPr lang="en-US" sz="1600" dirty="0">
                <a:solidFill>
                  <a:schemeClr val="accent6"/>
                </a:solidFill>
              </a:rPr>
              <a:t>‘</a:t>
            </a:r>
          </a:p>
          <a:p>
            <a:pPr algn="ctr"/>
            <a:r>
              <a:rPr lang="en-US" sz="1600" dirty="0">
                <a:solidFill>
                  <a:schemeClr val="accent6"/>
                </a:solidFill>
              </a:rPr>
              <a:t>Mountain Bikes contribute the highest revenue and profit.</a:t>
            </a:r>
          </a:p>
          <a:p>
            <a:pPr algn="ctr"/>
            <a:r>
              <a:rPr lang="en-US" sz="1600" dirty="0">
                <a:solidFill>
                  <a:schemeClr val="accent6"/>
                </a:solidFill>
              </a:rPr>
              <a:t>Tires have the lowest contribution in terms of sales and profit.</a:t>
            </a:r>
          </a:p>
          <a:p>
            <a:pPr algn="ctr"/>
            <a:r>
              <a:rPr lang="en-US" sz="1600" dirty="0">
                <a:solidFill>
                  <a:schemeClr val="accent6"/>
                </a:solidFill>
              </a:rPr>
              <a:t>Some products have significantly higher sales volumes, leading to notable profitability differences.</a:t>
            </a:r>
          </a:p>
          <a:p>
            <a:pPr algn="ctr"/>
            <a:r>
              <a:rPr lang="en-US" sz="1600" dirty="0">
                <a:solidFill>
                  <a:schemeClr val="accent6"/>
                </a:solidFill>
              </a:rPr>
              <a:t>Highest sales amount is observed in the earlier months (December, November).</a:t>
            </a:r>
          </a:p>
          <a:p>
            <a:pPr algn="ctr"/>
            <a:r>
              <a:rPr lang="en-US" sz="1600" dirty="0">
                <a:solidFill>
                  <a:schemeClr val="accent6"/>
                </a:solidFill>
              </a:rPr>
              <a:t>A steady decline is visible, with the lowest sales amount occurring in the later months (October, September, etc.).</a:t>
            </a:r>
          </a:p>
          <a:p>
            <a:pPr algn="ctr"/>
            <a:r>
              <a:rPr lang="en-US" sz="1600" dirty="0">
                <a:solidFill>
                  <a:schemeClr val="accent6"/>
                </a:solidFill>
              </a:rPr>
              <a:t>This trend could indicate seasonality or declining demand over the year.</a:t>
            </a:r>
          </a:p>
          <a:p>
            <a:pPr algn="ctr"/>
            <a:endParaRPr lang="en-IN" sz="1600" dirty="0">
              <a:solidFill>
                <a:schemeClr val="accent6"/>
              </a:solidFill>
            </a:endParaRPr>
          </a:p>
        </p:txBody>
      </p:sp>
    </p:spTree>
    <p:extLst>
      <p:ext uri="{BB962C8B-B14F-4D97-AF65-F5344CB8AC3E}">
        <p14:creationId xmlns:p14="http://schemas.microsoft.com/office/powerpoint/2010/main" val="2468595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534256" y="811659"/>
            <a:ext cx="4943033" cy="503433"/>
          </a:xfrm>
        </p:spPr>
        <p:txBody>
          <a:bodyPr/>
          <a:lstStyle/>
          <a:p>
            <a:r>
              <a:rPr lang="en-US" sz="3200" dirty="0">
                <a:latin typeface="Bell MT" panose="02020503060305020303" pitchFamily="18" charset="0"/>
              </a:rPr>
              <a:t>Analyzing Profit </a:t>
            </a: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534255" y="1315093"/>
            <a:ext cx="4109663" cy="5131746"/>
          </a:xfrm>
        </p:spPr>
        <p:txBody>
          <a:bodyPr>
            <a:normAutofit/>
          </a:bodyPr>
          <a:lstStyle/>
          <a:p>
            <a:endParaRPr lang="en-US" dirty="0"/>
          </a:p>
          <a:p>
            <a:pPr marL="0" indent="0">
              <a:buNone/>
            </a:pPr>
            <a:r>
              <a:rPr lang="en-US" b="1" dirty="0">
                <a:highlight>
                  <a:srgbClr val="DF8C8C"/>
                </a:highlight>
              </a:rPr>
              <a:t>Key Insight</a:t>
            </a:r>
          </a:p>
          <a:p>
            <a:r>
              <a:rPr lang="en-US" dirty="0"/>
              <a:t> The US drives the majority of profits, but other regions like Canada present opportunities for growth.</a:t>
            </a:r>
          </a:p>
          <a:p>
            <a:r>
              <a:rPr lang="en-US" dirty="0"/>
              <a:t>Profits are distributed across key regions:</a:t>
            </a:r>
          </a:p>
          <a:p>
            <a:r>
              <a:rPr lang="en-US" dirty="0"/>
              <a:t>United States: 3.05M, the highest contributor.</a:t>
            </a:r>
          </a:p>
          <a:p>
            <a:r>
              <a:rPr lang="en-US" dirty="0"/>
              <a:t>Canada: 0.5M, showing modest performance.</a:t>
            </a:r>
          </a:p>
          <a:p>
            <a:r>
              <a:rPr lang="en-US" dirty="0"/>
              <a:t>Other regions reflect mixed results, suggesting potential untapped markets.</a:t>
            </a:r>
          </a:p>
        </p:txBody>
      </p:sp>
      <p:sp>
        <p:nvSpPr>
          <p:cNvPr id="8" name="Flowchart: Alternate Process 7">
            <a:extLst>
              <a:ext uri="{FF2B5EF4-FFF2-40B4-BE49-F238E27FC236}">
                <a16:creationId xmlns:a16="http://schemas.microsoft.com/office/drawing/2014/main" id="{5B09B1F2-FB7E-058F-3980-2D20C27F0363}"/>
              </a:ext>
            </a:extLst>
          </p:cNvPr>
          <p:cNvSpPr/>
          <p:nvPr/>
        </p:nvSpPr>
        <p:spPr>
          <a:xfrm>
            <a:off x="6358660" y="4407613"/>
            <a:ext cx="4649430" cy="2428387"/>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dirty="0">
                <a:solidFill>
                  <a:schemeClr val="accent6"/>
                </a:solidFill>
              </a:rPr>
              <a:t>The map highlights profit distribution across regions, with the United States contributing 3.05M, the highest among all countries, and Canada generating 0.5M. Other regions show variable performance.</a:t>
            </a:r>
          </a:p>
          <a:p>
            <a:endParaRPr lang="en-US" dirty="0">
              <a:solidFill>
                <a:schemeClr val="accent6"/>
              </a:solidFill>
            </a:endParaRPr>
          </a:p>
        </p:txBody>
      </p:sp>
      <p:pic>
        <p:nvPicPr>
          <p:cNvPr id="15" name="Picture 14">
            <a:extLst>
              <a:ext uri="{FF2B5EF4-FFF2-40B4-BE49-F238E27FC236}">
                <a16:creationId xmlns:a16="http://schemas.microsoft.com/office/drawing/2014/main" id="{8D87AD0F-117B-9BD6-D8CA-5C3B7275C0B8}"/>
              </a:ext>
            </a:extLst>
          </p:cNvPr>
          <p:cNvPicPr>
            <a:picLocks noChangeAspect="1"/>
          </p:cNvPicPr>
          <p:nvPr/>
        </p:nvPicPr>
        <p:blipFill>
          <a:blip r:embed="rId3"/>
          <a:stretch>
            <a:fillRect/>
          </a:stretch>
        </p:blipFill>
        <p:spPr>
          <a:xfrm>
            <a:off x="5722582" y="457199"/>
            <a:ext cx="5548169" cy="3950414"/>
          </a:xfrm>
          <a:prstGeom prst="rect">
            <a:avLst/>
          </a:prstGeom>
          <a:effectLst>
            <a:glow rad="127000">
              <a:srgbClr val="F5CDCE"/>
            </a:glow>
            <a:outerShdw blurRad="50800" dist="50800" dir="5400000" algn="ctr" rotWithShape="0">
              <a:schemeClr val="accent1"/>
            </a:outerShdw>
          </a:effectLst>
        </p:spPr>
      </p:pic>
    </p:spTree>
    <p:extLst>
      <p:ext uri="{BB962C8B-B14F-4D97-AF65-F5344CB8AC3E}">
        <p14:creationId xmlns:p14="http://schemas.microsoft.com/office/powerpoint/2010/main" val="1941619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43258" y="44492"/>
            <a:ext cx="7843837" cy="520587"/>
          </a:xfrm>
        </p:spPr>
        <p:txBody>
          <a:bodyPr/>
          <a:lstStyle/>
          <a:p>
            <a:r>
              <a:rPr lang="en-US" sz="2800" b="0" dirty="0">
                <a:highlight>
                  <a:srgbClr val="DF8C8C"/>
                </a:highlight>
                <a:latin typeface="Bell MT" panose="02020503060305020303" pitchFamily="18" charset="0"/>
              </a:rPr>
              <a:t>Analyzing Customers</a:t>
            </a:r>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sp>
        <p:nvSpPr>
          <p:cNvPr id="6" name="Picture Placeholder 5">
            <a:extLst>
              <a:ext uri="{FF2B5EF4-FFF2-40B4-BE49-F238E27FC236}">
                <a16:creationId xmlns:a16="http://schemas.microsoft.com/office/drawing/2014/main" id="{23CBB621-A94E-6E6E-4A5C-25FE3A05B0B8}"/>
              </a:ext>
            </a:extLst>
          </p:cNvPr>
          <p:cNvSpPr>
            <a:spLocks noGrp="1"/>
          </p:cNvSpPr>
          <p:nvPr>
            <p:ph type="pic" sz="quarter" idx="14"/>
          </p:nvPr>
        </p:nvSpPr>
        <p:spPr/>
        <p:txBody>
          <a:bodyPr/>
          <a:lstStyle/>
          <a:p>
            <a:endParaRPr lang="en-IN"/>
          </a:p>
        </p:txBody>
      </p:sp>
      <p:pic>
        <p:nvPicPr>
          <p:cNvPr id="13" name="Picture 12">
            <a:extLst>
              <a:ext uri="{FF2B5EF4-FFF2-40B4-BE49-F238E27FC236}">
                <a16:creationId xmlns:a16="http://schemas.microsoft.com/office/drawing/2014/main" id="{06D3CF3F-AA8B-D4DF-F563-8971398CA4E7}"/>
              </a:ext>
            </a:extLst>
          </p:cNvPr>
          <p:cNvPicPr>
            <a:picLocks noChangeAspect="1"/>
          </p:cNvPicPr>
          <p:nvPr/>
        </p:nvPicPr>
        <p:blipFill>
          <a:blip r:embed="rId3"/>
          <a:stretch>
            <a:fillRect/>
          </a:stretch>
        </p:blipFill>
        <p:spPr>
          <a:xfrm>
            <a:off x="8671389" y="71919"/>
            <a:ext cx="3520611" cy="6820142"/>
          </a:xfrm>
          <a:prstGeom prst="rect">
            <a:avLst/>
          </a:prstGeom>
          <a:effectLst>
            <a:glow rad="139700">
              <a:schemeClr val="accent6">
                <a:satMod val="175000"/>
                <a:alpha val="40000"/>
              </a:schemeClr>
            </a:glow>
            <a:softEdge rad="12700"/>
          </a:effectLst>
        </p:spPr>
      </p:pic>
      <p:pic>
        <p:nvPicPr>
          <p:cNvPr id="15" name="Picture 14">
            <a:extLst>
              <a:ext uri="{FF2B5EF4-FFF2-40B4-BE49-F238E27FC236}">
                <a16:creationId xmlns:a16="http://schemas.microsoft.com/office/drawing/2014/main" id="{851FBFFE-C6F1-74E8-13FC-404A4535F117}"/>
              </a:ext>
            </a:extLst>
          </p:cNvPr>
          <p:cNvPicPr>
            <a:picLocks noChangeAspect="1"/>
          </p:cNvPicPr>
          <p:nvPr/>
        </p:nvPicPr>
        <p:blipFill>
          <a:blip r:embed="rId4"/>
          <a:stretch>
            <a:fillRect/>
          </a:stretch>
        </p:blipFill>
        <p:spPr>
          <a:xfrm>
            <a:off x="5712431" y="4547394"/>
            <a:ext cx="2799925" cy="2238687"/>
          </a:xfrm>
          <a:prstGeom prst="rect">
            <a:avLst/>
          </a:prstGeom>
          <a:ln w="6350">
            <a:solidFill>
              <a:schemeClr val="tx1"/>
            </a:solidFill>
          </a:ln>
          <a:effectLst>
            <a:glow rad="101600">
              <a:schemeClr val="accent6">
                <a:satMod val="175000"/>
                <a:alpha val="40000"/>
              </a:schemeClr>
            </a:glow>
            <a:softEdge rad="12700"/>
          </a:effectLst>
        </p:spPr>
      </p:pic>
      <p:pic>
        <p:nvPicPr>
          <p:cNvPr id="17" name="Picture 16">
            <a:extLst>
              <a:ext uri="{FF2B5EF4-FFF2-40B4-BE49-F238E27FC236}">
                <a16:creationId xmlns:a16="http://schemas.microsoft.com/office/drawing/2014/main" id="{0553DFB1-D358-7316-CE37-C4673FB6B6A0}"/>
              </a:ext>
            </a:extLst>
          </p:cNvPr>
          <p:cNvPicPr>
            <a:picLocks noChangeAspect="1"/>
          </p:cNvPicPr>
          <p:nvPr/>
        </p:nvPicPr>
        <p:blipFill>
          <a:blip r:embed="rId5"/>
          <a:stretch>
            <a:fillRect/>
          </a:stretch>
        </p:blipFill>
        <p:spPr>
          <a:xfrm>
            <a:off x="5683851" y="154112"/>
            <a:ext cx="2799926" cy="4150352"/>
          </a:xfrm>
          <a:prstGeom prst="rect">
            <a:avLst/>
          </a:prstGeom>
          <a:ln w="6350">
            <a:solidFill>
              <a:schemeClr val="tx1"/>
            </a:solidFill>
          </a:ln>
          <a:effectLst>
            <a:glow rad="63500">
              <a:schemeClr val="accent6">
                <a:satMod val="175000"/>
                <a:alpha val="40000"/>
              </a:schemeClr>
            </a:glow>
            <a:outerShdw blurRad="50800" dist="38100" dir="2700000" algn="tl" rotWithShape="0">
              <a:prstClr val="black">
                <a:alpha val="40000"/>
              </a:prstClr>
            </a:outerShdw>
            <a:softEdge rad="12700"/>
          </a:effectLst>
        </p:spPr>
      </p:pic>
      <p:sp>
        <p:nvSpPr>
          <p:cNvPr id="19" name="Content Placeholder 18">
            <a:extLst>
              <a:ext uri="{FF2B5EF4-FFF2-40B4-BE49-F238E27FC236}">
                <a16:creationId xmlns:a16="http://schemas.microsoft.com/office/drawing/2014/main" id="{488DCEB6-621A-00E5-E09A-5903639E3B14}"/>
              </a:ext>
            </a:extLst>
          </p:cNvPr>
          <p:cNvSpPr>
            <a:spLocks noGrp="1"/>
          </p:cNvSpPr>
          <p:nvPr>
            <p:ph idx="13"/>
          </p:nvPr>
        </p:nvSpPr>
        <p:spPr>
          <a:xfrm>
            <a:off x="43258" y="708917"/>
            <a:ext cx="5371223" cy="6104591"/>
          </a:xfrm>
          <a:effectLst>
            <a:outerShdw blurRad="50800" dist="38100" dir="2700000" algn="tl" rotWithShape="0">
              <a:prstClr val="black">
                <a:alpha val="40000"/>
              </a:prstClr>
            </a:outerShdw>
          </a:effectLst>
        </p:spPr>
        <p:txBody>
          <a:bodyPr>
            <a:normAutofit fontScale="77500" lnSpcReduction="20000"/>
          </a:bodyPr>
          <a:lstStyle/>
          <a:p>
            <a:pPr marL="342900" indent="-342900">
              <a:buFont typeface="Arial" panose="020B0604020202020204" pitchFamily="34" charset="0"/>
              <a:buChar char="•"/>
            </a:pPr>
            <a:r>
              <a:rPr lang="en-US" dirty="0"/>
              <a:t>Sales of Top 5 Products: This horizontal bar chart shows the sales performance of the top 5 products, with "Mountain-200" leading at 0.42M and "Mountain-300," achieve slightly lower but comparable sales, all around 0.38M.</a:t>
            </a:r>
          </a:p>
          <a:p>
            <a:pPr marL="342900" indent="-342900">
              <a:buFont typeface="Arial" panose="020B0604020202020204" pitchFamily="34" charset="0"/>
              <a:buChar char="•"/>
            </a:pPr>
            <a:r>
              <a:rPr lang="en-US" dirty="0"/>
              <a:t>Top 10 Customers: The horizontal bar chart ranks the top 10 customers by their purchase amounts, with all ten contributing sales ranging from ₹13.0K to ₹13.4K.</a:t>
            </a:r>
          </a:p>
          <a:p>
            <a:pPr marL="342900" indent="-342900">
              <a:buFont typeface="Arial" panose="020B0604020202020204" pitchFamily="34" charset="0"/>
              <a:buChar char="•"/>
            </a:pPr>
            <a:r>
              <a:rPr lang="en-US" dirty="0"/>
              <a:t>Product-Wise Sales: This chart highlights sales distribution across different product categories: Accessories, Bikes, Clothing, and Components, all generating approximately ₹5.84M each.</a:t>
            </a:r>
          </a:p>
          <a:p>
            <a:pPr marL="342900" indent="-342900">
              <a:buFont typeface="Arial" panose="020B0604020202020204" pitchFamily="34" charset="0"/>
              <a:buChar char="•"/>
            </a:pPr>
            <a:endParaRPr lang="en-US" dirty="0"/>
          </a:p>
          <a:p>
            <a:r>
              <a:rPr lang="en-US" b="1" dirty="0">
                <a:highlight>
                  <a:srgbClr val="DF8C8C"/>
                </a:highlight>
              </a:rPr>
              <a:t>Key Insight</a:t>
            </a:r>
            <a:r>
              <a:rPr lang="en-US" dirty="0">
                <a:highlight>
                  <a:srgbClr val="DF8C8C"/>
                </a:highlight>
              </a:rPr>
              <a:t>:</a:t>
            </a:r>
            <a:r>
              <a:rPr lang="en-US" dirty="0"/>
              <a:t> </a:t>
            </a:r>
          </a:p>
          <a:p>
            <a:pPr marL="342900" indent="-342900">
              <a:buFont typeface="Arial" panose="020B0604020202020204" pitchFamily="34" charset="0"/>
              <a:buChar char="•"/>
            </a:pPr>
            <a:r>
              <a:rPr lang="en-US" dirty="0"/>
              <a:t>"Mountain-200" is the best-selling product, but the sales figures among the top products are relatively close, indicating a balanced demand.</a:t>
            </a:r>
          </a:p>
          <a:p>
            <a:pPr marL="342900" indent="-342900">
              <a:buFont typeface="Arial" panose="020B0604020202020204" pitchFamily="34" charset="0"/>
              <a:buChar char="•"/>
            </a:pPr>
            <a:r>
              <a:rPr lang="en-US" dirty="0"/>
              <a:t> Customer contributions are evenly distributed among the top 10, emphasizing the importance of maintaining strong relationships with all customers. </a:t>
            </a:r>
          </a:p>
          <a:p>
            <a:pPr marL="342900" indent="-342900">
              <a:buFont typeface="Arial" panose="020B0604020202020204" pitchFamily="34" charset="0"/>
              <a:buChar char="•"/>
            </a:pPr>
            <a:r>
              <a:rPr lang="en-US" dirty="0"/>
              <a:t>Sales are evenly distributed across categories, suggesting consistent demand across the product portfolio.</a:t>
            </a:r>
            <a:endParaRPr lang="en-IN" dirty="0"/>
          </a:p>
          <a:p>
            <a:endParaRPr lang="en-US" dirty="0"/>
          </a:p>
        </p:txBody>
      </p:sp>
    </p:spTree>
    <p:extLst>
      <p:ext uri="{BB962C8B-B14F-4D97-AF65-F5344CB8AC3E}">
        <p14:creationId xmlns:p14="http://schemas.microsoft.com/office/powerpoint/2010/main" val="4072101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85576" y="0"/>
            <a:ext cx="5446640" cy="1066336"/>
          </a:xfrm>
        </p:spPr>
        <p:txBody>
          <a:bodyPr anchor="b">
            <a:noAutofit/>
          </a:bodyPr>
          <a:lstStyle/>
          <a:p>
            <a:r>
              <a:rPr lang="en-US" sz="2400" dirty="0">
                <a:latin typeface="Bell MT" panose="02020503060305020303" pitchFamily="18" charset="0"/>
              </a:rPr>
              <a:t>Revenue and Sales Trends and Quarterly Sales Analysis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a:xfrm>
            <a:off x="10438475" y="457199"/>
            <a:ext cx="987552" cy="244503"/>
          </a:xfrm>
        </p:spPr>
        <p:txBody>
          <a:bodyPr anchor="ctr">
            <a:normAutofit/>
          </a:bodyPr>
          <a:lstStyle/>
          <a:p>
            <a:pPr>
              <a:lnSpc>
                <a:spcPct val="90000"/>
              </a:lnSpc>
              <a:spcAft>
                <a:spcPts val="600"/>
              </a:spcAft>
            </a:pPr>
            <a:fld id="{48F63A3B-78C7-47BE-AE5E-E10140E04643}" type="slidenum">
              <a:rPr lang="en-US" sz="1100" smtClean="0"/>
              <a:pPr>
                <a:lnSpc>
                  <a:spcPct val="90000"/>
                </a:lnSpc>
                <a:spcAft>
                  <a:spcPts val="600"/>
                </a:spcAft>
              </a:pPr>
              <a:t>9</a:t>
            </a:fld>
            <a:endParaRPr lang="en-US" sz="1100"/>
          </a:p>
        </p:txBody>
      </p:sp>
      <p:pic>
        <p:nvPicPr>
          <p:cNvPr id="5" name="Content Placeholder 4">
            <a:extLst>
              <a:ext uri="{FF2B5EF4-FFF2-40B4-BE49-F238E27FC236}">
                <a16:creationId xmlns:a16="http://schemas.microsoft.com/office/drawing/2014/main" id="{F06D6CA0-A759-6AFC-8673-338EC27155EA}"/>
              </a:ext>
            </a:extLst>
          </p:cNvPr>
          <p:cNvPicPr>
            <a:picLocks noGrp="1" noChangeAspect="1"/>
          </p:cNvPicPr>
          <p:nvPr>
            <p:ph idx="1"/>
          </p:nvPr>
        </p:nvPicPr>
        <p:blipFill>
          <a:blip r:embed="rId3"/>
          <a:stretch>
            <a:fillRect/>
          </a:stretch>
        </p:blipFill>
        <p:spPr>
          <a:xfrm>
            <a:off x="5451484" y="589004"/>
            <a:ext cx="6285694" cy="3316864"/>
          </a:xfrm>
          <a:effectLst>
            <a:glow rad="101600">
              <a:schemeClr val="accent2">
                <a:satMod val="175000"/>
                <a:alpha val="40000"/>
              </a:schemeClr>
            </a:glow>
            <a:outerShdw blurRad="63500" sx="102000" sy="102000" algn="ctr" rotWithShape="0">
              <a:prstClr val="black">
                <a:alpha val="40000"/>
              </a:prstClr>
            </a:outerShdw>
          </a:effectLst>
        </p:spPr>
      </p:pic>
      <p:pic>
        <p:nvPicPr>
          <p:cNvPr id="9" name="Picture 8">
            <a:extLst>
              <a:ext uri="{FF2B5EF4-FFF2-40B4-BE49-F238E27FC236}">
                <a16:creationId xmlns:a16="http://schemas.microsoft.com/office/drawing/2014/main" id="{54382598-5B14-9028-E13D-6C62CB830BC2}"/>
              </a:ext>
            </a:extLst>
          </p:cNvPr>
          <p:cNvPicPr>
            <a:picLocks noChangeAspect="1"/>
          </p:cNvPicPr>
          <p:nvPr/>
        </p:nvPicPr>
        <p:blipFill>
          <a:blip r:embed="rId4"/>
          <a:stretch>
            <a:fillRect/>
          </a:stretch>
        </p:blipFill>
        <p:spPr>
          <a:xfrm>
            <a:off x="419905" y="1212351"/>
            <a:ext cx="4850738" cy="2693517"/>
          </a:xfrm>
          <a:prstGeom prst="rect">
            <a:avLst/>
          </a:prstGeom>
          <a:ln w="19050">
            <a:solidFill>
              <a:schemeClr val="tx1"/>
            </a:solidFill>
          </a:ln>
          <a:effectLst>
            <a:glow rad="101600">
              <a:schemeClr val="accent2">
                <a:satMod val="175000"/>
                <a:alpha val="40000"/>
              </a:schemeClr>
            </a:glow>
            <a:outerShdw blurRad="50800" dist="38100" dir="2700000" algn="tl" rotWithShape="0">
              <a:prstClr val="black">
                <a:alpha val="40000"/>
              </a:prstClr>
            </a:outerShdw>
          </a:effectLst>
        </p:spPr>
      </p:pic>
      <p:sp>
        <p:nvSpPr>
          <p:cNvPr id="12" name="Flowchart: Off-page Connector 11">
            <a:extLst>
              <a:ext uri="{FF2B5EF4-FFF2-40B4-BE49-F238E27FC236}">
                <a16:creationId xmlns:a16="http://schemas.microsoft.com/office/drawing/2014/main" id="{D44AB994-6D3F-C283-2CDB-D21699626C00}"/>
              </a:ext>
            </a:extLst>
          </p:cNvPr>
          <p:cNvSpPr/>
          <p:nvPr/>
        </p:nvSpPr>
        <p:spPr>
          <a:xfrm>
            <a:off x="376721" y="4138796"/>
            <a:ext cx="4893922" cy="2693517"/>
          </a:xfrm>
          <a:prstGeom prst="flowChartOffpage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latin typeface="Bell MT" panose="02020503060305020303" pitchFamily="18" charset="0"/>
              </a:rPr>
              <a:t> Quarter-Wise Sales: The pie chart shows sales distribution across four quarters, with Q4 achieving ₹9.1M, the highest sales, while Q1 lags behind at ₹5.52M.</a:t>
            </a:r>
          </a:p>
          <a:p>
            <a:pPr algn="ctr"/>
            <a:r>
              <a:rPr lang="en-US" dirty="0">
                <a:solidFill>
                  <a:schemeClr val="accent6"/>
                </a:solidFill>
                <a:highlight>
                  <a:srgbClr val="DF8C8C"/>
                </a:highlight>
                <a:latin typeface="Bell MT" panose="02020503060305020303" pitchFamily="18" charset="0"/>
              </a:rPr>
              <a:t>Key Insight: </a:t>
            </a:r>
          </a:p>
          <a:p>
            <a:pPr algn="ctr"/>
            <a:r>
              <a:rPr lang="en-US" dirty="0">
                <a:solidFill>
                  <a:schemeClr val="accent6"/>
                </a:solidFill>
                <a:latin typeface="Bell MT" panose="02020503060305020303" pitchFamily="18" charset="0"/>
              </a:rPr>
              <a:t>Sales peak in Q4, indicating a seasonal boost, while Q1 requires strategies to improve performance.</a:t>
            </a:r>
            <a:endParaRPr lang="en-IN" dirty="0">
              <a:solidFill>
                <a:schemeClr val="accent6"/>
              </a:solidFill>
              <a:latin typeface="Bell MT" panose="02020503060305020303" pitchFamily="18" charset="0"/>
            </a:endParaRPr>
          </a:p>
        </p:txBody>
      </p:sp>
      <p:sp>
        <p:nvSpPr>
          <p:cNvPr id="13" name="Arrow: Pentagon 12">
            <a:extLst>
              <a:ext uri="{FF2B5EF4-FFF2-40B4-BE49-F238E27FC236}">
                <a16:creationId xmlns:a16="http://schemas.microsoft.com/office/drawing/2014/main" id="{660101CF-56C5-6830-DFAB-F1CF8CE8F13B}"/>
              </a:ext>
            </a:extLst>
          </p:cNvPr>
          <p:cNvSpPr/>
          <p:nvPr/>
        </p:nvSpPr>
        <p:spPr>
          <a:xfrm>
            <a:off x="5451484" y="4138796"/>
            <a:ext cx="6740516" cy="2611325"/>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latin typeface="Bell MT" panose="02020503060305020303" pitchFamily="18" charset="0"/>
              </a:rPr>
              <a:t>Year-Wise Revenue and Sales: The bar and line chart illustrates revenue and sales trends from 2010 to 2014. Revenue peaked at $9.9M in 2012, coinciding with the highest sales figures. However, both revenue and sales dropped significantly in 2014.</a:t>
            </a:r>
          </a:p>
          <a:p>
            <a:pPr algn="ctr"/>
            <a:r>
              <a:rPr lang="en-US" dirty="0">
                <a:solidFill>
                  <a:schemeClr val="accent6"/>
                </a:solidFill>
                <a:highlight>
                  <a:srgbClr val="DF8C8C"/>
                </a:highlight>
                <a:latin typeface="Bell MT" panose="02020503060305020303" pitchFamily="18" charset="0"/>
              </a:rPr>
              <a:t>Key Insight: </a:t>
            </a:r>
          </a:p>
          <a:p>
            <a:pPr algn="ctr"/>
            <a:r>
              <a:rPr lang="en-US" dirty="0">
                <a:solidFill>
                  <a:schemeClr val="accent6"/>
                </a:solidFill>
                <a:latin typeface="Bell MT" panose="02020503060305020303" pitchFamily="18" charset="0"/>
              </a:rPr>
              <a:t>2012 was the most profitable year, but the decline in 2014 signals a need to investigate and address potential challenges.</a:t>
            </a:r>
            <a:endParaRPr lang="en-IN" dirty="0">
              <a:solidFill>
                <a:schemeClr val="accent6"/>
              </a:solidFill>
              <a:latin typeface="Bell MT" panose="02020503060305020303" pitchFamily="18" charset="0"/>
            </a:endParaRPr>
          </a:p>
        </p:txBody>
      </p:sp>
    </p:spTree>
    <p:extLst>
      <p:ext uri="{BB962C8B-B14F-4D97-AF65-F5344CB8AC3E}">
        <p14:creationId xmlns:p14="http://schemas.microsoft.com/office/powerpoint/2010/main" val="685681062"/>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{D3E96BD5-D8E8-4C4E-950B-3E37FB3C098A}tf78438558_win32</Template>
  <TotalTime>1797</TotalTime>
  <Words>1060</Words>
  <Application>Microsoft Office PowerPoint</Application>
  <PresentationFormat>Widescreen</PresentationFormat>
  <Paragraphs>76</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Bell MT</vt:lpstr>
      <vt:lpstr>Calibri</vt:lpstr>
      <vt:lpstr>Sabon Next LT</vt:lpstr>
      <vt:lpstr>Custom</vt:lpstr>
      <vt:lpstr>Data Analytics Project  Adventure works  cycles  </vt:lpstr>
      <vt:lpstr>agenda</vt:lpstr>
      <vt:lpstr>Introduction</vt:lpstr>
      <vt:lpstr>Data   overview</vt:lpstr>
      <vt:lpstr>Analyzing sales and Product</vt:lpstr>
      <vt:lpstr>Product and sales analysis</vt:lpstr>
      <vt:lpstr>Analyzing Profit </vt:lpstr>
      <vt:lpstr>Analyzing Customers</vt:lpstr>
      <vt:lpstr>Revenue and Sales Trends and Quarterly Sales Analysis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ActSoftware</dc:creator>
  <cp:lastModifiedBy>ActSoftware</cp:lastModifiedBy>
  <cp:revision>17</cp:revision>
  <dcterms:created xsi:type="dcterms:W3CDTF">2024-12-26T08:58:29Z</dcterms:created>
  <dcterms:modified xsi:type="dcterms:W3CDTF">2025-01-18T06:23:39Z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