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</p:sldIdLst>
  <p:sldSz cx="18288000" cy="10287000"/>
  <p:notesSz cx="6858000" cy="9144000"/>
  <p:embeddedFontLst>
    <p:embeddedFont>
      <p:font typeface="Montserrat" panose="020B0604020202020204" charset="0"/>
      <p:regular r:id="rId10"/>
    </p:embeddedFont>
    <p:embeddedFont>
      <p:font typeface="Montserrat Bold" panose="020B0604020202020204" charset="0"/>
      <p:regular r:id="rId11"/>
    </p:embeddedFont>
    <p:embeddedFont>
      <p:font typeface="Montserrat Ultra-Bold" panose="020B0604020202020204" charset="0"/>
      <p:regular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46" d="100"/>
          <a:sy n="46" d="100"/>
        </p:scale>
        <p:origin x="52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92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24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92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3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6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16967" y="1019175"/>
            <a:ext cx="10198751" cy="2487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37"/>
              </a:lnSpc>
            </a:pPr>
            <a:r>
              <a:rPr lang="en-US" sz="10500" b="1" dirty="0">
                <a:solidFill>
                  <a:schemeClr val="accent1">
                    <a:lumMod val="50000"/>
                  </a:schemeClr>
                </a:solidFill>
                <a:latin typeface="Montserrat Bold" panose="020B0604020202020204" charset="0"/>
                <a:ea typeface="Montserrat Ultra-Bold"/>
                <a:cs typeface="Montserrat Ultra-Bold"/>
                <a:sym typeface="Montserrat Ultra-Bold"/>
              </a:rPr>
              <a:t>Profit Analysis</a:t>
            </a:r>
          </a:p>
          <a:p>
            <a:pPr algn="l">
              <a:lnSpc>
                <a:spcPts val="9637"/>
              </a:lnSpc>
            </a:pPr>
            <a:r>
              <a:rPr lang="en-US" sz="10500" b="1" dirty="0">
                <a:solidFill>
                  <a:schemeClr val="accent1">
                    <a:lumMod val="50000"/>
                  </a:schemeClr>
                </a:solidFill>
                <a:latin typeface="Montserrat Bold" panose="020B0604020202020204" charset="0"/>
                <a:ea typeface="Montserrat Ultra-Bold"/>
                <a:cs typeface="Montserrat Ultra-Bold"/>
                <a:sym typeface="Montserrat Ultra-Bold"/>
              </a:rPr>
              <a:t>Report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6967" y="6438900"/>
            <a:ext cx="6911112" cy="22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84"/>
              </a:lnSpc>
              <a:spcBef>
                <a:spcPct val="0"/>
              </a:spcBef>
            </a:pPr>
            <a:r>
              <a:rPr lang="en-US" sz="4500" u="none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Presented By :</a:t>
            </a:r>
          </a:p>
          <a:p>
            <a:pPr marL="0" lvl="0" indent="0" algn="just">
              <a:lnSpc>
                <a:spcPts val="4284"/>
              </a:lnSpc>
              <a:spcBef>
                <a:spcPct val="0"/>
              </a:spcBef>
            </a:pPr>
            <a:endParaRPr lang="en-US" sz="4500" u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>
              <a:lnSpc>
                <a:spcPts val="4284"/>
              </a:lnSpc>
              <a:spcBef>
                <a:spcPct val="0"/>
              </a:spcBef>
            </a:pPr>
            <a:r>
              <a:rPr lang="en-US" sz="4500" b="1" u="none" dirty="0">
                <a:solidFill>
                  <a:schemeClr val="accent1">
                    <a:lumMod val="50000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PTID-CDA-DEC-24-257</a:t>
            </a:r>
          </a:p>
          <a:p>
            <a:pPr marL="0" lvl="0" indent="0" algn="just">
              <a:lnSpc>
                <a:spcPts val="4284"/>
              </a:lnSpc>
              <a:spcBef>
                <a:spcPct val="0"/>
              </a:spcBef>
            </a:pPr>
            <a:endParaRPr lang="en-US" sz="4284" b="1" u="none" dirty="0">
              <a:solidFill>
                <a:schemeClr val="accent1">
                  <a:lumMod val="50000"/>
                </a:schemeClr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C1639-D2B6-4BD3-9B79-2707563038FA}"/>
              </a:ext>
            </a:extLst>
          </p:cNvPr>
          <p:cNvSpPr txBox="1"/>
          <p:nvPr/>
        </p:nvSpPr>
        <p:spPr>
          <a:xfrm>
            <a:off x="685800" y="8039100"/>
            <a:ext cx="6366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>
                <a:solidFill>
                  <a:schemeClr val="accent1">
                    <a:lumMod val="50000"/>
                  </a:schemeClr>
                </a:solidFill>
              </a:rPr>
              <a:t>Saumya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 Verma</a:t>
            </a:r>
          </a:p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Trisha Gupta</a:t>
            </a:r>
          </a:p>
          <a:p>
            <a:r>
              <a:rPr lang="en-IN" sz="3600" dirty="0" err="1">
                <a:solidFill>
                  <a:schemeClr val="accent1">
                    <a:lumMod val="50000"/>
                  </a:schemeClr>
                </a:solidFill>
              </a:rPr>
              <a:t>Khagendra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 Patil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71606" y="574675"/>
            <a:ext cx="12303386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</a:t>
            </a: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50094" y="2313380"/>
            <a:ext cx="15757119" cy="6852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83"/>
              </a:lnSpc>
              <a:spcBef>
                <a:spcPct val="0"/>
              </a:spcBef>
            </a:pPr>
            <a:r>
              <a:rPr lang="en-US" sz="6345" b="1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Montserrat Bold Italics"/>
                <a:cs typeface="Montserrat Bold Italics"/>
                <a:sym typeface="Montserrat Bold Italics"/>
              </a:rPr>
              <a:t>Dataset Summary :</a:t>
            </a:r>
          </a:p>
          <a:p>
            <a:pPr marL="1172482" lvl="1" indent="-586241" algn="l">
              <a:lnSpc>
                <a:spcPts val="7602"/>
              </a:lnSpc>
              <a:buFont typeface="Arial"/>
              <a:buChar char="•"/>
            </a:pPr>
            <a:r>
              <a:rPr lang="en-US" sz="54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Number of Records: 50 observations</a:t>
            </a:r>
          </a:p>
          <a:p>
            <a:pPr marL="1172482" lvl="1" indent="-586241" algn="l">
              <a:lnSpc>
                <a:spcPts val="7602"/>
              </a:lnSpc>
              <a:buFont typeface="Arial"/>
              <a:buChar char="•"/>
            </a:pPr>
            <a:r>
              <a:rPr lang="en-US" sz="54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Variables Analyzed</a:t>
            </a:r>
          </a:p>
          <a:p>
            <a:pPr marL="1172482" lvl="1" indent="-586241" algn="l">
              <a:lnSpc>
                <a:spcPts val="7602"/>
              </a:lnSpc>
              <a:buFont typeface="Arial"/>
              <a:buChar char="•"/>
            </a:pPr>
            <a:r>
              <a:rPr lang="en-US" sz="54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R&amp;D Spend</a:t>
            </a:r>
          </a:p>
          <a:p>
            <a:pPr marL="1172482" lvl="1" indent="-586241" algn="l">
              <a:lnSpc>
                <a:spcPts val="7602"/>
              </a:lnSpc>
              <a:buFont typeface="Arial"/>
              <a:buChar char="•"/>
            </a:pPr>
            <a:r>
              <a:rPr lang="en-US" sz="54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Marketing Spend</a:t>
            </a:r>
          </a:p>
          <a:p>
            <a:pPr marL="1172482" lvl="1" indent="-586241" algn="l">
              <a:lnSpc>
                <a:spcPts val="7602"/>
              </a:lnSpc>
              <a:buFont typeface="Arial"/>
              <a:buChar char="•"/>
            </a:pPr>
            <a:r>
              <a:rPr lang="en-US" sz="54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Administration Spend</a:t>
            </a:r>
          </a:p>
          <a:p>
            <a:pPr marL="1172482" lvl="1" indent="-586241" algn="l">
              <a:lnSpc>
                <a:spcPts val="7602"/>
              </a:lnSpc>
              <a:buFont typeface="Arial"/>
              <a:buChar char="•"/>
            </a:pPr>
            <a:r>
              <a:rPr lang="en-US" sz="54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Profit (Target Variable)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91000" y="1190624"/>
            <a:ext cx="8035017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Goals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03488" y="2458666"/>
            <a:ext cx="12898312" cy="3591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dirty="0">
                <a:solidFill>
                  <a:schemeClr val="tx1">
                    <a:lumMod val="95000"/>
                    <a:lumOff val="5000"/>
                  </a:schemeClr>
                </a:solidFill>
                <a:ea typeface="Montserrat"/>
                <a:cs typeface="Montserrat"/>
                <a:sym typeface="Montserrat"/>
              </a:rPr>
              <a:t>1 . To analyze profit trends and identify strategies to enhance business profitability using data insights from Excel and Power BI.</a:t>
            </a:r>
          </a:p>
          <a:p>
            <a:pPr algn="l">
              <a:lnSpc>
                <a:spcPts val="5739"/>
              </a:lnSpc>
            </a:pPr>
            <a:r>
              <a:rPr lang="en-US" sz="4099" dirty="0">
                <a:solidFill>
                  <a:schemeClr val="tx1">
                    <a:lumMod val="95000"/>
                    <a:lumOff val="5000"/>
                  </a:schemeClr>
                </a:solidFill>
                <a:ea typeface="Montserrat"/>
                <a:cs typeface="Montserrat"/>
                <a:sym typeface="Montserrat"/>
              </a:rPr>
              <a:t>2 .  Leverage insights from Excel regression and Power BI dashboards for data-driven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676400" y="2554039"/>
            <a:ext cx="201662" cy="192864"/>
            <a:chOff x="0" y="0"/>
            <a:chExt cx="6350000" cy="6350000"/>
          </a:xfrm>
          <a:solidFill>
            <a:schemeClr val="accent1">
              <a:lumMod val="50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609600" y="717061"/>
            <a:ext cx="14020800" cy="1060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Tools Used in the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86001" y="2417161"/>
            <a:ext cx="14973300" cy="1313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SQL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Used to extract data from the team’s database for analysis.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86001" y="6564894"/>
            <a:ext cx="12115799" cy="2211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Power BI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Used to create interactive dashboards and visualizations for better insights into profit trends. Power BI helped in visualizing sales performance, expenses, and operational efficiency across various business segments.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86001" y="3957649"/>
            <a:ext cx="12344399" cy="2400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500" b="1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Microsoft Excel</a:t>
            </a:r>
          </a:p>
          <a:p>
            <a:pPr marL="582928" lvl="1" indent="-291464" algn="l">
              <a:lnSpc>
                <a:spcPts val="3779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Used for data analysis and regression calculations. Excel's built-in functions, such as the Data Analysis </a:t>
            </a:r>
            <a:r>
              <a:rPr lang="en-US" sz="2500" dirty="0" err="1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Toolpak</a:t>
            </a:r>
            <a:r>
              <a:rPr lang="en-US" sz="25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, were utilized to perform linear regression, identify correlations, and analyze profit-driving variables.</a:t>
            </a:r>
          </a:p>
          <a:p>
            <a:pPr algn="l">
              <a:lnSpc>
                <a:spcPts val="3779"/>
              </a:lnSpc>
            </a:pPr>
            <a:endParaRPr lang="en-US" sz="26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54D585C6-3DCC-4019-B39F-29695F5E34A9}"/>
              </a:ext>
            </a:extLst>
          </p:cNvPr>
          <p:cNvGrpSpPr/>
          <p:nvPr/>
        </p:nvGrpSpPr>
        <p:grpSpPr>
          <a:xfrm>
            <a:off x="1676400" y="4152900"/>
            <a:ext cx="201662" cy="192864"/>
            <a:chOff x="0" y="0"/>
            <a:chExt cx="6350000" cy="6350000"/>
          </a:xfrm>
          <a:solidFill>
            <a:schemeClr val="accent1">
              <a:lumMod val="50000"/>
            </a:schemeClr>
          </a:solidFill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320E78B-3D74-4D9F-B239-83819F92731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6" name="Group 6">
            <a:extLst>
              <a:ext uri="{FF2B5EF4-FFF2-40B4-BE49-F238E27FC236}">
                <a16:creationId xmlns:a16="http://schemas.microsoft.com/office/drawing/2014/main" id="{A3975AEC-8013-48D7-83F8-B2667BE4D44C}"/>
              </a:ext>
            </a:extLst>
          </p:cNvPr>
          <p:cNvGrpSpPr/>
          <p:nvPr/>
        </p:nvGrpSpPr>
        <p:grpSpPr>
          <a:xfrm>
            <a:off x="1717964" y="6721152"/>
            <a:ext cx="201662" cy="192864"/>
            <a:chOff x="0" y="0"/>
            <a:chExt cx="6350000" cy="6350000"/>
          </a:xfrm>
          <a:solidFill>
            <a:schemeClr val="accent1">
              <a:lumMod val="50000"/>
            </a:schemeClr>
          </a:solidFill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4B1BE1D-1E73-4DCD-9876-945E4E3FB3EA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533400" y="513492"/>
            <a:ext cx="16564834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Regression</a:t>
            </a: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Analysis Results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2950" y="4886389"/>
            <a:ext cx="5563811" cy="86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3090" lvl="1" indent="-271545" algn="l">
              <a:lnSpc>
                <a:spcPts val="3521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ANOVA Results</a:t>
            </a:r>
          </a:p>
          <a:p>
            <a:pPr algn="l">
              <a:lnSpc>
                <a:spcPts val="3521"/>
              </a:lnSpc>
            </a:pPr>
            <a:endParaRPr lang="en-US" sz="2515" dirty="0">
              <a:solidFill>
                <a:srgbClr val="000000"/>
              </a:solidFill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18021" y="1861188"/>
            <a:ext cx="12807580" cy="1756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In this section, we performed a multiple regression analysis to identify the key factors influencing profits.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The analysis was conducted using Excel, which provided us with the following key outputs: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3715" y="3807282"/>
            <a:ext cx="5563811" cy="421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3090" lvl="1" indent="-271545" algn="l">
              <a:lnSpc>
                <a:spcPts val="3521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Regression Statistics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3715" y="5822621"/>
            <a:ext cx="5563811" cy="438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4814" lvl="1" indent="-282407" algn="l">
              <a:lnSpc>
                <a:spcPts val="3662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Coefficients and P-Values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3715" y="6918222"/>
            <a:ext cx="4129840" cy="421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3090" lvl="1" indent="-271545" algn="just">
              <a:lnSpc>
                <a:spcPts val="3521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Model Equation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8ACAAB0F-16C5-4C8F-8DCB-A215045009D9}"/>
              </a:ext>
            </a:extLst>
          </p:cNvPr>
          <p:cNvGrpSpPr/>
          <p:nvPr/>
        </p:nvGrpSpPr>
        <p:grpSpPr>
          <a:xfrm>
            <a:off x="650810" y="2007244"/>
            <a:ext cx="282431" cy="264265"/>
            <a:chOff x="0" y="0"/>
            <a:chExt cx="6350000" cy="6350000"/>
          </a:xfrm>
          <a:solidFill>
            <a:schemeClr val="accent1">
              <a:lumMod val="50000"/>
            </a:schemeClr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21AD648-FB5C-4351-B22E-2642289E9CB1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56BE643-3726-4E51-B443-2DEAFA1F3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38516"/>
            <a:ext cx="12420599" cy="62203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392675"/>
            <a:ext cx="1686187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Power BI Dashboard: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916FE-27BC-C222-2278-D07C67514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04" y="1638301"/>
            <a:ext cx="12248852" cy="693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97725" y="494094"/>
            <a:ext cx="10931723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chemeClr val="accent1">
                    <a:lumMod val="50000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Actionable Insights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7724" y="2341053"/>
            <a:ext cx="1308419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500" dirty="0">
                <a:solidFill>
                  <a:srgbClr val="000000"/>
                </a:solidFill>
                <a:ea typeface="Montserrat Bold"/>
                <a:cs typeface="Montserrat Bold"/>
                <a:sym typeface="Montserrat Bold"/>
              </a:rPr>
              <a:t>In</a:t>
            </a:r>
            <a:r>
              <a:rPr lang="en-US" sz="2500" b="1" dirty="0">
                <a:solidFill>
                  <a:srgbClr val="000000"/>
                </a:solidFill>
                <a:ea typeface="Montserrat Bold"/>
                <a:cs typeface="Montserrat Bold"/>
                <a:sym typeface="Montserrat Bold"/>
              </a:rPr>
              <a:t> Scatter Plots, </a:t>
            </a:r>
            <a:r>
              <a:rPr lang="en-US" sz="2500" dirty="0">
                <a:solidFill>
                  <a:srgbClr val="000000"/>
                </a:solidFill>
                <a:ea typeface="Montserrat Bold"/>
                <a:cs typeface="Montserrat Bold"/>
                <a:sym typeface="Montserrat Bold"/>
              </a:rPr>
              <a:t>the</a:t>
            </a:r>
            <a:r>
              <a:rPr lang="en-GB" sz="25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 points clusters are closely around the trendline in R&amp;D, which tells that there is a </a:t>
            </a:r>
            <a:r>
              <a:rPr lang="en-GB" sz="2500" i="1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strong correlation </a:t>
            </a:r>
            <a:r>
              <a:rPr lang="en-GB" sz="25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with profit among all spending categories.</a:t>
            </a:r>
            <a:endParaRPr lang="en-US" sz="2500" dirty="0">
              <a:solidFill>
                <a:srgbClr val="000000"/>
              </a:solidFill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626973" y="2421287"/>
            <a:ext cx="282431" cy="264265"/>
            <a:chOff x="0" y="0"/>
            <a:chExt cx="6350000" cy="6350000"/>
          </a:xfrm>
          <a:solidFill>
            <a:schemeClr val="accent1">
              <a:lumMod val="50000"/>
            </a:schemeClr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9" name="TextBox 9"/>
          <p:cNvSpPr txBox="1"/>
          <p:nvPr/>
        </p:nvSpPr>
        <p:spPr>
          <a:xfrm>
            <a:off x="1297725" y="4351807"/>
            <a:ext cx="1308419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500" dirty="0">
                <a:solidFill>
                  <a:srgbClr val="000000"/>
                </a:solidFill>
                <a:ea typeface="Montserrat Bold"/>
                <a:cs typeface="Montserrat Bold"/>
                <a:sym typeface="Montserrat Bold"/>
              </a:rPr>
              <a:t>In</a:t>
            </a:r>
            <a:r>
              <a:rPr lang="en-US" sz="2500" b="1" dirty="0">
                <a:solidFill>
                  <a:srgbClr val="000000"/>
                </a:solidFill>
                <a:ea typeface="Montserrat Bold"/>
                <a:cs typeface="Montserrat Bold"/>
                <a:sym typeface="Montserrat Bold"/>
              </a:rPr>
              <a:t> Pie Chart,</a:t>
            </a:r>
            <a:r>
              <a:rPr lang="en-US" sz="25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GB" sz="25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it shows that Florida has the highest average profit, so the startups should expand or focus more resources in Florida.</a:t>
            </a:r>
            <a:endParaRPr lang="en-US" sz="2500" dirty="0">
              <a:solidFill>
                <a:srgbClr val="000000"/>
              </a:solidFill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97724" y="3370734"/>
            <a:ext cx="11788797" cy="535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500" b="1" spc="101" dirty="0">
                <a:solidFill>
                  <a:srgbClr val="000000"/>
                </a:solidFill>
                <a:ea typeface="Montserrat Bold"/>
                <a:cs typeface="Montserrat Bold"/>
                <a:sym typeface="Montserrat Bold"/>
              </a:rPr>
              <a:t>In Bar Chart, </a:t>
            </a:r>
            <a:r>
              <a:rPr lang="en-US" sz="2500" spc="101" dirty="0">
                <a:solidFill>
                  <a:srgbClr val="000000"/>
                </a:solidFill>
                <a:ea typeface="Montserrat Bold"/>
                <a:cs typeface="Montserrat Bold"/>
                <a:sym typeface="Montserrat"/>
              </a:rPr>
              <a:t>i</a:t>
            </a:r>
            <a:r>
              <a:rPr lang="en-US" sz="2500" spc="101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t Compares state-wise spending across all categories.</a:t>
            </a: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F62035B5-D283-459C-ABD2-A03A7AC4E422}"/>
              </a:ext>
            </a:extLst>
          </p:cNvPr>
          <p:cNvGrpSpPr/>
          <p:nvPr/>
        </p:nvGrpSpPr>
        <p:grpSpPr>
          <a:xfrm>
            <a:off x="609594" y="3583783"/>
            <a:ext cx="282431" cy="264265"/>
            <a:chOff x="0" y="0"/>
            <a:chExt cx="6350000" cy="6350000"/>
          </a:xfrm>
          <a:solidFill>
            <a:schemeClr val="accent1">
              <a:lumMod val="50000"/>
            </a:schemeClr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CACBE46-C19D-4A2F-850B-B986F83446E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B140FBFB-EB1C-4EB7-A8C9-5873D5FC21DD}"/>
              </a:ext>
            </a:extLst>
          </p:cNvPr>
          <p:cNvGrpSpPr/>
          <p:nvPr/>
        </p:nvGrpSpPr>
        <p:grpSpPr>
          <a:xfrm>
            <a:off x="609594" y="4432461"/>
            <a:ext cx="282431" cy="264265"/>
            <a:chOff x="-1203782" y="1010127"/>
            <a:chExt cx="6350000" cy="6350000"/>
          </a:xfrm>
          <a:solidFill>
            <a:schemeClr val="accent1">
              <a:lumMod val="50000"/>
            </a:schemeClr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509059C-2BDE-4DB2-AC5B-6D21B8330F51}"/>
                </a:ext>
              </a:extLst>
            </p:cNvPr>
            <p:cNvSpPr/>
            <p:nvPr/>
          </p:nvSpPr>
          <p:spPr>
            <a:xfrm>
              <a:off x="-1203782" y="1010127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1C0268-B129-9116-098F-BFA3D9FA57C1}"/>
              </a:ext>
            </a:extLst>
          </p:cNvPr>
          <p:cNvSpPr txBox="1"/>
          <p:nvPr/>
        </p:nvSpPr>
        <p:spPr>
          <a:xfrm>
            <a:off x="1219200" y="5367376"/>
            <a:ext cx="127916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Total sales and profit,</a:t>
            </a:r>
            <a:r>
              <a:rPr lang="en-GB" sz="2500" dirty="0"/>
              <a:t> total sales is $20.30M, total Profit is $5.60M and the average profit is $112.01K.</a:t>
            </a:r>
          </a:p>
          <a:p>
            <a:endParaRPr lang="en-GB" sz="2500" dirty="0"/>
          </a:p>
          <a:p>
            <a:r>
              <a:rPr lang="en-GB" sz="2500" b="1" dirty="0"/>
              <a:t>State-Wise Analysis,</a:t>
            </a:r>
            <a:r>
              <a:rPr lang="en-GB" sz="2500" dirty="0"/>
              <a:t> Florida has the highest average profit of $118.77K (35.3%), followed by New York at $113.76K (33.81%). California records the lowest average profit at $103.91K (30.88%).</a:t>
            </a:r>
            <a:endParaRPr lang="en-US" sz="2500" dirty="0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6838D164-D1CC-EEC4-07DE-6362680C7E54}"/>
              </a:ext>
            </a:extLst>
          </p:cNvPr>
          <p:cNvGrpSpPr/>
          <p:nvPr/>
        </p:nvGrpSpPr>
        <p:grpSpPr>
          <a:xfrm>
            <a:off x="609593" y="5463302"/>
            <a:ext cx="282431" cy="264265"/>
            <a:chOff x="-1203782" y="1010127"/>
            <a:chExt cx="6350000" cy="6350000"/>
          </a:xfrm>
          <a:solidFill>
            <a:schemeClr val="accent1">
              <a:lumMod val="50000"/>
            </a:schemeClr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DC2E6F0-6196-7146-EFA5-22C5C05FD7E0}"/>
                </a:ext>
              </a:extLst>
            </p:cNvPr>
            <p:cNvSpPr/>
            <p:nvPr/>
          </p:nvSpPr>
          <p:spPr>
            <a:xfrm>
              <a:off x="-1203782" y="1010127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C05AFFEF-A6B3-7942-5401-B69B320968C4}"/>
              </a:ext>
            </a:extLst>
          </p:cNvPr>
          <p:cNvGrpSpPr/>
          <p:nvPr/>
        </p:nvGrpSpPr>
        <p:grpSpPr>
          <a:xfrm>
            <a:off x="626971" y="6626775"/>
            <a:ext cx="282431" cy="264265"/>
            <a:chOff x="-1203782" y="1010127"/>
            <a:chExt cx="6350000" cy="6350000"/>
          </a:xfrm>
          <a:solidFill>
            <a:schemeClr val="accent1">
              <a:lumMod val="50000"/>
            </a:schemeClr>
          </a:solidFill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D96BB43-88CB-1BDC-DA9E-ACDF63CA521C}"/>
                </a:ext>
              </a:extLst>
            </p:cNvPr>
            <p:cNvSpPr/>
            <p:nvPr/>
          </p:nvSpPr>
          <p:spPr>
            <a:xfrm>
              <a:off x="-1203782" y="1010127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1B6E5B-9E0D-8118-824A-36D27854C15B}"/>
              </a:ext>
            </a:extLst>
          </p:cNvPr>
          <p:cNvSpPr txBox="1"/>
          <p:nvPr/>
        </p:nvSpPr>
        <p:spPr>
          <a:xfrm>
            <a:off x="1297725" y="8102251"/>
            <a:ext cx="124944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500" dirty="0">
                <a:solidFill>
                  <a:srgbClr val="000000"/>
                </a:solidFill>
                <a:ea typeface="Montserrat Bold"/>
                <a:cs typeface="Montserrat Bold"/>
                <a:sym typeface="Montserrat Bold"/>
              </a:rPr>
              <a:t>R&amp;D significantly contributes in predicting profit, because </a:t>
            </a:r>
            <a:r>
              <a:rPr lang="en-GB" sz="2500" b="1" dirty="0">
                <a:solidFill>
                  <a:srgbClr val="000000"/>
                </a:solidFill>
                <a:ea typeface="Montserrat Bold"/>
                <a:cs typeface="Montserrat Bold"/>
                <a:sym typeface="Montserrat Bold"/>
              </a:rPr>
              <a:t>p-value</a:t>
            </a:r>
            <a:r>
              <a:rPr lang="en-GB" sz="2500" dirty="0">
                <a:solidFill>
                  <a:srgbClr val="000000"/>
                </a:solidFill>
                <a:ea typeface="Montserrat Bold"/>
                <a:cs typeface="Montserrat Bold"/>
                <a:sym typeface="Montserrat Bold"/>
              </a:rPr>
              <a:t> of R&amp;D is 2.63×10−222.63 which is less than 0.05.</a:t>
            </a:r>
            <a:endParaRPr lang="en-US" sz="2500" dirty="0">
              <a:solidFill>
                <a:srgbClr val="000000"/>
              </a:solidFill>
              <a:ea typeface="Montserrat"/>
              <a:cs typeface="Montserrat"/>
              <a:sym typeface="Montserrat"/>
            </a:endParaRPr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B0D89793-79DA-B1C2-2350-7DDA7DFFBE7E}"/>
              </a:ext>
            </a:extLst>
          </p:cNvPr>
          <p:cNvGrpSpPr/>
          <p:nvPr/>
        </p:nvGrpSpPr>
        <p:grpSpPr>
          <a:xfrm>
            <a:off x="626971" y="8191500"/>
            <a:ext cx="282431" cy="264265"/>
            <a:chOff x="-1203782" y="1010127"/>
            <a:chExt cx="6350000" cy="6350000"/>
          </a:xfrm>
          <a:solidFill>
            <a:schemeClr val="accent1">
              <a:lumMod val="50000"/>
            </a:schemeClr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43F92A25-7DD4-BBFC-D46D-6C0A6DA0152A}"/>
                </a:ext>
              </a:extLst>
            </p:cNvPr>
            <p:cNvSpPr/>
            <p:nvPr/>
          </p:nvSpPr>
          <p:spPr>
            <a:xfrm>
              <a:off x="-1203782" y="1010127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1" y="3621790"/>
            <a:ext cx="10790678" cy="1806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243"/>
              </a:lnSpc>
              <a:spcBef>
                <a:spcPct val="0"/>
              </a:spcBef>
            </a:pPr>
            <a:r>
              <a:rPr lang="en-US" sz="10888" b="1" dirty="0">
                <a:solidFill>
                  <a:schemeClr val="accent1">
                    <a:lumMod val="50000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376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Montserrat Bold Italics</vt:lpstr>
      <vt:lpstr>Arial</vt:lpstr>
      <vt:lpstr>Trebuchet MS</vt:lpstr>
      <vt:lpstr>Wingdings 3</vt:lpstr>
      <vt:lpstr>Montserrat Bold</vt:lpstr>
      <vt:lpstr>Montserrat</vt:lpstr>
      <vt:lpstr>Montserrat Ultra-Bold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Khagendra Patil</dc:creator>
  <cp:lastModifiedBy>msi 1</cp:lastModifiedBy>
  <cp:revision>14</cp:revision>
  <dcterms:created xsi:type="dcterms:W3CDTF">2006-08-16T00:00:00Z</dcterms:created>
  <dcterms:modified xsi:type="dcterms:W3CDTF">2024-12-13T17:17:05Z</dcterms:modified>
  <dc:identifier>DAGYU49VGwk</dc:identifier>
</cp:coreProperties>
</file>