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3"/>
  </p:notesMasterIdLst>
  <p:handoutMasterIdLst>
    <p:handoutMasterId r:id="rId34"/>
  </p:handoutMasterIdLst>
  <p:sldIdLst>
    <p:sldId id="256" r:id="rId5"/>
    <p:sldId id="309" r:id="rId6"/>
    <p:sldId id="308" r:id="rId7"/>
    <p:sldId id="294" r:id="rId8"/>
    <p:sldId id="301" r:id="rId9"/>
    <p:sldId id="310" r:id="rId10"/>
    <p:sldId id="302" r:id="rId11"/>
    <p:sldId id="295" r:id="rId12"/>
    <p:sldId id="311" r:id="rId13"/>
    <p:sldId id="296" r:id="rId14"/>
    <p:sldId id="303" r:id="rId15"/>
    <p:sldId id="297" r:id="rId16"/>
    <p:sldId id="304" r:id="rId17"/>
    <p:sldId id="298" r:id="rId18"/>
    <p:sldId id="305" r:id="rId19"/>
    <p:sldId id="299" r:id="rId20"/>
    <p:sldId id="312" r:id="rId21"/>
    <p:sldId id="306" r:id="rId22"/>
    <p:sldId id="282" r:id="rId23"/>
    <p:sldId id="315" r:id="rId24"/>
    <p:sldId id="314" r:id="rId25"/>
    <p:sldId id="318" r:id="rId26"/>
    <p:sldId id="316" r:id="rId27"/>
    <p:sldId id="317" r:id="rId28"/>
    <p:sldId id="319" r:id="rId29"/>
    <p:sldId id="320" r:id="rId30"/>
    <p:sldId id="307"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3261B-FB8C-87A1-6B6B-2C5DCFBDA894}" v="146" dt="2023-03-24T04:12:40.766"/>
    <p1510:client id="{20BCF8FE-D09D-CC5D-BF5F-DF6DCFAD3377}" v="2009" dt="2023-03-23T21:36:16.758"/>
    <p1510:client id="{2DE3B121-0485-2087-6C5A-A6A2152B175B}" v="26" dt="2023-03-23T23:34:19.395"/>
    <p1510:client id="{4452986F-02F2-414A-8622-BB40D562902E}" v="901" dt="2023-03-15T05:46:04.482"/>
    <p1510:client id="{58070871-C86B-6A58-2434-ABCE6327CEEC}" v="96" dt="2023-03-23T14:52:06.376"/>
    <p1510:client id="{95B05E78-6535-0831-DE0B-908C42E09459}" v="2" dt="2023-03-23T13:59:02.531"/>
    <p1510:client id="{BF6A8094-699D-09E7-E183-4D2B99EC91BD}" v="6314" dt="2023-03-15T08:51:01.965"/>
    <p1510:client id="{EBCB6844-5272-CE56-0F31-075EC4D8C761}" v="968" dt="2023-03-23T13:56:06.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3/23/2023</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667" r:id="rId3"/>
    <p:sldLayoutId id="2147483668" r:id="rId4"/>
    <p:sldLayoutId id="2147483670" r:id="rId5"/>
    <p:sldLayoutId id="2147483688" r:id="rId6"/>
    <p:sldLayoutId id="2147483703" r:id="rId7"/>
    <p:sldLayoutId id="2147483694" r:id="rId8"/>
    <p:sldLayoutId id="2147483697" r:id="rId9"/>
    <p:sldLayoutId id="2147483704" r:id="rId10"/>
    <p:sldLayoutId id="2147483673" r:id="rId11"/>
    <p:sldLayoutId id="2147483676" r:id="rId12"/>
    <p:sldLayoutId id="2147483672" r:id="rId13"/>
    <p:sldLayoutId id="2147483705" r:id="rId14"/>
    <p:sldLayoutId id="2147483706" r:id="rId15"/>
    <p:sldLayoutId id="2147483699" r:id="rId16"/>
    <p:sldLayoutId id="2147483671" r:id="rId17"/>
    <p:sldLayoutId id="2147483685" r:id="rId18"/>
    <p:sldLayoutId id="2147483707" r:id="rId19"/>
    <p:sldLayoutId id="2147483700" r:id="rId20"/>
    <p:sldLayoutId id="2147483679" r:id="rId21"/>
    <p:sldLayoutId id="2147483692" r:id="rId22"/>
    <p:sldLayoutId id="2147483681" r:id="rId23"/>
    <p:sldLayoutId id="2147483674" r:id="rId24"/>
    <p:sldLayoutId id="2147483708" r:id="rId25"/>
    <p:sldLayoutId id="2147483675" r:id="rId26"/>
    <p:sldLayoutId id="2147483696" r:id="rId27"/>
    <p:sldLayoutId id="2147483677" r:id="rId28"/>
    <p:sldLayoutId id="2147483709" r:id="rId29"/>
    <p:sldLayoutId id="2147483678" r:id="rId30"/>
    <p:sldLayoutId id="2147483680" r:id="rId31"/>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2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Beawareofme/Code_Aceion_brain_dead" TargetMode="External"/><Relationship Id="rId2" Type="http://schemas.openxmlformats.org/officeDocument/2006/relationships/hyperlink" Target="https://colab.research.google.com/drive/1kg2bmaZb3XDPuKSTbkwmtZxUkzkkkxjK?usp=share_link" TargetMode="Externa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in/saumya-gaur-b89b31228/" TargetMode="External"/><Relationship Id="rId7" Type="http://schemas.openxmlformats.org/officeDocument/2006/relationships/hyperlink" Target="https://www.linkedin.com/in/pranshul-atri-967428222/" TargetMode="External"/><Relationship Id="rId2" Type="http://schemas.openxmlformats.org/officeDocument/2006/relationships/hyperlink" Target="mailto:Psaumyagauran@gmail.com" TargetMode="External"/><Relationship Id="rId1" Type="http://schemas.openxmlformats.org/officeDocument/2006/relationships/slideLayout" Target="../slideLayouts/slideLayout30.xml"/><Relationship Id="rId6" Type="http://schemas.openxmlformats.org/officeDocument/2006/relationships/hyperlink" Target="mailto:Saumyagauran@gmail.com" TargetMode="External"/><Relationship Id="rId5" Type="http://schemas.openxmlformats.org/officeDocument/2006/relationships/image" Target="../media/image62.sv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824918" y="3821523"/>
            <a:ext cx="4941771" cy="1122202"/>
          </a:xfrm>
        </p:spPr>
        <p:txBody>
          <a:bodyPr/>
          <a:lstStyle/>
          <a:p>
            <a:r>
              <a:rPr lang="en-US"/>
              <a:t>Team Name:</a:t>
            </a:r>
            <a:br>
              <a:rPr lang="en-US"/>
            </a:br>
            <a:r>
              <a:rPr lang="en-US" err="1">
                <a:ea typeface="+mj-lt"/>
                <a:cs typeface="+mj-lt"/>
              </a:rPr>
              <a:t>Code_aceion</a:t>
            </a:r>
            <a:endParaRPr lang="en-US" err="1"/>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824919" y="4954988"/>
            <a:ext cx="4941770" cy="1288757"/>
          </a:xfrm>
        </p:spPr>
        <p:txBody>
          <a:bodyPr vert="horz" lIns="91440" tIns="45720" rIns="91440" bIns="45720" rtlCol="0" anchor="t">
            <a:noAutofit/>
          </a:bodyPr>
          <a:lstStyle/>
          <a:p>
            <a:r>
              <a:rPr lang="en-US" sz="2400" b="1"/>
              <a:t>Team Members:</a:t>
            </a:r>
          </a:p>
          <a:p>
            <a:r>
              <a:rPr lang="en-US" sz="2400"/>
              <a:t>Saumya Gaur </a:t>
            </a:r>
          </a:p>
          <a:p>
            <a:r>
              <a:rPr lang="en-US" sz="2400"/>
              <a:t>Pranshul Atri</a:t>
            </a:r>
          </a:p>
        </p:txBody>
      </p:sp>
      <p:pic>
        <p:nvPicPr>
          <p:cNvPr id="6" name="Picture 6" descr="Chart&#10;&#10;Description automatically generated">
            <a:extLst>
              <a:ext uri="{FF2B5EF4-FFF2-40B4-BE49-F238E27FC236}">
                <a16:creationId xmlns:a16="http://schemas.microsoft.com/office/drawing/2014/main" id="{6E5A1B62-FEA1-91A4-D613-9D167FA542B5}"/>
              </a:ext>
            </a:extLst>
          </p:cNvPr>
          <p:cNvPicPr>
            <a:picLocks noChangeAspect="1"/>
          </p:cNvPicPr>
          <p:nvPr/>
        </p:nvPicPr>
        <p:blipFill>
          <a:blip r:embed="rId2"/>
          <a:stretch>
            <a:fillRect/>
          </a:stretch>
        </p:blipFill>
        <p:spPr>
          <a:xfrm>
            <a:off x="25400" y="3735328"/>
            <a:ext cx="6066366" cy="2668177"/>
          </a:xfrm>
          <a:prstGeom prst="rect">
            <a:avLst/>
          </a:prstGeom>
        </p:spPr>
      </p:pic>
      <p:pic>
        <p:nvPicPr>
          <p:cNvPr id="7" name="Picture 7" descr="Chart, pie chart&#10;&#10;Description automatically generated">
            <a:extLst>
              <a:ext uri="{FF2B5EF4-FFF2-40B4-BE49-F238E27FC236}">
                <a16:creationId xmlns:a16="http://schemas.microsoft.com/office/drawing/2014/main" id="{AB73028C-F375-6816-C79D-86CE3785F518}"/>
              </a:ext>
            </a:extLst>
          </p:cNvPr>
          <p:cNvPicPr>
            <a:picLocks noChangeAspect="1"/>
          </p:cNvPicPr>
          <p:nvPr/>
        </p:nvPicPr>
        <p:blipFill>
          <a:blip r:embed="rId3"/>
          <a:stretch>
            <a:fillRect/>
          </a:stretch>
        </p:blipFill>
        <p:spPr>
          <a:xfrm>
            <a:off x="8470900" y="267989"/>
            <a:ext cx="2743200" cy="2681357"/>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11AD2A-B525-A429-D9C0-287AEAA16541}"/>
              </a:ext>
            </a:extLst>
          </p:cNvPr>
          <p:cNvSpPr txBox="1"/>
          <p:nvPr/>
        </p:nvSpPr>
        <p:spPr>
          <a:xfrm>
            <a:off x="6475327" y="1404495"/>
            <a:ext cx="548435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7th Inference:</a:t>
            </a:r>
          </a:p>
          <a:p>
            <a:pPr marL="285750" indent="-285750">
              <a:buFont typeface="Wingdings"/>
              <a:buChar char="ü"/>
            </a:pPr>
            <a:r>
              <a:rPr lang="en-US">
                <a:ea typeface="+mn-lt"/>
                <a:cs typeface="+mn-lt"/>
              </a:rPr>
              <a:t>Students in this </a:t>
            </a:r>
            <a:r>
              <a:rPr lang="en-US" err="1">
                <a:ea typeface="+mn-lt"/>
                <a:cs typeface="+mn-lt"/>
              </a:rPr>
              <a:t>programme</a:t>
            </a:r>
            <a:r>
              <a:rPr lang="en-US">
                <a:ea typeface="+mn-lt"/>
                <a:cs typeface="+mn-lt"/>
              </a:rPr>
              <a:t> have chosen to </a:t>
            </a:r>
            <a:r>
              <a:rPr lang="en-US" err="1">
                <a:ea typeface="+mn-lt"/>
                <a:cs typeface="+mn-lt"/>
              </a:rPr>
              <a:t>specialise</a:t>
            </a:r>
            <a:r>
              <a:rPr lang="en-US">
                <a:ea typeface="+mn-lt"/>
                <a:cs typeface="+mn-lt"/>
              </a:rPr>
              <a:t> in either science, business, or the arts. We may observe that more candidates with a background in science and business attended the placement drive. Only 5.12% of candidates come from Art's background. </a:t>
            </a:r>
            <a:endParaRPr lang="en-US" b="1">
              <a:ea typeface="+mn-lt"/>
              <a:cs typeface="+mn-lt"/>
            </a:endParaRPr>
          </a:p>
          <a:p>
            <a:pPr marL="285750" indent="-285750">
              <a:buFont typeface="Wingdings"/>
              <a:buChar char="ü"/>
            </a:pPr>
            <a:r>
              <a:rPr lang="en-US">
                <a:ea typeface="+mn-lt"/>
                <a:cs typeface="+mn-lt"/>
              </a:rPr>
              <a:t>The success percentage was higher—around 60%—for students majoring in science and business than it was for students majoring in the arts.</a:t>
            </a:r>
          </a:p>
        </p:txBody>
      </p:sp>
      <p:sp>
        <p:nvSpPr>
          <p:cNvPr id="9" name="TextBox 8">
            <a:extLst>
              <a:ext uri="{FF2B5EF4-FFF2-40B4-BE49-F238E27FC236}">
                <a16:creationId xmlns:a16="http://schemas.microsoft.com/office/drawing/2014/main" id="{26AFE09A-7BC3-3A72-805A-369EC562B61D}"/>
              </a:ext>
            </a:extLst>
          </p:cNvPr>
          <p:cNvSpPr txBox="1"/>
          <p:nvPr/>
        </p:nvSpPr>
        <p:spPr>
          <a:xfrm>
            <a:off x="4806434" y="265956"/>
            <a:ext cx="72913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Specialization in Higher Secondary Education</a:t>
            </a:r>
          </a:p>
        </p:txBody>
      </p:sp>
      <p:pic>
        <p:nvPicPr>
          <p:cNvPr id="10" name="Picture 10" descr="Chart&#10;&#10;Description automatically generated">
            <a:extLst>
              <a:ext uri="{FF2B5EF4-FFF2-40B4-BE49-F238E27FC236}">
                <a16:creationId xmlns:a16="http://schemas.microsoft.com/office/drawing/2014/main" id="{FB46DD1A-B17E-E1AB-B689-6ADBDEBAC642}"/>
              </a:ext>
            </a:extLst>
          </p:cNvPr>
          <p:cNvPicPr>
            <a:picLocks noChangeAspect="1"/>
          </p:cNvPicPr>
          <p:nvPr/>
        </p:nvPicPr>
        <p:blipFill>
          <a:blip r:embed="rId2"/>
          <a:stretch>
            <a:fillRect/>
          </a:stretch>
        </p:blipFill>
        <p:spPr>
          <a:xfrm>
            <a:off x="301083" y="1168339"/>
            <a:ext cx="5159297" cy="4214664"/>
          </a:xfrm>
          <a:prstGeom prst="rect">
            <a:avLst/>
          </a:prstGeom>
        </p:spPr>
      </p:pic>
      <p:cxnSp>
        <p:nvCxnSpPr>
          <p:cNvPr id="12" name="Connector: Elbow 11">
            <a:extLst>
              <a:ext uri="{FF2B5EF4-FFF2-40B4-BE49-F238E27FC236}">
                <a16:creationId xmlns:a16="http://schemas.microsoft.com/office/drawing/2014/main" id="{148DE672-2B88-766C-C7FB-12A7D8CF9279}"/>
              </a:ext>
            </a:extLst>
          </p:cNvPr>
          <p:cNvCxnSpPr/>
          <p:nvPr/>
        </p:nvCxnSpPr>
        <p:spPr>
          <a:xfrm flipH="1" flipV="1">
            <a:off x="5215054" y="1981204"/>
            <a:ext cx="1232209" cy="4980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44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83FA5B-E214-42DB-52D5-5D9372873CE8}"/>
              </a:ext>
            </a:extLst>
          </p:cNvPr>
          <p:cNvSpPr txBox="1"/>
          <p:nvPr/>
        </p:nvSpPr>
        <p:spPr>
          <a:xfrm>
            <a:off x="6475327" y="2027105"/>
            <a:ext cx="54843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8th Inference:</a:t>
            </a:r>
          </a:p>
          <a:p>
            <a:pPr marL="285750" indent="-285750">
              <a:buFont typeface="Wingdings"/>
              <a:buChar char="ü"/>
            </a:pPr>
            <a:r>
              <a:rPr lang="en-US">
                <a:ea typeface="+mn-lt"/>
                <a:cs typeface="+mn-lt"/>
              </a:rPr>
              <a:t>Similar to high school accomplishments, kids who scored higher were more likely to receive a placement. Nonetheless, the relevance of this highlights the benefits of putting in extra effort while in college.</a:t>
            </a:r>
            <a:endParaRPr lang="en-US" b="1">
              <a:ea typeface="+mn-lt"/>
              <a:cs typeface="+mn-lt"/>
            </a:endParaRPr>
          </a:p>
        </p:txBody>
      </p:sp>
      <p:sp>
        <p:nvSpPr>
          <p:cNvPr id="7" name="TextBox 6">
            <a:extLst>
              <a:ext uri="{FF2B5EF4-FFF2-40B4-BE49-F238E27FC236}">
                <a16:creationId xmlns:a16="http://schemas.microsoft.com/office/drawing/2014/main" id="{0C0CFD51-9113-0CF2-CD7E-43CA339122B7}"/>
              </a:ext>
            </a:extLst>
          </p:cNvPr>
          <p:cNvSpPr txBox="1"/>
          <p:nvPr/>
        </p:nvSpPr>
        <p:spPr>
          <a:xfrm>
            <a:off x="5833017" y="265956"/>
            <a:ext cx="549215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Degree Percentage</a:t>
            </a:r>
          </a:p>
          <a:p>
            <a:endParaRPr lang="en-US" b="1"/>
          </a:p>
        </p:txBody>
      </p:sp>
      <p:pic>
        <p:nvPicPr>
          <p:cNvPr id="12" name="Picture 12" descr="Chart, histogram&#10;&#10;Description automatically generated">
            <a:extLst>
              <a:ext uri="{FF2B5EF4-FFF2-40B4-BE49-F238E27FC236}">
                <a16:creationId xmlns:a16="http://schemas.microsoft.com/office/drawing/2014/main" id="{93829AB8-94E0-B293-B1D7-A3E5D1BA8E77}"/>
              </a:ext>
            </a:extLst>
          </p:cNvPr>
          <p:cNvPicPr>
            <a:picLocks noChangeAspect="1"/>
          </p:cNvPicPr>
          <p:nvPr/>
        </p:nvPicPr>
        <p:blipFill>
          <a:blip r:embed="rId2"/>
          <a:stretch>
            <a:fillRect/>
          </a:stretch>
        </p:blipFill>
        <p:spPr>
          <a:xfrm>
            <a:off x="143108" y="1277739"/>
            <a:ext cx="6060687" cy="3429009"/>
          </a:xfrm>
          <a:prstGeom prst="rect">
            <a:avLst/>
          </a:prstGeom>
        </p:spPr>
      </p:pic>
      <p:cxnSp>
        <p:nvCxnSpPr>
          <p:cNvPr id="11" name="Connector: Elbow 10">
            <a:extLst>
              <a:ext uri="{FF2B5EF4-FFF2-40B4-BE49-F238E27FC236}">
                <a16:creationId xmlns:a16="http://schemas.microsoft.com/office/drawing/2014/main" id="{53E10904-8812-0132-A6AA-520A2EDF0C06}"/>
              </a:ext>
            </a:extLst>
          </p:cNvPr>
          <p:cNvCxnSpPr/>
          <p:nvPr/>
        </p:nvCxnSpPr>
        <p:spPr>
          <a:xfrm flipH="1" flipV="1">
            <a:off x="5400908" y="2436545"/>
            <a:ext cx="1232209" cy="4980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065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descr="Chart, bar chart&#10;&#10;Description automatically generated">
            <a:extLst>
              <a:ext uri="{FF2B5EF4-FFF2-40B4-BE49-F238E27FC236}">
                <a16:creationId xmlns:a16="http://schemas.microsoft.com/office/drawing/2014/main" id="{56F578E0-6771-8FB2-B1D5-4A41BD392CAC}"/>
              </a:ext>
            </a:extLst>
          </p:cNvPr>
          <p:cNvPicPr>
            <a:picLocks noChangeAspect="1"/>
          </p:cNvPicPr>
          <p:nvPr/>
        </p:nvPicPr>
        <p:blipFill>
          <a:blip r:embed="rId2"/>
          <a:stretch>
            <a:fillRect/>
          </a:stretch>
        </p:blipFill>
        <p:spPr>
          <a:xfrm>
            <a:off x="514815" y="1154156"/>
            <a:ext cx="5726151" cy="4568273"/>
          </a:xfrm>
          <a:prstGeom prst="rect">
            <a:avLst/>
          </a:prstGeom>
        </p:spPr>
      </p:pic>
      <p:cxnSp>
        <p:nvCxnSpPr>
          <p:cNvPr id="16" name="Connector: Elbow 15">
            <a:extLst>
              <a:ext uri="{FF2B5EF4-FFF2-40B4-BE49-F238E27FC236}">
                <a16:creationId xmlns:a16="http://schemas.microsoft.com/office/drawing/2014/main" id="{DA9FC493-9F6E-76BF-5965-EE72678483A4}"/>
              </a:ext>
            </a:extLst>
          </p:cNvPr>
          <p:cNvCxnSpPr/>
          <p:nvPr/>
        </p:nvCxnSpPr>
        <p:spPr>
          <a:xfrm flipH="1" flipV="1">
            <a:off x="5688981" y="2492301"/>
            <a:ext cx="1984916" cy="8790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5129236-45A8-9A88-AA30-17D26257B40A}"/>
              </a:ext>
            </a:extLst>
          </p:cNvPr>
          <p:cNvSpPr txBox="1"/>
          <p:nvPr/>
        </p:nvSpPr>
        <p:spPr>
          <a:xfrm>
            <a:off x="1589101" y="265956"/>
            <a:ext cx="9736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Under Graduation(Degree type)- Field of degree education</a:t>
            </a:r>
          </a:p>
        </p:txBody>
      </p:sp>
      <p:sp>
        <p:nvSpPr>
          <p:cNvPr id="20" name="TextBox 19">
            <a:extLst>
              <a:ext uri="{FF2B5EF4-FFF2-40B4-BE49-F238E27FC236}">
                <a16:creationId xmlns:a16="http://schemas.microsoft.com/office/drawing/2014/main" id="{FF7F8C28-2106-18A0-0C00-69F430B9799E}"/>
              </a:ext>
            </a:extLst>
          </p:cNvPr>
          <p:cNvSpPr txBox="1"/>
          <p:nvPr/>
        </p:nvSpPr>
        <p:spPr>
          <a:xfrm>
            <a:off x="7553278" y="949153"/>
            <a:ext cx="4043990"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9th Inference:</a:t>
            </a:r>
          </a:p>
          <a:p>
            <a:pPr marL="285750" indent="-285750">
              <a:buFont typeface="Wingdings"/>
              <a:buChar char="ü"/>
            </a:pPr>
            <a:r>
              <a:rPr lang="en-US">
                <a:ea typeface="+mn-lt"/>
                <a:cs typeface="+mn-lt"/>
              </a:rPr>
              <a:t>The results of higher secondary </a:t>
            </a:r>
            <a:r>
              <a:rPr lang="en-US" err="1">
                <a:ea typeface="+mn-lt"/>
                <a:cs typeface="+mn-lt"/>
              </a:rPr>
              <a:t>specialisation</a:t>
            </a:r>
            <a:r>
              <a:rPr lang="en-US">
                <a:ea typeface="+mn-lt"/>
                <a:cs typeface="+mn-lt"/>
              </a:rPr>
              <a:t> are mirrored by degree type. Students with a focus on science, technology, engineering, or business and management dominated the </a:t>
            </a:r>
            <a:r>
              <a:rPr lang="en-US" err="1">
                <a:ea typeface="+mn-lt"/>
                <a:cs typeface="+mn-lt"/>
              </a:rPr>
              <a:t>programme</a:t>
            </a:r>
            <a:r>
              <a:rPr lang="en-US">
                <a:ea typeface="+mn-lt"/>
                <a:cs typeface="+mn-lt"/>
              </a:rPr>
              <a:t> and are more likely to secure a placement. Nonetheless, it appears that the college offers little benefit to those who are </a:t>
            </a:r>
            <a:r>
              <a:rPr lang="en-US" err="1">
                <a:ea typeface="+mn-lt"/>
                <a:cs typeface="+mn-lt"/>
              </a:rPr>
              <a:t>categorised</a:t>
            </a:r>
            <a:r>
              <a:rPr lang="en-US">
                <a:ea typeface="+mn-lt"/>
                <a:cs typeface="+mn-lt"/>
              </a:rPr>
              <a:t> as others. </a:t>
            </a:r>
            <a:endParaRPr lang="en-US" b="1">
              <a:ea typeface="+mn-lt"/>
              <a:cs typeface="+mn-lt"/>
            </a:endParaRPr>
          </a:p>
          <a:p>
            <a:pPr marL="285750" indent="-285750">
              <a:buFont typeface="Wingdings"/>
              <a:buChar char="ü"/>
            </a:pPr>
            <a:endParaRPr lang="en-US">
              <a:ea typeface="+mn-lt"/>
              <a:cs typeface="+mn-lt"/>
            </a:endParaRPr>
          </a:p>
          <a:p>
            <a:pPr marL="285750" indent="-285750">
              <a:buFont typeface="Wingdings"/>
              <a:buChar char="ü"/>
            </a:pPr>
            <a:r>
              <a:rPr lang="en-US">
                <a:ea typeface="+mn-lt"/>
                <a:cs typeface="+mn-lt"/>
              </a:rPr>
              <a:t>Those students had lower application rates and even worse placement rates for the </a:t>
            </a:r>
            <a:r>
              <a:rPr lang="en-US" err="1">
                <a:ea typeface="+mn-lt"/>
                <a:cs typeface="+mn-lt"/>
              </a:rPr>
              <a:t>programme</a:t>
            </a:r>
            <a:r>
              <a:rPr lang="en-US">
                <a:ea typeface="+mn-lt"/>
                <a:cs typeface="+mn-lt"/>
              </a:rPr>
              <a:t>. In order for people studying other topics to succeed in the placement plan, further support is required, similar to the steps indicated for higher secondary </a:t>
            </a:r>
            <a:r>
              <a:rPr lang="en-US" err="1">
                <a:ea typeface="+mn-lt"/>
                <a:cs typeface="+mn-lt"/>
              </a:rPr>
              <a:t>specialisation</a:t>
            </a:r>
            <a:r>
              <a:rPr lang="en-US">
                <a:ea typeface="+mn-lt"/>
                <a:cs typeface="+mn-lt"/>
              </a:rPr>
              <a:t>.</a:t>
            </a:r>
            <a:endParaRPr lang="en-US" b="1">
              <a:ea typeface="+mn-lt"/>
              <a:cs typeface="+mn-lt"/>
            </a:endParaRPr>
          </a:p>
        </p:txBody>
      </p:sp>
    </p:spTree>
    <p:extLst>
      <p:ext uri="{BB962C8B-B14F-4D97-AF65-F5344CB8AC3E}">
        <p14:creationId xmlns:p14="http://schemas.microsoft.com/office/powerpoint/2010/main" val="2900820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hart, pie chart&#10;&#10;Description automatically generated">
            <a:extLst>
              <a:ext uri="{FF2B5EF4-FFF2-40B4-BE49-F238E27FC236}">
                <a16:creationId xmlns:a16="http://schemas.microsoft.com/office/drawing/2014/main" id="{8A881F2A-C278-B007-FC17-4088161C8A98}"/>
              </a:ext>
            </a:extLst>
          </p:cNvPr>
          <p:cNvPicPr>
            <a:picLocks noChangeAspect="1"/>
          </p:cNvPicPr>
          <p:nvPr/>
        </p:nvPicPr>
        <p:blipFill>
          <a:blip r:embed="rId2"/>
          <a:stretch>
            <a:fillRect/>
          </a:stretch>
        </p:blipFill>
        <p:spPr>
          <a:xfrm>
            <a:off x="217449" y="902312"/>
            <a:ext cx="6655419" cy="4458643"/>
          </a:xfrm>
          <a:prstGeom prst="rect">
            <a:avLst/>
          </a:prstGeom>
        </p:spPr>
      </p:pic>
      <p:sp>
        <p:nvSpPr>
          <p:cNvPr id="6" name="TextBox 5">
            <a:extLst>
              <a:ext uri="{FF2B5EF4-FFF2-40B4-BE49-F238E27FC236}">
                <a16:creationId xmlns:a16="http://schemas.microsoft.com/office/drawing/2014/main" id="{A626E326-D353-C9EA-F063-1AD4E791254E}"/>
              </a:ext>
            </a:extLst>
          </p:cNvPr>
          <p:cNvSpPr txBox="1"/>
          <p:nvPr/>
        </p:nvSpPr>
        <p:spPr>
          <a:xfrm>
            <a:off x="7571864" y="1887714"/>
            <a:ext cx="404399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10th Inference:</a:t>
            </a:r>
            <a:endParaRPr lang="en-US"/>
          </a:p>
          <a:p>
            <a:pPr marL="285750" indent="-285750">
              <a:buFont typeface="Wingdings"/>
              <a:buChar char="ü"/>
            </a:pPr>
            <a:r>
              <a:rPr lang="en-US">
                <a:ea typeface="+mn-lt"/>
                <a:cs typeface="+mn-lt"/>
              </a:rPr>
              <a:t>Around 66.2% of our applicants have no prior work experience.</a:t>
            </a:r>
            <a:endParaRPr lang="en-US" b="1">
              <a:ea typeface="+mn-lt"/>
              <a:cs typeface="+mn-lt"/>
            </a:endParaRPr>
          </a:p>
          <a:p>
            <a:pPr marL="285750" indent="-285750">
              <a:buFont typeface="Wingdings"/>
              <a:buChar char="ü"/>
            </a:pPr>
            <a:r>
              <a:rPr lang="en-US">
                <a:ea typeface="+mn-lt"/>
                <a:cs typeface="+mn-lt"/>
              </a:rPr>
              <a:t>Applicants with no prior work experience have received more job offers than those with experience.</a:t>
            </a:r>
          </a:p>
          <a:p>
            <a:pPr marL="285750" indent="-285750">
              <a:buFont typeface="Wingdings"/>
              <a:buChar char="ü"/>
            </a:pPr>
            <a:r>
              <a:rPr lang="en-US">
                <a:ea typeface="+mn-lt"/>
                <a:cs typeface="+mn-lt"/>
              </a:rPr>
              <a:t>We can infer that a candidate's employment history has no bearing on the hiring decision.</a:t>
            </a:r>
          </a:p>
        </p:txBody>
      </p:sp>
      <p:sp>
        <p:nvSpPr>
          <p:cNvPr id="8" name="TextBox 7">
            <a:extLst>
              <a:ext uri="{FF2B5EF4-FFF2-40B4-BE49-F238E27FC236}">
                <a16:creationId xmlns:a16="http://schemas.microsoft.com/office/drawing/2014/main" id="{90231585-0BC9-BCE6-5564-C61ED5852F77}"/>
              </a:ext>
            </a:extLst>
          </p:cNvPr>
          <p:cNvSpPr txBox="1"/>
          <p:nvPr/>
        </p:nvSpPr>
        <p:spPr>
          <a:xfrm>
            <a:off x="4880518" y="287123"/>
            <a:ext cx="6307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Work experience Vs Placement Status</a:t>
            </a:r>
          </a:p>
        </p:txBody>
      </p:sp>
      <p:cxnSp>
        <p:nvCxnSpPr>
          <p:cNvPr id="2" name="Connector: Elbow 1">
            <a:extLst>
              <a:ext uri="{FF2B5EF4-FFF2-40B4-BE49-F238E27FC236}">
                <a16:creationId xmlns:a16="http://schemas.microsoft.com/office/drawing/2014/main" id="{F21A14F2-2A03-D90E-7573-68C9282E055E}"/>
              </a:ext>
            </a:extLst>
          </p:cNvPr>
          <p:cNvCxnSpPr/>
          <p:nvPr/>
        </p:nvCxnSpPr>
        <p:spPr>
          <a:xfrm flipH="1">
            <a:off x="6341534" y="2590800"/>
            <a:ext cx="1371599" cy="112606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208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hart, histogram&#10;&#10;Description automatically generated">
            <a:extLst>
              <a:ext uri="{FF2B5EF4-FFF2-40B4-BE49-F238E27FC236}">
                <a16:creationId xmlns:a16="http://schemas.microsoft.com/office/drawing/2014/main" id="{3299A4C1-4F86-E26F-A5A6-1F36166FC21C}"/>
              </a:ext>
            </a:extLst>
          </p:cNvPr>
          <p:cNvPicPr>
            <a:picLocks noChangeAspect="1"/>
          </p:cNvPicPr>
          <p:nvPr/>
        </p:nvPicPr>
        <p:blipFill>
          <a:blip r:embed="rId2"/>
          <a:stretch>
            <a:fillRect/>
          </a:stretch>
        </p:blipFill>
        <p:spPr>
          <a:xfrm>
            <a:off x="263912" y="1262411"/>
            <a:ext cx="5651809" cy="4927909"/>
          </a:xfrm>
          <a:prstGeom prst="rect">
            <a:avLst/>
          </a:prstGeom>
        </p:spPr>
      </p:pic>
      <p:sp>
        <p:nvSpPr>
          <p:cNvPr id="2" name="TextBox 1">
            <a:extLst>
              <a:ext uri="{FF2B5EF4-FFF2-40B4-BE49-F238E27FC236}">
                <a16:creationId xmlns:a16="http://schemas.microsoft.com/office/drawing/2014/main" id="{EA1AAFBE-D1CC-1274-14D7-20174F10D1A0}"/>
              </a:ext>
            </a:extLst>
          </p:cNvPr>
          <p:cNvSpPr txBox="1"/>
          <p:nvPr/>
        </p:nvSpPr>
        <p:spPr>
          <a:xfrm>
            <a:off x="2181241" y="144821"/>
            <a:ext cx="941510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Employability test percentage ( conducted by college) /MBA percentage</a:t>
            </a:r>
          </a:p>
        </p:txBody>
      </p:sp>
      <p:sp>
        <p:nvSpPr>
          <p:cNvPr id="6" name="TextBox 5">
            <a:extLst>
              <a:ext uri="{FF2B5EF4-FFF2-40B4-BE49-F238E27FC236}">
                <a16:creationId xmlns:a16="http://schemas.microsoft.com/office/drawing/2014/main" id="{C7D03F9B-44FD-75F4-4C55-1944278C8DBC}"/>
              </a:ext>
            </a:extLst>
          </p:cNvPr>
          <p:cNvSpPr txBox="1"/>
          <p:nvPr/>
        </p:nvSpPr>
        <p:spPr>
          <a:xfrm>
            <a:off x="7169697" y="1464381"/>
            <a:ext cx="404399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11th Inference:</a:t>
            </a:r>
            <a:endParaRPr lang="en-US"/>
          </a:p>
          <a:p>
            <a:pPr marL="285750" indent="-285750">
              <a:buFont typeface="Wingdings"/>
              <a:buChar char="ü"/>
            </a:pPr>
            <a:r>
              <a:rPr lang="en-US">
                <a:ea typeface="+mn-lt"/>
                <a:cs typeface="+mn-lt"/>
              </a:rPr>
              <a:t>Contrary to other metrics previously examined, it seems that the proportion of employability test results had no effect on students' chances of landing a job. Students with a range of scores, including those between 50 and 55 percent, were able to find employment.</a:t>
            </a:r>
            <a:endParaRPr lang="en-US" b="1">
              <a:ea typeface="+mn-lt"/>
              <a:cs typeface="+mn-lt"/>
            </a:endParaRPr>
          </a:p>
          <a:p>
            <a:pPr marL="285750" indent="-285750">
              <a:buFont typeface="Wingdings"/>
              <a:buChar char="ü"/>
            </a:pPr>
            <a:endParaRPr lang="en-US"/>
          </a:p>
          <a:p>
            <a:pPr marL="285750" indent="-285750">
              <a:buFont typeface="Wingdings"/>
              <a:buChar char="ü"/>
            </a:pPr>
            <a:r>
              <a:rPr lang="en-US">
                <a:ea typeface="+mn-lt"/>
                <a:cs typeface="+mn-lt"/>
              </a:rPr>
              <a:t>The MBA percentage reveals a similar result. The proportion has a negligible effect on getting a job. Nonetheless, it was difficult for individuals who received between 50 and 55 percent to get a spot.</a:t>
            </a:r>
          </a:p>
        </p:txBody>
      </p:sp>
      <p:cxnSp>
        <p:nvCxnSpPr>
          <p:cNvPr id="4" name="Connector: Elbow 3">
            <a:extLst>
              <a:ext uri="{FF2B5EF4-FFF2-40B4-BE49-F238E27FC236}">
                <a16:creationId xmlns:a16="http://schemas.microsoft.com/office/drawing/2014/main" id="{3A0FF59B-1F30-2C1F-B36C-74232D3F35B3}"/>
              </a:ext>
            </a:extLst>
          </p:cNvPr>
          <p:cNvCxnSpPr/>
          <p:nvPr/>
        </p:nvCxnSpPr>
        <p:spPr>
          <a:xfrm flipH="1">
            <a:off x="5579534" y="2421467"/>
            <a:ext cx="1763182" cy="13800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698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76482-A18F-BA87-2C12-AD6D59261B40}"/>
              </a:ext>
            </a:extLst>
          </p:cNvPr>
          <p:cNvSpPr txBox="1"/>
          <p:nvPr/>
        </p:nvSpPr>
        <p:spPr>
          <a:xfrm>
            <a:off x="3814233" y="224366"/>
            <a:ext cx="70535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MBA marks vs Placement Status</a:t>
            </a:r>
          </a:p>
        </p:txBody>
      </p:sp>
      <p:pic>
        <p:nvPicPr>
          <p:cNvPr id="4" name="Picture 4" descr="A picture containing graphical user interface&#10;&#10;Description automatically generated">
            <a:extLst>
              <a:ext uri="{FF2B5EF4-FFF2-40B4-BE49-F238E27FC236}">
                <a16:creationId xmlns:a16="http://schemas.microsoft.com/office/drawing/2014/main" id="{86EA25DF-0D40-CB05-19B0-7F98F7F83888}"/>
              </a:ext>
            </a:extLst>
          </p:cNvPr>
          <p:cNvPicPr>
            <a:picLocks noChangeAspect="1"/>
          </p:cNvPicPr>
          <p:nvPr/>
        </p:nvPicPr>
        <p:blipFill>
          <a:blip r:embed="rId2"/>
          <a:stretch>
            <a:fillRect/>
          </a:stretch>
        </p:blipFill>
        <p:spPr>
          <a:xfrm>
            <a:off x="120651" y="1430444"/>
            <a:ext cx="6489699" cy="4822612"/>
          </a:xfrm>
          <a:prstGeom prst="rect">
            <a:avLst/>
          </a:prstGeom>
        </p:spPr>
      </p:pic>
      <p:sp>
        <p:nvSpPr>
          <p:cNvPr id="6" name="TextBox 5">
            <a:extLst>
              <a:ext uri="{FF2B5EF4-FFF2-40B4-BE49-F238E27FC236}">
                <a16:creationId xmlns:a16="http://schemas.microsoft.com/office/drawing/2014/main" id="{474313BD-DD5B-C7BD-65DA-6212195A798A}"/>
              </a:ext>
            </a:extLst>
          </p:cNvPr>
          <p:cNvSpPr txBox="1"/>
          <p:nvPr/>
        </p:nvSpPr>
        <p:spPr>
          <a:xfrm>
            <a:off x="7571864" y="2067631"/>
            <a:ext cx="404399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12th Inference:</a:t>
            </a:r>
            <a:endParaRPr lang="en-US" dirty="0"/>
          </a:p>
          <a:p>
            <a:pPr marL="285750" indent="-285750">
              <a:buFont typeface="Wingdings"/>
              <a:buChar char="ü"/>
            </a:pPr>
            <a:r>
              <a:rPr lang="en-US" dirty="0">
                <a:ea typeface="+mn-lt"/>
                <a:cs typeface="+mn-lt"/>
              </a:rPr>
              <a:t>From the graph, we can infer that </a:t>
            </a:r>
            <a:endParaRPr lang="en-US" b="1">
              <a:ea typeface="+mn-lt"/>
              <a:cs typeface="+mn-lt"/>
            </a:endParaRPr>
          </a:p>
          <a:p>
            <a:pPr marL="285750" indent="-285750">
              <a:buFont typeface="Wingdings"/>
              <a:buChar char="ü"/>
            </a:pPr>
            <a:r>
              <a:rPr lang="en-US" dirty="0">
                <a:ea typeface="+mn-lt"/>
                <a:cs typeface="+mn-lt"/>
              </a:rPr>
              <a:t>Few students below 55 MBA percentage got placed.</a:t>
            </a:r>
          </a:p>
          <a:p>
            <a:pPr marL="285750" indent="-285750">
              <a:buFont typeface="Wingdings"/>
              <a:buChar char="ü"/>
            </a:pPr>
            <a:r>
              <a:rPr lang="en-US" dirty="0">
                <a:ea typeface="+mn-lt"/>
                <a:cs typeface="+mn-lt"/>
              </a:rPr>
              <a:t>Whereas there are just a few students who had above 70 MBA percentage but didn't get placed.</a:t>
            </a:r>
          </a:p>
          <a:p>
            <a:pPr marL="285750" indent="-285750">
              <a:buFont typeface="Wingdings"/>
              <a:buChar char="ü"/>
            </a:pPr>
            <a:r>
              <a:rPr lang="en-US" dirty="0">
                <a:ea typeface="+mn-lt"/>
                <a:cs typeface="+mn-lt"/>
              </a:rPr>
              <a:t>Most students having MBA percentage above 55 got placed. </a:t>
            </a:r>
            <a:endParaRPr lang="en-US"/>
          </a:p>
          <a:p>
            <a:pPr marL="285750" indent="-285750">
              <a:buFont typeface="Wingdings"/>
              <a:buChar char="ü"/>
            </a:pPr>
            <a:r>
              <a:rPr lang="en-US" dirty="0">
                <a:ea typeface="+mn-lt"/>
                <a:cs typeface="+mn-lt"/>
              </a:rPr>
              <a:t>Hence MBA percentage directly affects placements.</a:t>
            </a:r>
          </a:p>
        </p:txBody>
      </p:sp>
      <p:cxnSp>
        <p:nvCxnSpPr>
          <p:cNvPr id="7" name="Connector: Elbow 6">
            <a:extLst>
              <a:ext uri="{FF2B5EF4-FFF2-40B4-BE49-F238E27FC236}">
                <a16:creationId xmlns:a16="http://schemas.microsoft.com/office/drawing/2014/main" id="{C8AAABB7-F718-A21B-7330-A7759CD8A404}"/>
              </a:ext>
            </a:extLst>
          </p:cNvPr>
          <p:cNvCxnSpPr/>
          <p:nvPr/>
        </p:nvCxnSpPr>
        <p:spPr>
          <a:xfrm flipH="1">
            <a:off x="6013450" y="3088216"/>
            <a:ext cx="1562100" cy="10096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424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hart, scatter chart&#10;&#10;Description automatically generated">
            <a:extLst>
              <a:ext uri="{FF2B5EF4-FFF2-40B4-BE49-F238E27FC236}">
                <a16:creationId xmlns:a16="http://schemas.microsoft.com/office/drawing/2014/main" id="{72005AB9-9745-3A7E-181B-D37445F75CEF}"/>
              </a:ext>
            </a:extLst>
          </p:cNvPr>
          <p:cNvPicPr>
            <a:picLocks noChangeAspect="1"/>
          </p:cNvPicPr>
          <p:nvPr/>
        </p:nvPicPr>
        <p:blipFill>
          <a:blip r:embed="rId2"/>
          <a:stretch>
            <a:fillRect/>
          </a:stretch>
        </p:blipFill>
        <p:spPr>
          <a:xfrm>
            <a:off x="105936" y="2730837"/>
            <a:ext cx="10930053" cy="3988985"/>
          </a:xfrm>
          <a:prstGeom prst="rect">
            <a:avLst/>
          </a:prstGeom>
        </p:spPr>
      </p:pic>
      <p:sp>
        <p:nvSpPr>
          <p:cNvPr id="9" name="TextBox 8">
            <a:extLst>
              <a:ext uri="{FF2B5EF4-FFF2-40B4-BE49-F238E27FC236}">
                <a16:creationId xmlns:a16="http://schemas.microsoft.com/office/drawing/2014/main" id="{226EF383-E356-8E0E-48E0-336437226E5D}"/>
              </a:ext>
            </a:extLst>
          </p:cNvPr>
          <p:cNvSpPr txBox="1"/>
          <p:nvPr/>
        </p:nvSpPr>
        <p:spPr>
          <a:xfrm>
            <a:off x="1829730" y="224366"/>
            <a:ext cx="90380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Does MBA percentage and Employability score correlate</a:t>
            </a:r>
          </a:p>
        </p:txBody>
      </p:sp>
      <p:sp>
        <p:nvSpPr>
          <p:cNvPr id="2" name="TextBox 1">
            <a:extLst>
              <a:ext uri="{FF2B5EF4-FFF2-40B4-BE49-F238E27FC236}">
                <a16:creationId xmlns:a16="http://schemas.microsoft.com/office/drawing/2014/main" id="{9535A360-8D55-8426-F4AE-CFFFD36014F2}"/>
              </a:ext>
            </a:extLst>
          </p:cNvPr>
          <p:cNvSpPr txBox="1"/>
          <p:nvPr/>
        </p:nvSpPr>
        <p:spPr>
          <a:xfrm>
            <a:off x="5329501" y="746918"/>
            <a:ext cx="663283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13th Inference:</a:t>
            </a:r>
            <a:endParaRPr lang="en-US" dirty="0">
              <a:ea typeface="+mn-lt"/>
              <a:cs typeface="+mn-lt"/>
            </a:endParaRPr>
          </a:p>
          <a:p>
            <a:pPr marL="342900" indent="-342900">
              <a:buFont typeface="Wingdings"/>
              <a:buChar char="ü"/>
            </a:pPr>
            <a:r>
              <a:rPr lang="en-US" dirty="0">
                <a:ea typeface="+mn-lt"/>
                <a:cs typeface="+mn-lt"/>
              </a:rPr>
              <a:t>We can deduce from the graph that students with work experience who had high </a:t>
            </a:r>
            <a:r>
              <a:rPr lang="en-US" dirty="0" err="1">
                <a:ea typeface="+mn-lt"/>
                <a:cs typeface="+mn-lt"/>
              </a:rPr>
              <a:t>etedt_p</a:t>
            </a:r>
            <a:r>
              <a:rPr lang="en-US" dirty="0">
                <a:ea typeface="+mn-lt"/>
                <a:cs typeface="+mn-lt"/>
              </a:rPr>
              <a:t> scores were placed more often than those without work experience.</a:t>
            </a:r>
            <a:endParaRPr lang="en-US"/>
          </a:p>
          <a:p>
            <a:pPr marL="342900" indent="-342900">
              <a:buFont typeface="Wingdings"/>
              <a:buChar char="ü"/>
            </a:pPr>
            <a:r>
              <a:rPr lang="en-US" dirty="0">
                <a:ea typeface="+mn-lt"/>
                <a:cs typeface="+mn-lt"/>
              </a:rPr>
              <a:t>This demonstrates that, in contrast to work </a:t>
            </a:r>
            <a:r>
              <a:rPr lang="en-US" dirty="0" err="1">
                <a:ea typeface="+mn-lt"/>
                <a:cs typeface="+mn-lt"/>
              </a:rPr>
              <a:t>etest_p</a:t>
            </a:r>
            <a:r>
              <a:rPr lang="en-US" dirty="0">
                <a:ea typeface="+mn-lt"/>
                <a:cs typeface="+mn-lt"/>
              </a:rPr>
              <a:t> has no impact on forecasting the placement status of students.</a:t>
            </a:r>
            <a:endParaRPr lang="en-US" dirty="0"/>
          </a:p>
        </p:txBody>
      </p:sp>
      <p:cxnSp>
        <p:nvCxnSpPr>
          <p:cNvPr id="4" name="Straight Arrow Connector 3">
            <a:extLst>
              <a:ext uri="{FF2B5EF4-FFF2-40B4-BE49-F238E27FC236}">
                <a16:creationId xmlns:a16="http://schemas.microsoft.com/office/drawing/2014/main" id="{C48361DC-A47A-147F-A611-BEB54A3BB02F}"/>
              </a:ext>
            </a:extLst>
          </p:cNvPr>
          <p:cNvCxnSpPr/>
          <p:nvPr/>
        </p:nvCxnSpPr>
        <p:spPr>
          <a:xfrm flipH="1">
            <a:off x="5198534" y="2283884"/>
            <a:ext cx="355600" cy="1136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142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76482-A18F-BA87-2C12-AD6D59261B40}"/>
              </a:ext>
            </a:extLst>
          </p:cNvPr>
          <p:cNvSpPr txBox="1"/>
          <p:nvPr/>
        </p:nvSpPr>
        <p:spPr>
          <a:xfrm>
            <a:off x="1888067" y="224366"/>
            <a:ext cx="89796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Specialization V/S Placement for Male/Female</a:t>
            </a:r>
            <a:endParaRPr lang="en-US" dirty="0"/>
          </a:p>
        </p:txBody>
      </p:sp>
      <p:pic>
        <p:nvPicPr>
          <p:cNvPr id="4" name="Picture 4" descr="Chart&#10;&#10;Description automatically generated">
            <a:extLst>
              <a:ext uri="{FF2B5EF4-FFF2-40B4-BE49-F238E27FC236}">
                <a16:creationId xmlns:a16="http://schemas.microsoft.com/office/drawing/2014/main" id="{2C831FCC-5E0A-442C-F07F-E2441627D24E}"/>
              </a:ext>
            </a:extLst>
          </p:cNvPr>
          <p:cNvPicPr>
            <a:picLocks noChangeAspect="1"/>
          </p:cNvPicPr>
          <p:nvPr/>
        </p:nvPicPr>
        <p:blipFill rotWithShape="1">
          <a:blip r:embed="rId2"/>
          <a:srcRect t="9645" r="-96" b="1523"/>
          <a:stretch/>
        </p:blipFill>
        <p:spPr>
          <a:xfrm>
            <a:off x="205316" y="3101275"/>
            <a:ext cx="11093461" cy="3712938"/>
          </a:xfrm>
          <a:prstGeom prst="rect">
            <a:avLst/>
          </a:prstGeom>
        </p:spPr>
      </p:pic>
      <p:sp>
        <p:nvSpPr>
          <p:cNvPr id="5" name="TextBox 4">
            <a:extLst>
              <a:ext uri="{FF2B5EF4-FFF2-40B4-BE49-F238E27FC236}">
                <a16:creationId xmlns:a16="http://schemas.microsoft.com/office/drawing/2014/main" id="{51C2FC8F-1AC2-F735-5726-ECA6D79EE336}"/>
              </a:ext>
            </a:extLst>
          </p:cNvPr>
          <p:cNvSpPr txBox="1"/>
          <p:nvPr/>
        </p:nvSpPr>
        <p:spPr>
          <a:xfrm>
            <a:off x="5329501" y="746918"/>
            <a:ext cx="66328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14th Inference:</a:t>
            </a:r>
            <a:endParaRPr lang="en-US" dirty="0">
              <a:ea typeface="+mn-lt"/>
              <a:cs typeface="+mn-lt"/>
            </a:endParaRPr>
          </a:p>
          <a:p>
            <a:pPr marL="285750" indent="-285750">
              <a:buFont typeface="Wingdings"/>
              <a:buChar char="ü"/>
            </a:pPr>
            <a:r>
              <a:rPr lang="en-US" dirty="0">
                <a:ea typeface="+mn-lt"/>
                <a:cs typeface="+mn-lt"/>
              </a:rPr>
              <a:t>We can deduce from the data that most guys received more pay than females for the same </a:t>
            </a:r>
            <a:r>
              <a:rPr lang="en-US" dirty="0" err="1">
                <a:ea typeface="+mn-lt"/>
                <a:cs typeface="+mn-lt"/>
              </a:rPr>
              <a:t>specialisation</a:t>
            </a:r>
            <a:r>
              <a:rPr lang="en-US" dirty="0">
                <a:ea typeface="+mn-lt"/>
                <a:cs typeface="+mn-lt"/>
              </a:rPr>
              <a:t>.</a:t>
            </a:r>
          </a:p>
          <a:p>
            <a:pPr marL="285750" indent="-285750">
              <a:buFont typeface="Wingdings"/>
              <a:buChar char="ü"/>
            </a:pPr>
            <a:r>
              <a:rPr lang="en-US" dirty="0">
                <a:ea typeface="+mn-lt"/>
                <a:cs typeface="+mn-lt"/>
              </a:rPr>
              <a:t>Some male students in </a:t>
            </a:r>
            <a:r>
              <a:rPr lang="en-US" dirty="0" err="1">
                <a:ea typeface="+mn-lt"/>
                <a:cs typeface="+mn-lt"/>
              </a:rPr>
              <a:t>Mkt&amp;Fin</a:t>
            </a:r>
            <a:r>
              <a:rPr lang="en-US" dirty="0">
                <a:ea typeface="+mn-lt"/>
                <a:cs typeface="+mn-lt"/>
              </a:rPr>
              <a:t> received greater packages ranging from 7 lakhs to 10 lakhs than students having </a:t>
            </a:r>
            <a:r>
              <a:rPr lang="en-US" dirty="0" err="1">
                <a:ea typeface="+mn-lt"/>
                <a:cs typeface="+mn-lt"/>
              </a:rPr>
              <a:t>specialisation</a:t>
            </a:r>
            <a:r>
              <a:rPr lang="en-US" dirty="0">
                <a:ea typeface="+mn-lt"/>
                <a:cs typeface="+mn-lt"/>
              </a:rPr>
              <a:t> in </a:t>
            </a:r>
            <a:r>
              <a:rPr lang="en-US" dirty="0" err="1">
                <a:ea typeface="+mn-lt"/>
                <a:cs typeface="+mn-lt"/>
              </a:rPr>
              <a:t>Mkt&amp;HR</a:t>
            </a:r>
            <a:r>
              <a:rPr lang="en-US" dirty="0">
                <a:ea typeface="+mn-lt"/>
                <a:cs typeface="+mn-lt"/>
              </a:rPr>
              <a:t>.</a:t>
            </a:r>
          </a:p>
          <a:p>
            <a:pPr marL="342900" indent="-342900">
              <a:buFont typeface="Wingdings"/>
              <a:buChar char="ü"/>
            </a:pPr>
            <a:r>
              <a:rPr lang="en-US" dirty="0">
                <a:ea typeface="+mn-lt"/>
                <a:cs typeface="+mn-lt"/>
              </a:rPr>
              <a:t>Average salary in </a:t>
            </a:r>
            <a:r>
              <a:rPr lang="en-US" dirty="0" err="1">
                <a:ea typeface="+mn-lt"/>
                <a:cs typeface="+mn-lt"/>
              </a:rPr>
              <a:t>Mkt&amp;Fin</a:t>
            </a:r>
            <a:r>
              <a:rPr lang="en-US" dirty="0">
                <a:ea typeface="+mn-lt"/>
                <a:cs typeface="+mn-lt"/>
              </a:rPr>
              <a:t> is more than in </a:t>
            </a:r>
            <a:r>
              <a:rPr lang="en-US" dirty="0" err="1">
                <a:ea typeface="+mn-lt"/>
                <a:cs typeface="+mn-lt"/>
              </a:rPr>
              <a:t>Mkt&amp;HR</a:t>
            </a:r>
            <a:r>
              <a:rPr lang="en-US" dirty="0">
                <a:ea typeface="+mn-lt"/>
                <a:cs typeface="+mn-lt"/>
              </a:rPr>
              <a:t> for both male and female</a:t>
            </a:r>
            <a:endParaRPr lang="en-US" dirty="0"/>
          </a:p>
        </p:txBody>
      </p:sp>
      <p:cxnSp>
        <p:nvCxnSpPr>
          <p:cNvPr id="6" name="Straight Arrow Connector 5">
            <a:extLst>
              <a:ext uri="{FF2B5EF4-FFF2-40B4-BE49-F238E27FC236}">
                <a16:creationId xmlns:a16="http://schemas.microsoft.com/office/drawing/2014/main" id="{522142EB-3F16-C403-1F5E-B862BCB6D973}"/>
              </a:ext>
            </a:extLst>
          </p:cNvPr>
          <p:cNvCxnSpPr/>
          <p:nvPr/>
        </p:nvCxnSpPr>
        <p:spPr>
          <a:xfrm>
            <a:off x="9512300" y="2770717"/>
            <a:ext cx="25400" cy="660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387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069F1E-DF45-457A-39F8-4B05E4CA3E26}"/>
              </a:ext>
            </a:extLst>
          </p:cNvPr>
          <p:cNvSpPr txBox="1"/>
          <p:nvPr/>
        </p:nvSpPr>
        <p:spPr>
          <a:xfrm>
            <a:off x="7937359" y="721643"/>
            <a:ext cx="327687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Distribution of our data</a:t>
            </a:r>
          </a:p>
        </p:txBody>
      </p:sp>
      <p:pic>
        <p:nvPicPr>
          <p:cNvPr id="2" name="Picture 2" descr="Diagram&#10;&#10;Description automatically generated">
            <a:extLst>
              <a:ext uri="{FF2B5EF4-FFF2-40B4-BE49-F238E27FC236}">
                <a16:creationId xmlns:a16="http://schemas.microsoft.com/office/drawing/2014/main" id="{054A94DE-E837-A0CE-858C-55C89587AA08}"/>
              </a:ext>
            </a:extLst>
          </p:cNvPr>
          <p:cNvPicPr>
            <a:picLocks noChangeAspect="1"/>
          </p:cNvPicPr>
          <p:nvPr/>
        </p:nvPicPr>
        <p:blipFill>
          <a:blip r:embed="rId2"/>
          <a:stretch>
            <a:fillRect/>
          </a:stretch>
        </p:blipFill>
        <p:spPr>
          <a:xfrm>
            <a:off x="3717" y="3295"/>
            <a:ext cx="7974980" cy="6897874"/>
          </a:xfrm>
          <a:prstGeom prst="rect">
            <a:avLst/>
          </a:prstGeom>
        </p:spPr>
      </p:pic>
      <p:sp>
        <p:nvSpPr>
          <p:cNvPr id="3" name="TextBox 2">
            <a:extLst>
              <a:ext uri="{FF2B5EF4-FFF2-40B4-BE49-F238E27FC236}">
                <a16:creationId xmlns:a16="http://schemas.microsoft.com/office/drawing/2014/main" id="{ADAF26F6-9950-36AA-E200-8EA8FDF48AF0}"/>
              </a:ext>
            </a:extLst>
          </p:cNvPr>
          <p:cNvSpPr txBox="1"/>
          <p:nvPr/>
        </p:nvSpPr>
        <p:spPr>
          <a:xfrm>
            <a:off x="8285691" y="1916376"/>
            <a:ext cx="382164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ü"/>
            </a:pPr>
            <a:r>
              <a:rPr lang="en-US" sz="2000" dirty="0">
                <a:ea typeface="+mn-lt"/>
                <a:cs typeface="+mn-lt"/>
              </a:rPr>
              <a:t>Candidates who received high marks in their secondary and undergraduate studies were placed.</a:t>
            </a:r>
            <a:endParaRPr lang="en-US" sz="2000"/>
          </a:p>
          <a:p>
            <a:pPr marL="342900" indent="-342900">
              <a:buFont typeface="Wingdings"/>
              <a:buChar char="ü"/>
            </a:pPr>
            <a:r>
              <a:rPr lang="en-US" sz="2000" dirty="0">
                <a:ea typeface="+mn-lt"/>
                <a:cs typeface="+mn-lt"/>
              </a:rPr>
              <a:t>Those who performed well in school were placed.</a:t>
            </a:r>
            <a:endParaRPr lang="en-US" sz="2000"/>
          </a:p>
          <a:p>
            <a:pPr marL="342900" indent="-342900">
              <a:buFont typeface="Wingdings"/>
              <a:buChar char="ü"/>
            </a:pPr>
            <a:r>
              <a:rPr lang="en-US" sz="2000" dirty="0">
                <a:ea typeface="+mn-lt"/>
                <a:cs typeface="+mn-lt"/>
              </a:rPr>
              <a:t>comparing the proportion of students that were matched with applicants who scored well on the </a:t>
            </a:r>
            <a:r>
              <a:rPr lang="en-US" sz="2000" dirty="0" err="1">
                <a:ea typeface="+mn-lt"/>
                <a:cs typeface="+mn-lt"/>
              </a:rPr>
              <a:t>mba</a:t>
            </a:r>
            <a:r>
              <a:rPr lang="en-US" sz="2000" dirty="0">
                <a:ea typeface="+mn-lt"/>
                <a:cs typeface="+mn-lt"/>
              </a:rPr>
              <a:t> test and the employability test</a:t>
            </a:r>
            <a:endParaRPr lang="en-US" sz="2000"/>
          </a:p>
        </p:txBody>
      </p:sp>
      <p:cxnSp>
        <p:nvCxnSpPr>
          <p:cNvPr id="4" name="Connector: Elbow 3">
            <a:extLst>
              <a:ext uri="{FF2B5EF4-FFF2-40B4-BE49-F238E27FC236}">
                <a16:creationId xmlns:a16="http://schemas.microsoft.com/office/drawing/2014/main" id="{48448D99-2FAD-DB20-2199-3BDCA79A5B14}"/>
              </a:ext>
            </a:extLst>
          </p:cNvPr>
          <p:cNvCxnSpPr/>
          <p:nvPr/>
        </p:nvCxnSpPr>
        <p:spPr>
          <a:xfrm flipH="1">
            <a:off x="7436908" y="2701925"/>
            <a:ext cx="1117601" cy="121073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672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14445" y="110124"/>
            <a:ext cx="8421688" cy="1325563"/>
          </a:xfrm>
        </p:spPr>
        <p:txBody>
          <a:bodyPr>
            <a:normAutofit/>
          </a:bodyPr>
          <a:lstStyle/>
          <a:p>
            <a:r>
              <a:rPr lang="en-US" sz="4800"/>
              <a:t>Summary</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a:p>
        </p:txBody>
      </p:sp>
      <p:sp>
        <p:nvSpPr>
          <p:cNvPr id="31" name="TextBox 30">
            <a:extLst>
              <a:ext uri="{FF2B5EF4-FFF2-40B4-BE49-F238E27FC236}">
                <a16:creationId xmlns:a16="http://schemas.microsoft.com/office/drawing/2014/main" id="{45A5B46D-37F3-B7AD-2CD3-E4438009D3A3}"/>
              </a:ext>
            </a:extLst>
          </p:cNvPr>
          <p:cNvSpPr txBox="1"/>
          <p:nvPr/>
        </p:nvSpPr>
        <p:spPr>
          <a:xfrm>
            <a:off x="327360" y="1211428"/>
            <a:ext cx="1139841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2000" dirty="0">
                <a:ea typeface="+mn-lt"/>
                <a:cs typeface="+mn-lt"/>
              </a:rPr>
              <a:t>A few unsettling trends have been observed in the student success rates. Universities are recommended to invest in underrepresented groups, such as female students and those who have studied subjects other than their field of study.</a:t>
            </a:r>
            <a:endParaRPr lang="en-US" sz="2000"/>
          </a:p>
          <a:p>
            <a:pPr marL="285750" indent="-285750">
              <a:buFont typeface="Wingdings"/>
              <a:buChar char="ü"/>
            </a:pPr>
            <a:r>
              <a:rPr lang="en-US" sz="2000" dirty="0">
                <a:ea typeface="+mn-lt"/>
                <a:cs typeface="+mn-lt"/>
              </a:rPr>
              <a:t>Higher percentages of secondary and higher education students had a better chance of placement. Thus, the placement of students is influenced by the </a:t>
            </a:r>
            <a:r>
              <a:rPr lang="en-US" sz="2000" dirty="0" err="1">
                <a:ea typeface="+mn-lt"/>
                <a:cs typeface="+mn-lt"/>
              </a:rPr>
              <a:t>ssc_p</a:t>
            </a:r>
            <a:r>
              <a:rPr lang="en-US" sz="2000" dirty="0">
                <a:ea typeface="+mn-lt"/>
                <a:cs typeface="+mn-lt"/>
              </a:rPr>
              <a:t> and </a:t>
            </a:r>
            <a:r>
              <a:rPr lang="en-US" sz="2000" dirty="0" err="1">
                <a:ea typeface="+mn-lt"/>
                <a:cs typeface="+mn-lt"/>
              </a:rPr>
              <a:t>hsc</a:t>
            </a:r>
            <a:r>
              <a:rPr lang="en-US" sz="2000" dirty="0">
                <a:ea typeface="+mn-lt"/>
                <a:cs typeface="+mn-lt"/>
              </a:rPr>
              <a:t> p.</a:t>
            </a:r>
            <a:endParaRPr lang="en-US" sz="2000"/>
          </a:p>
          <a:p>
            <a:pPr marL="285750" indent="-285750">
              <a:buFont typeface="Wingdings"/>
              <a:buChar char="ü"/>
            </a:pPr>
            <a:r>
              <a:rPr lang="en-US" sz="2000" dirty="0">
                <a:ea typeface="+mn-lt"/>
                <a:cs typeface="+mn-lt"/>
              </a:rPr>
              <a:t>We can draw the conclusion that students with employment experience had a higher likelihood of being hired than those without experience thanks to our data visualization.</a:t>
            </a:r>
          </a:p>
          <a:p>
            <a:pPr marL="285750" indent="-285750">
              <a:buFont typeface="Wingdings"/>
              <a:buChar char="ü"/>
            </a:pPr>
            <a:r>
              <a:rPr lang="en-US" sz="2000" dirty="0">
                <a:ea typeface="+mn-lt"/>
                <a:cs typeface="+mn-lt"/>
              </a:rPr>
              <a:t>Variable </a:t>
            </a:r>
            <a:r>
              <a:rPr lang="en-US" sz="2000" dirty="0" err="1">
                <a:ea typeface="+mn-lt"/>
                <a:cs typeface="+mn-lt"/>
              </a:rPr>
              <a:t>workex</a:t>
            </a:r>
            <a:r>
              <a:rPr lang="en-US" sz="2000" dirty="0">
                <a:ea typeface="+mn-lt"/>
                <a:cs typeface="+mn-lt"/>
              </a:rPr>
              <a:t> have an impact on where students are placed.</a:t>
            </a:r>
            <a:endParaRPr lang="en-US" sz="2000"/>
          </a:p>
          <a:p>
            <a:pPr marL="285750" indent="-285750">
              <a:buFont typeface="Wingdings"/>
              <a:buChar char="ü"/>
            </a:pPr>
            <a:r>
              <a:rPr lang="en-US" sz="2000" dirty="0">
                <a:ea typeface="+mn-lt"/>
                <a:cs typeface="+mn-lt"/>
              </a:rPr>
              <a:t>In higher secondary education, students who studied science and commerce did better than those who studied art. It is advised that universities give art students more assistance.</a:t>
            </a:r>
            <a:endParaRPr lang="en-US" sz="2000"/>
          </a:p>
          <a:p>
            <a:pPr marL="285750" indent="-285750">
              <a:buFont typeface="Wingdings"/>
              <a:buChar char="ü"/>
            </a:pPr>
            <a:r>
              <a:rPr lang="en-US" sz="2000" dirty="0">
                <a:ea typeface="+mn-lt"/>
                <a:cs typeface="+mn-lt"/>
              </a:rPr>
              <a:t>Students who choose to specialize in finance for their degrees did better than those who chose HR during placement. More student chose finance over HR course making </a:t>
            </a:r>
            <a:r>
              <a:rPr lang="en-US" sz="2000" dirty="0" err="1">
                <a:ea typeface="+mn-lt"/>
                <a:cs typeface="+mn-lt"/>
              </a:rPr>
              <a:t>Mkt&amp;Fin</a:t>
            </a:r>
            <a:r>
              <a:rPr lang="en-US" sz="2000" dirty="0">
                <a:ea typeface="+mn-lt"/>
                <a:cs typeface="+mn-lt"/>
              </a:rPr>
              <a:t> high demand in the industry.</a:t>
            </a:r>
            <a:endParaRPr lang="en-US" sz="2000"/>
          </a:p>
          <a:p>
            <a:pPr marL="285750" indent="-285750">
              <a:buFont typeface="Wingdings"/>
              <a:buChar char="ü"/>
            </a:pPr>
            <a:r>
              <a:rPr lang="en-US" sz="2000" dirty="0">
                <a:ea typeface="+mn-lt"/>
                <a:cs typeface="+mn-lt"/>
              </a:rPr>
              <a:t>A placement is not strongly influenced by an MBA percentage. Nonetheless, it was difficult for individuals who received between 50 and 55 percent to get a spot.</a:t>
            </a:r>
            <a:endParaRPr lang="en-US" sz="2000"/>
          </a:p>
        </p:txBody>
      </p:sp>
    </p:spTree>
    <p:extLst>
      <p:ext uri="{BB962C8B-B14F-4D97-AF65-F5344CB8AC3E}">
        <p14:creationId xmlns:p14="http://schemas.microsoft.com/office/powerpoint/2010/main" val="347745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170F8FF-B0BB-439D-B886-F32F4B4F23BD}"/>
              </a:ext>
            </a:extLst>
          </p:cNvPr>
          <p:cNvSpPr txBox="1"/>
          <p:nvPr/>
        </p:nvSpPr>
        <p:spPr>
          <a:xfrm>
            <a:off x="4967403" y="189337"/>
            <a:ext cx="53930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t>Data Cleaning</a:t>
            </a:r>
          </a:p>
        </p:txBody>
      </p:sp>
      <p:pic>
        <p:nvPicPr>
          <p:cNvPr id="2" name="Picture 2">
            <a:extLst>
              <a:ext uri="{FF2B5EF4-FFF2-40B4-BE49-F238E27FC236}">
                <a16:creationId xmlns:a16="http://schemas.microsoft.com/office/drawing/2014/main" id="{006A8336-550A-4DB9-2627-DABCC10A9761}"/>
              </a:ext>
            </a:extLst>
          </p:cNvPr>
          <p:cNvPicPr>
            <a:picLocks noChangeAspect="1"/>
          </p:cNvPicPr>
          <p:nvPr/>
        </p:nvPicPr>
        <p:blipFill>
          <a:blip r:embed="rId2"/>
          <a:stretch>
            <a:fillRect/>
          </a:stretch>
        </p:blipFill>
        <p:spPr>
          <a:xfrm>
            <a:off x="124522" y="535565"/>
            <a:ext cx="5354443" cy="2757454"/>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DA897860-450A-DE22-84EC-02CCA518FBF1}"/>
              </a:ext>
            </a:extLst>
          </p:cNvPr>
          <p:cNvPicPr>
            <a:picLocks noChangeAspect="1"/>
          </p:cNvPicPr>
          <p:nvPr/>
        </p:nvPicPr>
        <p:blipFill>
          <a:blip r:embed="rId3"/>
          <a:stretch>
            <a:fillRect/>
          </a:stretch>
        </p:blipFill>
        <p:spPr>
          <a:xfrm>
            <a:off x="4482791" y="5119854"/>
            <a:ext cx="7259443" cy="1032315"/>
          </a:xfrm>
          <a:prstGeom prst="rect">
            <a:avLst/>
          </a:prstGeom>
        </p:spPr>
      </p:pic>
      <p:cxnSp>
        <p:nvCxnSpPr>
          <p:cNvPr id="4" name="Connector: Elbow 3">
            <a:extLst>
              <a:ext uri="{FF2B5EF4-FFF2-40B4-BE49-F238E27FC236}">
                <a16:creationId xmlns:a16="http://schemas.microsoft.com/office/drawing/2014/main" id="{8B0654A2-672D-D211-2EE3-83D20E51B7C9}"/>
              </a:ext>
            </a:extLst>
          </p:cNvPr>
          <p:cNvCxnSpPr/>
          <p:nvPr/>
        </p:nvCxnSpPr>
        <p:spPr>
          <a:xfrm flipH="1" flipV="1">
            <a:off x="1906859" y="3031274"/>
            <a:ext cx="656063" cy="70252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A8E0CC0E-90B3-2683-0C1C-28CB8420EB03}"/>
              </a:ext>
            </a:extLst>
          </p:cNvPr>
          <p:cNvSpPr txBox="1"/>
          <p:nvPr/>
        </p:nvSpPr>
        <p:spPr>
          <a:xfrm>
            <a:off x="2568868" y="3380677"/>
            <a:ext cx="32957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As we can see here that we have (67) NULL values in salary column.</a:t>
            </a:r>
          </a:p>
        </p:txBody>
      </p:sp>
      <p:cxnSp>
        <p:nvCxnSpPr>
          <p:cNvPr id="6" name="Connector: Elbow 5">
            <a:extLst>
              <a:ext uri="{FF2B5EF4-FFF2-40B4-BE49-F238E27FC236}">
                <a16:creationId xmlns:a16="http://schemas.microsoft.com/office/drawing/2014/main" id="{824D3DE8-9D84-F721-1A5F-0D4DFC7AE9D8}"/>
              </a:ext>
            </a:extLst>
          </p:cNvPr>
          <p:cNvCxnSpPr>
            <a:cxnSpLocks/>
          </p:cNvCxnSpPr>
          <p:nvPr/>
        </p:nvCxnSpPr>
        <p:spPr>
          <a:xfrm flipV="1">
            <a:off x="3975409" y="5503127"/>
            <a:ext cx="719254" cy="5910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E8202CC-F8CD-C52B-31F3-8C219A11419B}"/>
              </a:ext>
            </a:extLst>
          </p:cNvPr>
          <p:cNvSpPr txBox="1"/>
          <p:nvPr/>
        </p:nvSpPr>
        <p:spPr>
          <a:xfrm>
            <a:off x="345874" y="5427484"/>
            <a:ext cx="359422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Here we have replaced all the empty places with 0 in salary column.</a:t>
            </a:r>
          </a:p>
        </p:txBody>
      </p:sp>
      <p:pic>
        <p:nvPicPr>
          <p:cNvPr id="8" name="Picture 8" descr="A picture containing graphical user interface&#10;&#10;Description automatically generated">
            <a:extLst>
              <a:ext uri="{FF2B5EF4-FFF2-40B4-BE49-F238E27FC236}">
                <a16:creationId xmlns:a16="http://schemas.microsoft.com/office/drawing/2014/main" id="{96DB29C6-C7C2-9BBC-B483-CB826E6A6271}"/>
              </a:ext>
            </a:extLst>
          </p:cNvPr>
          <p:cNvPicPr>
            <a:picLocks noChangeAspect="1"/>
          </p:cNvPicPr>
          <p:nvPr/>
        </p:nvPicPr>
        <p:blipFill>
          <a:blip r:embed="rId4"/>
          <a:stretch>
            <a:fillRect/>
          </a:stretch>
        </p:blipFill>
        <p:spPr>
          <a:xfrm>
            <a:off x="8395010" y="909540"/>
            <a:ext cx="3663175" cy="3487043"/>
          </a:xfrm>
          <a:prstGeom prst="rect">
            <a:avLst/>
          </a:prstGeom>
        </p:spPr>
      </p:pic>
      <p:cxnSp>
        <p:nvCxnSpPr>
          <p:cNvPr id="9" name="Connector: Elbow 8">
            <a:extLst>
              <a:ext uri="{FF2B5EF4-FFF2-40B4-BE49-F238E27FC236}">
                <a16:creationId xmlns:a16="http://schemas.microsoft.com/office/drawing/2014/main" id="{B90AE18F-5293-0E50-6037-C0D088DC1668}"/>
              </a:ext>
            </a:extLst>
          </p:cNvPr>
          <p:cNvCxnSpPr>
            <a:cxnSpLocks/>
          </p:cNvCxnSpPr>
          <p:nvPr/>
        </p:nvCxnSpPr>
        <p:spPr>
          <a:xfrm flipV="1">
            <a:off x="7683189" y="1079810"/>
            <a:ext cx="719254" cy="5910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6E67A37-1231-E978-40A5-1E4AF299AB12}"/>
              </a:ext>
            </a:extLst>
          </p:cNvPr>
          <p:cNvSpPr txBox="1"/>
          <p:nvPr/>
        </p:nvSpPr>
        <p:spPr>
          <a:xfrm>
            <a:off x="5900295" y="1477536"/>
            <a:ext cx="198789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have plotted the heatmap for showing the NULL values present in our dataset.</a:t>
            </a:r>
          </a:p>
        </p:txBody>
      </p:sp>
      <p:sp>
        <p:nvSpPr>
          <p:cNvPr id="13" name="TextBox 12">
            <a:extLst>
              <a:ext uri="{FF2B5EF4-FFF2-40B4-BE49-F238E27FC236}">
                <a16:creationId xmlns:a16="http://schemas.microsoft.com/office/drawing/2014/main" id="{01E5D6FC-109A-5673-B3DF-AE3445A943C7}"/>
              </a:ext>
            </a:extLst>
          </p:cNvPr>
          <p:cNvSpPr txBox="1"/>
          <p:nvPr/>
        </p:nvSpPr>
        <p:spPr>
          <a:xfrm>
            <a:off x="-1260212" y="-142347"/>
            <a:ext cx="649261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Bahnschrift"/>
              </a:rPr>
              <a:t>Problem 1</a:t>
            </a:r>
          </a:p>
        </p:txBody>
      </p:sp>
    </p:spTree>
    <p:extLst>
      <p:ext uri="{BB962C8B-B14F-4D97-AF65-F5344CB8AC3E}">
        <p14:creationId xmlns:p14="http://schemas.microsoft.com/office/powerpoint/2010/main" val="141192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F394306-2290-8F3E-DBEE-A2B3074EBAD4}"/>
              </a:ext>
            </a:extLst>
          </p:cNvPr>
          <p:cNvSpPr txBox="1"/>
          <p:nvPr/>
        </p:nvSpPr>
        <p:spPr>
          <a:xfrm>
            <a:off x="2613288" y="58736"/>
            <a:ext cx="64926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dirty="0">
                <a:latin typeface="Bahnschrift"/>
              </a:rPr>
              <a:t>Problem 2</a:t>
            </a:r>
          </a:p>
        </p:txBody>
      </p:sp>
      <p:sp>
        <p:nvSpPr>
          <p:cNvPr id="18" name="TextBox 17">
            <a:extLst>
              <a:ext uri="{FF2B5EF4-FFF2-40B4-BE49-F238E27FC236}">
                <a16:creationId xmlns:a16="http://schemas.microsoft.com/office/drawing/2014/main" id="{4940959F-81AC-F6EF-59F0-80FBAD39873E}"/>
              </a:ext>
            </a:extLst>
          </p:cNvPr>
          <p:cNvSpPr txBox="1"/>
          <p:nvPr/>
        </p:nvSpPr>
        <p:spPr>
          <a:xfrm>
            <a:off x="364595" y="1193799"/>
            <a:ext cx="4487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Data Exploration</a:t>
            </a:r>
          </a:p>
        </p:txBody>
      </p:sp>
      <p:sp>
        <p:nvSpPr>
          <p:cNvPr id="19" name="TextBox 18">
            <a:extLst>
              <a:ext uri="{FF2B5EF4-FFF2-40B4-BE49-F238E27FC236}">
                <a16:creationId xmlns:a16="http://schemas.microsoft.com/office/drawing/2014/main" id="{71C21562-2D4A-FA7E-8753-F87E951F1300}"/>
              </a:ext>
            </a:extLst>
          </p:cNvPr>
          <p:cNvSpPr txBox="1"/>
          <p:nvPr/>
        </p:nvSpPr>
        <p:spPr>
          <a:xfrm>
            <a:off x="967580" y="2159528"/>
            <a:ext cx="32953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Data Cleaning</a:t>
            </a:r>
          </a:p>
        </p:txBody>
      </p:sp>
      <p:pic>
        <p:nvPicPr>
          <p:cNvPr id="3" name="Picture 3" descr="A picture containing text, dish, screenshot&#10;&#10;Description automatically generated">
            <a:extLst>
              <a:ext uri="{FF2B5EF4-FFF2-40B4-BE49-F238E27FC236}">
                <a16:creationId xmlns:a16="http://schemas.microsoft.com/office/drawing/2014/main" id="{B61AC1F5-F186-2486-DACA-0E3F5BB675DD}"/>
              </a:ext>
            </a:extLst>
          </p:cNvPr>
          <p:cNvPicPr>
            <a:picLocks noChangeAspect="1"/>
          </p:cNvPicPr>
          <p:nvPr/>
        </p:nvPicPr>
        <p:blipFill>
          <a:blip r:embed="rId2"/>
          <a:stretch>
            <a:fillRect/>
          </a:stretch>
        </p:blipFill>
        <p:spPr>
          <a:xfrm>
            <a:off x="649817" y="2805642"/>
            <a:ext cx="4616449" cy="2590799"/>
          </a:xfrm>
          <a:prstGeom prst="rect">
            <a:avLst/>
          </a:prstGeom>
        </p:spPr>
      </p:pic>
      <p:sp>
        <p:nvSpPr>
          <p:cNvPr id="5" name="TextBox 4">
            <a:extLst>
              <a:ext uri="{FF2B5EF4-FFF2-40B4-BE49-F238E27FC236}">
                <a16:creationId xmlns:a16="http://schemas.microsoft.com/office/drawing/2014/main" id="{61BB340E-57BE-4DAC-7411-EEC9BB664EB5}"/>
              </a:ext>
            </a:extLst>
          </p:cNvPr>
          <p:cNvSpPr txBox="1"/>
          <p:nvPr/>
        </p:nvSpPr>
        <p:spPr>
          <a:xfrm>
            <a:off x="673100" y="5777441"/>
            <a:ext cx="45434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 cleaned the wrong classified training data</a:t>
            </a:r>
          </a:p>
        </p:txBody>
      </p:sp>
    </p:spTree>
    <p:extLst>
      <p:ext uri="{BB962C8B-B14F-4D97-AF65-F5344CB8AC3E}">
        <p14:creationId xmlns:p14="http://schemas.microsoft.com/office/powerpoint/2010/main" val="1668843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
            <a:extLst>
              <a:ext uri="{FF2B5EF4-FFF2-40B4-BE49-F238E27FC236}">
                <a16:creationId xmlns:a16="http://schemas.microsoft.com/office/drawing/2014/main" id="{DFFD5EF8-11A6-6638-EA34-1AA080FEA1F6}"/>
              </a:ext>
            </a:extLst>
          </p:cNvPr>
          <p:cNvSpPr txBox="1"/>
          <p:nvPr/>
        </p:nvSpPr>
        <p:spPr>
          <a:xfrm>
            <a:off x="120913" y="476777"/>
            <a:ext cx="429021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t>Image Augmentation</a:t>
            </a:r>
            <a:endParaRPr lang="en-US"/>
          </a:p>
        </p:txBody>
      </p:sp>
      <p:pic>
        <p:nvPicPr>
          <p:cNvPr id="18" name="Picture 18" descr="Text&#10;&#10;Description automatically generated">
            <a:extLst>
              <a:ext uri="{FF2B5EF4-FFF2-40B4-BE49-F238E27FC236}">
                <a16:creationId xmlns:a16="http://schemas.microsoft.com/office/drawing/2014/main" id="{B27367ED-4654-C480-51E0-0DD4AF254A3E}"/>
              </a:ext>
            </a:extLst>
          </p:cNvPr>
          <p:cNvPicPr>
            <a:picLocks noChangeAspect="1"/>
          </p:cNvPicPr>
          <p:nvPr/>
        </p:nvPicPr>
        <p:blipFill>
          <a:blip r:embed="rId2"/>
          <a:stretch>
            <a:fillRect/>
          </a:stretch>
        </p:blipFill>
        <p:spPr>
          <a:xfrm>
            <a:off x="575733" y="1104196"/>
            <a:ext cx="5441950" cy="1919109"/>
          </a:xfrm>
          <a:prstGeom prst="rect">
            <a:avLst/>
          </a:prstGeom>
        </p:spPr>
      </p:pic>
      <p:sp>
        <p:nvSpPr>
          <p:cNvPr id="19" name="TextBox 18">
            <a:extLst>
              <a:ext uri="{FF2B5EF4-FFF2-40B4-BE49-F238E27FC236}">
                <a16:creationId xmlns:a16="http://schemas.microsoft.com/office/drawing/2014/main" id="{592189E6-FE0B-F144-EDC7-9BCF039E6847}"/>
              </a:ext>
            </a:extLst>
          </p:cNvPr>
          <p:cNvSpPr txBox="1"/>
          <p:nvPr/>
        </p:nvSpPr>
        <p:spPr>
          <a:xfrm>
            <a:off x="1149878" y="4543424"/>
            <a:ext cx="60417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Generating synthetic images using any image generation techniques to augment the dataset and increase its size</a:t>
            </a:r>
          </a:p>
        </p:txBody>
      </p:sp>
      <p:pic>
        <p:nvPicPr>
          <p:cNvPr id="20" name="Picture 20" descr="Text&#10;&#10;Description automatically generated">
            <a:extLst>
              <a:ext uri="{FF2B5EF4-FFF2-40B4-BE49-F238E27FC236}">
                <a16:creationId xmlns:a16="http://schemas.microsoft.com/office/drawing/2014/main" id="{64726DC8-5226-BFD6-FD3B-E3DE0B367F8C}"/>
              </a:ext>
            </a:extLst>
          </p:cNvPr>
          <p:cNvPicPr>
            <a:picLocks noChangeAspect="1"/>
          </p:cNvPicPr>
          <p:nvPr/>
        </p:nvPicPr>
        <p:blipFill>
          <a:blip r:embed="rId3"/>
          <a:stretch>
            <a:fillRect/>
          </a:stretch>
        </p:blipFill>
        <p:spPr>
          <a:xfrm>
            <a:off x="4724400" y="3181982"/>
            <a:ext cx="6627283" cy="1181952"/>
          </a:xfrm>
          <a:prstGeom prst="rect">
            <a:avLst/>
          </a:prstGeom>
        </p:spPr>
      </p:pic>
    </p:spTree>
    <p:extLst>
      <p:ext uri="{BB962C8B-B14F-4D97-AF65-F5344CB8AC3E}">
        <p14:creationId xmlns:p14="http://schemas.microsoft.com/office/powerpoint/2010/main" val="322139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DD0C7DC-2B84-ADEA-7310-EE6DAD739EC9}"/>
              </a:ext>
            </a:extLst>
          </p:cNvPr>
          <p:cNvSpPr txBox="1"/>
          <p:nvPr/>
        </p:nvSpPr>
        <p:spPr>
          <a:xfrm>
            <a:off x="617007" y="462756"/>
            <a:ext cx="51604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Methodology:</a:t>
            </a:r>
            <a:endParaRPr lang="en-US" sz="2800"/>
          </a:p>
        </p:txBody>
      </p:sp>
      <p:sp>
        <p:nvSpPr>
          <p:cNvPr id="18" name="TextBox 17">
            <a:extLst>
              <a:ext uri="{FF2B5EF4-FFF2-40B4-BE49-F238E27FC236}">
                <a16:creationId xmlns:a16="http://schemas.microsoft.com/office/drawing/2014/main" id="{959395CA-85AF-2CE8-9876-F37367D77427}"/>
              </a:ext>
            </a:extLst>
          </p:cNvPr>
          <p:cNvSpPr txBox="1"/>
          <p:nvPr/>
        </p:nvSpPr>
        <p:spPr>
          <a:xfrm>
            <a:off x="715169" y="1318154"/>
            <a:ext cx="803513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400" dirty="0">
                <a:ea typeface="+mn-lt"/>
                <a:cs typeface="+mn-lt"/>
              </a:rPr>
              <a:t>Building our Model To train the data</a:t>
            </a:r>
            <a:endParaRPr lang="en-US" sz="2400"/>
          </a:p>
          <a:p>
            <a:pPr marL="285750" indent="-285750">
              <a:buFont typeface="Wingdings"/>
              <a:buChar char="q"/>
            </a:pPr>
            <a:r>
              <a:rPr lang="en-US" sz="2400" dirty="0">
                <a:ea typeface="+mn-lt"/>
                <a:cs typeface="+mn-lt"/>
              </a:rPr>
              <a:t>Working with pre trained model(MobileNet)</a:t>
            </a:r>
            <a:endParaRPr lang="en-US" sz="2400"/>
          </a:p>
          <a:p>
            <a:pPr marL="285750" indent="-285750">
              <a:buFont typeface="Wingdings"/>
              <a:buChar char="q"/>
            </a:pPr>
            <a:r>
              <a:rPr lang="en-US" sz="2400" dirty="0">
                <a:ea typeface="+mn-lt"/>
                <a:cs typeface="+mn-lt"/>
              </a:rPr>
              <a:t>Creating our model.</a:t>
            </a:r>
            <a:endParaRPr lang="en-US" sz="2400"/>
          </a:p>
          <a:p>
            <a:pPr marL="285750" indent="-285750">
              <a:buFont typeface="Wingdings"/>
              <a:buChar char="q"/>
            </a:pPr>
            <a:r>
              <a:rPr lang="en-US" sz="2400" dirty="0">
                <a:ea typeface="+mn-lt"/>
                <a:cs typeface="+mn-lt"/>
              </a:rPr>
              <a:t>Visualizing the data that is fed to train data gen</a:t>
            </a:r>
            <a:endParaRPr lang="en-US" sz="2400"/>
          </a:p>
          <a:p>
            <a:pPr marL="285750" indent="-285750">
              <a:buFont typeface="Wingdings"/>
              <a:buChar char="q"/>
            </a:pPr>
            <a:r>
              <a:rPr lang="en-US" sz="2400" dirty="0">
                <a:ea typeface="+mn-lt"/>
                <a:cs typeface="+mn-lt"/>
              </a:rPr>
              <a:t>To visualize the images in the training data generator </a:t>
            </a:r>
          </a:p>
          <a:p>
            <a:pPr marL="285750" indent="-285750">
              <a:buFont typeface="Wingdings"/>
              <a:buChar char="q"/>
            </a:pPr>
            <a:r>
              <a:rPr lang="en-US" sz="2400" dirty="0">
                <a:ea typeface="+mn-lt"/>
                <a:cs typeface="+mn-lt"/>
              </a:rPr>
              <a:t>Function when called will plot the images </a:t>
            </a:r>
            <a:endParaRPr lang="en-US" sz="2400"/>
          </a:p>
          <a:p>
            <a:pPr marL="285750" indent="-285750">
              <a:buFont typeface="Wingdings"/>
              <a:buChar char="q"/>
            </a:pPr>
            <a:r>
              <a:rPr lang="en-US" sz="2400" dirty="0">
                <a:ea typeface="+mn-lt"/>
                <a:cs typeface="+mn-lt"/>
              </a:rPr>
              <a:t>Having early stopping and model check point</a:t>
            </a:r>
            <a:endParaRPr lang="en-US" sz="2400"/>
          </a:p>
          <a:p>
            <a:pPr marL="285750" indent="-285750">
              <a:buFont typeface="Wingdings"/>
              <a:buChar char="q"/>
            </a:pPr>
            <a:r>
              <a:rPr lang="en-US" sz="2400" dirty="0">
                <a:ea typeface="+mn-lt"/>
                <a:cs typeface="+mn-lt"/>
              </a:rPr>
              <a:t>Loading the best fit model </a:t>
            </a:r>
          </a:p>
          <a:p>
            <a:pPr marL="285750" indent="-285750">
              <a:buFont typeface="Wingdings"/>
              <a:buChar char="q"/>
            </a:pPr>
            <a:r>
              <a:rPr lang="en-US" sz="2400" dirty="0">
                <a:ea typeface="+mn-lt"/>
                <a:cs typeface="+mn-lt"/>
              </a:rPr>
              <a:t>Just to map o/p values </a:t>
            </a:r>
          </a:p>
          <a:p>
            <a:pPr marL="285750" indent="-285750">
              <a:buFont typeface="Wingdings"/>
              <a:buChar char="q"/>
            </a:pPr>
            <a:r>
              <a:rPr lang="en-US" sz="2400" dirty="0">
                <a:ea typeface="+mn-lt"/>
                <a:cs typeface="+mn-lt"/>
              </a:rPr>
              <a:t>Path for the image to see if it predicts correct class</a:t>
            </a:r>
          </a:p>
          <a:p>
            <a:pPr marL="285750" indent="-285750">
              <a:buFont typeface="Wingdings"/>
              <a:buChar char="q"/>
            </a:pPr>
            <a:r>
              <a:rPr lang="en-US" sz="2400" dirty="0">
                <a:ea typeface="+mn-lt"/>
                <a:cs typeface="+mn-lt"/>
              </a:rPr>
              <a:t>Plot the confusion matrix. Set Normalize = True/False</a:t>
            </a:r>
          </a:p>
          <a:p>
            <a:endParaRPr lang="en-US" sz="2400" dirty="0">
              <a:ea typeface="+mn-lt"/>
              <a:cs typeface="+mn-lt"/>
            </a:endParaRPr>
          </a:p>
        </p:txBody>
      </p:sp>
    </p:spTree>
    <p:extLst>
      <p:ext uri="{BB962C8B-B14F-4D97-AF65-F5344CB8AC3E}">
        <p14:creationId xmlns:p14="http://schemas.microsoft.com/office/powerpoint/2010/main" val="370120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7CFB2F2-0192-203D-E333-CB1D7CB0384E}"/>
              </a:ext>
            </a:extLst>
          </p:cNvPr>
          <p:cNvSpPr txBox="1"/>
          <p:nvPr/>
        </p:nvSpPr>
        <p:spPr>
          <a:xfrm>
            <a:off x="715168" y="462756"/>
            <a:ext cx="349170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Results of analysis</a:t>
            </a:r>
            <a:endParaRPr lang="en-US" dirty="0"/>
          </a:p>
        </p:txBody>
      </p:sp>
      <p:sp>
        <p:nvSpPr>
          <p:cNvPr id="18" name="TextBox 17">
            <a:extLst>
              <a:ext uri="{FF2B5EF4-FFF2-40B4-BE49-F238E27FC236}">
                <a16:creationId xmlns:a16="http://schemas.microsoft.com/office/drawing/2014/main" id="{FBBCAEC4-2494-4922-2F34-C09D297CB8D2}"/>
              </a:ext>
            </a:extLst>
          </p:cNvPr>
          <p:cNvSpPr txBox="1"/>
          <p:nvPr/>
        </p:nvSpPr>
        <p:spPr>
          <a:xfrm>
            <a:off x="767820" y="1542520"/>
            <a:ext cx="34903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Classification Accuracy: 64.23%</a:t>
            </a:r>
          </a:p>
          <a:p>
            <a:r>
              <a:rPr lang="en-US" dirty="0">
                <a:ea typeface="+mn-lt"/>
                <a:cs typeface="+mn-lt"/>
              </a:rPr>
              <a:t>F1 score:</a:t>
            </a:r>
          </a:p>
          <a:p>
            <a:r>
              <a:rPr lang="en-US" dirty="0"/>
              <a:t>Precision:</a:t>
            </a:r>
          </a:p>
          <a:p>
            <a:r>
              <a:rPr lang="en-US" dirty="0"/>
              <a:t>Recall:</a:t>
            </a:r>
          </a:p>
        </p:txBody>
      </p:sp>
      <p:pic>
        <p:nvPicPr>
          <p:cNvPr id="19" name="Picture 19" descr="Calendar&#10;&#10;Description automatically generated">
            <a:extLst>
              <a:ext uri="{FF2B5EF4-FFF2-40B4-BE49-F238E27FC236}">
                <a16:creationId xmlns:a16="http://schemas.microsoft.com/office/drawing/2014/main" id="{668B61A3-0B27-8B75-6A17-761D9A402D1C}"/>
              </a:ext>
            </a:extLst>
          </p:cNvPr>
          <p:cNvPicPr>
            <a:picLocks noChangeAspect="1"/>
          </p:cNvPicPr>
          <p:nvPr/>
        </p:nvPicPr>
        <p:blipFill>
          <a:blip r:embed="rId2"/>
          <a:stretch>
            <a:fillRect/>
          </a:stretch>
        </p:blipFill>
        <p:spPr>
          <a:xfrm>
            <a:off x="5369983" y="1842217"/>
            <a:ext cx="5621866" cy="2549150"/>
          </a:xfrm>
          <a:prstGeom prst="rect">
            <a:avLst/>
          </a:prstGeom>
        </p:spPr>
      </p:pic>
      <p:cxnSp>
        <p:nvCxnSpPr>
          <p:cNvPr id="21" name="Straight Arrow Connector 20">
            <a:extLst>
              <a:ext uri="{FF2B5EF4-FFF2-40B4-BE49-F238E27FC236}">
                <a16:creationId xmlns:a16="http://schemas.microsoft.com/office/drawing/2014/main" id="{98240DCA-FFF5-5A18-C18D-0EAEABAE8DED}"/>
              </a:ext>
            </a:extLst>
          </p:cNvPr>
          <p:cNvCxnSpPr/>
          <p:nvPr/>
        </p:nvCxnSpPr>
        <p:spPr>
          <a:xfrm>
            <a:off x="1775883" y="1966383"/>
            <a:ext cx="3591983" cy="395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01DF52E-F908-E915-F4EE-02A118EC9ED6}"/>
              </a:ext>
            </a:extLst>
          </p:cNvPr>
          <p:cNvCxnSpPr>
            <a:cxnSpLocks/>
          </p:cNvCxnSpPr>
          <p:nvPr/>
        </p:nvCxnSpPr>
        <p:spPr>
          <a:xfrm>
            <a:off x="1775882" y="2294466"/>
            <a:ext cx="3591983" cy="395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76EAC4D-44E8-3F4B-C0ED-3C38B7AD8DC5}"/>
              </a:ext>
            </a:extLst>
          </p:cNvPr>
          <p:cNvCxnSpPr>
            <a:cxnSpLocks/>
          </p:cNvCxnSpPr>
          <p:nvPr/>
        </p:nvCxnSpPr>
        <p:spPr>
          <a:xfrm>
            <a:off x="1627715" y="2537882"/>
            <a:ext cx="3729566" cy="480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010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E3625F-7CEB-4E46-BBDD-9A1753A53477}"/>
              </a:ext>
            </a:extLst>
          </p:cNvPr>
          <p:cNvSpPr txBox="1"/>
          <p:nvPr/>
        </p:nvSpPr>
        <p:spPr>
          <a:xfrm>
            <a:off x="953558" y="518848"/>
            <a:ext cx="31972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Confusion Matrix:</a:t>
            </a:r>
          </a:p>
        </p:txBody>
      </p:sp>
      <p:pic>
        <p:nvPicPr>
          <p:cNvPr id="18" name="Picture 18" descr="Chart&#10;&#10;Description automatically generated">
            <a:extLst>
              <a:ext uri="{FF2B5EF4-FFF2-40B4-BE49-F238E27FC236}">
                <a16:creationId xmlns:a16="http://schemas.microsoft.com/office/drawing/2014/main" id="{47AD5F44-535B-50DB-9D86-95686D44FB20}"/>
              </a:ext>
            </a:extLst>
          </p:cNvPr>
          <p:cNvPicPr>
            <a:picLocks noChangeAspect="1"/>
          </p:cNvPicPr>
          <p:nvPr/>
        </p:nvPicPr>
        <p:blipFill>
          <a:blip r:embed="rId2"/>
          <a:stretch>
            <a:fillRect/>
          </a:stretch>
        </p:blipFill>
        <p:spPr>
          <a:xfrm>
            <a:off x="3782484" y="90993"/>
            <a:ext cx="6563784" cy="6686596"/>
          </a:xfrm>
          <a:prstGeom prst="rect">
            <a:avLst/>
          </a:prstGeom>
        </p:spPr>
      </p:pic>
    </p:spTree>
    <p:extLst>
      <p:ext uri="{BB962C8B-B14F-4D97-AF65-F5344CB8AC3E}">
        <p14:creationId xmlns:p14="http://schemas.microsoft.com/office/powerpoint/2010/main" val="375126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92B9EC9-7837-1132-8B08-B11713DBBB0B}"/>
              </a:ext>
            </a:extLst>
          </p:cNvPr>
          <p:cNvSpPr txBox="1"/>
          <p:nvPr/>
        </p:nvSpPr>
        <p:spPr>
          <a:xfrm>
            <a:off x="2499017" y="250448"/>
            <a:ext cx="72498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ea typeface="+mn-lt"/>
                <a:cs typeface="+mn-lt"/>
              </a:rPr>
              <a:t>Pipeline architecture</a:t>
            </a:r>
            <a:endParaRPr lang="en-US" sz="4400"/>
          </a:p>
        </p:txBody>
      </p:sp>
      <p:sp>
        <p:nvSpPr>
          <p:cNvPr id="2" name="Oval 1">
            <a:extLst>
              <a:ext uri="{FF2B5EF4-FFF2-40B4-BE49-F238E27FC236}">
                <a16:creationId xmlns:a16="http://schemas.microsoft.com/office/drawing/2014/main" id="{A174E4A3-0FEF-6864-4A60-1494DBE6F091}"/>
              </a:ext>
            </a:extLst>
          </p:cNvPr>
          <p:cNvSpPr/>
          <p:nvPr/>
        </p:nvSpPr>
        <p:spPr>
          <a:xfrm>
            <a:off x="1075823" y="2798344"/>
            <a:ext cx="1764631" cy="16342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BE84929-A12D-22C0-5BBF-CD9CBE319BBF}"/>
              </a:ext>
            </a:extLst>
          </p:cNvPr>
          <p:cNvSpPr/>
          <p:nvPr/>
        </p:nvSpPr>
        <p:spPr>
          <a:xfrm>
            <a:off x="9167059" y="2758238"/>
            <a:ext cx="1764631" cy="16342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C510448-4389-DC47-6633-2C4C4D4BA001}"/>
              </a:ext>
            </a:extLst>
          </p:cNvPr>
          <p:cNvSpPr/>
          <p:nvPr/>
        </p:nvSpPr>
        <p:spPr>
          <a:xfrm>
            <a:off x="7131717" y="2758238"/>
            <a:ext cx="1764631" cy="16342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B6A8F94-46BF-5EF2-C26D-AFC5798EF9EF}"/>
              </a:ext>
            </a:extLst>
          </p:cNvPr>
          <p:cNvSpPr/>
          <p:nvPr/>
        </p:nvSpPr>
        <p:spPr>
          <a:xfrm>
            <a:off x="5136481" y="2758239"/>
            <a:ext cx="1764631" cy="16342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7004765-5722-5F1B-0620-775A23B4C4FD}"/>
              </a:ext>
            </a:extLst>
          </p:cNvPr>
          <p:cNvSpPr/>
          <p:nvPr/>
        </p:nvSpPr>
        <p:spPr>
          <a:xfrm>
            <a:off x="3181349" y="2798343"/>
            <a:ext cx="1764631" cy="16342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Icon&#10;&#10;Description automatically generated">
            <a:extLst>
              <a:ext uri="{FF2B5EF4-FFF2-40B4-BE49-F238E27FC236}">
                <a16:creationId xmlns:a16="http://schemas.microsoft.com/office/drawing/2014/main" id="{108FE4E1-954B-09F3-52FE-47CCBB7FB025}"/>
              </a:ext>
            </a:extLst>
          </p:cNvPr>
          <p:cNvPicPr>
            <a:picLocks noChangeAspect="1"/>
          </p:cNvPicPr>
          <p:nvPr/>
        </p:nvPicPr>
        <p:blipFill>
          <a:blip r:embed="rId2"/>
          <a:stretch>
            <a:fillRect/>
          </a:stretch>
        </p:blipFill>
        <p:spPr>
          <a:xfrm>
            <a:off x="1520241" y="3082591"/>
            <a:ext cx="809625" cy="933450"/>
          </a:xfrm>
          <a:prstGeom prst="rect">
            <a:avLst/>
          </a:prstGeom>
        </p:spPr>
      </p:pic>
      <p:pic>
        <p:nvPicPr>
          <p:cNvPr id="10" name="Picture 10" descr="Icon&#10;&#10;Description automatically generated">
            <a:extLst>
              <a:ext uri="{FF2B5EF4-FFF2-40B4-BE49-F238E27FC236}">
                <a16:creationId xmlns:a16="http://schemas.microsoft.com/office/drawing/2014/main" id="{4B9C1595-57D7-E176-24DB-3875D05196F1}"/>
              </a:ext>
            </a:extLst>
          </p:cNvPr>
          <p:cNvPicPr>
            <a:picLocks noChangeAspect="1"/>
          </p:cNvPicPr>
          <p:nvPr/>
        </p:nvPicPr>
        <p:blipFill>
          <a:blip r:embed="rId3"/>
          <a:stretch>
            <a:fillRect/>
          </a:stretch>
        </p:blipFill>
        <p:spPr>
          <a:xfrm>
            <a:off x="3596190" y="3157538"/>
            <a:ext cx="828675" cy="923925"/>
          </a:xfrm>
          <a:prstGeom prst="rect">
            <a:avLst/>
          </a:prstGeom>
        </p:spPr>
      </p:pic>
      <p:pic>
        <p:nvPicPr>
          <p:cNvPr id="11" name="Picture 11" descr="A picture containing text, clipart&#10;&#10;Description automatically generated">
            <a:extLst>
              <a:ext uri="{FF2B5EF4-FFF2-40B4-BE49-F238E27FC236}">
                <a16:creationId xmlns:a16="http://schemas.microsoft.com/office/drawing/2014/main" id="{9164E507-8312-9BEE-8ED7-76020CF3DC36}"/>
              </a:ext>
            </a:extLst>
          </p:cNvPr>
          <p:cNvPicPr>
            <a:picLocks noChangeAspect="1"/>
          </p:cNvPicPr>
          <p:nvPr/>
        </p:nvPicPr>
        <p:blipFill>
          <a:blip r:embed="rId4"/>
          <a:stretch>
            <a:fillRect/>
          </a:stretch>
        </p:blipFill>
        <p:spPr>
          <a:xfrm>
            <a:off x="5499936" y="3073066"/>
            <a:ext cx="971550" cy="952500"/>
          </a:xfrm>
          <a:prstGeom prst="rect">
            <a:avLst/>
          </a:prstGeom>
        </p:spPr>
      </p:pic>
      <p:pic>
        <p:nvPicPr>
          <p:cNvPr id="12" name="Picture 12" descr="Icon&#10;&#10;Description automatically generated">
            <a:extLst>
              <a:ext uri="{FF2B5EF4-FFF2-40B4-BE49-F238E27FC236}">
                <a16:creationId xmlns:a16="http://schemas.microsoft.com/office/drawing/2014/main" id="{69762BC0-169D-FCC7-C319-3C7ED2125EA4}"/>
              </a:ext>
            </a:extLst>
          </p:cNvPr>
          <p:cNvPicPr>
            <a:picLocks noChangeAspect="1"/>
          </p:cNvPicPr>
          <p:nvPr/>
        </p:nvPicPr>
        <p:blipFill>
          <a:blip r:embed="rId5"/>
          <a:stretch>
            <a:fillRect/>
          </a:stretch>
        </p:blipFill>
        <p:spPr>
          <a:xfrm>
            <a:off x="7616241" y="3106905"/>
            <a:ext cx="809625" cy="904875"/>
          </a:xfrm>
          <a:prstGeom prst="rect">
            <a:avLst/>
          </a:prstGeom>
        </p:spPr>
      </p:pic>
      <p:pic>
        <p:nvPicPr>
          <p:cNvPr id="13" name="Picture 13" descr="Icon&#10;&#10;Description automatically generated">
            <a:extLst>
              <a:ext uri="{FF2B5EF4-FFF2-40B4-BE49-F238E27FC236}">
                <a16:creationId xmlns:a16="http://schemas.microsoft.com/office/drawing/2014/main" id="{C1D59F8E-2F9B-C4B8-3C0A-1279703F4596}"/>
              </a:ext>
            </a:extLst>
          </p:cNvPr>
          <p:cNvPicPr>
            <a:picLocks noChangeAspect="1"/>
          </p:cNvPicPr>
          <p:nvPr/>
        </p:nvPicPr>
        <p:blipFill>
          <a:blip r:embed="rId6"/>
          <a:stretch>
            <a:fillRect/>
          </a:stretch>
        </p:blipFill>
        <p:spPr>
          <a:xfrm>
            <a:off x="9508207" y="3083092"/>
            <a:ext cx="1076325" cy="952500"/>
          </a:xfrm>
          <a:prstGeom prst="rect">
            <a:avLst/>
          </a:prstGeom>
        </p:spPr>
      </p:pic>
      <p:sp>
        <p:nvSpPr>
          <p:cNvPr id="15" name="Arrow: Curved Down 14">
            <a:extLst>
              <a:ext uri="{FF2B5EF4-FFF2-40B4-BE49-F238E27FC236}">
                <a16:creationId xmlns:a16="http://schemas.microsoft.com/office/drawing/2014/main" id="{6113AAB2-133F-0B90-F0D1-A9120684C40E}"/>
              </a:ext>
            </a:extLst>
          </p:cNvPr>
          <p:cNvSpPr/>
          <p:nvPr/>
        </p:nvSpPr>
        <p:spPr>
          <a:xfrm>
            <a:off x="2379746" y="2499059"/>
            <a:ext cx="1353552" cy="5715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urved Down 19">
            <a:extLst>
              <a:ext uri="{FF2B5EF4-FFF2-40B4-BE49-F238E27FC236}">
                <a16:creationId xmlns:a16="http://schemas.microsoft.com/office/drawing/2014/main" id="{74DBDDD3-4A4F-81DB-5E22-845B75AC15EC}"/>
              </a:ext>
            </a:extLst>
          </p:cNvPr>
          <p:cNvSpPr/>
          <p:nvPr/>
        </p:nvSpPr>
        <p:spPr>
          <a:xfrm>
            <a:off x="6450430" y="2499059"/>
            <a:ext cx="1353552" cy="5715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urved Up 20">
            <a:extLst>
              <a:ext uri="{FF2B5EF4-FFF2-40B4-BE49-F238E27FC236}">
                <a16:creationId xmlns:a16="http://schemas.microsoft.com/office/drawing/2014/main" id="{493C1076-5A58-BD13-3A5F-63182350ED12}"/>
              </a:ext>
            </a:extLst>
          </p:cNvPr>
          <p:cNvSpPr/>
          <p:nvPr/>
        </p:nvSpPr>
        <p:spPr>
          <a:xfrm>
            <a:off x="4436895" y="4047122"/>
            <a:ext cx="1323473" cy="53139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urved Up 21">
            <a:extLst>
              <a:ext uri="{FF2B5EF4-FFF2-40B4-BE49-F238E27FC236}">
                <a16:creationId xmlns:a16="http://schemas.microsoft.com/office/drawing/2014/main" id="{80444BAC-05A2-A7AE-BDAF-75BD11154F89}"/>
              </a:ext>
            </a:extLst>
          </p:cNvPr>
          <p:cNvSpPr/>
          <p:nvPr/>
        </p:nvSpPr>
        <p:spPr>
          <a:xfrm>
            <a:off x="8467474" y="4027069"/>
            <a:ext cx="1323473" cy="53139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C7D6E946-B51C-6811-1D95-59B7166D17B6}"/>
              </a:ext>
            </a:extLst>
          </p:cNvPr>
          <p:cNvSpPr txBox="1"/>
          <p:nvPr/>
        </p:nvSpPr>
        <p:spPr>
          <a:xfrm>
            <a:off x="1151272" y="4562976"/>
            <a:ext cx="15410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COLLECT</a:t>
            </a:r>
          </a:p>
        </p:txBody>
      </p:sp>
      <p:sp>
        <p:nvSpPr>
          <p:cNvPr id="24" name="TextBox 23">
            <a:extLst>
              <a:ext uri="{FF2B5EF4-FFF2-40B4-BE49-F238E27FC236}">
                <a16:creationId xmlns:a16="http://schemas.microsoft.com/office/drawing/2014/main" id="{6A40A75E-6114-3BCE-3E6C-7CE34B1C7060}"/>
              </a:ext>
            </a:extLst>
          </p:cNvPr>
          <p:cNvSpPr txBox="1"/>
          <p:nvPr/>
        </p:nvSpPr>
        <p:spPr>
          <a:xfrm>
            <a:off x="3286876" y="4562975"/>
            <a:ext cx="15410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STORE</a:t>
            </a:r>
          </a:p>
        </p:txBody>
      </p:sp>
      <p:sp>
        <p:nvSpPr>
          <p:cNvPr id="25" name="TextBox 24">
            <a:extLst>
              <a:ext uri="{FF2B5EF4-FFF2-40B4-BE49-F238E27FC236}">
                <a16:creationId xmlns:a16="http://schemas.microsoft.com/office/drawing/2014/main" id="{28720275-A1F7-4AB0-2DF4-B6947A65BD18}"/>
              </a:ext>
            </a:extLst>
          </p:cNvPr>
          <p:cNvSpPr txBox="1"/>
          <p:nvPr/>
        </p:nvSpPr>
        <p:spPr>
          <a:xfrm>
            <a:off x="5352297" y="4562976"/>
            <a:ext cx="15410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ENRICH</a:t>
            </a:r>
          </a:p>
        </p:txBody>
      </p:sp>
      <p:sp>
        <p:nvSpPr>
          <p:cNvPr id="26" name="TextBox 25">
            <a:extLst>
              <a:ext uri="{FF2B5EF4-FFF2-40B4-BE49-F238E27FC236}">
                <a16:creationId xmlns:a16="http://schemas.microsoft.com/office/drawing/2014/main" id="{5E7C0E37-86BE-CD94-C024-3C80BE2BA4FA}"/>
              </a:ext>
            </a:extLst>
          </p:cNvPr>
          <p:cNvSpPr txBox="1"/>
          <p:nvPr/>
        </p:nvSpPr>
        <p:spPr>
          <a:xfrm>
            <a:off x="7247272" y="4562976"/>
            <a:ext cx="15410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TRAIN/APPLY</a:t>
            </a:r>
          </a:p>
        </p:txBody>
      </p:sp>
      <p:sp>
        <p:nvSpPr>
          <p:cNvPr id="27" name="TextBox 26">
            <a:extLst>
              <a:ext uri="{FF2B5EF4-FFF2-40B4-BE49-F238E27FC236}">
                <a16:creationId xmlns:a16="http://schemas.microsoft.com/office/drawing/2014/main" id="{AEFCB0EC-CF8E-5D10-B21C-69F542038702}"/>
              </a:ext>
            </a:extLst>
          </p:cNvPr>
          <p:cNvSpPr txBox="1"/>
          <p:nvPr/>
        </p:nvSpPr>
        <p:spPr>
          <a:xfrm>
            <a:off x="9463087" y="4562975"/>
            <a:ext cx="15410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VISUALIZE</a:t>
            </a:r>
          </a:p>
        </p:txBody>
      </p:sp>
    </p:spTree>
    <p:extLst>
      <p:ext uri="{BB962C8B-B14F-4D97-AF65-F5344CB8AC3E}">
        <p14:creationId xmlns:p14="http://schemas.microsoft.com/office/powerpoint/2010/main" val="1300645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C2D7D3B-99A8-F0D5-39FA-88C0A25A03A8}"/>
              </a:ext>
            </a:extLst>
          </p:cNvPr>
          <p:cNvSpPr txBox="1"/>
          <p:nvPr/>
        </p:nvSpPr>
        <p:spPr>
          <a:xfrm>
            <a:off x="3575843" y="308503"/>
            <a:ext cx="35337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t>Conclusion</a:t>
            </a:r>
            <a:endParaRPr lang="en-US"/>
          </a:p>
        </p:txBody>
      </p:sp>
      <p:pic>
        <p:nvPicPr>
          <p:cNvPr id="20" name="Picture 19" descr="Calendar&#10;&#10;Description automatically generated">
            <a:extLst>
              <a:ext uri="{FF2B5EF4-FFF2-40B4-BE49-F238E27FC236}">
                <a16:creationId xmlns:a16="http://schemas.microsoft.com/office/drawing/2014/main" id="{55AB950E-0925-7E43-05AA-BF337CE7FD36}"/>
              </a:ext>
            </a:extLst>
          </p:cNvPr>
          <p:cNvPicPr>
            <a:picLocks noChangeAspect="1"/>
          </p:cNvPicPr>
          <p:nvPr/>
        </p:nvPicPr>
        <p:blipFill>
          <a:blip r:embed="rId2"/>
          <a:stretch>
            <a:fillRect/>
          </a:stretch>
        </p:blipFill>
        <p:spPr>
          <a:xfrm>
            <a:off x="5348817" y="1842217"/>
            <a:ext cx="6479115" cy="2930150"/>
          </a:xfrm>
          <a:prstGeom prst="rect">
            <a:avLst/>
          </a:prstGeom>
        </p:spPr>
      </p:pic>
      <p:sp>
        <p:nvSpPr>
          <p:cNvPr id="21" name="TextBox 20">
            <a:extLst>
              <a:ext uri="{FF2B5EF4-FFF2-40B4-BE49-F238E27FC236}">
                <a16:creationId xmlns:a16="http://schemas.microsoft.com/office/drawing/2014/main" id="{E4AFBB71-CF3A-2173-A7AD-F61CEECB92FE}"/>
              </a:ext>
            </a:extLst>
          </p:cNvPr>
          <p:cNvSpPr txBox="1"/>
          <p:nvPr/>
        </p:nvSpPr>
        <p:spPr>
          <a:xfrm>
            <a:off x="183092" y="1472406"/>
            <a:ext cx="504136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dirty="0">
                <a:ea typeface="+mn-lt"/>
                <a:cs typeface="+mn-lt"/>
              </a:rPr>
              <a:t>After using the provided dataset to train our model to identify emotions, we obtained a classification accuracy of 64.28 percent. We received low precision and recall for the sad category since the dataset for that category had many images from other categories. </a:t>
            </a:r>
            <a:endParaRPr lang="en-US"/>
          </a:p>
          <a:p>
            <a:pPr marL="285750" indent="-285750">
              <a:buFont typeface="Wingdings"/>
              <a:buChar char="ü"/>
            </a:pPr>
            <a:r>
              <a:rPr lang="en-US" dirty="0">
                <a:ea typeface="+mn-lt"/>
                <a:cs typeface="+mn-lt"/>
              </a:rPr>
              <a:t>The ROC curve could only be generated for binary classification issues, and since our problem has multiclass labels, we are unable to construct the ROC curve for the provided dataset.</a:t>
            </a:r>
          </a:p>
          <a:p>
            <a:pPr marL="285750" indent="-285750">
              <a:buFont typeface="Wingdings"/>
              <a:buChar char="ü"/>
            </a:pPr>
            <a:r>
              <a:rPr lang="en-US" dirty="0">
                <a:ea typeface="+mn-lt"/>
                <a:cs typeface="+mn-lt"/>
              </a:rPr>
              <a:t>The value of the AUC score is also unavailable because we are unable to generate the ROC curve.</a:t>
            </a:r>
          </a:p>
          <a:p>
            <a:pPr marL="285750" indent="-285750">
              <a:buFont typeface="Wingdings"/>
              <a:buChar char="ü"/>
            </a:pPr>
            <a:endParaRPr lang="en-US" dirty="0"/>
          </a:p>
        </p:txBody>
      </p:sp>
    </p:spTree>
    <p:extLst>
      <p:ext uri="{BB962C8B-B14F-4D97-AF65-F5344CB8AC3E}">
        <p14:creationId xmlns:p14="http://schemas.microsoft.com/office/powerpoint/2010/main" val="274970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527D63F-B709-8A6A-45F9-37421DBFC3CD}"/>
              </a:ext>
            </a:extLst>
          </p:cNvPr>
          <p:cNvSpPr txBox="1"/>
          <p:nvPr/>
        </p:nvSpPr>
        <p:spPr>
          <a:xfrm>
            <a:off x="507554" y="2650874"/>
            <a:ext cx="1102418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Python Code for Problem 1(.</a:t>
            </a:r>
            <a:r>
              <a:rPr lang="en-US" sz="3200" dirty="0" err="1"/>
              <a:t>ipynb</a:t>
            </a:r>
            <a:r>
              <a:rPr lang="en-US" sz="3200" dirty="0"/>
              <a:t>) file path </a:t>
            </a:r>
            <a:r>
              <a:rPr lang="en-US" sz="3200" dirty="0">
                <a:ea typeface="+mn-lt"/>
                <a:cs typeface="+mn-lt"/>
                <a:hlinkClick r:id="rId2"/>
              </a:rPr>
              <a:t>Click Here</a:t>
            </a:r>
          </a:p>
          <a:p>
            <a:pPr algn="ctr"/>
            <a:endParaRPr lang="en-US" sz="3200">
              <a:ea typeface="+mn-lt"/>
              <a:cs typeface="+mn-lt"/>
            </a:endParaRPr>
          </a:p>
          <a:p>
            <a:pPr algn="ctr"/>
            <a:r>
              <a:rPr lang="en-US" sz="3200" dirty="0">
                <a:ea typeface="+mn-lt"/>
                <a:cs typeface="+mn-lt"/>
              </a:rPr>
              <a:t>Python Code for Problem 2(.</a:t>
            </a:r>
            <a:r>
              <a:rPr lang="en-US" sz="3200" dirty="0" err="1">
                <a:ea typeface="+mn-lt"/>
                <a:cs typeface="+mn-lt"/>
              </a:rPr>
              <a:t>ipynb</a:t>
            </a:r>
            <a:r>
              <a:rPr lang="en-US" sz="3200" dirty="0">
                <a:ea typeface="+mn-lt"/>
                <a:cs typeface="+mn-lt"/>
              </a:rPr>
              <a:t>) file path </a:t>
            </a:r>
            <a:r>
              <a:rPr lang="en-US" sz="3200" dirty="0">
                <a:ea typeface="+mn-lt"/>
                <a:cs typeface="+mn-lt"/>
                <a:hlinkClick r:id="rId3"/>
              </a:rPr>
              <a:t>Click Here</a:t>
            </a:r>
          </a:p>
        </p:txBody>
      </p:sp>
    </p:spTree>
    <p:extLst>
      <p:ext uri="{BB962C8B-B14F-4D97-AF65-F5344CB8AC3E}">
        <p14:creationId xmlns:p14="http://schemas.microsoft.com/office/powerpoint/2010/main" val="4040258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346700" y="1425236"/>
            <a:ext cx="3618654" cy="1016735"/>
          </a:xfrm>
        </p:spPr>
        <p:txBody>
          <a:bodyPr/>
          <a:lstStyle/>
          <a:p>
            <a:r>
              <a:rPr lang="en-US" sz="4800" dirty="0"/>
              <a:t>THANK YOU</a:t>
            </a:r>
          </a:p>
        </p:txBody>
      </p:sp>
      <p:sp>
        <p:nvSpPr>
          <p:cNvPr id="3" name="TextBox 2">
            <a:extLst>
              <a:ext uri="{FF2B5EF4-FFF2-40B4-BE49-F238E27FC236}">
                <a16:creationId xmlns:a16="http://schemas.microsoft.com/office/drawing/2014/main" id="{03E5B1C2-1D4B-3F32-C902-4650B9D14E07}"/>
              </a:ext>
            </a:extLst>
          </p:cNvPr>
          <p:cNvSpPr txBox="1"/>
          <p:nvPr/>
        </p:nvSpPr>
        <p:spPr>
          <a:xfrm>
            <a:off x="4483364" y="2829189"/>
            <a:ext cx="43629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Saumya Gaur</a:t>
            </a:r>
          </a:p>
          <a:p>
            <a:r>
              <a:rPr lang="en-US">
                <a:solidFill>
                  <a:schemeClr val="bg1"/>
                </a:solidFill>
              </a:rPr>
              <a:t>       </a:t>
            </a:r>
            <a:r>
              <a:rPr lang="en-US">
                <a:solidFill>
                  <a:schemeClr val="bg1"/>
                </a:solidFill>
                <a:hlinkClick r:id="rId2">
                  <a:extLst>
                    <a:ext uri="{A12FA001-AC4F-418D-AE19-62706E023703}">
                      <ahyp:hlinkClr xmlns:ahyp="http://schemas.microsoft.com/office/drawing/2018/hyperlinkcolor" val="tx"/>
                    </a:ext>
                  </a:extLst>
                </a:hlinkClick>
              </a:rPr>
              <a:t>saumyagauran@gmail.com</a:t>
            </a:r>
          </a:p>
          <a:p>
            <a:r>
              <a:rPr lang="en-US" dirty="0">
                <a:solidFill>
                  <a:schemeClr val="bg1"/>
                </a:solidFill>
                <a:hlinkClick r:id="rId3">
                  <a:extLst>
                    <a:ext uri="{A12FA001-AC4F-418D-AE19-62706E023703}">
                      <ahyp:hlinkClr xmlns:ahyp="http://schemas.microsoft.com/office/drawing/2018/hyperlinkcolor" val="tx"/>
                    </a:ext>
                  </a:extLst>
                </a:hlinkClick>
              </a:rPr>
              <a:t>LinkedIn</a:t>
            </a:r>
            <a:r>
              <a:rPr lang="en-US" dirty="0">
                <a:solidFill>
                  <a:schemeClr val="bg1"/>
                </a:solidFill>
              </a:rPr>
              <a:t> (click here to see </a:t>
            </a:r>
            <a:r>
              <a:rPr lang="en-US" dirty="0" err="1">
                <a:solidFill>
                  <a:schemeClr val="bg1"/>
                </a:solidFill>
              </a:rPr>
              <a:t>linkedIN</a:t>
            </a:r>
            <a:r>
              <a:rPr lang="en-US" dirty="0">
                <a:solidFill>
                  <a:schemeClr val="bg1"/>
                </a:solidFill>
              </a:rPr>
              <a:t> page)</a:t>
            </a:r>
          </a:p>
        </p:txBody>
      </p:sp>
      <p:pic>
        <p:nvPicPr>
          <p:cNvPr id="7" name="Graphic 6" descr="Envelope with solid fill">
            <a:extLst>
              <a:ext uri="{FF2B5EF4-FFF2-40B4-BE49-F238E27FC236}">
                <a16:creationId xmlns:a16="http://schemas.microsoft.com/office/drawing/2014/main" id="{1A3DCA29-6AA0-7F29-BBB6-81A32C2EE1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59300" y="3067050"/>
            <a:ext cx="438150" cy="459317"/>
          </a:xfrm>
          <a:prstGeom prst="rect">
            <a:avLst/>
          </a:prstGeom>
        </p:spPr>
      </p:pic>
      <p:sp>
        <p:nvSpPr>
          <p:cNvPr id="8" name="TextBox 7">
            <a:extLst>
              <a:ext uri="{FF2B5EF4-FFF2-40B4-BE49-F238E27FC236}">
                <a16:creationId xmlns:a16="http://schemas.microsoft.com/office/drawing/2014/main" id="{94C1EFD6-5AAD-3BC9-B66F-6CA470BE6283}"/>
              </a:ext>
            </a:extLst>
          </p:cNvPr>
          <p:cNvSpPr txBox="1"/>
          <p:nvPr/>
        </p:nvSpPr>
        <p:spPr>
          <a:xfrm>
            <a:off x="4536280" y="4236772"/>
            <a:ext cx="43629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Pranshul Atri</a:t>
            </a:r>
          </a:p>
          <a:p>
            <a:r>
              <a:rPr lang="en-US">
                <a:solidFill>
                  <a:schemeClr val="bg1"/>
                </a:solidFill>
              </a:rPr>
              <a:t>       </a:t>
            </a:r>
            <a:r>
              <a:rPr lang="en-US">
                <a:solidFill>
                  <a:schemeClr val="bg1"/>
                </a:solidFill>
                <a:hlinkClick r:id="rId6">
                  <a:extLst>
                    <a:ext uri="{A12FA001-AC4F-418D-AE19-62706E023703}">
                      <ahyp:hlinkClr xmlns:ahyp="http://schemas.microsoft.com/office/drawing/2018/hyperlinkcolor" val="tx"/>
                    </a:ext>
                  </a:extLst>
                </a:hlinkClick>
              </a:rPr>
              <a:t>pranshul19109193@gmail.com</a:t>
            </a:r>
          </a:p>
          <a:p>
            <a:r>
              <a:rPr lang="en-US" dirty="0">
                <a:solidFill>
                  <a:schemeClr val="bg1"/>
                </a:solidFill>
                <a:hlinkClick r:id="rId7">
                  <a:extLst>
                    <a:ext uri="{A12FA001-AC4F-418D-AE19-62706E023703}">
                      <ahyp:hlinkClr xmlns:ahyp="http://schemas.microsoft.com/office/drawing/2018/hyperlinkcolor" val="tx"/>
                    </a:ext>
                  </a:extLst>
                </a:hlinkClick>
              </a:rPr>
              <a:t>LinkedIn</a:t>
            </a:r>
            <a:r>
              <a:rPr lang="en-US" dirty="0">
                <a:solidFill>
                  <a:schemeClr val="bg1"/>
                </a:solidFill>
              </a:rPr>
              <a:t> (click here to see </a:t>
            </a:r>
            <a:r>
              <a:rPr lang="en-US" dirty="0" err="1">
                <a:solidFill>
                  <a:schemeClr val="bg1"/>
                </a:solidFill>
              </a:rPr>
              <a:t>linkedIn</a:t>
            </a:r>
            <a:r>
              <a:rPr lang="en-US" dirty="0">
                <a:solidFill>
                  <a:schemeClr val="bg1"/>
                </a:solidFill>
              </a:rPr>
              <a:t> page)</a:t>
            </a:r>
          </a:p>
        </p:txBody>
      </p:sp>
      <p:pic>
        <p:nvPicPr>
          <p:cNvPr id="9" name="Graphic 8" descr="Envelope with solid fill">
            <a:extLst>
              <a:ext uri="{FF2B5EF4-FFF2-40B4-BE49-F238E27FC236}">
                <a16:creationId xmlns:a16="http://schemas.microsoft.com/office/drawing/2014/main" id="{91A6EE04-B80D-080C-9DFA-57F53DCDFC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12216" y="4474633"/>
            <a:ext cx="438150" cy="459317"/>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22D4-F4E4-419D-AA5C-CED5291E1849}"/>
              </a:ext>
            </a:extLst>
          </p:cNvPr>
          <p:cNvSpPr>
            <a:spLocks noGrp="1"/>
          </p:cNvSpPr>
          <p:nvPr>
            <p:ph type="ctrTitle"/>
          </p:nvPr>
        </p:nvSpPr>
        <p:spPr>
          <a:xfrm>
            <a:off x="6957170" y="3794318"/>
            <a:ext cx="4941771" cy="1122202"/>
          </a:xfrm>
        </p:spPr>
        <p:txBody>
          <a:bodyPr/>
          <a:lstStyle/>
          <a:p>
            <a:r>
              <a:rPr lang="en-US" sz="5400"/>
              <a:t>Inferences </a:t>
            </a:r>
          </a:p>
        </p:txBody>
      </p:sp>
      <p:pic>
        <p:nvPicPr>
          <p:cNvPr id="3" name="Picture 4" descr="Shape, square&#10;&#10;Description automatically generated">
            <a:extLst>
              <a:ext uri="{FF2B5EF4-FFF2-40B4-BE49-F238E27FC236}">
                <a16:creationId xmlns:a16="http://schemas.microsoft.com/office/drawing/2014/main" id="{23F90806-E06E-29B8-9444-D9FEAAF178DB}"/>
              </a:ext>
            </a:extLst>
          </p:cNvPr>
          <p:cNvPicPr>
            <a:picLocks noChangeAspect="1"/>
          </p:cNvPicPr>
          <p:nvPr/>
        </p:nvPicPr>
        <p:blipFill>
          <a:blip r:embed="rId2"/>
          <a:stretch>
            <a:fillRect/>
          </a:stretch>
        </p:blipFill>
        <p:spPr>
          <a:xfrm>
            <a:off x="353484" y="3285828"/>
            <a:ext cx="4986866" cy="3450759"/>
          </a:xfrm>
          <a:prstGeom prst="rect">
            <a:avLst/>
          </a:prstGeom>
        </p:spPr>
      </p:pic>
      <p:pic>
        <p:nvPicPr>
          <p:cNvPr id="5" name="Picture 5" descr="Chart, scatter chart&#10;&#10;Description automatically generated">
            <a:extLst>
              <a:ext uri="{FF2B5EF4-FFF2-40B4-BE49-F238E27FC236}">
                <a16:creationId xmlns:a16="http://schemas.microsoft.com/office/drawing/2014/main" id="{DC410CF5-B70C-4EAD-0699-AE8FB281E50F}"/>
              </a:ext>
            </a:extLst>
          </p:cNvPr>
          <p:cNvPicPr>
            <a:picLocks noChangeAspect="1"/>
          </p:cNvPicPr>
          <p:nvPr/>
        </p:nvPicPr>
        <p:blipFill>
          <a:blip r:embed="rId3"/>
          <a:stretch>
            <a:fillRect/>
          </a:stretch>
        </p:blipFill>
        <p:spPr>
          <a:xfrm>
            <a:off x="5348817" y="572651"/>
            <a:ext cx="6436783" cy="2029698"/>
          </a:xfrm>
          <a:prstGeom prst="rect">
            <a:avLst/>
          </a:prstGeom>
        </p:spPr>
      </p:pic>
    </p:spTree>
    <p:extLst>
      <p:ext uri="{BB962C8B-B14F-4D97-AF65-F5344CB8AC3E}">
        <p14:creationId xmlns:p14="http://schemas.microsoft.com/office/powerpoint/2010/main" val="248058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3784452-2157-095C-B129-F5F682893065}"/>
              </a:ext>
            </a:extLst>
          </p:cNvPr>
          <p:cNvSpPr txBox="1"/>
          <p:nvPr/>
        </p:nvSpPr>
        <p:spPr>
          <a:xfrm>
            <a:off x="5348403" y="217215"/>
            <a:ext cx="53930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t>Distribution of placements</a:t>
            </a:r>
          </a:p>
        </p:txBody>
      </p:sp>
      <p:sp>
        <p:nvSpPr>
          <p:cNvPr id="19" name="TextBox 18">
            <a:extLst>
              <a:ext uri="{FF2B5EF4-FFF2-40B4-BE49-F238E27FC236}">
                <a16:creationId xmlns:a16="http://schemas.microsoft.com/office/drawing/2014/main" id="{1CE66029-2E59-66F1-AB46-BCA19763C378}"/>
              </a:ext>
            </a:extLst>
          </p:cNvPr>
          <p:cNvSpPr txBox="1"/>
          <p:nvPr/>
        </p:nvSpPr>
        <p:spPr>
          <a:xfrm>
            <a:off x="7382423" y="1754134"/>
            <a:ext cx="307370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1st Inference:</a:t>
            </a:r>
            <a:endParaRPr lang="en-US"/>
          </a:p>
          <a:p>
            <a:pPr marL="285750" indent="-285750">
              <a:buFont typeface="Wingdings"/>
              <a:buChar char="ü"/>
            </a:pPr>
            <a:r>
              <a:rPr lang="en-US">
                <a:ea typeface="+mn-lt"/>
                <a:cs typeface="+mn-lt"/>
              </a:rPr>
              <a:t>In general, the </a:t>
            </a:r>
            <a:r>
              <a:rPr lang="en-US" err="1">
                <a:ea typeface="+mn-lt"/>
                <a:cs typeface="+mn-lt"/>
              </a:rPr>
              <a:t>programme</a:t>
            </a:r>
            <a:r>
              <a:rPr lang="en-US">
                <a:ea typeface="+mn-lt"/>
                <a:cs typeface="+mn-lt"/>
              </a:rPr>
              <a:t> has been effective, with about 70% of students receiving placements through it.</a:t>
            </a:r>
          </a:p>
          <a:p>
            <a:endParaRPr lang="en-US">
              <a:ea typeface="+mn-lt"/>
              <a:cs typeface="+mn-lt"/>
            </a:endParaRPr>
          </a:p>
        </p:txBody>
      </p:sp>
      <p:pic>
        <p:nvPicPr>
          <p:cNvPr id="21" name="Picture 21" descr="Graphical user interface, chart&#10;&#10;Description automatically generated">
            <a:extLst>
              <a:ext uri="{FF2B5EF4-FFF2-40B4-BE49-F238E27FC236}">
                <a16:creationId xmlns:a16="http://schemas.microsoft.com/office/drawing/2014/main" id="{AFBD3594-EB61-FB86-3EDD-1D6319DA807A}"/>
              </a:ext>
            </a:extLst>
          </p:cNvPr>
          <p:cNvPicPr>
            <a:picLocks noChangeAspect="1"/>
          </p:cNvPicPr>
          <p:nvPr/>
        </p:nvPicPr>
        <p:blipFill>
          <a:blip r:embed="rId2"/>
          <a:stretch>
            <a:fillRect/>
          </a:stretch>
        </p:blipFill>
        <p:spPr>
          <a:xfrm>
            <a:off x="301083" y="1687029"/>
            <a:ext cx="5986346" cy="4803500"/>
          </a:xfrm>
          <a:prstGeom prst="rect">
            <a:avLst/>
          </a:prstGeom>
        </p:spPr>
      </p:pic>
      <p:cxnSp>
        <p:nvCxnSpPr>
          <p:cNvPr id="20" name="Connector: Elbow 19">
            <a:extLst>
              <a:ext uri="{FF2B5EF4-FFF2-40B4-BE49-F238E27FC236}">
                <a16:creationId xmlns:a16="http://schemas.microsoft.com/office/drawing/2014/main" id="{38D9E599-14AE-05FA-2498-4899CF314999}"/>
              </a:ext>
            </a:extLst>
          </p:cNvPr>
          <p:cNvCxnSpPr/>
          <p:nvPr/>
        </p:nvCxnSpPr>
        <p:spPr>
          <a:xfrm flipH="1">
            <a:off x="4759713" y="2767362"/>
            <a:ext cx="2923477" cy="271717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392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C53322-6805-6785-B0C8-1D24E35C5C80}"/>
              </a:ext>
            </a:extLst>
          </p:cNvPr>
          <p:cNvSpPr txBox="1"/>
          <p:nvPr/>
        </p:nvSpPr>
        <p:spPr>
          <a:xfrm>
            <a:off x="5348403" y="217215"/>
            <a:ext cx="53930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t>Gender V/S placement</a:t>
            </a:r>
          </a:p>
        </p:txBody>
      </p:sp>
      <p:pic>
        <p:nvPicPr>
          <p:cNvPr id="6" name="Picture 2" descr="Chart&#10;&#10;Description automatically generated">
            <a:extLst>
              <a:ext uri="{FF2B5EF4-FFF2-40B4-BE49-F238E27FC236}">
                <a16:creationId xmlns:a16="http://schemas.microsoft.com/office/drawing/2014/main" id="{8A49D668-8391-B2A1-FB47-A9F61CCC2CCC}"/>
              </a:ext>
            </a:extLst>
          </p:cNvPr>
          <p:cNvPicPr>
            <a:picLocks noChangeAspect="1"/>
          </p:cNvPicPr>
          <p:nvPr/>
        </p:nvPicPr>
        <p:blipFill>
          <a:blip r:embed="rId2"/>
          <a:stretch>
            <a:fillRect/>
          </a:stretch>
        </p:blipFill>
        <p:spPr>
          <a:xfrm>
            <a:off x="589156" y="1338960"/>
            <a:ext cx="5382321" cy="4719054"/>
          </a:xfrm>
          <a:prstGeom prst="rect">
            <a:avLst/>
          </a:prstGeom>
        </p:spPr>
      </p:pic>
      <p:sp>
        <p:nvSpPr>
          <p:cNvPr id="8" name="TextBox 7">
            <a:extLst>
              <a:ext uri="{FF2B5EF4-FFF2-40B4-BE49-F238E27FC236}">
                <a16:creationId xmlns:a16="http://schemas.microsoft.com/office/drawing/2014/main" id="{886D5A1C-5986-EA5E-54A2-F37A4AFDE786}"/>
              </a:ext>
            </a:extLst>
          </p:cNvPr>
          <p:cNvSpPr txBox="1"/>
          <p:nvPr/>
        </p:nvSpPr>
        <p:spPr>
          <a:xfrm>
            <a:off x="6771577" y="1595739"/>
            <a:ext cx="496006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2nd Inference:</a:t>
            </a:r>
            <a:endParaRPr lang="en-US"/>
          </a:p>
          <a:p>
            <a:pPr marL="285750" indent="-285750" algn="l">
              <a:buFont typeface="Wingdings"/>
              <a:buChar char="ü"/>
            </a:pPr>
            <a:r>
              <a:rPr lang="en-US"/>
              <a:t>Regrettably, it appears that there is a gender gap between the students who are male and female. Men have twice as many participants in the system as their female counterparts. Also, they had a higher success rate, with 72% of male students getting accepted as opposed to 58% of female students. Therefore, it is advised that the university recruits more women to participate in the </a:t>
            </a:r>
            <a:r>
              <a:rPr lang="en-US" err="1"/>
              <a:t>programme</a:t>
            </a:r>
            <a:r>
              <a:rPr lang="en-US"/>
              <a:t>.</a:t>
            </a:r>
          </a:p>
        </p:txBody>
      </p:sp>
      <p:cxnSp>
        <p:nvCxnSpPr>
          <p:cNvPr id="10" name="Connector: Elbow 9">
            <a:extLst>
              <a:ext uri="{FF2B5EF4-FFF2-40B4-BE49-F238E27FC236}">
                <a16:creationId xmlns:a16="http://schemas.microsoft.com/office/drawing/2014/main" id="{734553F5-DE50-A883-8A92-BD3C80F837AD}"/>
              </a:ext>
            </a:extLst>
          </p:cNvPr>
          <p:cNvCxnSpPr/>
          <p:nvPr/>
        </p:nvCxnSpPr>
        <p:spPr>
          <a:xfrm flipH="1">
            <a:off x="5642517" y="2367776"/>
            <a:ext cx="1399477" cy="26056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580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89D194-908F-A877-CC32-3E482E7464A6}"/>
              </a:ext>
            </a:extLst>
          </p:cNvPr>
          <p:cNvSpPr txBox="1"/>
          <p:nvPr/>
        </p:nvSpPr>
        <p:spPr>
          <a:xfrm>
            <a:off x="4733382" y="255373"/>
            <a:ext cx="73256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Distribution Salary V/S Placed Students</a:t>
            </a:r>
          </a:p>
        </p:txBody>
      </p:sp>
      <p:pic>
        <p:nvPicPr>
          <p:cNvPr id="6" name="Picture 6" descr="Chart, histogram&#10;&#10;Description automatically generated">
            <a:extLst>
              <a:ext uri="{FF2B5EF4-FFF2-40B4-BE49-F238E27FC236}">
                <a16:creationId xmlns:a16="http://schemas.microsoft.com/office/drawing/2014/main" id="{F84CD4E8-9A80-0DC3-A583-970C6A54D70F}"/>
              </a:ext>
            </a:extLst>
          </p:cNvPr>
          <p:cNvPicPr>
            <a:picLocks noChangeAspect="1"/>
          </p:cNvPicPr>
          <p:nvPr/>
        </p:nvPicPr>
        <p:blipFill>
          <a:blip r:embed="rId2"/>
          <a:stretch>
            <a:fillRect/>
          </a:stretch>
        </p:blipFill>
        <p:spPr>
          <a:xfrm>
            <a:off x="245327" y="760858"/>
            <a:ext cx="4285785" cy="3802991"/>
          </a:xfrm>
          <a:prstGeom prst="rect">
            <a:avLst/>
          </a:prstGeom>
        </p:spPr>
      </p:pic>
      <p:pic>
        <p:nvPicPr>
          <p:cNvPr id="7" name="Picture 7">
            <a:extLst>
              <a:ext uri="{FF2B5EF4-FFF2-40B4-BE49-F238E27FC236}">
                <a16:creationId xmlns:a16="http://schemas.microsoft.com/office/drawing/2014/main" id="{BC2B3843-CC6C-85F1-8770-C4E76DAE1B0F}"/>
              </a:ext>
            </a:extLst>
          </p:cNvPr>
          <p:cNvPicPr>
            <a:picLocks noChangeAspect="1"/>
          </p:cNvPicPr>
          <p:nvPr/>
        </p:nvPicPr>
        <p:blipFill>
          <a:blip r:embed="rId3"/>
          <a:stretch>
            <a:fillRect/>
          </a:stretch>
        </p:blipFill>
        <p:spPr>
          <a:xfrm>
            <a:off x="6099717" y="3656171"/>
            <a:ext cx="5373027" cy="3048997"/>
          </a:xfrm>
          <a:prstGeom prst="rect">
            <a:avLst/>
          </a:prstGeom>
        </p:spPr>
      </p:pic>
      <p:sp>
        <p:nvSpPr>
          <p:cNvPr id="9" name="TextBox 8">
            <a:extLst>
              <a:ext uri="{FF2B5EF4-FFF2-40B4-BE49-F238E27FC236}">
                <a16:creationId xmlns:a16="http://schemas.microsoft.com/office/drawing/2014/main" id="{277F97A7-D292-EE3D-E69D-7CDD075D456A}"/>
              </a:ext>
            </a:extLst>
          </p:cNvPr>
          <p:cNvSpPr txBox="1"/>
          <p:nvPr/>
        </p:nvSpPr>
        <p:spPr>
          <a:xfrm>
            <a:off x="5275455" y="1140397"/>
            <a:ext cx="616811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3rd Inference:</a:t>
            </a:r>
            <a:endParaRPr lang="en-US"/>
          </a:p>
          <a:p>
            <a:pPr marL="285750" indent="-285750">
              <a:buFont typeface="Wingdings"/>
              <a:buChar char="ü"/>
            </a:pPr>
            <a:r>
              <a:rPr lang="en-US">
                <a:ea typeface="+mn-lt"/>
                <a:cs typeface="+mn-lt"/>
              </a:rPr>
              <a:t>Numerous candidates who were hired received packages ranging from 2L to 4L PA.</a:t>
            </a:r>
            <a:endParaRPr lang="en-US"/>
          </a:p>
          <a:p>
            <a:pPr marL="285750" indent="-285750">
              <a:buFont typeface="Wingdings"/>
              <a:buChar char="ü"/>
            </a:pPr>
            <a:r>
              <a:rPr lang="en-US">
                <a:ea typeface="+mn-lt"/>
                <a:cs typeface="+mn-lt"/>
              </a:rPr>
              <a:t>Only one candidate got around 10L PA</a:t>
            </a:r>
            <a:endParaRPr lang="en-US"/>
          </a:p>
          <a:p>
            <a:pPr marL="285750" indent="-285750">
              <a:buFont typeface="Wingdings"/>
              <a:buChar char="ü"/>
            </a:pPr>
            <a:r>
              <a:rPr lang="en-US">
                <a:ea typeface="+mn-lt"/>
                <a:cs typeface="+mn-lt"/>
              </a:rPr>
              <a:t>The typical salary is little higher than 2LPA.</a:t>
            </a:r>
          </a:p>
        </p:txBody>
      </p:sp>
      <p:cxnSp>
        <p:nvCxnSpPr>
          <p:cNvPr id="10" name="Connector: Elbow 9">
            <a:extLst>
              <a:ext uri="{FF2B5EF4-FFF2-40B4-BE49-F238E27FC236}">
                <a16:creationId xmlns:a16="http://schemas.microsoft.com/office/drawing/2014/main" id="{F7006650-878F-E18C-FD35-54F011400481}"/>
              </a:ext>
            </a:extLst>
          </p:cNvPr>
          <p:cNvCxnSpPr/>
          <p:nvPr/>
        </p:nvCxnSpPr>
        <p:spPr>
          <a:xfrm flipH="1" flipV="1">
            <a:off x="3904787" y="1265665"/>
            <a:ext cx="1455233" cy="60959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48B251-0E07-5B84-F4A6-5DB3C157BDB0}"/>
              </a:ext>
            </a:extLst>
          </p:cNvPr>
          <p:cNvCxnSpPr/>
          <p:nvPr/>
        </p:nvCxnSpPr>
        <p:spPr>
          <a:xfrm>
            <a:off x="10084187" y="2296919"/>
            <a:ext cx="263912" cy="1797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09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hart, histogram&#10;&#10;Description automatically generated">
            <a:extLst>
              <a:ext uri="{FF2B5EF4-FFF2-40B4-BE49-F238E27FC236}">
                <a16:creationId xmlns:a16="http://schemas.microsoft.com/office/drawing/2014/main" id="{A1C8BA61-FAFB-6450-F406-CE2B4021FBC2}"/>
              </a:ext>
            </a:extLst>
          </p:cNvPr>
          <p:cNvPicPr>
            <a:picLocks noChangeAspect="1"/>
          </p:cNvPicPr>
          <p:nvPr/>
        </p:nvPicPr>
        <p:blipFill>
          <a:blip r:embed="rId2"/>
          <a:stretch>
            <a:fillRect/>
          </a:stretch>
        </p:blipFill>
        <p:spPr>
          <a:xfrm>
            <a:off x="514815" y="1455859"/>
            <a:ext cx="6051395" cy="4299403"/>
          </a:xfrm>
          <a:prstGeom prst="rect">
            <a:avLst/>
          </a:prstGeom>
        </p:spPr>
      </p:pic>
      <p:sp>
        <p:nvSpPr>
          <p:cNvPr id="7" name="TextBox 6">
            <a:extLst>
              <a:ext uri="{FF2B5EF4-FFF2-40B4-BE49-F238E27FC236}">
                <a16:creationId xmlns:a16="http://schemas.microsoft.com/office/drawing/2014/main" id="{6CD5DA86-9C52-A724-EE5C-EFDF0584B242}"/>
              </a:ext>
            </a:extLst>
          </p:cNvPr>
          <p:cNvSpPr txBox="1"/>
          <p:nvPr/>
        </p:nvSpPr>
        <p:spPr>
          <a:xfrm>
            <a:off x="1539797" y="265956"/>
            <a:ext cx="892116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Secondary Education percentage-10th Grade/Higher Secondary education percentage</a:t>
            </a:r>
          </a:p>
        </p:txBody>
      </p:sp>
      <p:sp>
        <p:nvSpPr>
          <p:cNvPr id="9" name="TextBox 8">
            <a:extLst>
              <a:ext uri="{FF2B5EF4-FFF2-40B4-BE49-F238E27FC236}">
                <a16:creationId xmlns:a16="http://schemas.microsoft.com/office/drawing/2014/main" id="{C38E1CE5-07A6-FBE0-2DDA-B9B6E38D1ADA}"/>
              </a:ext>
            </a:extLst>
          </p:cNvPr>
          <p:cNvSpPr txBox="1"/>
          <p:nvPr/>
        </p:nvSpPr>
        <p:spPr>
          <a:xfrm>
            <a:off x="7775185" y="796567"/>
            <a:ext cx="423523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4th Inference:</a:t>
            </a:r>
            <a:endParaRPr lang="en-US" sz="1600"/>
          </a:p>
          <a:p>
            <a:pPr marL="285750" indent="-285750">
              <a:buFont typeface="Wingdings"/>
              <a:buChar char="ü"/>
            </a:pPr>
            <a:r>
              <a:rPr lang="en-US" sz="1600">
                <a:ea typeface="+mn-lt"/>
                <a:cs typeface="+mn-lt"/>
              </a:rPr>
              <a:t>Individuals with lower exam scores in the tenth grade seem to have trouble getting a job. This is hardly a definitive declaration, though. Several people who received scores in the range between 45 and 60% were also successful in finding employment. </a:t>
            </a:r>
            <a:endParaRPr lang="en-US"/>
          </a:p>
          <a:p>
            <a:pPr marL="285750" indent="-285750">
              <a:buFont typeface="Wingdings"/>
              <a:buChar char="ü"/>
            </a:pPr>
            <a:r>
              <a:rPr lang="en-US" sz="1600">
                <a:ea typeface="+mn-lt"/>
                <a:cs typeface="+mn-lt"/>
              </a:rPr>
              <a:t>Yet, if a student's progress is measured in grade 10, the value of further education for the </a:t>
            </a:r>
            <a:r>
              <a:rPr lang="en-US" sz="1600" err="1">
                <a:ea typeface="+mn-lt"/>
                <a:cs typeface="+mn-lt"/>
              </a:rPr>
              <a:t>programme</a:t>
            </a:r>
            <a:r>
              <a:rPr lang="en-US" sz="1600">
                <a:ea typeface="+mn-lt"/>
                <a:cs typeface="+mn-lt"/>
              </a:rPr>
              <a:t> is constrained. This may discourage kids who performed poorly and cause them to believe that their possibilities are already constrained as a result of the grade 10 exam. </a:t>
            </a:r>
          </a:p>
        </p:txBody>
      </p:sp>
      <p:cxnSp>
        <p:nvCxnSpPr>
          <p:cNvPr id="11" name="Connector: Elbow 10">
            <a:extLst>
              <a:ext uri="{FF2B5EF4-FFF2-40B4-BE49-F238E27FC236}">
                <a16:creationId xmlns:a16="http://schemas.microsoft.com/office/drawing/2014/main" id="{9CF30822-ABDA-FD01-B23F-512F32EBC697}"/>
              </a:ext>
            </a:extLst>
          </p:cNvPr>
          <p:cNvCxnSpPr/>
          <p:nvPr/>
        </p:nvCxnSpPr>
        <p:spPr>
          <a:xfrm flipH="1">
            <a:off x="5846958" y="1958898"/>
            <a:ext cx="2049964" cy="12954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0E4A5EC-6F9E-81F9-6D61-053401E7C248}"/>
              </a:ext>
            </a:extLst>
          </p:cNvPr>
          <p:cNvSpPr txBox="1"/>
          <p:nvPr/>
        </p:nvSpPr>
        <p:spPr>
          <a:xfrm>
            <a:off x="7744336" y="4796510"/>
            <a:ext cx="42848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1600">
                <a:ea typeface="+mn-lt"/>
                <a:cs typeface="+mn-lt"/>
              </a:rPr>
              <a:t>With the examination in grade 12, the effect of this becomes harsher. Once more, the role of the institution is diminished or constrained if the successful placement is determined by circumstances outside of the university. </a:t>
            </a:r>
          </a:p>
        </p:txBody>
      </p:sp>
      <p:cxnSp>
        <p:nvCxnSpPr>
          <p:cNvPr id="13" name="Connector: Elbow 12">
            <a:extLst>
              <a:ext uri="{FF2B5EF4-FFF2-40B4-BE49-F238E27FC236}">
                <a16:creationId xmlns:a16="http://schemas.microsoft.com/office/drawing/2014/main" id="{7129CA6C-F6D0-1FE8-2091-DDCFDC3DADD4}"/>
              </a:ext>
            </a:extLst>
          </p:cNvPr>
          <p:cNvCxnSpPr>
            <a:cxnSpLocks/>
          </p:cNvCxnSpPr>
          <p:nvPr/>
        </p:nvCxnSpPr>
        <p:spPr>
          <a:xfrm flipH="1" flipV="1">
            <a:off x="6209372" y="4731835"/>
            <a:ext cx="1687550" cy="89767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322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hart, histogram&#10;&#10;Description automatically generated">
            <a:extLst>
              <a:ext uri="{FF2B5EF4-FFF2-40B4-BE49-F238E27FC236}">
                <a16:creationId xmlns:a16="http://schemas.microsoft.com/office/drawing/2014/main" id="{CE02FB08-4C82-CEE8-EC4E-74275D3911E8}"/>
              </a:ext>
            </a:extLst>
          </p:cNvPr>
          <p:cNvPicPr>
            <a:picLocks noChangeAspect="1"/>
          </p:cNvPicPr>
          <p:nvPr/>
        </p:nvPicPr>
        <p:blipFill>
          <a:blip r:embed="rId2"/>
          <a:stretch>
            <a:fillRect/>
          </a:stretch>
        </p:blipFill>
        <p:spPr>
          <a:xfrm>
            <a:off x="672790" y="1628792"/>
            <a:ext cx="4824760" cy="4204442"/>
          </a:xfrm>
          <a:prstGeom prst="rect">
            <a:avLst/>
          </a:prstGeom>
        </p:spPr>
      </p:pic>
      <p:pic>
        <p:nvPicPr>
          <p:cNvPr id="6" name="Picture 8" descr="Logo&#10;&#10;Description automatically generated">
            <a:extLst>
              <a:ext uri="{FF2B5EF4-FFF2-40B4-BE49-F238E27FC236}">
                <a16:creationId xmlns:a16="http://schemas.microsoft.com/office/drawing/2014/main" id="{1FC749FB-C6E2-DC37-28C2-97E97E6E4ECA}"/>
              </a:ext>
            </a:extLst>
          </p:cNvPr>
          <p:cNvPicPr>
            <a:picLocks noChangeAspect="1"/>
          </p:cNvPicPr>
          <p:nvPr/>
        </p:nvPicPr>
        <p:blipFill>
          <a:blip r:embed="rId3"/>
          <a:stretch>
            <a:fillRect/>
          </a:stretch>
        </p:blipFill>
        <p:spPr>
          <a:xfrm>
            <a:off x="672791" y="756741"/>
            <a:ext cx="4824760" cy="893323"/>
          </a:xfrm>
          <a:prstGeom prst="rect">
            <a:avLst/>
          </a:prstGeom>
        </p:spPr>
      </p:pic>
      <p:sp>
        <p:nvSpPr>
          <p:cNvPr id="10" name="TextBox 9">
            <a:extLst>
              <a:ext uri="{FF2B5EF4-FFF2-40B4-BE49-F238E27FC236}">
                <a16:creationId xmlns:a16="http://schemas.microsoft.com/office/drawing/2014/main" id="{836000DF-9FE3-EA08-A6C7-44243F99F0DB}"/>
              </a:ext>
            </a:extLst>
          </p:cNvPr>
          <p:cNvSpPr txBox="1"/>
          <p:nvPr/>
        </p:nvSpPr>
        <p:spPr>
          <a:xfrm>
            <a:off x="5833017" y="265956"/>
            <a:ext cx="54921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Distribution of all percentages</a:t>
            </a:r>
          </a:p>
        </p:txBody>
      </p:sp>
      <p:cxnSp>
        <p:nvCxnSpPr>
          <p:cNvPr id="12" name="Connector: Elbow 11">
            <a:extLst>
              <a:ext uri="{FF2B5EF4-FFF2-40B4-BE49-F238E27FC236}">
                <a16:creationId xmlns:a16="http://schemas.microsoft.com/office/drawing/2014/main" id="{FB67AFD8-BFD7-784F-51D4-52C6E03F8AEE}"/>
              </a:ext>
            </a:extLst>
          </p:cNvPr>
          <p:cNvCxnSpPr/>
          <p:nvPr/>
        </p:nvCxnSpPr>
        <p:spPr>
          <a:xfrm flipH="1">
            <a:off x="5112836" y="2442118"/>
            <a:ext cx="2049964" cy="12954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248B4DB-6AB6-85F0-8B25-3EE5557201B3}"/>
              </a:ext>
            </a:extLst>
          </p:cNvPr>
          <p:cNvSpPr txBox="1"/>
          <p:nvPr/>
        </p:nvSpPr>
        <p:spPr>
          <a:xfrm>
            <a:off x="7078608" y="1457836"/>
            <a:ext cx="4764729"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5th Inference:</a:t>
            </a:r>
            <a:endParaRPr lang="en-US"/>
          </a:p>
          <a:p>
            <a:pPr marL="285750" indent="-285750">
              <a:buFont typeface="Wingdings"/>
              <a:buChar char="ü"/>
            </a:pPr>
            <a:r>
              <a:rPr lang="en-US" sz="2000">
                <a:ea typeface="+mn-lt"/>
                <a:cs typeface="+mn-lt"/>
              </a:rPr>
              <a:t>Except for the salary feature, all distributions follow the normal distribution. </a:t>
            </a:r>
            <a:endParaRPr lang="en-US" sz="2000"/>
          </a:p>
          <a:p>
            <a:pPr marL="285750" indent="-285750">
              <a:buFont typeface="Wingdings"/>
              <a:buChar char="ü"/>
            </a:pPr>
            <a:r>
              <a:rPr lang="en-US" sz="2000">
                <a:ea typeface="+mn-lt"/>
                <a:cs typeface="+mn-lt"/>
              </a:rPr>
              <a:t>The majority of candidates' educational achievements fall between 60 and 80%. </a:t>
            </a:r>
            <a:endParaRPr lang="en-US" sz="2000"/>
          </a:p>
          <a:p>
            <a:pPr marL="285750" indent="-285750">
              <a:buFont typeface="Wingdings"/>
              <a:buChar char="ü"/>
            </a:pPr>
            <a:r>
              <a:rPr lang="en-US" sz="2000">
                <a:ea typeface="+mn-lt"/>
                <a:cs typeface="+mn-lt"/>
              </a:rPr>
              <a:t>Distribution of pay a few outliers with salaries of 7.5L and 10L PA. </a:t>
            </a:r>
            <a:endParaRPr lang="en-US" sz="2000"/>
          </a:p>
        </p:txBody>
      </p:sp>
    </p:spTree>
    <p:extLst>
      <p:ext uri="{BB962C8B-B14F-4D97-AF65-F5344CB8AC3E}">
        <p14:creationId xmlns:p14="http://schemas.microsoft.com/office/powerpoint/2010/main" val="281035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11F481C-9E68-D4DF-0E98-B42479CD9014}"/>
              </a:ext>
            </a:extLst>
          </p:cNvPr>
          <p:cNvPicPr>
            <a:picLocks noChangeAspect="1"/>
          </p:cNvPicPr>
          <p:nvPr/>
        </p:nvPicPr>
        <p:blipFill>
          <a:blip r:embed="rId2"/>
          <a:stretch>
            <a:fillRect/>
          </a:stretch>
        </p:blipFill>
        <p:spPr>
          <a:xfrm>
            <a:off x="477644" y="817260"/>
            <a:ext cx="4388004" cy="3950381"/>
          </a:xfrm>
          <a:prstGeom prst="rect">
            <a:avLst/>
          </a:prstGeom>
        </p:spPr>
      </p:pic>
      <p:pic>
        <p:nvPicPr>
          <p:cNvPr id="3" name="Picture 4" descr="Chart, bar chart&#10;&#10;Description automatically generated">
            <a:extLst>
              <a:ext uri="{FF2B5EF4-FFF2-40B4-BE49-F238E27FC236}">
                <a16:creationId xmlns:a16="http://schemas.microsoft.com/office/drawing/2014/main" id="{68E5DF7B-AEA9-DB7C-CDBB-75659FBDC361}"/>
              </a:ext>
            </a:extLst>
          </p:cNvPr>
          <p:cNvPicPr>
            <a:picLocks noChangeAspect="1"/>
          </p:cNvPicPr>
          <p:nvPr/>
        </p:nvPicPr>
        <p:blipFill>
          <a:blip r:embed="rId3"/>
          <a:stretch>
            <a:fillRect/>
          </a:stretch>
        </p:blipFill>
        <p:spPr>
          <a:xfrm>
            <a:off x="5123987" y="3267308"/>
            <a:ext cx="4425174" cy="3594409"/>
          </a:xfrm>
          <a:prstGeom prst="rect">
            <a:avLst/>
          </a:prstGeom>
        </p:spPr>
      </p:pic>
      <p:cxnSp>
        <p:nvCxnSpPr>
          <p:cNvPr id="6" name="Connector: Elbow 5">
            <a:extLst>
              <a:ext uri="{FF2B5EF4-FFF2-40B4-BE49-F238E27FC236}">
                <a16:creationId xmlns:a16="http://schemas.microsoft.com/office/drawing/2014/main" id="{532F940C-135E-7ACC-D268-960EFEB5F50E}"/>
              </a:ext>
            </a:extLst>
          </p:cNvPr>
          <p:cNvCxnSpPr/>
          <p:nvPr/>
        </p:nvCxnSpPr>
        <p:spPr>
          <a:xfrm flipH="1" flipV="1">
            <a:off x="4257908" y="1711716"/>
            <a:ext cx="1232209" cy="4980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A203946-9653-4FDC-1744-8601AE6899C2}"/>
              </a:ext>
            </a:extLst>
          </p:cNvPr>
          <p:cNvCxnSpPr/>
          <p:nvPr/>
        </p:nvCxnSpPr>
        <p:spPr>
          <a:xfrm>
            <a:off x="8389432" y="2841703"/>
            <a:ext cx="31596" cy="1137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C0F3DAB-246A-1893-BFAD-F92E7C9479DB}"/>
              </a:ext>
            </a:extLst>
          </p:cNvPr>
          <p:cNvSpPr txBox="1"/>
          <p:nvPr/>
        </p:nvSpPr>
        <p:spPr>
          <a:xfrm>
            <a:off x="5388083" y="1172178"/>
            <a:ext cx="54843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6th Inference:</a:t>
            </a:r>
          </a:p>
          <a:p>
            <a:pPr marL="285750" indent="-285750">
              <a:buFont typeface="Wingdings"/>
              <a:buChar char="ü"/>
            </a:pPr>
            <a:r>
              <a:rPr lang="en-US">
                <a:ea typeface="+mn-lt"/>
                <a:cs typeface="+mn-lt"/>
              </a:rPr>
              <a:t>The examination boards' influence is little. Even though the variables are divided into central and other, the succuss rate only varies by 6-8%. With regard to both the 10th and 12th grade exams, this percentage is rather steady.</a:t>
            </a:r>
            <a:endParaRPr lang="en-US" b="1"/>
          </a:p>
        </p:txBody>
      </p:sp>
      <p:sp>
        <p:nvSpPr>
          <p:cNvPr id="17" name="TextBox 16">
            <a:extLst>
              <a:ext uri="{FF2B5EF4-FFF2-40B4-BE49-F238E27FC236}">
                <a16:creationId xmlns:a16="http://schemas.microsoft.com/office/drawing/2014/main" id="{4276A371-CC0D-C57B-55F8-6DC520E9DC8C}"/>
              </a:ext>
            </a:extLst>
          </p:cNvPr>
          <p:cNvSpPr txBox="1"/>
          <p:nvPr/>
        </p:nvSpPr>
        <p:spPr>
          <a:xfrm>
            <a:off x="5229767" y="265956"/>
            <a:ext cx="60954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Board of Education- Central/ Others</a:t>
            </a:r>
          </a:p>
        </p:txBody>
      </p:sp>
    </p:spTree>
    <p:extLst>
      <p:ext uri="{BB962C8B-B14F-4D97-AF65-F5344CB8AC3E}">
        <p14:creationId xmlns:p14="http://schemas.microsoft.com/office/powerpoint/2010/main" val="135994454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81D1F3-EE22-4802-8DFA-C4795BD0F38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815A6BF-B4A3-4B5C-B85C-0D4CB6AE15C7}">
  <ds:schemaRefs>
    <ds:schemaRef ds:uri="http://schemas.microsoft.com/sharepoint/v3/contenttype/forms"/>
  </ds:schemaRefs>
</ds:datastoreItem>
</file>

<file path=customXml/itemProps3.xml><?xml version="1.0" encoding="utf-8"?>
<ds:datastoreItem xmlns:ds="http://schemas.openxmlformats.org/officeDocument/2006/customXml" ds:itemID="{E7D61E6D-BC40-43C3-A154-0081729E0F7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Monoline</vt:lpstr>
      <vt:lpstr>Team Name: Code_aceion</vt:lpstr>
      <vt:lpstr>PowerPoint Presentation</vt:lpstr>
      <vt:lpstr>Inferences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revision>400</cp:revision>
  <dcterms:created xsi:type="dcterms:W3CDTF">2023-03-15T05:21:43Z</dcterms:created>
  <dcterms:modified xsi:type="dcterms:W3CDTF">2023-03-24T04:18:01Z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