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4" r:id="rId6"/>
    <p:sldId id="301" r:id="rId7"/>
    <p:sldId id="295" r:id="rId8"/>
    <p:sldId id="302" r:id="rId9"/>
    <p:sldId id="296" r:id="rId10"/>
    <p:sldId id="303" r:id="rId11"/>
    <p:sldId id="297" r:id="rId12"/>
    <p:sldId id="304" r:id="rId13"/>
    <p:sldId id="298" r:id="rId14"/>
    <p:sldId id="305" r:id="rId15"/>
    <p:sldId id="299" r:id="rId16"/>
    <p:sldId id="306" r:id="rId17"/>
    <p:sldId id="282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2986F-02F2-414A-8622-BB40D562902E}" v="901" dt="2023-03-15T05:46:04.482"/>
    <p1510:client id="{BF6A8094-699D-09E7-E183-4D2B99EC91BD}" v="2561" dt="2023-03-15T06:24:27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>
        <p:scale>
          <a:sx n="100" d="100"/>
          <a:sy n="100" d="100"/>
        </p:scale>
        <p:origin x="-542" y="-49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5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667" r:id="rId3"/>
    <p:sldLayoutId id="2147483668" r:id="rId4"/>
    <p:sldLayoutId id="2147483670" r:id="rId5"/>
    <p:sldLayoutId id="2147483688" r:id="rId6"/>
    <p:sldLayoutId id="2147483703" r:id="rId7"/>
    <p:sldLayoutId id="2147483694" r:id="rId8"/>
    <p:sldLayoutId id="2147483697" r:id="rId9"/>
    <p:sldLayoutId id="2147483704" r:id="rId10"/>
    <p:sldLayoutId id="2147483673" r:id="rId11"/>
    <p:sldLayoutId id="2147483676" r:id="rId12"/>
    <p:sldLayoutId id="2147483672" r:id="rId13"/>
    <p:sldLayoutId id="2147483705" r:id="rId14"/>
    <p:sldLayoutId id="2147483706" r:id="rId15"/>
    <p:sldLayoutId id="2147483699" r:id="rId16"/>
    <p:sldLayoutId id="2147483671" r:id="rId17"/>
    <p:sldLayoutId id="2147483685" r:id="rId18"/>
    <p:sldLayoutId id="2147483707" r:id="rId19"/>
    <p:sldLayoutId id="2147483700" r:id="rId20"/>
    <p:sldLayoutId id="2147483679" r:id="rId21"/>
    <p:sldLayoutId id="2147483692" r:id="rId22"/>
    <p:sldLayoutId id="2147483681" r:id="rId23"/>
    <p:sldLayoutId id="2147483674" r:id="rId24"/>
    <p:sldLayoutId id="2147483708" r:id="rId25"/>
    <p:sldLayoutId id="2147483675" r:id="rId26"/>
    <p:sldLayoutId id="2147483696" r:id="rId27"/>
    <p:sldLayoutId id="2147483677" r:id="rId28"/>
    <p:sldLayoutId id="2147483709" r:id="rId29"/>
    <p:sldLayoutId id="2147483678" r:id="rId30"/>
    <p:sldLayoutId id="2147483680" r:id="rId3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976792BF-84F8-F047-5F19-DCB8838FD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3923246"/>
            <a:ext cx="6785517" cy="29330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4918" y="3821523"/>
            <a:ext cx="4941771" cy="1122202"/>
          </a:xfrm>
        </p:spPr>
        <p:txBody>
          <a:bodyPr/>
          <a:lstStyle/>
          <a:p>
            <a:r>
              <a:rPr lang="en-US" dirty="0"/>
              <a:t>Team Name:</a:t>
            </a:r>
            <a:br>
              <a:rPr lang="en-US" dirty="0"/>
            </a:br>
            <a:r>
              <a:rPr lang="en-US" dirty="0">
                <a:ea typeface="+mj-lt"/>
                <a:cs typeface="+mj-lt"/>
              </a:rPr>
              <a:t>623328-UJ227L2P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4919" y="4954988"/>
            <a:ext cx="4941770" cy="12887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Team Members:</a:t>
            </a:r>
          </a:p>
          <a:p>
            <a:r>
              <a:rPr lang="en-US" sz="2400" dirty="0"/>
              <a:t>Saumya Gaur </a:t>
            </a:r>
          </a:p>
          <a:p>
            <a:r>
              <a:rPr lang="en-US" sz="2400" dirty="0"/>
              <a:t>Pranshul Atri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77FD804-3095-5A25-74CF-51232CFD4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449" y="-50"/>
            <a:ext cx="5112834" cy="311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F82018-A80B-A6F6-60CB-38D369B6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318210"/>
            <a:ext cx="5229726" cy="5073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DF8C04-E20F-23AF-2922-B7365D9727BE}"/>
              </a:ext>
            </a:extLst>
          </p:cNvPr>
          <p:cNvSpPr txBox="1"/>
          <p:nvPr/>
        </p:nvSpPr>
        <p:spPr>
          <a:xfrm>
            <a:off x="3367634" y="291947"/>
            <a:ext cx="82737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What month has the most content added to OTT platform?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B9ADA-76DA-06D2-5E93-2358680F542E}"/>
              </a:ext>
            </a:extLst>
          </p:cNvPr>
          <p:cNvSpPr txBox="1"/>
          <p:nvPr/>
        </p:nvSpPr>
        <p:spPr>
          <a:xfrm>
            <a:off x="6555375" y="2515157"/>
            <a:ext cx="542988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8th Inference: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From the </a:t>
            </a:r>
            <a:r>
              <a:rPr lang="en-US" dirty="0" err="1"/>
              <a:t>Wordcloud</a:t>
            </a:r>
            <a:r>
              <a:rPr lang="en-US" dirty="0"/>
              <a:t> plot we can infer that most content added to OTT platform is in the month of</a:t>
            </a:r>
            <a:r>
              <a:rPr lang="en-US" b="1" dirty="0"/>
              <a:t> January.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Followed By </a:t>
            </a:r>
            <a:r>
              <a:rPr lang="en-US" b="1" dirty="0"/>
              <a:t>April</a:t>
            </a:r>
          </a:p>
        </p:txBody>
      </p:sp>
    </p:spTree>
    <p:extLst>
      <p:ext uri="{BB962C8B-B14F-4D97-AF65-F5344CB8AC3E}">
        <p14:creationId xmlns:p14="http://schemas.microsoft.com/office/powerpoint/2010/main" val="354698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2180048-8187-AF5C-F6DC-74F1E204366B}"/>
              </a:ext>
            </a:extLst>
          </p:cNvPr>
          <p:cNvSpPr txBox="1"/>
          <p:nvPr/>
        </p:nvSpPr>
        <p:spPr>
          <a:xfrm>
            <a:off x="3367634" y="291947"/>
            <a:ext cx="82737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/>
              <a:t>Trend in duration of TV-Shows and Movies</a:t>
            </a:r>
            <a:endParaRPr lang="en-US" sz="3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3A3E0-EDAE-248A-CD63-F59B1028DEA6}"/>
              </a:ext>
            </a:extLst>
          </p:cNvPr>
          <p:cNvSpPr txBox="1"/>
          <p:nvPr/>
        </p:nvSpPr>
        <p:spPr>
          <a:xfrm>
            <a:off x="5673058" y="1091420"/>
            <a:ext cx="587104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9th Inference:</a:t>
            </a:r>
          </a:p>
          <a:p>
            <a:pPr marL="285750" indent="-285750">
              <a:buFont typeface="Wingdings"/>
              <a:buChar char="ü"/>
            </a:pPr>
            <a:r>
              <a:rPr lang="en-US" sz="2000" dirty="0"/>
              <a:t>We can infer that most of the movies have time duration between 90 mins to 120 mins.</a:t>
            </a:r>
          </a:p>
          <a:p>
            <a:pPr marL="285750" indent="-285750">
              <a:buFont typeface="Wingdings"/>
              <a:buChar char="ü"/>
            </a:pPr>
            <a:r>
              <a:rPr lang="en-US" sz="2000" dirty="0"/>
              <a:t>Whereas most of the TV-Shows have 1 Season .</a:t>
            </a:r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8A82440-093B-6D0B-3690-D1AE38964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8" y="2534284"/>
            <a:ext cx="4126829" cy="4085461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6E9D764-8992-A436-B8A9-35D5AFFA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768" y="2537004"/>
            <a:ext cx="4598067" cy="40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4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384064E-4325-B770-E736-EA0A4DD22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5" y="3167840"/>
            <a:ext cx="11756857" cy="35101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EC10A3-EB36-0974-A93B-25113D8B23F4}"/>
              </a:ext>
            </a:extLst>
          </p:cNvPr>
          <p:cNvSpPr txBox="1"/>
          <p:nvPr/>
        </p:nvSpPr>
        <p:spPr>
          <a:xfrm>
            <a:off x="3367634" y="291947"/>
            <a:ext cx="82737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Entry Time of the Movies/TV-Shows on the OTT platform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43A34-4251-05C0-38BF-EE7972FF7004}"/>
              </a:ext>
            </a:extLst>
          </p:cNvPr>
          <p:cNvSpPr txBox="1"/>
          <p:nvPr/>
        </p:nvSpPr>
        <p:spPr>
          <a:xfrm>
            <a:off x="5673058" y="1091420"/>
            <a:ext cx="587104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10th Inference:</a:t>
            </a:r>
          </a:p>
          <a:p>
            <a:pPr marL="285750" indent="-285750">
              <a:buFont typeface="Wingdings"/>
              <a:buChar char="ü"/>
            </a:pPr>
            <a:r>
              <a:rPr lang="en-US" sz="2000" dirty="0"/>
              <a:t>We can infer from the –</a:t>
            </a:r>
            <a:r>
              <a:rPr lang="en-US" sz="2000" dirty="0" err="1"/>
              <a:t>ve</a:t>
            </a:r>
            <a:r>
              <a:rPr lang="en-US" sz="2000" dirty="0"/>
              <a:t> days values in </a:t>
            </a:r>
            <a:r>
              <a:rPr lang="en-US" sz="2000" dirty="0" err="1"/>
              <a:t>total_days</a:t>
            </a:r>
            <a:r>
              <a:rPr lang="en-US" sz="2000" dirty="0"/>
              <a:t> column that few of the movies/TV-shows were added to the OTT platform even before they were released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2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calendar&#10;&#10;Description automatically generated">
            <a:extLst>
              <a:ext uri="{FF2B5EF4-FFF2-40B4-BE49-F238E27FC236}">
                <a16:creationId xmlns:a16="http://schemas.microsoft.com/office/drawing/2014/main" id="{7CF1700B-1A79-86FD-0098-824762D2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4347"/>
            <a:ext cx="7585909" cy="67991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069F1E-DF45-457A-39F8-4B05E4CA3E26}"/>
              </a:ext>
            </a:extLst>
          </p:cNvPr>
          <p:cNvSpPr txBox="1"/>
          <p:nvPr/>
        </p:nvSpPr>
        <p:spPr>
          <a:xfrm>
            <a:off x="8170193" y="1102643"/>
            <a:ext cx="284296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This is a Pair wise plot for Movies and </a:t>
            </a:r>
            <a:r>
              <a:rPr lang="en-US" sz="2400" b="1" dirty="0" err="1"/>
              <a:t>TV_show</a:t>
            </a:r>
            <a:r>
              <a:rPr lang="en-US" sz="2400" b="1" dirty="0"/>
              <a:t> based of release-date  and entry-</a:t>
            </a:r>
            <a:r>
              <a:rPr lang="en-US" sz="2400" b="1" dirty="0" err="1"/>
              <a:t>date,etc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3672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/>
              <a:t>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A5B46D-37F3-B7AD-2CD3-E4438009D3A3}"/>
              </a:ext>
            </a:extLst>
          </p:cNvPr>
          <p:cNvSpPr txBox="1"/>
          <p:nvPr/>
        </p:nvSpPr>
        <p:spPr>
          <a:xfrm>
            <a:off x="1089359" y="2404561"/>
            <a:ext cx="874144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ü"/>
            </a:pPr>
            <a:r>
              <a:rPr lang="en-US" sz="2000" dirty="0">
                <a:latin typeface="Tenorite"/>
                <a:ea typeface="Arial"/>
                <a:cs typeface="Arial"/>
              </a:rPr>
              <a:t>We can infer from the dataset that Rajiv Chilaka directed the greatest number of movies followed by Alastair Fothergill over the last Decade.​</a:t>
            </a:r>
            <a:endParaRPr lang="en-US" sz="2000"/>
          </a:p>
          <a:p>
            <a:pPr marL="285750" indent="-285750">
              <a:buFont typeface="Wingdings"/>
              <a:buChar char="ü"/>
            </a:pPr>
            <a:r>
              <a:rPr lang="en-US" sz="2000" dirty="0">
                <a:ea typeface="+mn-lt"/>
                <a:cs typeface="+mn-lt"/>
              </a:rPr>
              <a:t>We can infer from the plots that maximum number of (movies and TV shows) collectively were released in 2019 that is 2016.</a:t>
            </a:r>
            <a:endParaRPr lang="en-US" sz="2000" b="1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2000" dirty="0">
                <a:ea typeface="+mn-lt"/>
                <a:cs typeface="+mn-lt"/>
              </a:rPr>
              <a:t>Maximum number of TV Shows belongs to TV-MA rating.</a:t>
            </a:r>
          </a:p>
          <a:p>
            <a:pPr marL="285750" indent="-285750">
              <a:buFont typeface="Wingdings"/>
              <a:buChar char="ü"/>
            </a:pPr>
            <a:r>
              <a:rPr lang="en-US" sz="2000" dirty="0">
                <a:ea typeface="+mn-lt"/>
                <a:cs typeface="+mn-lt"/>
              </a:rPr>
              <a:t>Maximum number of Movies belongs to R rating.</a:t>
            </a:r>
          </a:p>
          <a:p>
            <a:pPr marL="285750" indent="-285750">
              <a:buFont typeface="Wingdings"/>
              <a:buChar char="ü"/>
            </a:pPr>
            <a:r>
              <a:rPr lang="en-US" sz="2000" dirty="0">
                <a:ea typeface="+mn-lt"/>
                <a:cs typeface="+mn-lt"/>
              </a:rPr>
              <a:t>We can infer that  most of the content is meant for mature Audience.</a:t>
            </a:r>
          </a:p>
          <a:p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dirty="0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F9D70B7-5B24-311C-83A3-9FB84DA58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2" y="1162312"/>
            <a:ext cx="4834053" cy="5332546"/>
          </a:xfrm>
          <a:prstGeom prst="rect">
            <a:avLst/>
          </a:prstGeom>
        </p:spPr>
      </p:pic>
      <p:pic>
        <p:nvPicPr>
          <p:cNvPr id="10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C6188D7-9F19-61E5-08A2-C76094169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156" y="2851573"/>
            <a:ext cx="5912004" cy="16845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70F8FF-B0BB-439D-B886-F32F4B4F23BD}"/>
              </a:ext>
            </a:extLst>
          </p:cNvPr>
          <p:cNvSpPr txBox="1"/>
          <p:nvPr/>
        </p:nvSpPr>
        <p:spPr>
          <a:xfrm>
            <a:off x="5590013" y="430947"/>
            <a:ext cx="53930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Data Cleaning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45964-F658-E409-7E1A-10FF95D0C691}"/>
              </a:ext>
            </a:extLst>
          </p:cNvPr>
          <p:cNvSpPr txBox="1"/>
          <p:nvPr/>
        </p:nvSpPr>
        <p:spPr>
          <a:xfrm>
            <a:off x="5429946" y="861896"/>
            <a:ext cx="602096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dirty="0"/>
              <a:t>In the given dataset we checked for missing values and plotted a heatmap for the same.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We were able to infer that were no missing values in our dataset.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FF71C67-CA84-31EF-926E-97980735BC89}"/>
              </a:ext>
            </a:extLst>
          </p:cNvPr>
          <p:cNvCxnSpPr/>
          <p:nvPr/>
        </p:nvCxnSpPr>
        <p:spPr>
          <a:xfrm flipH="1">
            <a:off x="4929359" y="1384682"/>
            <a:ext cx="600419" cy="11714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2A273E-C1DC-63C0-D7BD-C31BE6E748B1}"/>
              </a:ext>
            </a:extLst>
          </p:cNvPr>
          <p:cNvSpPr txBox="1"/>
          <p:nvPr/>
        </p:nvSpPr>
        <p:spPr>
          <a:xfrm>
            <a:off x="5540114" y="5488980"/>
            <a:ext cx="60209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dirty="0"/>
              <a:t>In the given dataset we checked for duplicate values .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We were able to infer that were no duplicate values in our dataset.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CAFED7-3896-1CFD-677C-A4C236AD4CD9}"/>
              </a:ext>
            </a:extLst>
          </p:cNvPr>
          <p:cNvCxnSpPr/>
          <p:nvPr/>
        </p:nvCxnSpPr>
        <p:spPr>
          <a:xfrm flipH="1" flipV="1">
            <a:off x="8097854" y="4457699"/>
            <a:ext cx="49578" cy="1096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2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4E544B54-0B51-DD00-FD3E-22D53A0C3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3" y="1539014"/>
            <a:ext cx="7498814" cy="52121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180048-8187-AF5C-F6DC-74F1E204366B}"/>
              </a:ext>
            </a:extLst>
          </p:cNvPr>
          <p:cNvSpPr txBox="1"/>
          <p:nvPr/>
        </p:nvSpPr>
        <p:spPr>
          <a:xfrm>
            <a:off x="4149686" y="291947"/>
            <a:ext cx="74916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0" dirty="0">
                <a:solidFill>
                  <a:srgbClr val="212121"/>
                </a:solidFill>
                <a:latin typeface="Roboto"/>
                <a:ea typeface="Roboto"/>
                <a:cs typeface="Roboto"/>
              </a:rPr>
              <a:t>TOP 10 DIRECTORS WHO RELESED MOVIES OVER LAST DECADE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3A3E0-EDAE-248A-CD63-F59B1028DEA6}"/>
              </a:ext>
            </a:extLst>
          </p:cNvPr>
          <p:cNvSpPr txBox="1"/>
          <p:nvPr/>
        </p:nvSpPr>
        <p:spPr>
          <a:xfrm>
            <a:off x="8570663" y="2846024"/>
            <a:ext cx="307370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1st Inference: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We can infer from the dataset that Rajiv Chilaka directed the greatest number of movies followed by Alastair Fothergill over the last Decade.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0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D87C58D-FADA-D056-8D47-3BAFA6D4F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1" r="149" b="-361"/>
          <a:stretch/>
        </p:blipFill>
        <p:spPr>
          <a:xfrm>
            <a:off x="5400632" y="3784465"/>
            <a:ext cx="6314981" cy="2788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01162B-389B-D392-50B8-4151458ED765}"/>
              </a:ext>
            </a:extLst>
          </p:cNvPr>
          <p:cNvSpPr txBox="1"/>
          <p:nvPr/>
        </p:nvSpPr>
        <p:spPr>
          <a:xfrm>
            <a:off x="3467897" y="291947"/>
            <a:ext cx="81734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In which year most movies were released?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AF260-2DED-1FD1-119C-B97D25BC04E9}"/>
              </a:ext>
            </a:extLst>
          </p:cNvPr>
          <p:cNvSpPr txBox="1"/>
          <p:nvPr/>
        </p:nvSpPr>
        <p:spPr>
          <a:xfrm>
            <a:off x="6679434" y="1937133"/>
            <a:ext cx="482722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2nd Inference: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We can infer from the plots that maximum number of (movies and TV shows) collectively were released in 2019 that is 2016.</a:t>
            </a:r>
          </a:p>
          <a:p>
            <a:pPr marL="285750" indent="-285750">
              <a:buFont typeface="Wingdings"/>
              <a:buChar char="ü"/>
            </a:pPr>
            <a:endParaRPr lang="en-US" dirty="0"/>
          </a:p>
        </p:txBody>
      </p:sp>
      <p:pic>
        <p:nvPicPr>
          <p:cNvPr id="4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1A9002A-791B-097B-C505-D378E4273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47" y="1706816"/>
            <a:ext cx="4959015" cy="486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5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2180048-8187-AF5C-F6DC-74F1E204366B}"/>
              </a:ext>
            </a:extLst>
          </p:cNvPr>
          <p:cNvSpPr txBox="1"/>
          <p:nvPr/>
        </p:nvSpPr>
        <p:spPr>
          <a:xfrm>
            <a:off x="3367634" y="291947"/>
            <a:ext cx="82737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Rating wise movie and tv shows 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3A3E0-EDAE-248A-CD63-F59B1028DEA6}"/>
              </a:ext>
            </a:extLst>
          </p:cNvPr>
          <p:cNvSpPr txBox="1"/>
          <p:nvPr/>
        </p:nvSpPr>
        <p:spPr>
          <a:xfrm>
            <a:off x="6234532" y="1071367"/>
            <a:ext cx="489849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3rd Inference:</a:t>
            </a:r>
          </a:p>
          <a:p>
            <a:pPr marL="285750" indent="-285750">
              <a:buFont typeface="Wingdings,Sans-Serif"/>
              <a:buChar char="ü"/>
            </a:pPr>
            <a:r>
              <a:rPr lang="en-US" dirty="0">
                <a:ea typeface="+mn-lt"/>
                <a:cs typeface="+mn-lt"/>
              </a:rPr>
              <a:t>Maximum number of TV Shows belongs to TV-MA rating.</a:t>
            </a:r>
          </a:p>
          <a:p>
            <a:pPr marL="285750" indent="-285750">
              <a:buFont typeface="Wingdings"/>
              <a:buChar char="ü"/>
            </a:pPr>
            <a:r>
              <a:rPr lang="en-US" dirty="0">
                <a:ea typeface="+mn-lt"/>
                <a:cs typeface="+mn-lt"/>
              </a:rPr>
              <a:t>Maximum number of Movies belongs to R rating.</a:t>
            </a:r>
          </a:p>
          <a:p>
            <a:pPr marL="285750" indent="-285750">
              <a:buFont typeface="Wingdings,Sans-Serif"/>
              <a:buChar char="ü"/>
            </a:pPr>
            <a:r>
              <a:rPr lang="en-US" dirty="0">
                <a:ea typeface="+mn-lt"/>
                <a:cs typeface="+mn-lt"/>
              </a:rPr>
              <a:t>We can infer that  most of the content is meant for mature Audience.</a:t>
            </a:r>
            <a:endParaRPr lang="en-US" dirty="0"/>
          </a:p>
          <a:p>
            <a:pPr marL="285750" indent="-285750">
              <a:buFont typeface="Wingdings"/>
              <a:buChar char="ü"/>
            </a:pPr>
            <a:endParaRPr lang="en-US" dirty="0"/>
          </a:p>
          <a:p>
            <a:endParaRPr lang="en-US"/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F831412-6598-B88C-6B21-17606246B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789260"/>
            <a:ext cx="5360068" cy="4778163"/>
          </a:xfrm>
          <a:prstGeom prst="rect">
            <a:avLst/>
          </a:prstGeom>
        </p:spPr>
      </p:pic>
      <p:pic>
        <p:nvPicPr>
          <p:cNvPr id="3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06EABA8D-E316-008D-7D5E-887A82639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61" r="-133" b="386"/>
          <a:stretch/>
        </p:blipFill>
        <p:spPr>
          <a:xfrm>
            <a:off x="5777162" y="3505629"/>
            <a:ext cx="5347661" cy="302509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322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C06F6FFA-1252-6396-1FFC-9CD150BEF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5" y="1496411"/>
            <a:ext cx="5881436" cy="5028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036ABA-2027-1EC0-B378-F68914798950}"/>
              </a:ext>
            </a:extLst>
          </p:cNvPr>
          <p:cNvSpPr txBox="1"/>
          <p:nvPr/>
        </p:nvSpPr>
        <p:spPr>
          <a:xfrm>
            <a:off x="2836240" y="291947"/>
            <a:ext cx="880514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How many movies and tv shows are there in the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7C7D2-175A-1131-74A4-CCE72CE6EB39}"/>
              </a:ext>
            </a:extLst>
          </p:cNvPr>
          <p:cNvSpPr txBox="1"/>
          <p:nvPr/>
        </p:nvSpPr>
        <p:spPr>
          <a:xfrm>
            <a:off x="6926348" y="2715683"/>
            <a:ext cx="489849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4th Inference:</a:t>
            </a:r>
          </a:p>
          <a:p>
            <a:pPr marL="285750" indent="-285750">
              <a:buFont typeface="Wingdings,Sans-Serif"/>
              <a:buChar char="ü"/>
            </a:pPr>
            <a:r>
              <a:rPr lang="en-US" dirty="0"/>
              <a:t>We can infer that 69.69 percent of content is movies </a:t>
            </a:r>
          </a:p>
          <a:p>
            <a:pPr marL="285750" indent="-285750">
              <a:buFont typeface="Wingdings,Sans-Serif"/>
              <a:buChar char="ü"/>
            </a:pPr>
            <a:r>
              <a:rPr lang="en-US" dirty="0"/>
              <a:t>30.31 percent of content is TV Shows.</a:t>
            </a:r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2180048-8187-AF5C-F6DC-74F1E204366B}"/>
              </a:ext>
            </a:extLst>
          </p:cNvPr>
          <p:cNvSpPr txBox="1"/>
          <p:nvPr/>
        </p:nvSpPr>
        <p:spPr>
          <a:xfrm>
            <a:off x="3367634" y="291947"/>
            <a:ext cx="82737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Rating wise movie and tv shows 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3A3E0-EDAE-248A-CD63-F59B1028DEA6}"/>
              </a:ext>
            </a:extLst>
          </p:cNvPr>
          <p:cNvSpPr txBox="1"/>
          <p:nvPr/>
        </p:nvSpPr>
        <p:spPr>
          <a:xfrm>
            <a:off x="7177006" y="2254472"/>
            <a:ext cx="489849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5th Inference: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Most number of Movies and Tv-Shows are from country United States.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We can infer that most of the audience comes from The United States.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B6724678-DBCA-C0D0-D7B1-01E122DE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0" y="1715146"/>
            <a:ext cx="6833936" cy="436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5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0920B83-B342-3F80-F652-C03D55C5B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5" y="2188203"/>
            <a:ext cx="6623384" cy="4496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D1644C-D713-2ECA-972F-1FF45F993CD4}"/>
              </a:ext>
            </a:extLst>
          </p:cNvPr>
          <p:cNvSpPr txBox="1"/>
          <p:nvPr/>
        </p:nvSpPr>
        <p:spPr>
          <a:xfrm>
            <a:off x="2836240" y="291947"/>
            <a:ext cx="88051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/>
              <a:t>Popular Genres Analysis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4C12C-184B-84DE-99A3-B78D9D19D8C6}"/>
              </a:ext>
            </a:extLst>
          </p:cNvPr>
          <p:cNvSpPr txBox="1"/>
          <p:nvPr/>
        </p:nvSpPr>
        <p:spPr>
          <a:xfrm>
            <a:off x="6926348" y="2715683"/>
            <a:ext cx="489849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6th Inference: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The most popular Genre is </a:t>
            </a:r>
            <a:r>
              <a:rPr lang="en-US" b="1" dirty="0"/>
              <a:t>Dramas, International Movies</a:t>
            </a:r>
            <a:r>
              <a:rPr lang="en-US" dirty="0"/>
              <a:t> with a 36.2% of total audience watching this genre.</a:t>
            </a:r>
          </a:p>
          <a:p>
            <a:pPr marL="285750" indent="-285750">
              <a:buFont typeface="Wingdings,Sans-Serif"/>
              <a:buChar char="ü"/>
            </a:pPr>
            <a:r>
              <a:rPr lang="en-US" dirty="0">
                <a:ea typeface="+mn-lt"/>
                <a:cs typeface="+mn-lt"/>
              </a:rPr>
              <a:t>The second most popular Genre is </a:t>
            </a:r>
            <a:r>
              <a:rPr lang="en-US" b="1" dirty="0">
                <a:ea typeface="+mn-lt"/>
                <a:cs typeface="+mn-lt"/>
              </a:rPr>
              <a:t>Documentaries</a:t>
            </a:r>
            <a:r>
              <a:rPr lang="en-US" dirty="0">
                <a:ea typeface="+mn-lt"/>
                <a:cs typeface="+mn-lt"/>
              </a:rPr>
              <a:t> with a 35.9% of total audience watching this genre.</a:t>
            </a:r>
          </a:p>
          <a:p>
            <a:pPr marL="285750" indent="-285750">
              <a:buFont typeface="Wingdings,Sans-Serif"/>
              <a:buChar char="ü"/>
            </a:pPr>
            <a:r>
              <a:rPr lang="en-US" dirty="0"/>
              <a:t>We infer that audience </a:t>
            </a:r>
            <a:r>
              <a:rPr lang="en-US" dirty="0">
                <a:ea typeface="+mn-lt"/>
                <a:cs typeface="+mn-lt"/>
              </a:rPr>
              <a:t>prefer</a:t>
            </a:r>
            <a:r>
              <a:rPr lang="en-US" dirty="0"/>
              <a:t> watching Movies and TV shows in the above two mentioned Genre.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2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2180048-8187-AF5C-F6DC-74F1E204366B}"/>
              </a:ext>
            </a:extLst>
          </p:cNvPr>
          <p:cNvSpPr txBox="1"/>
          <p:nvPr/>
        </p:nvSpPr>
        <p:spPr>
          <a:xfrm>
            <a:off x="3367634" y="291947"/>
            <a:ext cx="82737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Growth Of Content Creation over the years on OTT platforms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3A3E0-EDAE-248A-CD63-F59B1028DEA6}"/>
              </a:ext>
            </a:extLst>
          </p:cNvPr>
          <p:cNvSpPr txBox="1"/>
          <p:nvPr/>
        </p:nvSpPr>
        <p:spPr>
          <a:xfrm>
            <a:off x="7086769" y="3176893"/>
            <a:ext cx="489849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7th Inference: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We infer that in year </a:t>
            </a:r>
            <a:r>
              <a:rPr lang="en-US" b="1" dirty="0"/>
              <a:t>2019 </a:t>
            </a:r>
            <a:r>
              <a:rPr lang="en-US" dirty="0"/>
              <a:t>number of content created in both movies and Tv Show had a sudden </a:t>
            </a:r>
            <a:r>
              <a:rPr lang="en-US" b="1" dirty="0"/>
              <a:t>increase</a:t>
            </a:r>
            <a:r>
              <a:rPr lang="en-US" dirty="0"/>
              <a:t>.</a:t>
            </a: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CCF9E39-CEC8-017F-20C1-70E9B9ED0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58" y="1455853"/>
            <a:ext cx="6673515" cy="45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8489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D61E6D-BC40-43C3-A154-0081729E0F7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81D1F3-EE22-4802-8DFA-C4795BD0F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15A6BF-B4A3-4B5C-B85C-0D4CB6AE15C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0</TotalTime>
  <Words>744</Words>
  <Application>Microsoft Office PowerPoint</Application>
  <PresentationFormat>Widescreen</PresentationFormat>
  <Paragraphs>243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Monoline</vt:lpstr>
      <vt:lpstr>Team Name: 623328-UJ227L2P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351</cp:revision>
  <dcterms:created xsi:type="dcterms:W3CDTF">2023-03-15T05:21:43Z</dcterms:created>
  <dcterms:modified xsi:type="dcterms:W3CDTF">2023-03-15T06:24:44Z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