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64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3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1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1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2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E0E7-14F8-42E9-AB39-58C34C4382D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2D1F06-F43D-4FDD-BAA6-457D00A9A0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8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9F85-7FE6-BA1D-3924-07E2D01A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645" y="1091681"/>
            <a:ext cx="6979297" cy="131069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        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JDBC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  </a:t>
            </a:r>
            <a:r>
              <a:rPr lang="en-IN" sz="31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(Java database connectivity)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0341F-0D6A-9325-BE02-BD1EF9B4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645" y="4455621"/>
            <a:ext cx="8797806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latin typeface="Algerian" panose="04020705040A02060702" pitchFamily="82" charset="0"/>
              </a:rPr>
              <a:t>                                                                                     Presented by                   </a:t>
            </a:r>
          </a:p>
          <a:p>
            <a:r>
              <a:rPr lang="en-IN" dirty="0">
                <a:solidFill>
                  <a:srgbClr val="0070C0"/>
                </a:solidFill>
                <a:latin typeface="Algerian" panose="04020705040A02060702" pitchFamily="82" charset="0"/>
              </a:rPr>
              <a:t>                                                                                 SAUMYASHREE BHOI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3296-E4BD-ACC6-EBB9-347D61ED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71369-72D4-917D-8D75-5D23FBD11653}"/>
              </a:ext>
            </a:extLst>
          </p:cNvPr>
          <p:cNvSpPr txBox="1"/>
          <p:nvPr/>
        </p:nvSpPr>
        <p:spPr>
          <a:xfrm>
            <a:off x="270588" y="214604"/>
            <a:ext cx="11579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resultSet.getInt(1);</a:t>
            </a:r>
          </a:p>
          <a:p>
            <a:r>
              <a:rPr lang="en-IN" dirty="0"/>
              <a:t>       resultSet.getString(2);</a:t>
            </a:r>
          </a:p>
          <a:p>
            <a:r>
              <a:rPr lang="en-IN" dirty="0"/>
              <a:t>       resultSet.getString(3);</a:t>
            </a:r>
          </a:p>
          <a:p>
            <a:endParaRPr lang="en-IN" dirty="0"/>
          </a:p>
          <a:p>
            <a:pPr marL="342900" indent="-342900">
              <a:buAutoNum type="arabicPeriod" startAt="7"/>
            </a:pPr>
            <a:r>
              <a:rPr lang="en-IN" dirty="0"/>
              <a:t>Close the Connection : </a:t>
            </a:r>
          </a:p>
          <a:p>
            <a:r>
              <a:rPr lang="en-IN" dirty="0"/>
              <a:t>                        connection.close();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E8052-359A-07AC-8B0A-95A09363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DC77A-F12E-7789-2648-8BF2F70FF63A}"/>
              </a:ext>
            </a:extLst>
          </p:cNvPr>
          <p:cNvSpPr txBox="1"/>
          <p:nvPr/>
        </p:nvSpPr>
        <p:spPr>
          <a:xfrm>
            <a:off x="1184988" y="1287624"/>
            <a:ext cx="99371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000" dirty="0">
              <a:latin typeface="Algerian" panose="04020705040A02060702" pitchFamily="82" charset="0"/>
            </a:endParaRPr>
          </a:p>
          <a:p>
            <a:r>
              <a:rPr lang="en-IN" sz="6000" dirty="0">
                <a:latin typeface="Algerian" panose="04020705040A02060702" pitchFamily="82" charset="0"/>
              </a:rPr>
              <a:t>                    </a:t>
            </a:r>
            <a:r>
              <a:rPr lang="en-IN" sz="7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1DFB1-0EF0-CC94-266E-ADF98B2B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B659-4ECE-CE61-9ACB-3B15429E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Contents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CBCC-FE53-E971-1DA3-28E83705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JDBC ?</a:t>
            </a:r>
          </a:p>
          <a:p>
            <a:r>
              <a:rPr lang="en-IN" dirty="0"/>
              <a:t>Why we use JDBC ?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Steps to follow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5135F-28BA-F16D-3541-E9D42296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3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9624-7290-3DD8-BEFB-C938FD2C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2310"/>
            <a:ext cx="9603275" cy="63144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cap="none" dirty="0"/>
              <a:t>What is JDBC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4DF-83D9-6069-CAC0-C1C25B80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86897"/>
          </a:xfrm>
        </p:spPr>
        <p:txBody>
          <a:bodyPr>
            <a:normAutofit/>
          </a:bodyPr>
          <a:lstStyle/>
          <a:p>
            <a:r>
              <a:rPr lang="en-IN" dirty="0"/>
              <a:t>API(collection of predefine classes and interfaces) used for database connection.</a:t>
            </a:r>
          </a:p>
          <a:p>
            <a:r>
              <a:rPr lang="en-IN" dirty="0"/>
              <a:t>Provide DriverManager to java application.</a:t>
            </a:r>
          </a:p>
          <a:p>
            <a:r>
              <a:rPr lang="en-IN" dirty="0"/>
              <a:t>Connect with database from java application to perform database operation.</a:t>
            </a:r>
          </a:p>
          <a:p>
            <a:pPr marL="0" indent="0">
              <a:buNone/>
            </a:pPr>
            <a:r>
              <a:rPr lang="en-IN" dirty="0"/>
              <a:t>                        java.sql package</a:t>
            </a:r>
          </a:p>
          <a:p>
            <a:pPr marL="0" indent="0">
              <a:buNone/>
            </a:pPr>
            <a:r>
              <a:rPr lang="en-IN" dirty="0"/>
              <a:t>                        javax.sql package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E7D0-2C0D-8B98-88D6-E8E1DAE1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E65C-41A2-584F-267A-8A80F48E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Why we use </a:t>
            </a:r>
            <a:r>
              <a:rPr lang="en-IN" dirty="0"/>
              <a:t>JDBC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9A18-B80D-0CB5-E154-4D63758D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JDBC, ODBC API was the database API to connect and execute the query with the database. </a:t>
            </a:r>
          </a:p>
          <a:p>
            <a:r>
              <a:rPr lang="en-US" dirty="0"/>
              <a:t>But, ODBC API uses ODBC driver which is written in C language (i.e. platform dependent and unsecured). </a:t>
            </a:r>
          </a:p>
          <a:p>
            <a:r>
              <a:rPr lang="en-US" dirty="0"/>
              <a:t>That is why Java has defined its own API (JDBC API) that uses JDBC drivers (written in Java language).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54B45-E96E-A5B0-C8DA-A8F4121B2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DA4-BDF9-4448-BDDB-726A1E26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4436"/>
            <a:ext cx="9603275" cy="618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cap="none" dirty="0"/>
              <a:t>Architecture</a:t>
            </a:r>
            <a:r>
              <a:rPr lang="en-IN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1F7349-0FE7-2436-99CE-13CB1B308CD0}"/>
              </a:ext>
            </a:extLst>
          </p:cNvPr>
          <p:cNvSpPr/>
          <p:nvPr/>
        </p:nvSpPr>
        <p:spPr>
          <a:xfrm>
            <a:off x="3797559" y="1903444"/>
            <a:ext cx="2864498" cy="4012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Java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4F09C7-3269-7A70-DAAE-5A98B122E031}"/>
              </a:ext>
            </a:extLst>
          </p:cNvPr>
          <p:cNvSpPr/>
          <p:nvPr/>
        </p:nvSpPr>
        <p:spPr>
          <a:xfrm>
            <a:off x="3797559" y="2565917"/>
            <a:ext cx="2864498" cy="4012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JDBC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4F9CA-7761-5EA6-F389-5686C655D15F}"/>
              </a:ext>
            </a:extLst>
          </p:cNvPr>
          <p:cNvSpPr/>
          <p:nvPr/>
        </p:nvSpPr>
        <p:spPr>
          <a:xfrm>
            <a:off x="3797559" y="3202485"/>
            <a:ext cx="2864498" cy="4012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JDBC Driver Manager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51BB2AC-BF8E-3DDB-2D2A-95856571044E}"/>
              </a:ext>
            </a:extLst>
          </p:cNvPr>
          <p:cNvSpPr/>
          <p:nvPr/>
        </p:nvSpPr>
        <p:spPr>
          <a:xfrm>
            <a:off x="3573625" y="4823926"/>
            <a:ext cx="1380930" cy="120365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Oracle DB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509BD8-9098-4B41-4A65-F9349AAB0004}"/>
              </a:ext>
            </a:extLst>
          </p:cNvPr>
          <p:cNvSpPr/>
          <p:nvPr/>
        </p:nvSpPr>
        <p:spPr>
          <a:xfrm>
            <a:off x="578498" y="4021495"/>
            <a:ext cx="2911151" cy="438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Oracle Driver s/w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EDAE94-5D0E-AF35-B663-D306F126B670}"/>
              </a:ext>
            </a:extLst>
          </p:cNvPr>
          <p:cNvSpPr/>
          <p:nvPr/>
        </p:nvSpPr>
        <p:spPr>
          <a:xfrm>
            <a:off x="7175240" y="4014248"/>
            <a:ext cx="2771192" cy="4385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MySQL Driver s/w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937DC92-41FB-19BE-F95E-DA3FFCE882AB}"/>
              </a:ext>
            </a:extLst>
          </p:cNvPr>
          <p:cNvSpPr/>
          <p:nvPr/>
        </p:nvSpPr>
        <p:spPr>
          <a:xfrm>
            <a:off x="5514392" y="4823926"/>
            <a:ext cx="1380930" cy="120364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 DB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3F46D1E-C1CF-1F16-A4AC-519358364D88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rot="10800000" flipV="1">
            <a:off x="3489649" y="3403094"/>
            <a:ext cx="307910" cy="837670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8255665-DF63-50B3-A4AD-6410EE9277F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2057" y="3403094"/>
            <a:ext cx="513183" cy="83042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9159CFB-5899-B0F3-BFA9-F28F28F93688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16200000" flipH="1">
            <a:off x="2320990" y="4173116"/>
            <a:ext cx="965718" cy="1539551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0CB5D5A-7E28-59DA-2601-6EF65C8CAC35}"/>
              </a:ext>
            </a:extLst>
          </p:cNvPr>
          <p:cNvCxnSpPr>
            <a:stCxn id="13" idx="2"/>
            <a:endCxn id="14" idx="4"/>
          </p:cNvCxnSpPr>
          <p:nvPr/>
        </p:nvCxnSpPr>
        <p:spPr>
          <a:xfrm rot="5400000">
            <a:off x="7241597" y="4106512"/>
            <a:ext cx="972964" cy="166551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6364A4-FEFC-7349-B365-58D78FA2115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229808" y="2304661"/>
            <a:ext cx="0" cy="2612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6BB79B-35B3-2062-8E73-0CBCCB1AC18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229808" y="2967134"/>
            <a:ext cx="0" cy="2353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0C5C14-3BBA-7D41-BC84-333D2B717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8181C8-9570-67A3-FBC4-CFAEC5F63F7A}"/>
              </a:ext>
            </a:extLst>
          </p:cNvPr>
          <p:cNvSpPr txBox="1"/>
          <p:nvPr/>
        </p:nvSpPr>
        <p:spPr>
          <a:xfrm>
            <a:off x="1091683" y="559837"/>
            <a:ext cx="95172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31F4C-8F46-FB5A-9D28-ACD9E0772B11}"/>
              </a:ext>
            </a:extLst>
          </p:cNvPr>
          <p:cNvSpPr txBox="1"/>
          <p:nvPr/>
        </p:nvSpPr>
        <p:spPr>
          <a:xfrm>
            <a:off x="1583094" y="1007707"/>
            <a:ext cx="84193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DriverManager : </a:t>
            </a:r>
          </a:p>
          <a:p>
            <a:endParaRPr lang="en-IN" dirty="0"/>
          </a:p>
          <a:p>
            <a:r>
              <a:rPr lang="en-IN" dirty="0"/>
              <a:t>               Class present in java.sql package.</a:t>
            </a:r>
          </a:p>
          <a:p>
            <a:r>
              <a:rPr lang="en-IN" dirty="0"/>
              <a:t>               Responsible to establish connection.</a:t>
            </a:r>
          </a:p>
          <a:p>
            <a:r>
              <a:rPr lang="en-IN" dirty="0"/>
              <a:t>               Responsible to manage all the Driver s/w.</a:t>
            </a:r>
          </a:p>
          <a:p>
            <a:r>
              <a:rPr lang="en-IN" dirty="0"/>
              <a:t>               Responsible to register and unregister the Driver.</a:t>
            </a:r>
          </a:p>
          <a:p>
            <a:r>
              <a:rPr lang="en-IN" dirty="0"/>
              <a:t>      EXP:</a:t>
            </a:r>
          </a:p>
          <a:p>
            <a:r>
              <a:rPr lang="en-IN" dirty="0"/>
              <a:t>          DriverManager.registerDriver(“fully qualified name of the Driver”);</a:t>
            </a:r>
          </a:p>
          <a:p>
            <a:r>
              <a:rPr lang="en-IN" dirty="0"/>
              <a:t>          DriverManager.unRegisterDriver(“fully qualified name of the Driver”);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Driver s/w : </a:t>
            </a:r>
          </a:p>
          <a:p>
            <a:r>
              <a:rPr lang="en-IN" sz="3200" dirty="0"/>
              <a:t>         </a:t>
            </a:r>
            <a:r>
              <a:rPr lang="en-IN" dirty="0"/>
              <a:t>Responsible to convert java calls to DB calls and DB calls to java calls.</a:t>
            </a:r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C4689-4A46-B880-6BCB-37121983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475-749E-F5F2-9DCF-D6C9988F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5656"/>
            <a:ext cx="9603275" cy="5691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cap="non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1EF3-2246-B334-EA0D-A8DF29D1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Importing packages</a:t>
            </a:r>
          </a:p>
          <a:p>
            <a:r>
              <a:rPr lang="en-IN" dirty="0"/>
              <a:t>Load and register the Drivers</a:t>
            </a:r>
          </a:p>
          <a:p>
            <a:r>
              <a:rPr lang="en-IN" dirty="0"/>
              <a:t>Create the connection</a:t>
            </a:r>
          </a:p>
          <a:p>
            <a:r>
              <a:rPr lang="en-IN" dirty="0"/>
              <a:t>Create the statement</a:t>
            </a:r>
          </a:p>
          <a:p>
            <a:r>
              <a:rPr lang="en-IN" dirty="0"/>
              <a:t>Execute the statement</a:t>
            </a:r>
          </a:p>
          <a:p>
            <a:r>
              <a:rPr lang="en-IN" dirty="0"/>
              <a:t>Process the result</a:t>
            </a:r>
          </a:p>
          <a:p>
            <a:r>
              <a:rPr lang="en-IN" dirty="0"/>
              <a:t>Close the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211B3-1C52-A4AE-0457-778DAF0E3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4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8C6CF-404C-5D60-8155-FEAFE611256D}"/>
              </a:ext>
            </a:extLst>
          </p:cNvPr>
          <p:cNvSpPr txBox="1"/>
          <p:nvPr/>
        </p:nvSpPr>
        <p:spPr>
          <a:xfrm>
            <a:off x="653143" y="167950"/>
            <a:ext cx="112807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Importing packages :</a:t>
            </a:r>
          </a:p>
          <a:p>
            <a:endParaRPr lang="en-IN" dirty="0"/>
          </a:p>
          <a:p>
            <a:r>
              <a:rPr lang="en-IN" dirty="0"/>
              <a:t>      Add DB specific libraries that contain all the information of DB we are working with.</a:t>
            </a:r>
          </a:p>
          <a:p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Load and register the Driver :</a:t>
            </a:r>
          </a:p>
          <a:p>
            <a:endParaRPr lang="en-IN" dirty="0"/>
          </a:p>
          <a:p>
            <a:r>
              <a:rPr lang="en-IN" dirty="0"/>
              <a:t>                 Class.forName(“fully qualified name of Driver class”)</a:t>
            </a:r>
          </a:p>
          <a:p>
            <a:r>
              <a:rPr lang="en-IN" dirty="0"/>
              <a:t>                                                          </a:t>
            </a:r>
          </a:p>
          <a:p>
            <a:r>
              <a:rPr lang="en-IN" dirty="0"/>
              <a:t>                                             com.mysql.cj.jdbc.Driver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     Driver driver = new Driver();</a:t>
            </a:r>
          </a:p>
          <a:p>
            <a:r>
              <a:rPr lang="en-IN" dirty="0"/>
              <a:t>                 DriverManager.registerDriver(driver);</a:t>
            </a:r>
          </a:p>
          <a:p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Create the Connection : 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   Connection connection =  DriverManager.getConnection(url,username,password);</a:t>
            </a:r>
          </a:p>
          <a:p>
            <a:r>
              <a:rPr lang="en-IN" dirty="0"/>
              <a:t>               url=“jdbc:mysql://localhost:3306/6degree”;</a:t>
            </a:r>
          </a:p>
          <a:p>
            <a:r>
              <a:rPr lang="en-IN" dirty="0"/>
              <a:t>                   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EC6E54-63AA-E890-45C0-ED78ABB7905B}"/>
              </a:ext>
            </a:extLst>
          </p:cNvPr>
          <p:cNvCxnSpPr/>
          <p:nvPr/>
        </p:nvCxnSpPr>
        <p:spPr>
          <a:xfrm>
            <a:off x="3359020" y="2136710"/>
            <a:ext cx="3125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CCB2B5-7F76-4383-5C73-46A57A487128}"/>
              </a:ext>
            </a:extLst>
          </p:cNvPr>
          <p:cNvCxnSpPr>
            <a:cxnSpLocks/>
          </p:cNvCxnSpPr>
          <p:nvPr/>
        </p:nvCxnSpPr>
        <p:spPr>
          <a:xfrm>
            <a:off x="4777273" y="2136710"/>
            <a:ext cx="0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CA4F77-041B-D61B-FBA2-3CC2F19F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0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8BD15F-8FBF-19FC-77EB-9AAEA34609B2}"/>
              </a:ext>
            </a:extLst>
          </p:cNvPr>
          <p:cNvSpPr txBox="1"/>
          <p:nvPr/>
        </p:nvSpPr>
        <p:spPr>
          <a:xfrm>
            <a:off x="298579" y="144151"/>
            <a:ext cx="11775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IN" dirty="0"/>
              <a:t>Create Statement : </a:t>
            </a:r>
          </a:p>
          <a:p>
            <a:pPr marL="342900" indent="-342900">
              <a:buAutoNum type="arabicPeriod" startAt="4"/>
            </a:pPr>
            <a:endParaRPr lang="en-IN" dirty="0"/>
          </a:p>
          <a:p>
            <a:r>
              <a:rPr lang="en-IN" dirty="0"/>
              <a:t>     Statement statement = connection.createStatement();</a:t>
            </a:r>
          </a:p>
          <a:p>
            <a:endParaRPr lang="en-IN" dirty="0"/>
          </a:p>
          <a:p>
            <a:pPr marL="342900" indent="-342900">
              <a:buAutoNum type="arabicPeriod" startAt="5"/>
            </a:pPr>
            <a:r>
              <a:rPr lang="en-IN"/>
              <a:t>Execute </a:t>
            </a:r>
            <a:r>
              <a:rPr lang="en-IN" dirty="0"/>
              <a:t>Statement : </a:t>
            </a:r>
          </a:p>
          <a:p>
            <a:pPr marL="342900" indent="-342900">
              <a:buAutoNum type="arabicPeriod" startAt="5"/>
            </a:pPr>
            <a:endParaRPr lang="en-IN" dirty="0"/>
          </a:p>
          <a:p>
            <a:r>
              <a:rPr lang="en-IN" dirty="0"/>
              <a:t>         boolean result = statement.execute(query);</a:t>
            </a:r>
          </a:p>
          <a:p>
            <a:r>
              <a:rPr lang="en-IN" dirty="0"/>
              <a:t>         int result = statement.executeUpdate(query);  //DML query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statement.addBatch(“insert query”);</a:t>
            </a:r>
          </a:p>
          <a:p>
            <a:r>
              <a:rPr lang="en-IN" dirty="0"/>
              <a:t>         statement.addBatch(“insert query”);</a:t>
            </a:r>
          </a:p>
          <a:p>
            <a:r>
              <a:rPr lang="en-IN" dirty="0"/>
              <a:t>         int[ ] result = statement.executeBatch();</a:t>
            </a:r>
          </a:p>
          <a:p>
            <a:endParaRPr lang="en-IN" dirty="0"/>
          </a:p>
          <a:p>
            <a:pPr marL="342900" indent="-342900">
              <a:buAutoNum type="arabicPeriod" startAt="6"/>
            </a:pPr>
            <a:r>
              <a:rPr lang="en-IN" dirty="0"/>
              <a:t>Process the result :</a:t>
            </a:r>
          </a:p>
          <a:p>
            <a:pPr marL="342900" indent="-342900">
              <a:buAutoNum type="arabicPeriod" startAt="6"/>
            </a:pPr>
            <a:endParaRPr lang="en-IN" dirty="0"/>
          </a:p>
          <a:p>
            <a:r>
              <a:rPr lang="en-IN" dirty="0"/>
              <a:t>        ResultSet resultSet = statement.getResultSet();</a:t>
            </a:r>
          </a:p>
          <a:p>
            <a:r>
              <a:rPr lang="en-IN" dirty="0"/>
              <a:t>         </a:t>
            </a:r>
          </a:p>
          <a:p>
            <a:endParaRPr lang="en-IN" dirty="0"/>
          </a:p>
          <a:p>
            <a:r>
              <a:rPr lang="en-IN" dirty="0"/>
              <a:t>        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9E6F494-6472-043A-94D1-EDCC8AECF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52540"/>
              </p:ext>
            </p:extLst>
          </p:nvPr>
        </p:nvGraphicFramePr>
        <p:xfrm>
          <a:off x="1045030" y="4767943"/>
          <a:ext cx="73245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10">
                  <a:extLst>
                    <a:ext uri="{9D8B030D-6E8A-4147-A177-3AD203B41FA5}">
                      <a16:colId xmlns:a16="http://schemas.microsoft.com/office/drawing/2014/main" val="3181417467"/>
                    </a:ext>
                  </a:extLst>
                </a:gridCol>
                <a:gridCol w="2441510">
                  <a:extLst>
                    <a:ext uri="{9D8B030D-6E8A-4147-A177-3AD203B41FA5}">
                      <a16:colId xmlns:a16="http://schemas.microsoft.com/office/drawing/2014/main" val="4280576953"/>
                    </a:ext>
                  </a:extLst>
                </a:gridCol>
                <a:gridCol w="2441510">
                  <a:extLst>
                    <a:ext uri="{9D8B030D-6E8A-4147-A177-3AD203B41FA5}">
                      <a16:colId xmlns:a16="http://schemas.microsoft.com/office/drawing/2014/main" val="3703603419"/>
                    </a:ext>
                  </a:extLst>
                </a:gridCol>
              </a:tblGrid>
              <a:tr h="34989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35744"/>
                  </a:ext>
                </a:extLst>
              </a:tr>
              <a:tr h="34989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Saumya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saumya@gmail.com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9557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DDBE709-60CB-5666-63EA-BD2E1ADE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78" y="323334"/>
            <a:ext cx="713013" cy="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0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491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Gill Sans MT</vt:lpstr>
      <vt:lpstr>Wingdings</vt:lpstr>
      <vt:lpstr>Gallery</vt:lpstr>
      <vt:lpstr>           JDBC    (Java database connectivity)</vt:lpstr>
      <vt:lpstr>Contents : </vt:lpstr>
      <vt:lpstr>What is JDBC ?</vt:lpstr>
      <vt:lpstr>Why we use JDBC ? </vt:lpstr>
      <vt:lpstr>Architecture </vt:lpstr>
      <vt:lpstr>PowerPoint Presentation</vt:lpstr>
      <vt:lpstr>Steps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JDBC     (Java database connectivity)</dc:title>
  <dc:creator>Saumyashree Bhoi</dc:creator>
  <cp:lastModifiedBy>Saumyashree Bhoi</cp:lastModifiedBy>
  <cp:revision>48</cp:revision>
  <dcterms:created xsi:type="dcterms:W3CDTF">2023-05-17T11:22:10Z</dcterms:created>
  <dcterms:modified xsi:type="dcterms:W3CDTF">2023-05-18T08:31:48Z</dcterms:modified>
</cp:coreProperties>
</file>