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64" r:id="rId6"/>
    <p:sldId id="259" r:id="rId7"/>
    <p:sldId id="263" r:id="rId8"/>
    <p:sldId id="261" r:id="rId9"/>
    <p:sldId id="260"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118"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final%20project\2017-18\2017-18%20top%205%20league%20tab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final%20project\2017-18\2017-18%20top%205%20league%20tab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HP\Desktop\final%20project\2017-18\2017-18%20top%205%20league%20table.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HP\Desktop\final%20project\2017-18\17-18%20Player%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Goal</a:t>
            </a:r>
            <a:r>
              <a:rPr lang="en-US" baseline="0"/>
              <a:t> Contribution of Top 5 League</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244D-4E5E-8558-98FB4FAEA375}"/>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244D-4E5E-8558-98FB4FAEA375}"/>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244D-4E5E-8558-98FB4FAEA375}"/>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244D-4E5E-8558-98FB4FAEA375}"/>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244D-4E5E-8558-98FB4FAEA375}"/>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ext>
            </c:extLst>
          </c:dLbls>
          <c:cat>
            <c:strRef>
              <c:f>Sheet2!$A$2:$A$6</c:f>
              <c:strCache>
                <c:ptCount val="5"/>
                <c:pt idx="0">
                  <c:v>Bundesliga</c:v>
                </c:pt>
                <c:pt idx="1">
                  <c:v>La liga</c:v>
                </c:pt>
                <c:pt idx="2">
                  <c:v>Ligue 1</c:v>
                </c:pt>
                <c:pt idx="3">
                  <c:v>EPL</c:v>
                </c:pt>
                <c:pt idx="4">
                  <c:v>Serie A</c:v>
                </c:pt>
              </c:strCache>
            </c:strRef>
          </c:cat>
          <c:val>
            <c:numRef>
              <c:f>Sheet2!$B$2:$B$6</c:f>
              <c:numCache>
                <c:formatCode>General</c:formatCode>
                <c:ptCount val="5"/>
                <c:pt idx="0">
                  <c:v>855</c:v>
                </c:pt>
                <c:pt idx="1">
                  <c:v>1024</c:v>
                </c:pt>
                <c:pt idx="2">
                  <c:v>1033</c:v>
                </c:pt>
                <c:pt idx="3">
                  <c:v>1018</c:v>
                </c:pt>
                <c:pt idx="4">
                  <c:v>1017</c:v>
                </c:pt>
              </c:numCache>
            </c:numRef>
          </c:val>
          <c:extLst>
            <c:ext xmlns:c16="http://schemas.microsoft.com/office/drawing/2014/chart" uri="{C3380CC4-5D6E-409C-BE32-E72D297353CC}">
              <c16:uniqueId val="{0000000A-244D-4E5E-8558-98FB4FAEA375}"/>
            </c:ext>
          </c:extLst>
        </c:ser>
        <c:ser>
          <c:idx val="1"/>
          <c:order val="1"/>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C-244D-4E5E-8558-98FB4FAEA375}"/>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E-244D-4E5E-8558-98FB4FAEA375}"/>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0-244D-4E5E-8558-98FB4FAEA375}"/>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2-244D-4E5E-8558-98FB4FAEA375}"/>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4-244D-4E5E-8558-98FB4FAEA375}"/>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Sheet2!$A$2:$A$6</c:f>
              <c:strCache>
                <c:ptCount val="5"/>
                <c:pt idx="0">
                  <c:v>Bundesliga</c:v>
                </c:pt>
                <c:pt idx="1">
                  <c:v>La liga</c:v>
                </c:pt>
                <c:pt idx="2">
                  <c:v>Ligue 1</c:v>
                </c:pt>
                <c:pt idx="3">
                  <c:v>EPL</c:v>
                </c:pt>
                <c:pt idx="4">
                  <c:v>Serie A</c:v>
                </c:pt>
              </c:strCache>
            </c:strRef>
          </c:cat>
          <c:val>
            <c:numRef>
              <c:f>Sheet2!$C$2:$C$6</c:f>
              <c:numCache>
                <c:formatCode>General</c:formatCode>
                <c:ptCount val="5"/>
                <c:pt idx="0">
                  <c:v>25.147058823529413</c:v>
                </c:pt>
                <c:pt idx="1">
                  <c:v>26.94736842105263</c:v>
                </c:pt>
                <c:pt idx="2">
                  <c:v>27.184210526315791</c:v>
                </c:pt>
                <c:pt idx="3">
                  <c:v>26.789473684210527</c:v>
                </c:pt>
                <c:pt idx="4">
                  <c:v>26.763157894736842</c:v>
                </c:pt>
              </c:numCache>
            </c:numRef>
          </c:val>
          <c:extLst>
            <c:ext xmlns:c16="http://schemas.microsoft.com/office/drawing/2014/chart" uri="{C3380CC4-5D6E-409C-BE32-E72D297353CC}">
              <c16:uniqueId val="{00000015-244D-4E5E-8558-98FB4FAEA375}"/>
            </c:ext>
          </c:extLst>
        </c:ser>
        <c:dLbls>
          <c:showLegendKey val="0"/>
          <c:showVal val="0"/>
          <c:showCatName val="0"/>
          <c:showSerName val="0"/>
          <c:showPercent val="0"/>
          <c:showBubbleSize val="0"/>
          <c:showLeaderLines val="0"/>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a:t>Goals in top 5 league</a:t>
            </a: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Sheet2!$B$1</c:f>
              <c:strCache>
                <c:ptCount val="1"/>
                <c:pt idx="0">
                  <c:v>Total Goals</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cat>
            <c:strRef>
              <c:f>Sheet2!$A$2:$A$6</c:f>
              <c:strCache>
                <c:ptCount val="5"/>
                <c:pt idx="0">
                  <c:v>Bundesliga</c:v>
                </c:pt>
                <c:pt idx="1">
                  <c:v>La liga</c:v>
                </c:pt>
                <c:pt idx="2">
                  <c:v>Ligue 1</c:v>
                </c:pt>
                <c:pt idx="3">
                  <c:v>EPL</c:v>
                </c:pt>
                <c:pt idx="4">
                  <c:v>Serie A</c:v>
                </c:pt>
              </c:strCache>
            </c:strRef>
          </c:cat>
          <c:val>
            <c:numRef>
              <c:f>Sheet2!$B$2:$B$6</c:f>
              <c:numCache>
                <c:formatCode>General</c:formatCode>
                <c:ptCount val="5"/>
                <c:pt idx="0">
                  <c:v>855</c:v>
                </c:pt>
                <c:pt idx="1">
                  <c:v>1024</c:v>
                </c:pt>
                <c:pt idx="2">
                  <c:v>1033</c:v>
                </c:pt>
                <c:pt idx="3">
                  <c:v>1018</c:v>
                </c:pt>
                <c:pt idx="4">
                  <c:v>1017</c:v>
                </c:pt>
              </c:numCache>
            </c:numRef>
          </c:val>
          <c:extLst>
            <c:ext xmlns:c16="http://schemas.microsoft.com/office/drawing/2014/chart" uri="{C3380CC4-5D6E-409C-BE32-E72D297353CC}">
              <c16:uniqueId val="{00000000-99B8-4421-AF43-FE1953ED3181}"/>
            </c:ext>
          </c:extLst>
        </c:ser>
        <c:ser>
          <c:idx val="1"/>
          <c:order val="1"/>
          <c:tx>
            <c:strRef>
              <c:f>Sheet2!$C$1</c:f>
              <c:strCache>
                <c:ptCount val="1"/>
                <c:pt idx="0">
                  <c:v>Avg Goals</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cat>
            <c:strRef>
              <c:f>Sheet2!$A$2:$A$6</c:f>
              <c:strCache>
                <c:ptCount val="5"/>
                <c:pt idx="0">
                  <c:v>Bundesliga</c:v>
                </c:pt>
                <c:pt idx="1">
                  <c:v>La liga</c:v>
                </c:pt>
                <c:pt idx="2">
                  <c:v>Ligue 1</c:v>
                </c:pt>
                <c:pt idx="3">
                  <c:v>EPL</c:v>
                </c:pt>
                <c:pt idx="4">
                  <c:v>Serie A</c:v>
                </c:pt>
              </c:strCache>
            </c:strRef>
          </c:cat>
          <c:val>
            <c:numRef>
              <c:f>Sheet2!$C$2:$C$6</c:f>
              <c:numCache>
                <c:formatCode>General</c:formatCode>
                <c:ptCount val="5"/>
                <c:pt idx="0">
                  <c:v>25.147058823529413</c:v>
                </c:pt>
                <c:pt idx="1">
                  <c:v>26.94736842105263</c:v>
                </c:pt>
                <c:pt idx="2">
                  <c:v>27.184210526315791</c:v>
                </c:pt>
                <c:pt idx="3">
                  <c:v>26.789473684210527</c:v>
                </c:pt>
                <c:pt idx="4">
                  <c:v>26.763157894736842</c:v>
                </c:pt>
              </c:numCache>
            </c:numRef>
          </c:val>
          <c:extLst>
            <c:ext xmlns:c16="http://schemas.microsoft.com/office/drawing/2014/chart" uri="{C3380CC4-5D6E-409C-BE32-E72D297353CC}">
              <c16:uniqueId val="{00000001-99B8-4421-AF43-FE1953ED3181}"/>
            </c:ext>
          </c:extLst>
        </c:ser>
        <c:dLbls>
          <c:showLegendKey val="0"/>
          <c:showVal val="0"/>
          <c:showCatName val="0"/>
          <c:showSerName val="0"/>
          <c:showPercent val="0"/>
          <c:showBubbleSize val="0"/>
        </c:dLbls>
        <c:gapWidth val="84"/>
        <c:gapDepth val="53"/>
        <c:shape val="box"/>
        <c:axId val="563505728"/>
        <c:axId val="563510720"/>
        <c:axId val="0"/>
      </c:bar3DChart>
      <c:catAx>
        <c:axId val="563505728"/>
        <c:scaling>
          <c:orientation val="minMax"/>
        </c:scaling>
        <c:delete val="0"/>
        <c:axPos val="b"/>
        <c:majorGridlines>
          <c:spPr>
            <a:ln w="9525">
              <a:solidFill>
                <a:schemeClr val="lt1">
                  <a:lumMod val="50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63510720"/>
        <c:crosses val="autoZero"/>
        <c:auto val="1"/>
        <c:lblAlgn val="ctr"/>
        <c:lblOffset val="100"/>
        <c:noMultiLvlLbl val="0"/>
      </c:catAx>
      <c:valAx>
        <c:axId val="563510720"/>
        <c:scaling>
          <c:orientation val="minMax"/>
        </c:scaling>
        <c:delete val="0"/>
        <c:axPos val="l"/>
        <c:majorGridlines>
          <c:spPr>
            <a:ln w="9525">
              <a:solidFill>
                <a:schemeClr val="lt1">
                  <a:lumMod val="50000"/>
                </a:schemeClr>
              </a:solidFill>
            </a:ln>
            <a:effectLst/>
          </c:spPr>
        </c:majorGridlines>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 Goals</a:t>
                </a:r>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6350572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Sheet1!$I$2:$I$99</cx:f>
        <cx:lvl ptCount="98" formatCode="General">
          <cx:pt idx="0">84</cx:pt>
          <cx:pt idx="1">63</cx:pt>
          <cx:pt idx="2">55</cx:pt>
          <cx:pt idx="3">55</cx:pt>
          <cx:pt idx="4">55</cx:pt>
          <cx:pt idx="5">53</cx:pt>
          <cx:pt idx="6">51</cx:pt>
          <cx:pt idx="7">49</cx:pt>
          <cx:pt idx="8">47</cx:pt>
          <cx:pt idx="9">43</cx:pt>
          <cx:pt idx="10">42</cx:pt>
          <cx:pt idx="11">41</cx:pt>
          <cx:pt idx="12">39</cx:pt>
          <cx:pt idx="13">36</cx:pt>
          <cx:pt idx="14">36</cx:pt>
          <cx:pt idx="15">33</cx:pt>
          <cx:pt idx="16">31</cx:pt>
          <cx:pt idx="17">22</cx:pt>
          <cx:pt idx="18">93</cx:pt>
          <cx:pt idx="19">79</cx:pt>
          <cx:pt idx="20">76</cx:pt>
          <cx:pt idx="21">73</cx:pt>
          <cx:pt idx="22">61</cx:pt>
          <cx:pt idx="23">60</cx:pt>
          <cx:pt idx="24">58</cx:pt>
          <cx:pt idx="25">55</cx:pt>
          <cx:pt idx="26">51</cx:pt>
          <cx:pt idx="27">51</cx:pt>
          <cx:pt idx="28">49</cx:pt>
          <cx:pt idx="29">49</cx:pt>
          <cx:pt idx="30">49</cx:pt>
          <cx:pt idx="31">47</cx:pt>
          <cx:pt idx="32">46</cx:pt>
          <cx:pt idx="33">43</cx:pt>
          <cx:pt idx="34">43</cx:pt>
          <cx:pt idx="35">29</cx:pt>
          <cx:pt idx="36">22</cx:pt>
          <cx:pt idx="37">20</cx:pt>
          <cx:pt idx="38">93</cx:pt>
          <cx:pt idx="39">80</cx:pt>
          <cx:pt idx="40">78</cx:pt>
          <cx:pt idx="41">77</cx:pt>
          <cx:pt idx="42">58</cx:pt>
          <cx:pt idx="43">55</cx:pt>
          <cx:pt idx="44">55</cx:pt>
          <cx:pt idx="45">54</cx:pt>
          <cx:pt idx="46">52</cx:pt>
          <cx:pt idx="47">51</cx:pt>
          <cx:pt idx="48">48</cx:pt>
          <cx:pt idx="49">47</cx:pt>
          <cx:pt idx="50">45</cx:pt>
          <cx:pt idx="51">41</cx:pt>
          <cx:pt idx="52">38</cx:pt>
          <cx:pt idx="53">38</cx:pt>
          <cx:pt idx="54">38</cx:pt>
          <cx:pt idx="55">37</cx:pt>
          <cx:pt idx="56">33</cx:pt>
          <cx:pt idx="57">26</cx:pt>
          <cx:pt idx="58">100</cx:pt>
          <cx:pt idx="59">81</cx:pt>
          <cx:pt idx="60">77</cx:pt>
          <cx:pt idx="61">75</cx:pt>
          <cx:pt idx="62">70</cx:pt>
          <cx:pt idx="63">63</cx:pt>
          <cx:pt idx="64">54</cx:pt>
          <cx:pt idx="65">49</cx:pt>
          <cx:pt idx="66">47</cx:pt>
          <cx:pt idx="67">44</cx:pt>
          <cx:pt idx="68">44</cx:pt>
          <cx:pt idx="69">44</cx:pt>
          <cx:pt idx="70">42</cx:pt>
          <cx:pt idx="71">41</cx:pt>
          <cx:pt idx="72">40</cx:pt>
          <cx:pt idx="73">37</cx:pt>
          <cx:pt idx="74">36</cx:pt>
          <cx:pt idx="75">33</cx:pt>
          <cx:pt idx="76">33</cx:pt>
          <cx:pt idx="77">31</cx:pt>
          <cx:pt idx="78">95</cx:pt>
          <cx:pt idx="79">91</cx:pt>
          <cx:pt idx="80">77</cx:pt>
          <cx:pt idx="81">72</cx:pt>
          <cx:pt idx="82">72</cx:pt>
          <cx:pt idx="83">64</cx:pt>
          <cx:pt idx="84">60</cx:pt>
          <cx:pt idx="85">57</cx:pt>
          <cx:pt idx="86">54</cx:pt>
          <cx:pt idx="87">54</cx:pt>
          <cx:pt idx="88">43</cx:pt>
          <cx:pt idx="89">41</cx:pt>
          <cx:pt idx="90">40</cx:pt>
          <cx:pt idx="91">40</cx:pt>
          <cx:pt idx="92">39</cx:pt>
          <cx:pt idx="93">39</cx:pt>
          <cx:pt idx="94">38</cx:pt>
          <cx:pt idx="95">35</cx:pt>
          <cx:pt idx="96">25</cx:pt>
          <cx:pt idx="97">21</cx:pt>
        </cx:lvl>
      </cx:numDim>
    </cx:data>
  </cx:chartData>
  <cx:chart>
    <cx:title pos="t" align="ctr" overlay="0">
      <cx:tx>
        <cx:rich>
          <a:bodyPr rot="0" spcFirstLastPara="1" vertOverflow="ellipsis" vert="horz" wrap="square" lIns="0" tIns="0" rIns="0" bIns="0" anchor="ctr" anchorCtr="1"/>
          <a:lstStyle/>
          <a:p>
            <a:pPr marL="0" marR="0" indent="0" algn="ctr" defTabSz="914400" eaLnBrk="1" fontAlgn="auto" latinLnBrk="0" hangingPunct="1">
              <a:lnSpc>
                <a:spcPct val="100000"/>
              </a:lnSpc>
              <a:spcBef>
                <a:spcPts val="0"/>
              </a:spcBef>
              <a:spcAft>
                <a:spcPts val="0"/>
              </a:spcAft>
              <a:buClrTx/>
              <a:buSzTx/>
              <a:buFontTx/>
              <a:buNone/>
              <a:tabLst/>
              <a:defRPr/>
            </a:pPr>
            <a:r>
              <a:rPr lang="en-US" sz="1800" b="1" i="0" u="none" strike="noStrike" kern="1200" baseline="0">
                <a:solidFill>
                  <a:sysClr val="windowText" lastClr="000000">
                    <a:lumMod val="75000"/>
                    <a:lumOff val="25000"/>
                  </a:sysClr>
                </a:solidFill>
                <a:effectLst/>
                <a:latin typeface="Calibri" panose="020F0502020204030204"/>
              </a:rPr>
              <a:t>Boxplot of Points of Top 5 League</a:t>
            </a:r>
            <a:endParaRPr lang="en-US">
              <a:effectLst/>
            </a:endParaRPr>
          </a:p>
        </cx:rich>
      </cx:tx>
    </cx:title>
    <cx:plotArea>
      <cx:plotAreaRegion>
        <cx:series layoutId="boxWhisker" uniqueId="{7305737C-019D-491D-979B-561C6201F95E}">
          <cx:tx>
            <cx:txData>
              <cx:f>Sheet1!$I$1</cx:f>
              <cx:v>Points</cx:v>
            </cx:txData>
          </cx:tx>
          <cx:dataLabels pos="r">
            <cx:visibility seriesName="0" categoryName="0" value="1"/>
            <cx:separator>, </cx:separator>
          </cx:dataLabels>
          <cx:dataId val="0"/>
          <cx:layoutPr>
            <cx:visibility meanLine="0" meanMarker="1" nonoutliers="0" outliers="1"/>
            <cx:statistics quartileMethod="exclusive"/>
          </cx:layoutPr>
        </cx:series>
      </cx:plotAreaRegion>
      <cx:axis id="0">
        <cx:catScaling gapWidth="1.5"/>
        <cx:majorGridlines/>
        <cx:tickLabels/>
      </cx:axis>
      <cx:axis id="1">
        <cx:valScaling/>
        <cx:title>
          <cx:tx>
            <cx:rich>
              <a:bodyPr spcFirstLastPara="1" vertOverflow="ellipsis" wrap="square" lIns="0" tIns="0" rIns="0" bIns="0" anchor="ctr" anchorCtr="1"/>
              <a:lstStyle/>
              <a:p>
                <a:pPr algn="ctr">
                  <a:defRPr/>
                </a:pPr>
                <a:r>
                  <a:rPr lang="en-US"/>
                  <a:t> Points</a:t>
                </a:r>
              </a:p>
            </cx:rich>
          </cx:tx>
        </cx:title>
        <cx:majorGridlines/>
        <cx:tickLabels/>
      </cx:axis>
    </cx:plotArea>
    <cx:legend pos="b" align="ctr" overlay="0"/>
  </cx:chart>
  <cx:clrMapOvr bg1="lt1" tx1="dk1" bg2="lt2" tx2="dk2" accent1="accent1" accent2="accent2" accent3="accent3" accent4="accent4" accent5="accent5" accent6="accent6" hlink="hlink" folHlink="folHlink"/>
</cx:chartSpace>
</file>

<file path=ppt/charts/chart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Sheet1!$D$2:$D$101</cx:f>
        <cx:lvl ptCount="100" formatCode="General">
          <cx:pt idx="0">34</cx:pt>
          <cx:pt idx="1">32</cx:pt>
          <cx:pt idx="2">25</cx:pt>
          <cx:pt idx="3">29</cx:pt>
          <cx:pt idx="4">28</cx:pt>
          <cx:pt idx="5">30</cx:pt>
          <cx:pt idx="6">22</cx:pt>
          <cx:pt idx="7">18</cx:pt>
          <cx:pt idx="8">19</cx:pt>
          <cx:pt idx="9">19</cx:pt>
          <cx:pt idx="10">29</cx:pt>
          <cx:pt idx="11">26</cx:pt>
          <cx:pt idx="12">29</cx:pt>
          <cx:pt idx="13">23</cx:pt>
          <cx:pt idx="14">19</cx:pt>
          <cx:pt idx="15">22</cx:pt>
          <cx:pt idx="16">22</cx:pt>
          <cx:pt idx="17">21</cx:pt>
          <cx:pt idx="18">14</cx:pt>
          <cx:pt idx="19">18</cx:pt>
          <cx:pt idx="20">11</cx:pt>
          <cx:pt idx="21">10</cx:pt>
          <cx:pt idx="22">19</cx:pt>
          <cx:pt idx="23">18</cx:pt>
          <cx:pt idx="24">8</cx:pt>
          <cx:pt idx="25">8</cx:pt>
          <cx:pt idx="26">18</cx:pt>
          <cx:pt idx="27">18</cx:pt>
          <cx:pt idx="28">18</cx:pt>
          <cx:pt idx="29">17</cx:pt>
          <cx:pt idx="30">16</cx:pt>
          <cx:pt idx="31">16</cx:pt>
          <cx:pt idx="32">12</cx:pt>
          <cx:pt idx="33">16</cx:pt>
          <cx:pt idx="34">15</cx:pt>
          <cx:pt idx="35">15</cx:pt>
          <cx:pt idx="36">14</cx:pt>
          <cx:pt idx="37">11</cx:pt>
          <cx:pt idx="38">20</cx:pt>
          <cx:pt idx="39">15</cx:pt>
          <cx:pt idx="40">13</cx:pt>
          <cx:pt idx="41">13</cx:pt>
          <cx:pt idx="42">10</cx:pt>
          <cx:pt idx="43">10</cx:pt>
          <cx:pt idx="44">13</cx:pt>
          <cx:pt idx="45">10</cx:pt>
          <cx:pt idx="46">9</cx:pt>
          <cx:pt idx="47">9</cx:pt>
          <cx:pt idx="48">18</cx:pt>
          <cx:pt idx="49">16</cx:pt>
          <cx:pt idx="50">16</cx:pt>
          <cx:pt idx="51">15</cx:pt>
          <cx:pt idx="52">14</cx:pt>
          <cx:pt idx="53">12</cx:pt>
          <cx:pt idx="54">12</cx:pt>
          <cx:pt idx="55">12</cx:pt>
          <cx:pt idx="56">11</cx:pt>
          <cx:pt idx="57">6</cx:pt>
          <cx:pt idx="58">16</cx:pt>
          <cx:pt idx="59">14</cx:pt>
          <cx:pt idx="60">13</cx:pt>
          <cx:pt idx="61">12</cx:pt>
          <cx:pt idx="62">10</cx:pt>
          <cx:pt idx="63">10</cx:pt>
          <cx:pt idx="64">8</cx:pt>
          <cx:pt idx="65">7</cx:pt>
          <cx:pt idx="66">16</cx:pt>
          <cx:pt idx="67">13</cx:pt>
          <cx:pt idx="68">13</cx:pt>
          <cx:pt idx="69">13</cx:pt>
          <cx:pt idx="70">11</cx:pt>
          <cx:pt idx="71">11</cx:pt>
          <cx:pt idx="72">11</cx:pt>
          <cx:pt idx="73">10</cx:pt>
          <cx:pt idx="74">10</cx:pt>
          <cx:pt idx="75">7</cx:pt>
          <cx:pt idx="76">15</cx:pt>
          <cx:pt idx="77">15</cx:pt>
          <cx:pt idx="78">14</cx:pt>
          <cx:pt idx="79">12</cx:pt>
          <cx:pt idx="80">12</cx:pt>
          <cx:pt idx="81">10</cx:pt>
          <cx:pt idx="82">10</cx:pt>
          <cx:pt idx="83">10</cx:pt>
          <cx:pt idx="84">7</cx:pt>
          <cx:pt idx="85">6</cx:pt>
          <cx:pt idx="86">5</cx:pt>
          <cx:pt idx="87">5</cx:pt>
          <cx:pt idx="88">4</cx:pt>
          <cx:pt idx="89">13</cx:pt>
          <cx:pt idx="90">13</cx:pt>
          <cx:pt idx="91">12</cx:pt>
          <cx:pt idx="92">12</cx:pt>
          <cx:pt idx="93">12</cx:pt>
          <cx:pt idx="94">12</cx:pt>
          <cx:pt idx="95">11</cx:pt>
          <cx:pt idx="96">9</cx:pt>
          <cx:pt idx="97">9</cx:pt>
          <cx:pt idx="98">9</cx:pt>
          <cx:pt idx="99">7</cx:pt>
        </cx:lvl>
      </cx:numDim>
    </cx:data>
    <cx:data id="1">
      <cx:numDim type="val">
        <cx:f>Sheet1!$E$2:$E$101</cx:f>
        <cx:lvl ptCount="100" formatCode="General">
          <cx:pt idx="0">14</cx:pt>
          <cx:pt idx="1">11</cx:pt>
          <cx:pt idx="2">13</cx:pt>
          <cx:pt idx="3">8</cx:pt>
          <cx:pt idx="4">7</cx:pt>
          <cx:pt idx="5">3</cx:pt>
          <cx:pt idx="6">11</cx:pt>
          <cx:pt idx="7">15</cx:pt>
          <cx:pt idx="8">13</cx:pt>
          <cx:pt idx="9">13</cx:pt>
          <cx:pt idx="10">2</cx:pt>
          <cx:pt idx="11">5</cx:pt>
          <cx:pt idx="12">1</cx:pt>
          <cx:pt idx="13">7</cx:pt>
          <cx:pt idx="14">9</cx:pt>
          <cx:pt idx="15">5</cx:pt>
          <cx:pt idx="16">5</cx:pt>
          <cx:pt idx="17">6</cx:pt>
          <cx:pt idx="18">12</cx:pt>
          <cx:pt idx="19">7</cx:pt>
          <cx:pt idx="20">14</cx:pt>
          <cx:pt idx="21">15</cx:pt>
          <cx:pt idx="22">5</cx:pt>
          <cx:pt idx="23">6</cx:pt>
          <cx:pt idx="24">16</cx:pt>
          <cx:pt idx="25">16</cx:pt>
          <cx:pt idx="26">5</cx:pt>
          <cx:pt idx="27">5</cx:pt>
          <cx:pt idx="28">5</cx:pt>
          <cx:pt idx="29">6</cx:pt>
          <cx:pt idx="30">7</cx:pt>
          <cx:pt idx="31">7</cx:pt>
          <cx:pt idx="32">11</cx:pt>
          <cx:pt idx="33">6</cx:pt>
          <cx:pt idx="34">7</cx:pt>
          <cx:pt idx="35">7</cx:pt>
          <cx:pt idx="36">8</cx:pt>
          <cx:pt idx="37">11</cx:pt>
          <cx:pt idx="38">1</cx:pt>
          <cx:pt idx="39">6</cx:pt>
          <cx:pt idx="40">8</cx:pt>
          <cx:pt idx="41">8</cx:pt>
          <cx:pt idx="42">11</cx:pt>
          <cx:pt idx="43">11</cx:pt>
          <cx:pt idx="44">7</cx:pt>
          <cx:pt idx="45">10</cx:pt>
          <cx:pt idx="46">11</cx:pt>
          <cx:pt idx="47">11</cx:pt>
          <cx:pt idx="48">1</cx:pt>
          <cx:pt idx="49">3</cx:pt>
          <cx:pt idx="50">3</cx:pt>
          <cx:pt idx="51">4</cx:pt>
          <cx:pt idx="52">5</cx:pt>
          <cx:pt idx="53">7</cx:pt>
          <cx:pt idx="54">7</cx:pt>
          <cx:pt idx="55">7</cx:pt>
          <cx:pt idx="56">8</cx:pt>
          <cx:pt idx="57">13</cx:pt>
          <cx:pt idx="58">2</cx:pt>
          <cx:pt idx="59">4</cx:pt>
          <cx:pt idx="60">5</cx:pt>
          <cx:pt idx="61">6</cx:pt>
          <cx:pt idx="62">8</cx:pt>
          <cx:pt idx="63">8</cx:pt>
          <cx:pt idx="64">10</cx:pt>
          <cx:pt idx="65">11</cx:pt>
          <cx:pt idx="66">1</cx:pt>
          <cx:pt idx="67">4</cx:pt>
          <cx:pt idx="68">4</cx:pt>
          <cx:pt idx="69">4</cx:pt>
          <cx:pt idx="70">6</cx:pt>
          <cx:pt idx="71">6</cx:pt>
          <cx:pt idx="72">6</cx:pt>
          <cx:pt idx="73">7</cx:pt>
          <cx:pt idx="74">7</cx:pt>
          <cx:pt idx="75">10</cx:pt>
          <cx:pt idx="76">1</cx:pt>
          <cx:pt idx="77">1</cx:pt>
          <cx:pt idx="78">2</cx:pt>
          <cx:pt idx="79">4</cx:pt>
          <cx:pt idx="80">4</cx:pt>
          <cx:pt idx="81">6</cx:pt>
          <cx:pt idx="82">6</cx:pt>
          <cx:pt idx="83">6</cx:pt>
          <cx:pt idx="84">9</cx:pt>
          <cx:pt idx="85">10</cx:pt>
          <cx:pt idx="86">11</cx:pt>
          <cx:pt idx="87">11</cx:pt>
          <cx:pt idx="88">12</cx:pt>
          <cx:pt idx="89">2</cx:pt>
          <cx:pt idx="90">2</cx:pt>
          <cx:pt idx="91">3</cx:pt>
          <cx:pt idx="92">3</cx:pt>
          <cx:pt idx="93">3</cx:pt>
          <cx:pt idx="94">3</cx:pt>
          <cx:pt idx="95">4</cx:pt>
          <cx:pt idx="96">6</cx:pt>
          <cx:pt idx="97">6</cx:pt>
          <cx:pt idx="98">6</cx:pt>
          <cx:pt idx="99">8</cx:pt>
        </cx:lvl>
      </cx:numDim>
    </cx:data>
  </cx:chartData>
  <cx:chart>
    <cx:title pos="t" align="ctr" overlay="0">
      <cx:tx>
        <cx:rich>
          <a:bodyPr rot="0" spcFirstLastPara="1" vertOverflow="ellipsis" vert="horz" wrap="square" lIns="0" tIns="0" rIns="0" bIns="0" anchor="ctr" anchorCtr="1"/>
          <a:lstStyle/>
          <a:p>
            <a:pPr algn="ctr">
              <a:defRPr/>
            </a:pPr>
            <a:r>
              <a:rPr lang="en-US"/>
              <a:t>Boxplot of Goals and Assists of Strikers</a:t>
            </a:r>
          </a:p>
        </cx:rich>
      </cx:tx>
    </cx:title>
    <cx:plotArea>
      <cx:plotAreaRegion>
        <cx:series layoutId="boxWhisker" uniqueId="{2E155DAB-4CF8-4333-BE32-A7CC918089A7}">
          <cx:tx>
            <cx:txData>
              <cx:f>Sheet1!$D$1</cx:f>
              <cx:v>Goals</cx:v>
            </cx:txData>
          </cx:tx>
          <cx:dataLabels pos="r">
            <cx:visibility seriesName="0" categoryName="0" value="1"/>
          </cx:dataLabels>
          <cx:dataId val="0"/>
          <cx:layoutPr>
            <cx:visibility meanLine="1" meanMarker="1" nonoutliers="0" outliers="1"/>
            <cx:statistics quartileMethod="exclusive"/>
          </cx:layoutPr>
        </cx:series>
        <cx:series layoutId="boxWhisker" uniqueId="{F4656A20-FEA6-45CA-B765-689CF59231E2}">
          <cx:tx>
            <cx:txData>
              <cx:f>Sheet1!$E$1</cx:f>
              <cx:v>Assists</cx:v>
            </cx:txData>
          </cx:tx>
          <cx:dataLabels pos="r">
            <cx:visibility seriesName="0" categoryName="0" value="1"/>
          </cx:dataLabels>
          <cx:dataId val="1"/>
          <cx:layoutPr>
            <cx:visibility meanLine="1" meanMarker="1" nonoutliers="0" outliers="1"/>
            <cx:statistics quartileMethod="exclusive"/>
          </cx:layoutPr>
        </cx:series>
      </cx:plotAreaRegion>
      <cx:axis id="0">
        <cx:catScaling gapWidth="1.5"/>
        <cx:majorGridlines/>
        <cx:tickLabels/>
      </cx:axis>
      <cx:axis id="1">
        <cx:valScaling/>
        <cx:majorGridlines/>
        <cx:tickLabels/>
      </cx:axis>
    </cx:plotArea>
    <cx:legend pos="b" align="ctr" overlay="0"/>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3.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baseline="0"/>
    <cs:bodyPr rot="-60000000" vert="horz"/>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cs:dataLabel>
  <cs:dataLabelCallout>
    <cs:lnRef idx="0"/>
    <cs:fillRef idx="0"/>
    <cs:effectRef idx="0"/>
    <cs:fontRef idx="minor">
      <a:schemeClr val="dk1">
        <a:lumMod val="75000"/>
        <a:lumOff val="25000"/>
      </a:schemeClr>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lumMod val="60000"/>
          <a:alpha val="85000"/>
        </a:schemeClr>
      </a:solidFill>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65000"/>
          <a:lumOff val="35000"/>
        </a:schemeClr>
      </a:solidFill>
      <a:ln w="9525" cap="flat" cmpd="sng" algn="ctr">
        <a:solidFill>
          <a:schemeClr val="dk1">
            <a:lumMod val="65000"/>
            <a:lumOff val="35000"/>
          </a:schemeClr>
        </a:solidFill>
        <a:round/>
      </a:ln>
    </cs:spPr>
  </cs:downBar>
  <cs:dropLine>
    <cs:lnRef idx="0"/>
    <cs:fillRef idx="0"/>
    <cs:effectRef idx="0"/>
    <cs:fontRef idx="minor">
      <a:schemeClr val="dk1"/>
    </cs:fontRef>
  </cs:dropLine>
  <cs:errorBar>
    <cs:lnRef idx="0"/>
    <cs:fillRef idx="0"/>
    <cs:effectRef idx="0"/>
    <cs:fontRef idx="minor">
      <a:schemeClr val="dk1"/>
    </cs:fontRef>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15875" cap="flat" cmpd="sng" algn="ctr">
        <a:solidFill>
          <a:schemeClr val="dk1">
            <a:lumMod val="65000"/>
            <a:lumOff val="35000"/>
          </a:schemeClr>
        </a:solidFill>
        <a:round/>
      </a:ln>
    </cs:spPr>
  </cs:hiLoLine>
  <cs:leaderLine>
    <cs:lnRef idx="0"/>
    <cs:fillRef idx="0"/>
    <cs:effectRef idx="0"/>
    <cs:fontRef idx="minor">
      <a:schemeClr val="dk1"/>
    </cs:fontRef>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bodyPr rot="-60000000" vert="horz"/>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dk1">
        <a:lumMod val="75000"/>
        <a:lumOff val="25000"/>
      </a:schemeClr>
    </cs:fontRef>
    <cs:defRPr sz="1800" b="1" kern="1200" baseline="0"/>
    <cs:bodyPr rot="0" vert="horz"/>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cap="flat" cmpd="sng" algn="ctr">
        <a:solidFill>
          <a:schemeClr val="lt1">
            <a:lumMod val="85000"/>
          </a:schemeClr>
        </a:solidFill>
        <a:round/>
      </a:ln>
    </cs:spPr>
  </cs:upBar>
  <cs:valueAxis>
    <cs:lnRef idx="0"/>
    <cs:fillRef idx="0"/>
    <cs:effectRef idx="0"/>
    <cs:fontRef idx="minor">
      <a:schemeClr val="dk1">
        <a:lumMod val="75000"/>
        <a:lumOff val="25000"/>
      </a:schemeClr>
    </cs:fontRef>
    <cs:defRPr sz="900" kern="1200"/>
    <cs:bodyPr rot="-60000000" vert="horz"/>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a:pPr/>
              <a:t>7/13/2022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a:pPr/>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a:pPr/>
              <a:t>7/13/2022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hart" Target="../charts/chart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7736" y="0"/>
            <a:ext cx="7197726" cy="3439886"/>
          </a:xfrm>
        </p:spPr>
        <p:txBody>
          <a:bodyPr>
            <a:normAutofit/>
          </a:bodyPr>
          <a:lstStyle/>
          <a:p>
            <a:pPr algn="ctr"/>
            <a:r>
              <a:rPr lang="en-US" u="sng" smtClean="0">
                <a:solidFill>
                  <a:srgbClr val="002060"/>
                </a:solidFill>
                <a:effectLst>
                  <a:outerShdw blurRad="38100" dist="38100" dir="2700000" algn="tl">
                    <a:srgbClr val="000000">
                      <a:alpha val="43137"/>
                    </a:srgbClr>
                  </a:outerShdw>
                </a:effectLst>
              </a:rPr>
              <a:t>Title of the project </a:t>
            </a:r>
            <a:r>
              <a:rPr lang="en-US" smtClean="0">
                <a:solidFill>
                  <a:srgbClr val="002060"/>
                </a:solidFill>
              </a:rPr>
              <a:t/>
            </a:r>
            <a:br>
              <a:rPr lang="en-US" smtClean="0">
                <a:solidFill>
                  <a:srgbClr val="002060"/>
                </a:solidFill>
              </a:rPr>
            </a:br>
            <a:r>
              <a:rPr lang="en-US">
                <a:solidFill>
                  <a:srgbClr val="002060"/>
                </a:solidFill>
              </a:rPr>
              <a:t/>
            </a:r>
            <a:br>
              <a:rPr lang="en-US">
                <a:solidFill>
                  <a:srgbClr val="002060"/>
                </a:solidFill>
              </a:rPr>
            </a:br>
            <a:r>
              <a:rPr lang="en-US" sz="2700" b="1" i="1" u="sng" smtClean="0"/>
              <a:t>“</a:t>
            </a:r>
            <a:r>
              <a:rPr lang="en-US" sz="2700" b="1" i="1" u="sng"/>
              <a:t>RANKING SYSTEM OF TOP 98 FOOTBALL    </a:t>
            </a:r>
            <a:r>
              <a:rPr lang="en-US" sz="2700"/>
              <a:t/>
            </a:r>
            <a:br>
              <a:rPr lang="en-US" sz="2700"/>
            </a:br>
            <a:r>
              <a:rPr lang="en-US" sz="2700" b="1" i="1" u="sng" smtClean="0"/>
              <a:t> </a:t>
            </a:r>
            <a:r>
              <a:rPr lang="en-US" sz="2700" b="1" i="1" u="sng"/>
              <a:t>TEAMS IN EUROPE’S TOP 5 LEAGUES &amp;</a:t>
            </a:r>
            <a:r>
              <a:rPr lang="en-US" sz="2700" b="1" i="1"/>
              <a:t> </a:t>
            </a:r>
            <a:r>
              <a:rPr lang="en-US" sz="2700"/>
              <a:t> </a:t>
            </a:r>
            <a:br>
              <a:rPr lang="en-US" sz="2700"/>
            </a:br>
            <a:r>
              <a:rPr lang="en-US" sz="2700" b="1" i="1"/>
              <a:t> </a:t>
            </a:r>
            <a:r>
              <a:rPr lang="en-US" sz="2700" baseline="-25000" smtClean="0"/>
              <a:t> </a:t>
            </a:r>
            <a:r>
              <a:rPr lang="en-US" sz="2700" b="1" i="1" u="sng"/>
              <a:t>TOP 100 STRIKERS OF THE LEAGUES </a:t>
            </a:r>
            <a:r>
              <a:rPr lang="en-US" sz="2700" b="1" i="1" u="sng" smtClean="0"/>
              <a:t>OF</a:t>
            </a:r>
            <a:r>
              <a:rPr lang="en-US" sz="2700" smtClean="0"/>
              <a:t/>
            </a:r>
            <a:br>
              <a:rPr lang="en-US" sz="2700" smtClean="0"/>
            </a:br>
            <a:r>
              <a:rPr lang="en-US" sz="2700" b="1" i="1" smtClean="0"/>
              <a:t>  </a:t>
            </a:r>
            <a:r>
              <a:rPr lang="en-US" sz="2700" b="1" i="1" u="sng" smtClean="0"/>
              <a:t> </a:t>
            </a:r>
            <a:r>
              <a:rPr lang="en-US" sz="2700" b="1" i="1" u="sng"/>
              <a:t>THE YEAR</a:t>
            </a:r>
            <a:r>
              <a:rPr lang="en-US" sz="2700" u="sng"/>
              <a:t> </a:t>
            </a:r>
            <a:r>
              <a:rPr lang="en-US" sz="2700" b="1" i="1" u="sng"/>
              <a:t>2017/2018”</a:t>
            </a:r>
            <a:r>
              <a:rPr lang="en-US" sz="2700" smtClean="0">
                <a:solidFill>
                  <a:srgbClr val="002060"/>
                </a:solidFill>
              </a:rPr>
              <a:t> </a:t>
            </a:r>
            <a:r>
              <a:rPr lang="en-US" sz="2700" smtClean="0"/>
              <a:t> </a:t>
            </a:r>
            <a:endParaRPr lang="en-US" sz="2700"/>
          </a:p>
        </p:txBody>
      </p:sp>
      <p:sp>
        <p:nvSpPr>
          <p:cNvPr id="3" name="Subtitle 2"/>
          <p:cNvSpPr>
            <a:spLocks noGrp="1"/>
          </p:cNvSpPr>
          <p:nvPr>
            <p:ph type="subTitle" idx="1"/>
          </p:nvPr>
        </p:nvSpPr>
        <p:spPr>
          <a:xfrm>
            <a:off x="2577736" y="4307354"/>
            <a:ext cx="7197726" cy="1405467"/>
          </a:xfrm>
        </p:spPr>
        <p:txBody>
          <a:bodyPr>
            <a:normAutofit/>
          </a:bodyPr>
          <a:lstStyle/>
          <a:p>
            <a:pPr algn="ctr"/>
            <a:r>
              <a:rPr lang="en-US" sz="3200" u="sng" smtClean="0">
                <a:solidFill>
                  <a:srgbClr val="002060"/>
                </a:solidFill>
                <a:effectLst>
                  <a:outerShdw blurRad="38100" dist="38100" dir="2700000" algn="tl">
                    <a:srgbClr val="000000">
                      <a:alpha val="43137"/>
                    </a:srgbClr>
                  </a:outerShdw>
                </a:effectLst>
              </a:rPr>
              <a:t>Objective</a:t>
            </a:r>
          </a:p>
          <a:p>
            <a:pPr algn="ctr"/>
            <a:r>
              <a:rPr lang="en-US" sz="2000" i="1" smtClean="0"/>
              <a:t>Determining the best team and best striker in European top 5 league of the year 2017-18</a:t>
            </a:r>
            <a:endParaRPr lang="en-US" sz="2000" i="1"/>
          </a:p>
        </p:txBody>
      </p:sp>
    </p:spTree>
    <p:extLst>
      <p:ext uri="{BB962C8B-B14F-4D97-AF65-F5344CB8AC3E}">
        <p14:creationId xmlns:p14="http://schemas.microsoft.com/office/powerpoint/2010/main" val="1559477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18309"/>
            <a:ext cx="10131425" cy="1456267"/>
          </a:xfrm>
        </p:spPr>
        <p:txBody>
          <a:bodyPr/>
          <a:lstStyle/>
          <a:p>
            <a:pPr algn="ctr"/>
            <a:r>
              <a:rPr lang="en-US" b="1" i="1" u="sng" smtClean="0">
                <a:solidFill>
                  <a:schemeClr val="accent5">
                    <a:lumMod val="60000"/>
                    <a:lumOff val="40000"/>
                  </a:schemeClr>
                </a:solidFill>
                <a:effectLst>
                  <a:outerShdw blurRad="38100" dist="38100" dir="2700000" algn="tl">
                    <a:srgbClr val="000000">
                      <a:alpha val="43137"/>
                    </a:srgbClr>
                  </a:outerShdw>
                </a:effectLst>
              </a:rPr>
              <a:t>reference</a:t>
            </a:r>
            <a:endParaRPr lang="en-US" b="1" i="1" u="sng">
              <a:solidFill>
                <a:schemeClr val="accent5">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1" y="2142067"/>
            <a:ext cx="10131425" cy="4162939"/>
          </a:xfrm>
        </p:spPr>
        <p:txBody>
          <a:bodyPr>
            <a:normAutofit fontScale="32500" lnSpcReduction="20000"/>
          </a:bodyPr>
          <a:lstStyle/>
          <a:p>
            <a:pPr marL="0" indent="0">
              <a:buNone/>
            </a:pPr>
            <a:endParaRPr lang="en-US" b="1" u="sng"/>
          </a:p>
          <a:p>
            <a:pPr lvl="0"/>
            <a:r>
              <a:rPr lang="en-US" sz="4900" b="1" i="1"/>
              <a:t>Sources of Theory:-</a:t>
            </a:r>
            <a:endParaRPr lang="en-US" sz="4900"/>
          </a:p>
          <a:p>
            <a:pPr lvl="0"/>
            <a:r>
              <a:rPr lang="en-US" sz="4900" b="1"/>
              <a:t>Principal Component Analysis,Second Edition by I.T.Jolliffe</a:t>
            </a:r>
            <a:endParaRPr lang="en-US" sz="4900"/>
          </a:p>
          <a:p>
            <a:pPr lvl="0"/>
            <a:r>
              <a:rPr lang="en-US" sz="4900" b="1"/>
              <a:t>Aspects of Multivariate Statistical Theory by ROBB J.MUIRHEAD</a:t>
            </a:r>
            <a:endParaRPr lang="en-US" sz="4900"/>
          </a:p>
          <a:p>
            <a:pPr lvl="0"/>
            <a:r>
              <a:rPr lang="en-US" sz="4900" b="1" i="1"/>
              <a:t>http://www.journalijar.com/article/17892/principal-component-analysis-as-a-ranking-tool---a-case-of-world-universities./</a:t>
            </a:r>
            <a:endParaRPr lang="en-US" sz="4900"/>
          </a:p>
          <a:p>
            <a:pPr marL="0" indent="0">
              <a:buNone/>
            </a:pPr>
            <a:endParaRPr lang="en-US" sz="4900" b="1" i="1"/>
          </a:p>
          <a:p>
            <a:pPr marL="0" indent="0">
              <a:buNone/>
            </a:pPr>
            <a:endParaRPr lang="en-US" sz="4900"/>
          </a:p>
          <a:p>
            <a:pPr lvl="0"/>
            <a:r>
              <a:rPr lang="en-US" sz="4900" b="1" i="1"/>
              <a:t>Software used :-</a:t>
            </a:r>
            <a:endParaRPr lang="en-US" sz="4900"/>
          </a:p>
          <a:p>
            <a:pPr lvl="0"/>
            <a:r>
              <a:rPr lang="en-US" sz="4900" b="1" i="1"/>
              <a:t>Rstudio</a:t>
            </a:r>
            <a:endParaRPr lang="en-US" sz="4900"/>
          </a:p>
          <a:p>
            <a:pPr lvl="0"/>
            <a:r>
              <a:rPr lang="en-US" sz="4900" b="1" i="1"/>
              <a:t>Minitab 21 Statistical Software</a:t>
            </a:r>
            <a:endParaRPr lang="en-US" sz="4900"/>
          </a:p>
          <a:p>
            <a:pPr lvl="0"/>
            <a:r>
              <a:rPr lang="en-US" sz="4900" b="1" i="1"/>
              <a:t>Microsoft Excel 2016</a:t>
            </a:r>
            <a:endParaRPr lang="en-US" sz="4900"/>
          </a:p>
          <a:p>
            <a:pPr lvl="0"/>
            <a:r>
              <a:rPr lang="en-US" sz="4900" b="1" i="1"/>
              <a:t>Microsoft Word 2016</a:t>
            </a:r>
            <a:endParaRPr lang="en-US" sz="4900"/>
          </a:p>
          <a:p>
            <a:endParaRPr lang="en-US" sz="4900"/>
          </a:p>
        </p:txBody>
      </p:sp>
    </p:spTree>
    <p:extLst>
      <p:ext uri="{BB962C8B-B14F-4D97-AF65-F5344CB8AC3E}">
        <p14:creationId xmlns:p14="http://schemas.microsoft.com/office/powerpoint/2010/main" val="82215757"/>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smtClean="0">
                <a:solidFill>
                  <a:schemeClr val="accent2">
                    <a:lumMod val="40000"/>
                    <a:lumOff val="60000"/>
                  </a:schemeClr>
                </a:solidFill>
                <a:effectLst>
                  <a:outerShdw blurRad="38100" dist="38100" dir="2700000" algn="tl">
                    <a:srgbClr val="000000">
                      <a:alpha val="43137"/>
                    </a:srgbClr>
                  </a:outerShdw>
                </a:effectLst>
              </a:rPr>
              <a:t>summary</a:t>
            </a:r>
            <a:endParaRPr lang="en-US" b="1" i="1" u="sng">
              <a:solidFill>
                <a:schemeClr val="accent2">
                  <a:lumMod val="40000"/>
                  <a:lumOff val="60000"/>
                </a:schemeClr>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normAutofit fontScale="92500" lnSpcReduction="10000"/>
          </a:bodyPr>
          <a:lstStyle/>
          <a:p>
            <a:r>
              <a:rPr lang="en-US"/>
              <a:t>The object of this research was to develop a rating system for all the clubs based on matches played, won, drawn, lost, goal scored, goals conceded, goal difference and points earned, and for the top 100 forward players/forwards based on the number of goals scored and assist provided by a player, in a particular season of football in Europe's top 5 leagues. The websites, Kaggle and Transfermarkt served as the sources for required data. Firstly, we devised a unique formula based on our subjective assessment of the game and the individual performances of the players. This was done with the help of analytic hierarchy process, otherwise known as AHP rating</a:t>
            </a:r>
            <a:r>
              <a:rPr lang="en-US"/>
              <a:t>.    </a:t>
            </a:r>
            <a:endParaRPr lang="en-US" smtClean="0"/>
          </a:p>
          <a:p>
            <a:r>
              <a:rPr lang="en-US" smtClean="0"/>
              <a:t>Principal </a:t>
            </a:r>
            <a:r>
              <a:rPr lang="en-US"/>
              <a:t>Component Analysis is widely used in applied multivariate data analysis, and this article shows how to motivate student interest in this topic using football sports data. Here, principal component analysis is successfully used to rank all the clubs and top 100 forwards in the 2017/18 season of football in Europe's top 5 leagues. In particular, the principal component is seen to explain a substantial portion of the variation in a linear combination of some commonly used measures of football prowess.This application provides an excellent, elementary introduction to the topic of principal component analysis. The results thus revealed prove to be satisfactory and useful for those who intend to indulge further on </a:t>
            </a:r>
            <a:r>
              <a:rPr lang="en-US"/>
              <a:t>the </a:t>
            </a:r>
            <a:r>
              <a:rPr lang="en-US" smtClean="0"/>
              <a:t>subject</a:t>
            </a:r>
            <a:r>
              <a:rPr lang="en-US"/>
              <a:t>.    </a:t>
            </a:r>
          </a:p>
          <a:p>
            <a:endParaRPr lang="en-US"/>
          </a:p>
        </p:txBody>
      </p:sp>
    </p:spTree>
    <p:extLst>
      <p:ext uri="{BB962C8B-B14F-4D97-AF65-F5344CB8AC3E}">
        <p14:creationId xmlns:p14="http://schemas.microsoft.com/office/powerpoint/2010/main" val="41203375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994" y="182880"/>
            <a:ext cx="9152709" cy="1123406"/>
          </a:xfrm>
        </p:spPr>
        <p:txBody>
          <a:bodyPr/>
          <a:lstStyle/>
          <a:p>
            <a:pPr algn="ctr"/>
            <a:r>
              <a:rPr lang="en-US" b="1" i="1" u="sng" smtClean="0">
                <a:solidFill>
                  <a:schemeClr val="accent6">
                    <a:lumMod val="75000"/>
                  </a:schemeClr>
                </a:solidFill>
                <a:effectLst>
                  <a:outerShdw blurRad="38100" dist="38100" dir="2700000" algn="tl">
                    <a:srgbClr val="000000">
                      <a:alpha val="43137"/>
                    </a:srgbClr>
                  </a:outerShdw>
                </a:effectLst>
              </a:rPr>
              <a:t>Methodology</a:t>
            </a:r>
            <a:endParaRPr lang="en-US" b="1" i="1" u="sng">
              <a:solidFill>
                <a:schemeClr val="accent6">
                  <a:lumMod val="75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973670" y="1511981"/>
            <a:ext cx="4709054" cy="576262"/>
          </a:xfrm>
        </p:spPr>
        <p:txBody>
          <a:bodyPr/>
          <a:lstStyle/>
          <a:p>
            <a:pPr algn="ctr"/>
            <a:r>
              <a:rPr lang="en-US" u="sng" smtClean="0">
                <a:solidFill>
                  <a:schemeClr val="accent1">
                    <a:lumMod val="75000"/>
                  </a:schemeClr>
                </a:solidFill>
                <a:effectLst>
                  <a:outerShdw blurRad="38100" dist="38100" dir="2700000" algn="tl">
                    <a:srgbClr val="000000">
                      <a:alpha val="43137"/>
                    </a:srgbClr>
                  </a:outerShdw>
                </a:effectLst>
              </a:rPr>
              <a:t>Z score Method</a:t>
            </a:r>
            <a:endParaRPr lang="en-US" u="sng">
              <a:solidFill>
                <a:schemeClr val="accent1">
                  <a:lumMod val="75000"/>
                </a:schemeClr>
              </a:solidFill>
              <a:effectLst>
                <a:outerShdw blurRad="38100" dist="38100" dir="2700000" algn="tl">
                  <a:srgbClr val="000000">
                    <a:alpha val="43137"/>
                  </a:srgbClr>
                </a:outerShdw>
              </a:effectLst>
            </a:endParaRPr>
          </a:p>
        </p:txBody>
      </p:sp>
      <p:sp>
        <p:nvSpPr>
          <p:cNvPr id="4" name="Content Placeholder 3"/>
          <p:cNvSpPr>
            <a:spLocks noGrp="1"/>
          </p:cNvSpPr>
          <p:nvPr>
            <p:ph sz="half" idx="2"/>
          </p:nvPr>
        </p:nvSpPr>
        <p:spPr>
          <a:xfrm>
            <a:off x="137161" y="2082981"/>
            <a:ext cx="4996923" cy="4495437"/>
          </a:xfrm>
        </p:spPr>
        <p:txBody>
          <a:bodyPr/>
          <a:lstStyle/>
          <a:p>
            <a:pPr algn="just"/>
            <a:r>
              <a:rPr lang="en-US" sz="2400" b="1" i="1" u="sng" smtClean="0"/>
              <a:t>Rating Formula for Clubs:</a:t>
            </a:r>
          </a:p>
          <a:p>
            <a:pPr algn="just"/>
            <a:r>
              <a:rPr lang="en-US" sz="2000" b="1">
                <a:solidFill>
                  <a:schemeClr val="accent6">
                    <a:lumMod val="60000"/>
                    <a:lumOff val="40000"/>
                  </a:schemeClr>
                </a:solidFill>
              </a:rPr>
              <a:t>[{3*(Goal Difference)}+{2*(Points Won)}] /(Matches Played) </a:t>
            </a:r>
            <a:endParaRPr lang="en-US" sz="2000" b="1" smtClean="0">
              <a:solidFill>
                <a:schemeClr val="accent6">
                  <a:lumMod val="60000"/>
                  <a:lumOff val="40000"/>
                </a:schemeClr>
              </a:solidFill>
            </a:endParaRPr>
          </a:p>
          <a:p>
            <a:pPr algn="just"/>
            <a:endParaRPr lang="en-US" sz="2000" b="1" smtClean="0">
              <a:solidFill>
                <a:schemeClr val="accent6">
                  <a:lumMod val="60000"/>
                  <a:lumOff val="40000"/>
                </a:schemeClr>
              </a:solidFill>
            </a:endParaRPr>
          </a:p>
          <a:p>
            <a:pPr algn="just"/>
            <a:endParaRPr lang="en-US" b="1" i="1" u="sng">
              <a:solidFill>
                <a:schemeClr val="accent6">
                  <a:lumMod val="60000"/>
                  <a:lumOff val="40000"/>
                </a:schemeClr>
              </a:solidFill>
            </a:endParaRPr>
          </a:p>
          <a:p>
            <a:pPr algn="just"/>
            <a:endParaRPr lang="en-US" b="1" i="1" u="sng" smtClean="0">
              <a:solidFill>
                <a:schemeClr val="accent6">
                  <a:lumMod val="60000"/>
                  <a:lumOff val="40000"/>
                </a:schemeClr>
              </a:solidFill>
            </a:endParaRPr>
          </a:p>
          <a:p>
            <a:pPr algn="just"/>
            <a:r>
              <a:rPr lang="en-US" sz="2400" b="1" i="1" u="sng" smtClean="0"/>
              <a:t>Rating Formula for Strikers:</a:t>
            </a:r>
          </a:p>
          <a:p>
            <a:pPr algn="just"/>
            <a:r>
              <a:rPr lang="en-US" sz="2000">
                <a:solidFill>
                  <a:schemeClr val="accent6">
                    <a:lumMod val="60000"/>
                    <a:lumOff val="40000"/>
                  </a:schemeClr>
                </a:solidFill>
              </a:rPr>
              <a:t>[{</a:t>
            </a:r>
            <a:r>
              <a:rPr lang="en-US" sz="2000" b="1">
                <a:solidFill>
                  <a:schemeClr val="accent6">
                    <a:lumMod val="60000"/>
                    <a:lumOff val="40000"/>
                  </a:schemeClr>
                </a:solidFill>
              </a:rPr>
              <a:t>(Goals)+(Assists)}*(Goals)] /[Matches Played]</a:t>
            </a:r>
            <a:r>
              <a:rPr lang="en-US" sz="2000">
                <a:solidFill>
                  <a:schemeClr val="accent6">
                    <a:lumMod val="60000"/>
                    <a:lumOff val="40000"/>
                  </a:schemeClr>
                </a:solidFill>
              </a:rPr>
              <a:t> </a:t>
            </a:r>
            <a:r>
              <a:rPr lang="en-US" sz="2000" b="1">
                <a:solidFill>
                  <a:schemeClr val="accent6">
                    <a:lumMod val="60000"/>
                    <a:lumOff val="40000"/>
                  </a:schemeClr>
                </a:solidFill>
              </a:rPr>
              <a:t>  </a:t>
            </a:r>
          </a:p>
          <a:p>
            <a:pPr algn="just"/>
            <a:endParaRPr lang="en-US" sz="2000" b="1" i="1" u="sng"/>
          </a:p>
        </p:txBody>
      </p:sp>
      <p:sp>
        <p:nvSpPr>
          <p:cNvPr id="5" name="Text Placeholder 4"/>
          <p:cNvSpPr>
            <a:spLocks noGrp="1"/>
          </p:cNvSpPr>
          <p:nvPr>
            <p:ph type="body" sz="quarter" idx="3"/>
          </p:nvPr>
        </p:nvSpPr>
        <p:spPr>
          <a:xfrm>
            <a:off x="6096004" y="1511981"/>
            <a:ext cx="4722813" cy="576262"/>
          </a:xfrm>
        </p:spPr>
        <p:txBody>
          <a:bodyPr/>
          <a:lstStyle/>
          <a:p>
            <a:pPr algn="ctr"/>
            <a:r>
              <a:rPr lang="en-US" smtClean="0">
                <a:solidFill>
                  <a:schemeClr val="accent1">
                    <a:lumMod val="75000"/>
                  </a:schemeClr>
                </a:solidFill>
                <a:effectLst>
                  <a:outerShdw blurRad="38100" dist="38100" dir="2700000" algn="tl">
                    <a:srgbClr val="000000">
                      <a:alpha val="43137"/>
                    </a:srgbClr>
                  </a:outerShdw>
                </a:effectLst>
              </a:rPr>
              <a:t>PCA Method</a:t>
            </a:r>
            <a:endParaRPr lang="en-US">
              <a:solidFill>
                <a:schemeClr val="accent1">
                  <a:lumMod val="75000"/>
                </a:schemeClr>
              </a:solidFill>
              <a:effectLst>
                <a:outerShdw blurRad="38100" dist="38100" dir="2700000" algn="tl">
                  <a:srgbClr val="000000">
                    <a:alpha val="43137"/>
                  </a:srgbClr>
                </a:outerShdw>
              </a:effectLst>
            </a:endParaRPr>
          </a:p>
        </p:txBody>
      </p:sp>
      <p:sp>
        <p:nvSpPr>
          <p:cNvPr id="6" name="Content Placeholder 5"/>
          <p:cNvSpPr>
            <a:spLocks noGrp="1"/>
          </p:cNvSpPr>
          <p:nvPr>
            <p:ph sz="quarter" idx="4"/>
          </p:nvPr>
        </p:nvSpPr>
        <p:spPr>
          <a:xfrm>
            <a:off x="6539421" y="2082980"/>
            <a:ext cx="4995334" cy="4495437"/>
          </a:xfrm>
        </p:spPr>
        <p:txBody>
          <a:bodyPr/>
          <a:lstStyle/>
          <a:p>
            <a:r>
              <a:rPr lang="en-US" sz="2400" b="1" i="1" u="sng"/>
              <a:t>Rating Formula for </a:t>
            </a:r>
            <a:r>
              <a:rPr lang="en-US" sz="2400" b="1" i="1" u="sng" smtClean="0"/>
              <a:t>Clubs (in PCA):</a:t>
            </a:r>
          </a:p>
          <a:p>
            <a:r>
              <a:rPr lang="en-US" sz="1600" b="1" i="1" smtClean="0"/>
              <a:t> </a:t>
            </a:r>
            <a:r>
              <a:rPr lang="en-US" sz="1600" i="1">
                <a:solidFill>
                  <a:schemeClr val="accent6">
                    <a:lumMod val="60000"/>
                    <a:lumOff val="40000"/>
                  </a:schemeClr>
                </a:solidFill>
              </a:rPr>
              <a:t>Played*(0.011) + Win*(0.421) + Draw*(-0.057) </a:t>
            </a:r>
            <a:r>
              <a:rPr lang="en-US" sz="1600">
                <a:solidFill>
                  <a:schemeClr val="accent6">
                    <a:lumMod val="60000"/>
                    <a:lumOff val="40000"/>
                  </a:schemeClr>
                </a:solidFill>
              </a:rPr>
              <a:t> </a:t>
            </a:r>
            <a:r>
              <a:rPr lang="en-US" sz="1600" baseline="-25000">
                <a:solidFill>
                  <a:schemeClr val="accent6">
                    <a:lumMod val="60000"/>
                    <a:lumOff val="40000"/>
                  </a:schemeClr>
                </a:solidFill>
              </a:rPr>
              <a:t> </a:t>
            </a:r>
            <a:endParaRPr lang="en-US" sz="1600">
              <a:solidFill>
                <a:schemeClr val="accent6">
                  <a:lumMod val="60000"/>
                  <a:lumOff val="40000"/>
                </a:schemeClr>
              </a:solidFill>
            </a:endParaRPr>
          </a:p>
          <a:p>
            <a:pPr marL="0" indent="0">
              <a:buNone/>
            </a:pPr>
            <a:r>
              <a:rPr lang="en-US" sz="1600" i="1">
                <a:solidFill>
                  <a:schemeClr val="accent6">
                    <a:lumMod val="60000"/>
                    <a:lumOff val="40000"/>
                  </a:schemeClr>
                </a:solidFill>
              </a:rPr>
              <a:t>+ Lost*(-0.406) + Goals for*(0.394) + Goal against</a:t>
            </a:r>
            <a:r>
              <a:rPr lang="en-US" sz="1600" i="1" smtClean="0">
                <a:solidFill>
                  <a:schemeClr val="accent6">
                    <a:lumMod val="60000"/>
                    <a:lumOff val="40000"/>
                  </a:schemeClr>
                </a:solidFill>
              </a:rPr>
              <a:t>*</a:t>
            </a:r>
            <a:r>
              <a:rPr lang="en-US" sz="1600" smtClean="0">
                <a:solidFill>
                  <a:schemeClr val="accent6">
                    <a:lumMod val="60000"/>
                    <a:lumOff val="40000"/>
                  </a:schemeClr>
                </a:solidFill>
              </a:rPr>
              <a:t> </a:t>
            </a:r>
            <a:endParaRPr lang="en-US" sz="1600">
              <a:solidFill>
                <a:schemeClr val="accent6">
                  <a:lumMod val="60000"/>
                  <a:lumOff val="40000"/>
                </a:schemeClr>
              </a:solidFill>
            </a:endParaRPr>
          </a:p>
          <a:p>
            <a:pPr marL="0" indent="0">
              <a:buNone/>
            </a:pPr>
            <a:r>
              <a:rPr lang="en-US" sz="1600" i="1" smtClean="0">
                <a:solidFill>
                  <a:schemeClr val="accent6">
                    <a:lumMod val="60000"/>
                    <a:lumOff val="40000"/>
                  </a:schemeClr>
                </a:solidFill>
              </a:rPr>
              <a:t>(-0.360</a:t>
            </a:r>
            <a:r>
              <a:rPr lang="en-US" sz="1600" i="1">
                <a:solidFill>
                  <a:schemeClr val="accent6">
                    <a:lumMod val="60000"/>
                    <a:lumOff val="40000"/>
                  </a:schemeClr>
                </a:solidFill>
              </a:rPr>
              <a:t>) + Goal Difference*(0.430) + </a:t>
            </a:r>
            <a:r>
              <a:rPr lang="en-US" sz="1600">
                <a:solidFill>
                  <a:schemeClr val="accent6">
                    <a:lumMod val="60000"/>
                    <a:lumOff val="40000"/>
                  </a:schemeClr>
                </a:solidFill>
              </a:rPr>
              <a:t> </a:t>
            </a:r>
            <a:r>
              <a:rPr lang="en-US" sz="1600" baseline="-25000">
                <a:solidFill>
                  <a:schemeClr val="accent6">
                    <a:lumMod val="60000"/>
                    <a:lumOff val="40000"/>
                  </a:schemeClr>
                </a:solidFill>
              </a:rPr>
              <a:t> </a:t>
            </a:r>
            <a:r>
              <a:rPr lang="en-US" sz="1600">
                <a:solidFill>
                  <a:schemeClr val="accent6">
                    <a:lumMod val="60000"/>
                    <a:lumOff val="40000"/>
                  </a:schemeClr>
                </a:solidFill>
              </a:rPr>
              <a:t> </a:t>
            </a:r>
          </a:p>
          <a:p>
            <a:pPr marL="0" indent="0">
              <a:buNone/>
            </a:pPr>
            <a:r>
              <a:rPr lang="en-US" sz="1600" i="1">
                <a:solidFill>
                  <a:schemeClr val="accent6">
                    <a:lumMod val="60000"/>
                    <a:lumOff val="40000"/>
                  </a:schemeClr>
                </a:solidFill>
              </a:rPr>
              <a:t>Points*(0.428</a:t>
            </a:r>
            <a:r>
              <a:rPr lang="en-US" sz="1600" i="1" smtClean="0">
                <a:solidFill>
                  <a:schemeClr val="accent6">
                    <a:lumMod val="60000"/>
                    <a:lumOff val="40000"/>
                  </a:schemeClr>
                </a:solidFill>
              </a:rPr>
              <a:t>)</a:t>
            </a:r>
          </a:p>
          <a:p>
            <a:pPr marL="0" indent="0">
              <a:buNone/>
            </a:pPr>
            <a:endParaRPr lang="en-US" sz="1600" b="1" i="1"/>
          </a:p>
          <a:p>
            <a:r>
              <a:rPr lang="en-US" sz="2400" b="1" i="1" u="sng"/>
              <a:t>Rating Formula for </a:t>
            </a:r>
            <a:r>
              <a:rPr lang="en-US" sz="2400" b="1" i="1" u="sng" smtClean="0"/>
              <a:t>Strikers (in PCA):</a:t>
            </a:r>
          </a:p>
          <a:p>
            <a:r>
              <a:rPr lang="en-US" sz="1600" b="1" smtClean="0">
                <a:solidFill>
                  <a:schemeClr val="accent6">
                    <a:lumMod val="60000"/>
                    <a:lumOff val="40000"/>
                  </a:schemeClr>
                </a:solidFill>
              </a:rPr>
              <a:t> </a:t>
            </a:r>
            <a:r>
              <a:rPr lang="en-US" sz="1600" b="1" i="1">
                <a:solidFill>
                  <a:schemeClr val="accent6">
                    <a:lumMod val="60000"/>
                    <a:lumOff val="40000"/>
                  </a:schemeClr>
                </a:solidFill>
              </a:rPr>
              <a:t>Matches*(-0.311) + Goals*( 0.710) + </a:t>
            </a:r>
            <a:r>
              <a:rPr lang="en-US" sz="1600" b="1">
                <a:solidFill>
                  <a:schemeClr val="accent6">
                    <a:lumMod val="60000"/>
                    <a:lumOff val="40000"/>
                  </a:schemeClr>
                </a:solidFill>
              </a:rPr>
              <a:t> </a:t>
            </a:r>
            <a:r>
              <a:rPr lang="en-US" sz="1600" b="1" baseline="-25000">
                <a:solidFill>
                  <a:schemeClr val="accent6">
                    <a:lumMod val="60000"/>
                    <a:lumOff val="40000"/>
                  </a:schemeClr>
                </a:solidFill>
              </a:rPr>
              <a:t> </a:t>
            </a:r>
            <a:r>
              <a:rPr lang="en-US" sz="1600" b="1">
                <a:solidFill>
                  <a:schemeClr val="accent6">
                    <a:lumMod val="60000"/>
                    <a:lumOff val="40000"/>
                  </a:schemeClr>
                </a:solidFill>
              </a:rPr>
              <a:t> </a:t>
            </a:r>
          </a:p>
          <a:p>
            <a:pPr marL="0" indent="0">
              <a:buNone/>
            </a:pPr>
            <a:r>
              <a:rPr lang="en-US" sz="1600" b="1" i="1">
                <a:solidFill>
                  <a:schemeClr val="accent6">
                    <a:lumMod val="60000"/>
                    <a:lumOff val="40000"/>
                  </a:schemeClr>
                </a:solidFill>
              </a:rPr>
              <a:t>Assists*(0.632)</a:t>
            </a:r>
            <a:r>
              <a:rPr lang="en-US" sz="1600" b="1">
                <a:solidFill>
                  <a:schemeClr val="accent6">
                    <a:lumMod val="60000"/>
                    <a:lumOff val="40000"/>
                  </a:schemeClr>
                </a:solidFill>
              </a:rPr>
              <a:t>  </a:t>
            </a:r>
            <a:r>
              <a:rPr lang="en-US" sz="1600" b="1" baseline="-25000">
                <a:solidFill>
                  <a:schemeClr val="accent6">
                    <a:lumMod val="60000"/>
                    <a:lumOff val="40000"/>
                  </a:schemeClr>
                </a:solidFill>
              </a:rPr>
              <a:t> </a:t>
            </a:r>
            <a:r>
              <a:rPr lang="en-US" sz="1600" b="1">
                <a:solidFill>
                  <a:schemeClr val="accent6">
                    <a:lumMod val="60000"/>
                    <a:lumOff val="40000"/>
                  </a:schemeClr>
                </a:solidFill>
              </a:rPr>
              <a:t> </a:t>
            </a:r>
          </a:p>
          <a:p>
            <a:pPr marL="0" indent="0">
              <a:buNone/>
            </a:pPr>
            <a:endParaRPr lang="en-US" sz="1600"/>
          </a:p>
          <a:p>
            <a:pPr marL="0" indent="0">
              <a:buNone/>
            </a:pPr>
            <a:endParaRPr lang="en-US" b="1" i="1" u="sng"/>
          </a:p>
          <a:p>
            <a:endParaRPr lang="en-US"/>
          </a:p>
        </p:txBody>
      </p:sp>
    </p:spTree>
    <p:extLst>
      <p:ext uri="{BB962C8B-B14F-4D97-AF65-F5344CB8AC3E}">
        <p14:creationId xmlns:p14="http://schemas.microsoft.com/office/powerpoint/2010/main" val="3720025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lstStyle/>
          <a:p>
            <a:pPr algn="ctr"/>
            <a:r>
              <a:rPr lang="en-US" b="1" i="1" u="sng" smtClean="0">
                <a:solidFill>
                  <a:srgbClr val="FFFF00"/>
                </a:solidFill>
                <a:effectLst>
                  <a:outerShdw blurRad="38100" dist="38100" dir="2700000" algn="tl">
                    <a:srgbClr val="000000">
                      <a:alpha val="43137"/>
                    </a:srgbClr>
                  </a:outerShdw>
                </a:effectLst>
              </a:rPr>
              <a:t>Analysis</a:t>
            </a:r>
            <a:endParaRPr lang="en-US" b="1" i="1" u="sng">
              <a:solidFill>
                <a:srgbClr val="FFFF00"/>
              </a:solidFill>
              <a:effectLst>
                <a:outerShdw blurRad="38100" dist="38100" dir="2700000" algn="tl">
                  <a:srgbClr val="000000">
                    <a:alpha val="43137"/>
                  </a:srgbClr>
                </a:outerShdw>
              </a:effectLst>
            </a:endParaRPr>
          </a:p>
        </p:txBody>
      </p:sp>
      <p:sp>
        <p:nvSpPr>
          <p:cNvPr id="10" name="Text Placeholder 9"/>
          <p:cNvSpPr>
            <a:spLocks noGrp="1"/>
          </p:cNvSpPr>
          <p:nvPr>
            <p:ph type="body" idx="1"/>
          </p:nvPr>
        </p:nvSpPr>
        <p:spPr>
          <a:xfrm>
            <a:off x="327342" y="4667795"/>
            <a:ext cx="4709054" cy="940526"/>
          </a:xfrm>
        </p:spPr>
        <p:txBody>
          <a:bodyPr/>
          <a:lstStyle/>
          <a:p>
            <a:pPr algn="ctr"/>
            <a:r>
              <a:rPr lang="en-US" sz="1400" smtClean="0"/>
              <a:t>From the Pie chart we can conclude that almost </a:t>
            </a:r>
            <a:r>
              <a:rPr lang="en-US" sz="1400"/>
              <a:t>every league has same amount of contribution in total combined goals in top 5 league except “Bundesliga</a:t>
            </a:r>
            <a:r>
              <a:rPr lang="en-US" sz="1400" smtClean="0"/>
              <a:t>” because </a:t>
            </a:r>
            <a:r>
              <a:rPr lang="en-US" sz="1400"/>
              <a:t>in this league total number of teams is 18 rather than </a:t>
            </a:r>
            <a:r>
              <a:rPr lang="en-US" sz="1400" smtClean="0"/>
              <a:t>20.</a:t>
            </a:r>
            <a:endParaRPr lang="en-US" sz="1400"/>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3973496493"/>
              </p:ext>
            </p:extLst>
          </p:nvPr>
        </p:nvGraphicFramePr>
        <p:xfrm>
          <a:off x="327342" y="1659709"/>
          <a:ext cx="4997450" cy="29210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Placeholder 10"/>
          <p:cNvSpPr>
            <a:spLocks noGrp="1"/>
          </p:cNvSpPr>
          <p:nvPr>
            <p:ph type="body" sz="quarter" idx="3"/>
          </p:nvPr>
        </p:nvSpPr>
        <p:spPr>
          <a:xfrm>
            <a:off x="6544173" y="4667794"/>
            <a:ext cx="4722813" cy="1511663"/>
          </a:xfrm>
        </p:spPr>
        <p:txBody>
          <a:bodyPr/>
          <a:lstStyle/>
          <a:p>
            <a:endParaRPr lang="en-US" sz="1400" smtClean="0"/>
          </a:p>
          <a:p>
            <a:endParaRPr lang="en-US" sz="1400"/>
          </a:p>
          <a:p>
            <a:pPr algn="ctr"/>
            <a:r>
              <a:rPr lang="en-US" sz="1400" smtClean="0"/>
              <a:t>From the Bar chart we can conclude that</a:t>
            </a:r>
            <a:r>
              <a:rPr lang="en-US" smtClean="0"/>
              <a:t> </a:t>
            </a:r>
            <a:r>
              <a:rPr lang="en-US" sz="1400"/>
              <a:t>almost every league has same amount of contribution in total combined goals in top 5 league except “Bundesliga”because in this league total number of teams is 18 rather than 20.but the average goals scored is almost same as other leagues.</a:t>
            </a:r>
          </a:p>
          <a:p>
            <a:endParaRPr lang="en-US" sz="1400"/>
          </a:p>
        </p:txBody>
      </p:sp>
      <p:graphicFrame>
        <p:nvGraphicFramePr>
          <p:cNvPr id="6" name="Content Placeholder 5"/>
          <p:cNvGraphicFramePr>
            <a:graphicFrameLocks noGrp="1"/>
          </p:cNvGraphicFramePr>
          <p:nvPr>
            <p:ph sz="quarter" idx="4"/>
            <p:extLst>
              <p:ext uri="{D42A27DB-BD31-4B8C-83A1-F6EECF244321}">
                <p14:modId xmlns:p14="http://schemas.microsoft.com/office/powerpoint/2010/main" val="3701999252"/>
              </p:ext>
            </p:extLst>
          </p:nvPr>
        </p:nvGraphicFramePr>
        <p:xfrm>
          <a:off x="6544173" y="1659709"/>
          <a:ext cx="4995863" cy="292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7529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219200"/>
            <a:ext cx="3680885" cy="1371600"/>
          </a:xfrm>
        </p:spPr>
        <p:txBody>
          <a:bodyPr/>
          <a:lstStyle/>
          <a:p>
            <a:r>
              <a:rPr lang="en-US" b="1" i="1" u="sng" smtClean="0">
                <a:solidFill>
                  <a:schemeClr val="accent2">
                    <a:lumMod val="40000"/>
                    <a:lumOff val="60000"/>
                  </a:schemeClr>
                </a:solidFill>
                <a:effectLst>
                  <a:outerShdw blurRad="38100" dist="38100" dir="2700000" algn="tl">
                    <a:srgbClr val="000000">
                      <a:alpha val="43137"/>
                    </a:srgbClr>
                  </a:outerShdw>
                </a:effectLst>
              </a:rPr>
              <a:t>Comparative study between league winning clubs</a:t>
            </a:r>
            <a:endParaRPr lang="en-US" b="1" i="1" u="sng">
              <a:solidFill>
                <a:schemeClr val="accent2">
                  <a:lumMod val="40000"/>
                  <a:lumOff val="60000"/>
                </a:schemeClr>
              </a:solidFill>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a:stretch>
            <a:fillRect/>
          </a:stretch>
        </p:blipFill>
        <p:spPr>
          <a:xfrm>
            <a:off x="5440417" y="1219200"/>
            <a:ext cx="6072313" cy="4171405"/>
          </a:xfrm>
          <a:prstGeom prst="rect">
            <a:avLst/>
          </a:prstGeom>
        </p:spPr>
      </p:pic>
      <p:sp>
        <p:nvSpPr>
          <p:cNvPr id="4" name="Text Placeholder 3"/>
          <p:cNvSpPr>
            <a:spLocks noGrp="1"/>
          </p:cNvSpPr>
          <p:nvPr>
            <p:ph type="body" sz="half" idx="2"/>
          </p:nvPr>
        </p:nvSpPr>
        <p:spPr>
          <a:xfrm>
            <a:off x="685800" y="3509553"/>
            <a:ext cx="3680885" cy="1985555"/>
          </a:xfrm>
        </p:spPr>
        <p:txBody>
          <a:bodyPr/>
          <a:lstStyle/>
          <a:p>
            <a:r>
              <a:rPr lang="en-US" smtClean="0"/>
              <a:t>Between the winners of each league of European Top 5 league “Manchester City” has higher avg points which is comparatively more than any other league winning clubs</a:t>
            </a:r>
            <a:endParaRPr lang="en-US"/>
          </a:p>
        </p:txBody>
      </p:sp>
    </p:spTree>
    <p:extLst>
      <p:ext uri="{BB962C8B-B14F-4D97-AF65-F5344CB8AC3E}">
        <p14:creationId xmlns:p14="http://schemas.microsoft.com/office/powerpoint/2010/main" val="29653817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69"/>
            <a:ext cx="10131425" cy="1075123"/>
          </a:xfrm>
        </p:spPr>
        <p:txBody>
          <a:bodyPr/>
          <a:lstStyle/>
          <a:p>
            <a:pPr algn="ctr"/>
            <a:r>
              <a:rPr lang="en-US" b="1" i="1" u="sng" smtClean="0">
                <a:solidFill>
                  <a:schemeClr val="accent1">
                    <a:lumMod val="75000"/>
                  </a:schemeClr>
                </a:solidFill>
                <a:effectLst>
                  <a:outerShdw blurRad="38100" dist="38100" dir="2700000" algn="tl">
                    <a:srgbClr val="000000">
                      <a:alpha val="43137"/>
                    </a:srgbClr>
                  </a:outerShdw>
                </a:effectLst>
              </a:rPr>
              <a:t>Boxplot for clubs’ and strikers data analysis</a:t>
            </a:r>
            <a:endParaRPr lang="en-US" b="1" i="1" u="sng">
              <a:solidFill>
                <a:schemeClr val="accent1">
                  <a:lumMod val="75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397404" y="5202601"/>
            <a:ext cx="4709054" cy="788895"/>
          </a:xfrm>
        </p:spPr>
        <p:txBody>
          <a:bodyPr/>
          <a:lstStyle/>
          <a:p>
            <a:r>
              <a:rPr lang="en-US" sz="1200" smtClean="0"/>
              <a:t>From the boxplot we can observe that the median,1</a:t>
            </a:r>
            <a:r>
              <a:rPr lang="en-US" sz="1200" baseline="30000" smtClean="0"/>
              <a:t>st</a:t>
            </a:r>
            <a:r>
              <a:rPr lang="en-US" sz="1200" smtClean="0"/>
              <a:t> quartile,3</a:t>
            </a:r>
            <a:r>
              <a:rPr lang="en-US" sz="1200" baseline="30000" smtClean="0"/>
              <a:t>rd</a:t>
            </a:r>
            <a:r>
              <a:rPr lang="en-US" sz="1200" smtClean="0"/>
              <a:t> quartile,mean,upper range and lower range are 48.5,39,60,51.33,91 and 20 respectively. There are three outliers 93,95 and 100</a:t>
            </a:r>
            <a:endParaRPr lang="en-US" sz="1200"/>
          </a:p>
        </p:txBody>
      </p:sp>
      <p:sp>
        <p:nvSpPr>
          <p:cNvPr id="5" name="Text Placeholder 4"/>
          <p:cNvSpPr>
            <a:spLocks noGrp="1"/>
          </p:cNvSpPr>
          <p:nvPr>
            <p:ph type="body" sz="quarter" idx="3"/>
          </p:nvPr>
        </p:nvSpPr>
        <p:spPr>
          <a:xfrm>
            <a:off x="6284502" y="5167766"/>
            <a:ext cx="4722813" cy="1163365"/>
          </a:xfrm>
        </p:spPr>
        <p:txBody>
          <a:bodyPr/>
          <a:lstStyle/>
          <a:p>
            <a:r>
              <a:rPr lang="en-US" sz="1200"/>
              <a:t>From </a:t>
            </a:r>
            <a:r>
              <a:rPr lang="en-US" sz="1200" smtClean="0"/>
              <a:t>the first </a:t>
            </a:r>
            <a:r>
              <a:rPr lang="en-US" sz="1200"/>
              <a:t>boxplot we can observe that the median,1</a:t>
            </a:r>
            <a:r>
              <a:rPr lang="en-US" sz="1200" baseline="30000"/>
              <a:t>st</a:t>
            </a:r>
            <a:r>
              <a:rPr lang="en-US" sz="1200"/>
              <a:t> quartile,3</a:t>
            </a:r>
            <a:r>
              <a:rPr lang="en-US" sz="1200" baseline="30000"/>
              <a:t>rd</a:t>
            </a:r>
            <a:r>
              <a:rPr lang="en-US" sz="1200"/>
              <a:t> quartile,mean,upper range and lower range </a:t>
            </a:r>
            <a:r>
              <a:rPr lang="en-US" sz="1200" smtClean="0"/>
              <a:t>are 13,10,18,14.42,30 and 4 respectively.There are two outliers 32,34. </a:t>
            </a:r>
            <a:r>
              <a:rPr lang="en-US" sz="1200"/>
              <a:t>From </a:t>
            </a:r>
            <a:r>
              <a:rPr lang="en-US" sz="1200" smtClean="0"/>
              <a:t>the second </a:t>
            </a:r>
            <a:r>
              <a:rPr lang="en-US" sz="1200"/>
              <a:t>boxplot we can observe that the median,1</a:t>
            </a:r>
            <a:r>
              <a:rPr lang="en-US" sz="1200" baseline="30000"/>
              <a:t>st</a:t>
            </a:r>
            <a:r>
              <a:rPr lang="en-US" sz="1200"/>
              <a:t> quartile,3</a:t>
            </a:r>
            <a:r>
              <a:rPr lang="en-US" sz="1200" baseline="30000"/>
              <a:t>rd</a:t>
            </a:r>
            <a:r>
              <a:rPr lang="en-US" sz="1200"/>
              <a:t> quartile,mean,upper range and lower range are </a:t>
            </a:r>
            <a:r>
              <a:rPr lang="en-US" sz="1200" smtClean="0"/>
              <a:t>6.5,4,10,7.04,16 and 1.</a:t>
            </a:r>
            <a:endParaRPr lang="en-US" sz="1200"/>
          </a:p>
        </p:txBody>
      </p:sp>
      <mc:AlternateContent xmlns:mc="http://schemas.openxmlformats.org/markup-compatibility/2006" xmlns:cx="http://schemas.microsoft.com/office/drawing/2014/chartex">
        <mc:Choice Requires="cx">
          <p:graphicFrame>
            <p:nvGraphicFramePr>
              <p:cNvPr id="7" name="Content Placeholder 6"/>
              <p:cNvGraphicFramePr>
                <a:graphicFrameLocks noGrp="1"/>
              </p:cNvGraphicFramePr>
              <p:nvPr>
                <p:ph sz="half" idx="2"/>
                <p:extLst>
                  <p:ext uri="{D42A27DB-BD31-4B8C-83A1-F6EECF244321}">
                    <p14:modId xmlns:p14="http://schemas.microsoft.com/office/powerpoint/2010/main" val="650380760"/>
                  </p:ext>
                </p:extLst>
              </p:nvPr>
            </p:nvGraphicFramePr>
            <p:xfrm>
              <a:off x="397403" y="1541418"/>
              <a:ext cx="5097705" cy="3626348"/>
            </p:xfrm>
            <a:graphic>
              <a:graphicData uri="http://schemas.microsoft.com/office/drawing/2014/chartex">
                <c:chart xmlns:c="http://schemas.openxmlformats.org/drawingml/2006/chart" xmlns:r="http://schemas.openxmlformats.org/officeDocument/2006/relationships" r:id="rId2"/>
              </a:graphicData>
            </a:graphic>
          </p:graphicFrame>
        </mc:Choice>
        <mc:Fallback xmlns="">
          <p:pic>
            <p:nvPicPr>
              <p:cNvPr id="7" name="Content Placeholder 6"/>
              <p:cNvPicPr>
                <a:picLocks noGrp="1" noRot="1" noChangeAspect="1" noMove="1" noResize="1" noEditPoints="1" noAdjustHandles="1" noChangeArrowheads="1" noChangeShapeType="1"/>
              </p:cNvPicPr>
              <p:nvPr/>
            </p:nvPicPr>
            <p:blipFill>
              <a:blip r:embed="rId3"/>
              <a:stretch>
                <a:fillRect/>
              </a:stretch>
            </p:blipFill>
            <p:spPr>
              <a:xfrm>
                <a:off x="397403" y="1541418"/>
                <a:ext cx="5097705" cy="3626348"/>
              </a:xfrm>
              <a:prstGeom prst="rect">
                <a:avLst/>
              </a:prstGeom>
            </p:spPr>
          </p:pic>
        </mc:Fallback>
      </mc:AlternateContent>
      <mc:AlternateContent xmlns:mc="http://schemas.openxmlformats.org/markup-compatibility/2006" xmlns:cx="http://schemas.microsoft.com/office/drawing/2014/chartex">
        <mc:Choice Requires="cx">
          <p:graphicFrame>
            <p:nvGraphicFramePr>
              <p:cNvPr id="8" name="Content Placeholder 7"/>
              <p:cNvGraphicFramePr>
                <a:graphicFrameLocks noGrp="1"/>
              </p:cNvGraphicFramePr>
              <p:nvPr>
                <p:ph sz="quarter" idx="4"/>
                <p:extLst>
                  <p:ext uri="{D42A27DB-BD31-4B8C-83A1-F6EECF244321}">
                    <p14:modId xmlns:p14="http://schemas.microsoft.com/office/powerpoint/2010/main" val="779755773"/>
                  </p:ext>
                </p:extLst>
              </p:nvPr>
            </p:nvGraphicFramePr>
            <p:xfrm>
              <a:off x="6284502" y="1541418"/>
              <a:ext cx="4995863" cy="3626348"/>
            </p:xfrm>
            <a:graphic>
              <a:graphicData uri="http://schemas.microsoft.com/office/drawing/2014/chartex">
                <c:chart xmlns:c="http://schemas.openxmlformats.org/drawingml/2006/chart" xmlns:r="http://schemas.openxmlformats.org/officeDocument/2006/relationships" r:id="rId4"/>
              </a:graphicData>
            </a:graphic>
          </p:graphicFrame>
        </mc:Choice>
        <mc:Fallback xmlns="">
          <p:pic>
            <p:nvPicPr>
              <p:cNvPr id="8" name="Content Placeholder 7"/>
              <p:cNvPicPr>
                <a:picLocks noGrp="1" noRot="1" noChangeAspect="1" noMove="1" noResize="1" noEditPoints="1" noAdjustHandles="1" noChangeArrowheads="1" noChangeShapeType="1"/>
              </p:cNvPicPr>
              <p:nvPr/>
            </p:nvPicPr>
            <p:blipFill>
              <a:blip r:embed="rId5"/>
              <a:stretch>
                <a:fillRect/>
              </a:stretch>
            </p:blipFill>
            <p:spPr>
              <a:xfrm>
                <a:off x="6284502" y="1541418"/>
                <a:ext cx="4995863" cy="3626348"/>
              </a:xfrm>
              <a:prstGeom prst="rect">
                <a:avLst/>
              </a:prstGeom>
            </p:spPr>
          </p:pic>
        </mc:Fallback>
      </mc:AlternateContent>
    </p:spTree>
    <p:extLst>
      <p:ext uri="{BB962C8B-B14F-4D97-AF65-F5344CB8AC3E}">
        <p14:creationId xmlns:p14="http://schemas.microsoft.com/office/powerpoint/2010/main" val="159761654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i="1" u="sng" smtClean="0">
                <a:solidFill>
                  <a:schemeClr val="accent2">
                    <a:lumMod val="40000"/>
                    <a:lumOff val="60000"/>
                  </a:schemeClr>
                </a:solidFill>
                <a:effectLst>
                  <a:outerShdw blurRad="38100" dist="38100" dir="2700000" algn="tl">
                    <a:srgbClr val="000000">
                      <a:alpha val="43137"/>
                    </a:srgbClr>
                  </a:outerShdw>
                </a:effectLst>
              </a:rPr>
              <a:t>Screeplot of pca analysis</a:t>
            </a:r>
            <a:endParaRPr lang="en-US" b="1" i="1" u="sng">
              <a:solidFill>
                <a:schemeClr val="accent2">
                  <a:lumMod val="40000"/>
                  <a:lumOff val="60000"/>
                </a:schemeClr>
              </a:solidFill>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a:xfrm>
            <a:off x="756358" y="2409614"/>
            <a:ext cx="4709054" cy="576262"/>
          </a:xfrm>
        </p:spPr>
        <p:txBody>
          <a:bodyPr/>
          <a:lstStyle/>
          <a:p>
            <a:r>
              <a:rPr lang="en-US" u="sng" smtClean="0"/>
              <a:t>Screeplot for clubs’ data PCA Analysis</a:t>
            </a:r>
            <a:endParaRPr lang="en-US" u="sng"/>
          </a:p>
        </p:txBody>
      </p:sp>
      <p:pic>
        <p:nvPicPr>
          <p:cNvPr id="10" name="Content Placeholder 9"/>
          <p:cNvPicPr>
            <a:picLocks noGrp="1" noChangeAspect="1"/>
          </p:cNvPicPr>
          <p:nvPr>
            <p:ph sz="half" idx="2"/>
          </p:nvPr>
        </p:nvPicPr>
        <p:blipFill>
          <a:blip r:embed="rId2"/>
          <a:stretch>
            <a:fillRect/>
          </a:stretch>
        </p:blipFill>
        <p:spPr>
          <a:xfrm>
            <a:off x="756358" y="3479800"/>
            <a:ext cx="4709054" cy="3199674"/>
          </a:xfrm>
          <a:prstGeom prst="rect">
            <a:avLst/>
          </a:prstGeom>
        </p:spPr>
      </p:pic>
      <p:sp>
        <p:nvSpPr>
          <p:cNvPr id="8" name="Text Placeholder 7"/>
          <p:cNvSpPr>
            <a:spLocks noGrp="1"/>
          </p:cNvSpPr>
          <p:nvPr>
            <p:ph type="body" sz="quarter" idx="3"/>
          </p:nvPr>
        </p:nvSpPr>
        <p:spPr>
          <a:xfrm>
            <a:off x="6409509" y="2409614"/>
            <a:ext cx="4722813" cy="576262"/>
          </a:xfrm>
        </p:spPr>
        <p:txBody>
          <a:bodyPr/>
          <a:lstStyle/>
          <a:p>
            <a:r>
              <a:rPr lang="en-US" u="sng" smtClean="0"/>
              <a:t>Screeplot for Strikers’ data PCA Analysis</a:t>
            </a:r>
            <a:endParaRPr lang="en-US" u="sng"/>
          </a:p>
        </p:txBody>
      </p:sp>
      <p:pic>
        <p:nvPicPr>
          <p:cNvPr id="11" name="Content Placeholder 10"/>
          <p:cNvPicPr>
            <a:picLocks noGrp="1" noChangeAspect="1"/>
          </p:cNvPicPr>
          <p:nvPr>
            <p:ph sz="quarter" idx="4"/>
          </p:nvPr>
        </p:nvPicPr>
        <p:blipFill>
          <a:blip r:embed="rId3"/>
          <a:stretch>
            <a:fillRect/>
          </a:stretch>
        </p:blipFill>
        <p:spPr>
          <a:xfrm>
            <a:off x="6409509" y="3479800"/>
            <a:ext cx="4574769" cy="3199674"/>
          </a:xfrm>
          <a:prstGeom prst="rect">
            <a:avLst/>
          </a:prstGeom>
        </p:spPr>
      </p:pic>
    </p:spTree>
    <p:extLst>
      <p:ext uri="{BB962C8B-B14F-4D97-AF65-F5344CB8AC3E}">
        <p14:creationId xmlns:p14="http://schemas.microsoft.com/office/powerpoint/2010/main" val="29918589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7770" y="0"/>
            <a:ext cx="10131425" cy="942975"/>
          </a:xfrm>
        </p:spPr>
        <p:txBody>
          <a:bodyPr>
            <a:normAutofit fontScale="90000"/>
          </a:bodyPr>
          <a:lstStyle/>
          <a:p>
            <a:r>
              <a:rPr lang="en-US" b="1" i="1" u="sng" smtClean="0">
                <a:solidFill>
                  <a:schemeClr val="accent5">
                    <a:lumMod val="75000"/>
                  </a:schemeClr>
                </a:solidFill>
                <a:effectLst>
                  <a:outerShdw blurRad="38100" dist="38100" dir="2700000" algn="tl">
                    <a:srgbClr val="000000">
                      <a:alpha val="43137"/>
                    </a:srgbClr>
                  </a:outerShdw>
                </a:effectLst>
              </a:rPr>
              <a:t>Tables obtained after ranking acoording to z score and pca score</a:t>
            </a:r>
            <a:endParaRPr lang="en-US" b="1" i="1" u="sng">
              <a:solidFill>
                <a:schemeClr val="accent5">
                  <a:lumMod val="75000"/>
                </a:schemeClr>
              </a:solidFill>
              <a:effectLst>
                <a:outerShdw blurRad="38100" dist="38100" dir="2700000" algn="tl">
                  <a:srgbClr val="000000">
                    <a:alpha val="43137"/>
                  </a:srgbClr>
                </a:outerShdw>
              </a:effectLst>
            </a:endParaRPr>
          </a:p>
        </p:txBody>
      </p:sp>
      <p:sp>
        <p:nvSpPr>
          <p:cNvPr id="4" name="Text Placeholder 3"/>
          <p:cNvSpPr>
            <a:spLocks noGrp="1"/>
          </p:cNvSpPr>
          <p:nvPr>
            <p:ph type="body" idx="1"/>
          </p:nvPr>
        </p:nvSpPr>
        <p:spPr>
          <a:xfrm>
            <a:off x="322218" y="5676764"/>
            <a:ext cx="4709054" cy="828916"/>
          </a:xfrm>
        </p:spPr>
        <p:txBody>
          <a:bodyPr/>
          <a:lstStyle/>
          <a:p>
            <a:r>
              <a:rPr lang="en-US" sz="1800" i="1" smtClean="0"/>
              <a:t>From this table we can coclude that “Manchester City” is the best team in the year 2017-18</a:t>
            </a:r>
            <a:endParaRPr lang="en-US" sz="1800" i="1"/>
          </a:p>
        </p:txBody>
      </p:sp>
      <p:sp>
        <p:nvSpPr>
          <p:cNvPr id="6" name="Text Placeholder 5"/>
          <p:cNvSpPr>
            <a:spLocks noGrp="1"/>
          </p:cNvSpPr>
          <p:nvPr>
            <p:ph type="body" sz="quarter" idx="3"/>
          </p:nvPr>
        </p:nvSpPr>
        <p:spPr>
          <a:xfrm>
            <a:off x="6166382" y="5636418"/>
            <a:ext cx="4722813" cy="576262"/>
          </a:xfrm>
        </p:spPr>
        <p:txBody>
          <a:bodyPr/>
          <a:lstStyle/>
          <a:p>
            <a:r>
              <a:rPr lang="en-US" sz="1600" i="1" smtClean="0"/>
              <a:t>From this table we can conclude that “Lionel Messi” is the best player in the year 2017-18</a:t>
            </a:r>
            <a:endParaRPr lang="en-US" sz="1600" i="1"/>
          </a:p>
        </p:txBody>
      </p:sp>
      <p:pic>
        <p:nvPicPr>
          <p:cNvPr id="8" name="Content Placeholder 7"/>
          <p:cNvPicPr>
            <a:picLocks noGrp="1" noChangeAspect="1"/>
          </p:cNvPicPr>
          <p:nvPr>
            <p:ph sz="half" idx="2"/>
          </p:nvPr>
        </p:nvPicPr>
        <p:blipFill rotWithShape="1">
          <a:blip r:embed="rId2"/>
          <a:srcRect b="76313"/>
          <a:stretch/>
        </p:blipFill>
        <p:spPr>
          <a:xfrm>
            <a:off x="222782" y="1291961"/>
            <a:ext cx="5600700" cy="4283602"/>
          </a:xfrm>
          <a:prstGeom prst="rect">
            <a:avLst/>
          </a:prstGeom>
        </p:spPr>
      </p:pic>
      <p:pic>
        <p:nvPicPr>
          <p:cNvPr id="11" name="Content Placeholder 10"/>
          <p:cNvPicPr>
            <a:picLocks noGrp="1" noChangeAspect="1"/>
          </p:cNvPicPr>
          <p:nvPr>
            <p:ph sz="quarter" idx="4"/>
          </p:nvPr>
        </p:nvPicPr>
        <p:blipFill rotWithShape="1">
          <a:blip r:embed="rId3"/>
          <a:srcRect b="75475"/>
          <a:stretch/>
        </p:blipFill>
        <p:spPr>
          <a:xfrm>
            <a:off x="5823482" y="1291961"/>
            <a:ext cx="5665132" cy="4283602"/>
          </a:xfrm>
          <a:prstGeom prst="rect">
            <a:avLst/>
          </a:prstGeom>
        </p:spPr>
      </p:pic>
    </p:spTree>
    <p:extLst>
      <p:ext uri="{BB962C8B-B14F-4D97-AF65-F5344CB8AC3E}">
        <p14:creationId xmlns:p14="http://schemas.microsoft.com/office/powerpoint/2010/main" val="11988791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053737"/>
          </a:xfrm>
        </p:spPr>
        <p:txBody>
          <a:bodyPr/>
          <a:lstStyle/>
          <a:p>
            <a:pPr algn="ctr"/>
            <a:r>
              <a:rPr lang="en-US" b="1" i="1" u="sng" smtClean="0">
                <a:solidFill>
                  <a:srgbClr val="FF3300"/>
                </a:solidFill>
                <a:effectLst>
                  <a:outerShdw blurRad="38100" dist="38100" dir="2700000" algn="tl">
                    <a:srgbClr val="000000">
                      <a:alpha val="43137"/>
                    </a:srgbClr>
                  </a:outerShdw>
                </a:effectLst>
              </a:rPr>
              <a:t>Comparison between z score and </a:t>
            </a:r>
            <a:r>
              <a:rPr lang="en-US" b="1" i="1" u="sng" err="1" smtClean="0">
                <a:solidFill>
                  <a:srgbClr val="FF3300"/>
                </a:solidFill>
                <a:effectLst>
                  <a:outerShdw blurRad="38100" dist="38100" dir="2700000" algn="tl">
                    <a:srgbClr val="000000">
                      <a:alpha val="43137"/>
                    </a:srgbClr>
                  </a:outerShdw>
                </a:effectLst>
              </a:rPr>
              <a:t>pca</a:t>
            </a:r>
            <a:r>
              <a:rPr lang="en-US" b="1" i="1" u="sng" smtClean="0">
                <a:solidFill>
                  <a:srgbClr val="FF3300"/>
                </a:solidFill>
                <a:effectLst>
                  <a:outerShdw blurRad="38100" dist="38100" dir="2700000" algn="tl">
                    <a:srgbClr val="000000">
                      <a:alpha val="43137"/>
                    </a:srgbClr>
                  </a:outerShdw>
                </a:effectLst>
              </a:rPr>
              <a:t> score</a:t>
            </a:r>
            <a:endParaRPr lang="en-US" b="1" i="1" u="sng">
              <a:solidFill>
                <a:srgbClr val="FF3300"/>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403278" y="5045317"/>
            <a:ext cx="4709054" cy="1311940"/>
          </a:xfrm>
        </p:spPr>
        <p:txBody>
          <a:bodyPr/>
          <a:lstStyle/>
          <a:p>
            <a:r>
              <a:rPr lang="en-US" sz="1200"/>
              <a:t>From this above stated Scatterplot, it is evident that the Z-Score of the top 100 European Football Clubs using the given data of matches played, won, lost, drawn, goals scored, goals conceded, goal difference and points won that has been calculated using the formula is positively and quite strongly correlated with the PCA Scores, which has been calculated from the very first set of eigen values in the Principal Component Ananlysis</a:t>
            </a:r>
          </a:p>
        </p:txBody>
      </p:sp>
      <p:sp>
        <p:nvSpPr>
          <p:cNvPr id="5" name="Text Placeholder 4"/>
          <p:cNvSpPr>
            <a:spLocks noGrp="1"/>
          </p:cNvSpPr>
          <p:nvPr>
            <p:ph type="body" sz="quarter" idx="3"/>
          </p:nvPr>
        </p:nvSpPr>
        <p:spPr>
          <a:xfrm>
            <a:off x="6960959" y="4955177"/>
            <a:ext cx="4722813" cy="2029097"/>
          </a:xfrm>
        </p:spPr>
        <p:txBody>
          <a:bodyPr/>
          <a:lstStyle/>
          <a:p>
            <a:r>
              <a:rPr lang="en-US" sz="1200"/>
              <a:t>From this above stated Scatterplot, it is evident that the Z-Score of the top 100 Strikers in Top 5 European Leagues using the given data of matches played,goals scored, assists provided that has been calculated using the formula is positively and quite strongly correlated with the PCA Scores, which has been calculated from the set of eigen values in the Principal Component Ananlysis.In other words, it refers to that our self-made statistic is quite efficient in the analysis to rank the top 100 Strikers in Top 5 European Leagues.    </a:t>
            </a:r>
          </a:p>
          <a:p>
            <a:endParaRPr lang="en-US"/>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7055" y="1784169"/>
            <a:ext cx="4381500" cy="2921000"/>
          </a:xfrm>
          <a:prstGeom prst="rect">
            <a:avLst/>
          </a:prstGeom>
          <a:noFill/>
        </p:spPr>
      </p:pic>
      <p:pic>
        <p:nvPicPr>
          <p:cNvPr id="8" name="Content Placeholder 7"/>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31616" y="1833880"/>
            <a:ext cx="4381500" cy="2921000"/>
          </a:xfrm>
          <a:prstGeom prst="rect">
            <a:avLst/>
          </a:prstGeom>
          <a:noFill/>
        </p:spPr>
      </p:pic>
    </p:spTree>
    <p:extLst>
      <p:ext uri="{BB962C8B-B14F-4D97-AF65-F5344CB8AC3E}">
        <p14:creationId xmlns:p14="http://schemas.microsoft.com/office/powerpoint/2010/main" val="30863216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262</TotalTime>
  <Words>896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Title of the project   “RANKING SYSTEM OF TOP 98 FOOTBALL      TEAMS IN EUROPE’S TOP 5 LEAGUES &amp;     TOP 100 STRIKERS OF THE LEAGUES OF    THE YEAR 2017/2018”  </vt:lpstr>
      <vt:lpstr>summary</vt:lpstr>
      <vt:lpstr>Methodology</vt:lpstr>
      <vt:lpstr>Analysis</vt:lpstr>
      <vt:lpstr>Comparative study between league winning clubs</vt:lpstr>
      <vt:lpstr>Boxplot for clubs’ and strikers data analysis</vt:lpstr>
      <vt:lpstr>Screeplot of pca analysis</vt:lpstr>
      <vt:lpstr>Tables obtained after ranking acoording to z score and pca score</vt:lpstr>
      <vt:lpstr>Comparison between z score and pca score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“RANKING SYSTEM OF TOP 98 FOOTBALL      TEAMS IN EUROPE’S TOP 5 LEAGUES &amp;     TOP 100 STRIKERS OF THE LEAGUES OF                          THE YEAR 2017/2018”</dc:title>
  <dc:creator>HP</dc:creator>
  <cp:lastModifiedBy>HP</cp:lastModifiedBy>
  <cp:revision>24</cp:revision>
  <dcterms:created xsi:type="dcterms:W3CDTF">2022-07-13T12:58:38Z</dcterms:created>
  <dcterms:modified xsi:type="dcterms:W3CDTF">2022-07-13T17:50:30Z</dcterms:modified>
</cp:coreProperties>
</file>