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0" r:id="rId4"/>
    <p:sldId id="27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7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4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94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78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17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68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6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5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0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6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0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9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D2B5-A6E2-448F-9F74-B68219F6660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20990A-E9A8-4948-987E-D5487B8DC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7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0829D-0DAD-43F2-B801-142BB3581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67" y="1137662"/>
            <a:ext cx="4895937" cy="1284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FF5F06-2545-45A9-B7B8-5DD7E8729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146" y="2422187"/>
            <a:ext cx="8495070" cy="1784402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sz="3600" b="1" dirty="0"/>
              <a:t>The Network of Communities Ministries </a:t>
            </a:r>
            <a:br>
              <a:rPr lang="en-US" sz="3600" b="1" dirty="0"/>
            </a:br>
            <a:r>
              <a:rPr lang="en-US" sz="3600" b="1" dirty="0"/>
              <a:t>AdWords Campaign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AEE14-DC49-407B-8349-9418BDFD5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523" y="5107931"/>
            <a:ext cx="8495070" cy="904005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Saundarya</a:t>
            </a:r>
            <a:r>
              <a:rPr lang="en-US" dirty="0"/>
              <a:t> </a:t>
            </a:r>
            <a:r>
              <a:rPr lang="en-US" dirty="0" err="1"/>
              <a:t>Badhrinathan</a:t>
            </a:r>
            <a:r>
              <a:rPr lang="en-US" dirty="0"/>
              <a:t>	Joon Young Kim	Aparna Narayanan</a:t>
            </a:r>
          </a:p>
          <a:p>
            <a:pPr algn="ctr"/>
            <a:r>
              <a:rPr lang="en-US" dirty="0" err="1"/>
              <a:t>Woosik</a:t>
            </a:r>
            <a:r>
              <a:rPr lang="en-US" dirty="0"/>
              <a:t> Shin	Akshaya Sriram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1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0CD92-8510-4780-A87D-9494D594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Campaign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BC7A-3E77-42E9-9586-95344A2CE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518083"/>
            <a:ext cx="10409764" cy="45232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The AdWords campaign was conducted for a local charity in Richardson area, Network of Communities Ministries.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They range from providing basic amenities to those that need help to assisting with finding work opportunities for the struggling population.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The online ad campaign through Google AdWords was structured in order to increase awareness for the non-profit, Network and to help bring in more donors and volunteers.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3 Main Campaigns were formed: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The approach implemented towards achieving these goals was to concentrate on increasing the visibility of the website through paid advertising.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The metric focused is Click Through Rate</a:t>
            </a:r>
          </a:p>
        </p:txBody>
      </p:sp>
      <p:sp>
        <p:nvSpPr>
          <p:cNvPr id="15" name="Snip Diagonal Corner Rectangle 5">
            <a:extLst>
              <a:ext uri="{FF2B5EF4-FFF2-40B4-BE49-F238E27FC236}">
                <a16:creationId xmlns:a16="http://schemas.microsoft.com/office/drawing/2014/main" id="{43A3C4CB-B230-42D4-9DA1-D8578AD82E16}"/>
              </a:ext>
            </a:extLst>
          </p:cNvPr>
          <p:cNvSpPr/>
          <p:nvPr/>
        </p:nvSpPr>
        <p:spPr>
          <a:xfrm>
            <a:off x="1333501" y="3640005"/>
            <a:ext cx="2671982" cy="1092127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VOLUNTEER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Food and Clothing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Other Volunteer Services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Snip Diagonal Corner Rectangle 4">
            <a:extLst>
              <a:ext uri="{FF2B5EF4-FFF2-40B4-BE49-F238E27FC236}">
                <a16:creationId xmlns:a16="http://schemas.microsoft.com/office/drawing/2014/main" id="{184836C6-E14A-4989-A46C-7DB6403F67B1}"/>
              </a:ext>
            </a:extLst>
          </p:cNvPr>
          <p:cNvSpPr/>
          <p:nvPr/>
        </p:nvSpPr>
        <p:spPr>
          <a:xfrm>
            <a:off x="4760976" y="3643996"/>
            <a:ext cx="2670048" cy="1088136"/>
          </a:xfrm>
          <a:prstGeom prst="snip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GET HELP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Food and Clothing Assistance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Medical Care for Children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Rental Assistance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nip Diagonal Corner Rectangle 7">
            <a:extLst>
              <a:ext uri="{FF2B5EF4-FFF2-40B4-BE49-F238E27FC236}">
                <a16:creationId xmlns:a16="http://schemas.microsoft.com/office/drawing/2014/main" id="{AACB228A-BAA7-41BE-A6C8-98AD24994D50}"/>
              </a:ext>
            </a:extLst>
          </p:cNvPr>
          <p:cNvSpPr/>
          <p:nvPr/>
        </p:nvSpPr>
        <p:spPr>
          <a:xfrm>
            <a:off x="8252121" y="3648888"/>
            <a:ext cx="2670048" cy="1088136"/>
          </a:xfrm>
          <a:prstGeom prst="snip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DONATE</a:t>
            </a:r>
            <a:endParaRPr lang="en-US" sz="120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Food and Clothing Donations</a:t>
            </a:r>
            <a:endParaRPr lang="en-US" sz="120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Monetary Donations</a:t>
            </a:r>
            <a:endParaRPr lang="en-US" sz="120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Other Supplies</a:t>
            </a:r>
            <a:endParaRPr lang="en-US" sz="120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6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F88EF-BF00-4E81-8436-3744B38E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859277"/>
          </a:xfrm>
        </p:spPr>
        <p:txBody>
          <a:bodyPr>
            <a:normAutofit/>
          </a:bodyPr>
          <a:lstStyle/>
          <a:p>
            <a:r>
              <a:rPr lang="en-US" dirty="0"/>
              <a:t>Campaign Strategy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A403-C4F2-4014-87E3-F3286217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468877"/>
            <a:ext cx="8596668" cy="45724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i="1" dirty="0">
                <a:solidFill>
                  <a:schemeClr val="accent3">
                    <a:lumMod val="50000"/>
                  </a:schemeClr>
                </a:solidFill>
              </a:rPr>
              <a:t>Budget - 250USD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accent3">
                    <a:lumMod val="50000"/>
                  </a:schemeClr>
                </a:solidFill>
              </a:rPr>
              <a:t>Drop Get Help Campaign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accent3">
                    <a:lumMod val="50000"/>
                  </a:schemeClr>
                </a:solidFill>
              </a:rPr>
              <a:t>Addition of Location campaign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3">
                    <a:lumMod val="50000"/>
                  </a:schemeClr>
                </a:solidFill>
              </a:rPr>
              <a:t>           :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</a:rPr>
              <a:t>Focus on regular volunteers and donors</a:t>
            </a:r>
            <a:endParaRPr lang="en-US" sz="21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100" i="1" dirty="0">
                <a:solidFill>
                  <a:schemeClr val="accent3">
                    <a:lumMod val="50000"/>
                  </a:schemeClr>
                </a:solidFill>
              </a:rPr>
              <a:t>Ad Extensions such as Site Link, Call 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accent3">
                    <a:lumMod val="50000"/>
                  </a:schemeClr>
                </a:solidFill>
              </a:rPr>
              <a:t>      and Location Extensions were added.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            Figure . Evolution of Overall Campaign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</a:t>
            </a:r>
          </a:p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1DB40A9-0EE9-4837-B483-DBF9441F9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2" y="4175990"/>
            <a:ext cx="6381193" cy="222481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69C1E6-3E4B-4C57-B1C2-9970BBA145A8}"/>
              </a:ext>
            </a:extLst>
          </p:cNvPr>
          <p:cNvSpPr/>
          <p:nvPr/>
        </p:nvSpPr>
        <p:spPr>
          <a:xfrm>
            <a:off x="8849599" y="2078477"/>
            <a:ext cx="1300163" cy="11696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b="1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Volunteer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u="none" strike="noStrike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Ad Groups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100 Keywords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ACA1C6-27D8-40FF-BF46-13B53968BDDF}"/>
              </a:ext>
            </a:extLst>
          </p:cNvPr>
          <p:cNvSpPr/>
          <p:nvPr/>
        </p:nvSpPr>
        <p:spPr>
          <a:xfrm>
            <a:off x="10443104" y="2078477"/>
            <a:ext cx="1300163" cy="116968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b="1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Donate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u="none" strike="noStrike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3 Ad Groups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150 Keywords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CA8188-D619-4DFB-B65C-F79A67CD9CCE}"/>
              </a:ext>
            </a:extLst>
          </p:cNvPr>
          <p:cNvSpPr/>
          <p:nvPr/>
        </p:nvSpPr>
        <p:spPr>
          <a:xfrm>
            <a:off x="8849598" y="3700665"/>
            <a:ext cx="1300163" cy="124157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b="1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Get Help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u="none" strike="noStrike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3 Ad Groups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220 Keywords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429437-8B8A-4456-AB02-8E523A715B20}"/>
              </a:ext>
            </a:extLst>
          </p:cNvPr>
          <p:cNvSpPr/>
          <p:nvPr/>
        </p:nvSpPr>
        <p:spPr>
          <a:xfrm>
            <a:off x="10443104" y="3700666"/>
            <a:ext cx="1300163" cy="124157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b="1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Location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u="none" strike="noStrike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Ad Groups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227 Keywords</a:t>
            </a:r>
            <a:endParaRPr lang="en-US" sz="12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5931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61E9C-54FF-4FBB-BF5A-F77FD23A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Campaign Strategy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1A36-F461-4470-8150-32FE45B5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669003"/>
            <a:ext cx="8596668" cy="4372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  <a:t>Campaign start date  :  23</a:t>
            </a:r>
            <a:r>
              <a:rPr lang="en-US" sz="2000" i="1" baseline="30000" dirty="0">
                <a:solidFill>
                  <a:schemeClr val="accent3">
                    <a:lumMod val="50000"/>
                  </a:schemeClr>
                </a:solidFill>
              </a:rPr>
              <a:t>rd</a:t>
            </a: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  <a:t> March 2018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  <a:t>Campaign end date   : 15</a:t>
            </a:r>
            <a:r>
              <a:rPr lang="en-US" sz="2000" i="1" baseline="30000" dirty="0">
                <a:solidFill>
                  <a:schemeClr val="accent3">
                    <a:lumMod val="50000"/>
                  </a:schemeClr>
                </a:solidFill>
              </a:rPr>
              <a:t>th</a:t>
            </a: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  <a:t> April 2018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9">
            <a:extLst>
              <a:ext uri="{FF2B5EF4-FFF2-40B4-BE49-F238E27FC236}">
                <a16:creationId xmlns:a16="http://schemas.microsoft.com/office/drawing/2014/main" id="{B8539892-E055-4D3E-ABA8-080533BCD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592717"/>
              </p:ext>
            </p:extLst>
          </p:nvPr>
        </p:nvGraphicFramePr>
        <p:xfrm>
          <a:off x="1333502" y="3355116"/>
          <a:ext cx="921316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292">
                  <a:extLst>
                    <a:ext uri="{9D8B030D-6E8A-4147-A177-3AD203B41FA5}">
                      <a16:colId xmlns:a16="http://schemas.microsoft.com/office/drawing/2014/main" val="696532504"/>
                    </a:ext>
                  </a:extLst>
                </a:gridCol>
                <a:gridCol w="2303292">
                  <a:extLst>
                    <a:ext uri="{9D8B030D-6E8A-4147-A177-3AD203B41FA5}">
                      <a16:colId xmlns:a16="http://schemas.microsoft.com/office/drawing/2014/main" val="3105515614"/>
                    </a:ext>
                  </a:extLst>
                </a:gridCol>
                <a:gridCol w="2303292">
                  <a:extLst>
                    <a:ext uri="{9D8B030D-6E8A-4147-A177-3AD203B41FA5}">
                      <a16:colId xmlns:a16="http://schemas.microsoft.com/office/drawing/2014/main" val="3765425264"/>
                    </a:ext>
                  </a:extLst>
                </a:gridCol>
                <a:gridCol w="2303292">
                  <a:extLst>
                    <a:ext uri="{9D8B030D-6E8A-4147-A177-3AD203B41FA5}">
                      <a16:colId xmlns:a16="http://schemas.microsoft.com/office/drawing/2014/main" val="3710606616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Increase in No. of clicks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Increase in No. of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Avg. CPC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10309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87% </a:t>
                      </a:r>
                      <a:endParaRPr lang="en-US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2.16K </a:t>
                      </a:r>
                      <a:endParaRPr lang="en-US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0.57$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39141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138.46%</a:t>
                      </a:r>
                      <a:endParaRPr lang="en-US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3.04K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1.61$</a:t>
                      </a:r>
                      <a:endParaRPr lang="en-US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19523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4.99K</a:t>
                      </a:r>
                      <a:endParaRPr lang="en-US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0.60$</a:t>
                      </a:r>
                      <a:endParaRPr lang="en-US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299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68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5203D-E426-462E-880A-B8BE633D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693107"/>
          </a:xfrm>
        </p:spPr>
        <p:txBody>
          <a:bodyPr>
            <a:normAutofit/>
          </a:bodyPr>
          <a:lstStyle/>
          <a:p>
            <a:r>
              <a:rPr lang="en-US" dirty="0"/>
              <a:t>Key Result &amp;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44A00E-00E2-4A63-86DD-698C17BB5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004059"/>
              </p:ext>
            </p:extLst>
          </p:nvPr>
        </p:nvGraphicFramePr>
        <p:xfrm>
          <a:off x="842595" y="1458856"/>
          <a:ext cx="10806609" cy="3407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1875">
                  <a:extLst>
                    <a:ext uri="{9D8B030D-6E8A-4147-A177-3AD203B41FA5}">
                      <a16:colId xmlns:a16="http://schemas.microsoft.com/office/drawing/2014/main" val="362660242"/>
                    </a:ext>
                  </a:extLst>
                </a:gridCol>
                <a:gridCol w="3521732">
                  <a:extLst>
                    <a:ext uri="{9D8B030D-6E8A-4147-A177-3AD203B41FA5}">
                      <a16:colId xmlns:a16="http://schemas.microsoft.com/office/drawing/2014/main" val="1156778030"/>
                    </a:ext>
                  </a:extLst>
                </a:gridCol>
                <a:gridCol w="919539">
                  <a:extLst>
                    <a:ext uri="{9D8B030D-6E8A-4147-A177-3AD203B41FA5}">
                      <a16:colId xmlns:a16="http://schemas.microsoft.com/office/drawing/2014/main" val="97833958"/>
                    </a:ext>
                  </a:extLst>
                </a:gridCol>
                <a:gridCol w="827585">
                  <a:extLst>
                    <a:ext uri="{9D8B030D-6E8A-4147-A177-3AD203B41FA5}">
                      <a16:colId xmlns:a16="http://schemas.microsoft.com/office/drawing/2014/main" val="3023607611"/>
                    </a:ext>
                  </a:extLst>
                </a:gridCol>
                <a:gridCol w="1226051">
                  <a:extLst>
                    <a:ext uri="{9D8B030D-6E8A-4147-A177-3AD203B41FA5}">
                      <a16:colId xmlns:a16="http://schemas.microsoft.com/office/drawing/2014/main" val="1223350601"/>
                    </a:ext>
                  </a:extLst>
                </a:gridCol>
                <a:gridCol w="1226051">
                  <a:extLst>
                    <a:ext uri="{9D8B030D-6E8A-4147-A177-3AD203B41FA5}">
                      <a16:colId xmlns:a16="http://schemas.microsoft.com/office/drawing/2014/main" val="4244695284"/>
                    </a:ext>
                  </a:extLst>
                </a:gridCol>
                <a:gridCol w="883776">
                  <a:extLst>
                    <a:ext uri="{9D8B030D-6E8A-4147-A177-3AD203B41FA5}">
                      <a16:colId xmlns:a16="http://schemas.microsoft.com/office/drawing/2014/main" val="402789563"/>
                    </a:ext>
                  </a:extLst>
                </a:gridCol>
              </a:tblGrid>
              <a:tr h="425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Campaign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Ad group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Clicks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Impr</a:t>
                      </a:r>
                      <a:r>
                        <a:rPr lang="en-US" sz="1600" b="1" dirty="0">
                          <a:effectLst/>
                        </a:rPr>
                        <a:t>.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CTR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Avg. CPC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Cost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0976088"/>
                  </a:ext>
                </a:extLst>
              </a:tr>
              <a:tr h="425885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Donation Campaign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Food &amp; Clothing Donations</a:t>
                      </a:r>
                      <a:endParaRPr 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125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3,426</a:t>
                      </a:r>
                      <a:endParaRPr lang="en-US" sz="24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3.65%</a:t>
                      </a:r>
                      <a:endParaRPr lang="en-US" sz="24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$0.52 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$64.93 </a:t>
                      </a:r>
                      <a:endParaRPr lang="en-US" sz="24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347374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Monetary</a:t>
                      </a:r>
                      <a:endParaRPr 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66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2,915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2.26%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$0.50 </a:t>
                      </a:r>
                      <a:endParaRPr lang="en-US" sz="24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$33.03 </a:t>
                      </a:r>
                      <a:endParaRPr lang="en-US" sz="24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5467313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Other Supplies</a:t>
                      </a:r>
                      <a:endParaRPr 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139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1.44%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$0.52 </a:t>
                      </a:r>
                      <a:endParaRPr lang="en-US" sz="24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$1.04 </a:t>
                      </a:r>
                      <a:endParaRPr lang="en-US" sz="24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1081642"/>
                  </a:ext>
                </a:extLst>
              </a:tr>
              <a:tr h="425885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Volunteer Campaign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Other Volunteer Services</a:t>
                      </a:r>
                      <a:endParaRPr 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137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3,460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3.96%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$0.45 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$62.27 </a:t>
                      </a:r>
                      <a:endParaRPr lang="en-US" sz="24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817901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Food and Clothing</a:t>
                      </a:r>
                      <a:endParaRPr 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24</a:t>
                      </a:r>
                      <a:endParaRPr lang="en-US" sz="24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747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3.21%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$0.41 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$9.91 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550130"/>
                  </a:ext>
                </a:extLst>
              </a:tr>
              <a:tr h="425885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Location campaign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Volunteer</a:t>
                      </a:r>
                      <a:endParaRPr 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52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1,229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4.23%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$1.36 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$70.64 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9363985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Donation</a:t>
                      </a:r>
                      <a:endParaRPr 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24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201</a:t>
                      </a:r>
                      <a:endParaRPr lang="en-US" sz="24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2.49%</a:t>
                      </a:r>
                      <a:endParaRPr lang="en-US" sz="24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$1.61 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$8.05 </a:t>
                      </a:r>
                      <a:endParaRPr lang="en-US" sz="24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B0503020204020204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7388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C58807-84C6-4DDE-970C-76874C01FDDB}"/>
              </a:ext>
            </a:extLst>
          </p:cNvPr>
          <p:cNvSpPr txBox="1"/>
          <p:nvPr/>
        </p:nvSpPr>
        <p:spPr>
          <a:xfrm>
            <a:off x="842595" y="5261838"/>
            <a:ext cx="105470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1"/>
                </a:solidFill>
              </a:rPr>
              <a:t>Overall Performance</a:t>
            </a:r>
          </a:p>
          <a:p>
            <a:r>
              <a:rPr lang="en-US" i="1" dirty="0"/>
              <a:t>	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12,117 Impressions		411 Clicks		CTR of 3.39%		Avg. CPC of $0.61		Tot. Cost of $249.87</a:t>
            </a:r>
          </a:p>
        </p:txBody>
      </p:sp>
    </p:spTree>
    <p:extLst>
      <p:ext uri="{BB962C8B-B14F-4D97-AF65-F5344CB8AC3E}">
        <p14:creationId xmlns:p14="http://schemas.microsoft.com/office/powerpoint/2010/main" val="332671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F4F5B-D188-4EDD-83DD-26E24A19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93315"/>
          </a:xfrm>
        </p:spPr>
        <p:txBody>
          <a:bodyPr>
            <a:normAutofit/>
          </a:bodyPr>
          <a:lstStyle/>
          <a:p>
            <a:r>
              <a:rPr lang="en-US" dirty="0"/>
              <a:t>Keywords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8A5658-712F-4D0B-BE06-B44F7A00F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744523"/>
              </p:ext>
            </p:extLst>
          </p:nvPr>
        </p:nvGraphicFramePr>
        <p:xfrm>
          <a:off x="842597" y="1402831"/>
          <a:ext cx="10900670" cy="3419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6313">
                  <a:extLst>
                    <a:ext uri="{9D8B030D-6E8A-4147-A177-3AD203B41FA5}">
                      <a16:colId xmlns:a16="http://schemas.microsoft.com/office/drawing/2014/main" val="2419759549"/>
                    </a:ext>
                  </a:extLst>
                </a:gridCol>
                <a:gridCol w="1318817">
                  <a:extLst>
                    <a:ext uri="{9D8B030D-6E8A-4147-A177-3AD203B41FA5}">
                      <a16:colId xmlns:a16="http://schemas.microsoft.com/office/drawing/2014/main" val="114993247"/>
                    </a:ext>
                  </a:extLst>
                </a:gridCol>
                <a:gridCol w="2124114">
                  <a:extLst>
                    <a:ext uri="{9D8B030D-6E8A-4147-A177-3AD203B41FA5}">
                      <a16:colId xmlns:a16="http://schemas.microsoft.com/office/drawing/2014/main" val="1630759570"/>
                    </a:ext>
                  </a:extLst>
                </a:gridCol>
                <a:gridCol w="1049218">
                  <a:extLst>
                    <a:ext uri="{9D8B030D-6E8A-4147-A177-3AD203B41FA5}">
                      <a16:colId xmlns:a16="http://schemas.microsoft.com/office/drawing/2014/main" val="405585403"/>
                    </a:ext>
                  </a:extLst>
                </a:gridCol>
                <a:gridCol w="839142">
                  <a:extLst>
                    <a:ext uri="{9D8B030D-6E8A-4147-A177-3AD203B41FA5}">
                      <a16:colId xmlns:a16="http://schemas.microsoft.com/office/drawing/2014/main" val="2006703073"/>
                    </a:ext>
                  </a:extLst>
                </a:gridCol>
                <a:gridCol w="944180">
                  <a:extLst>
                    <a:ext uri="{9D8B030D-6E8A-4147-A177-3AD203B41FA5}">
                      <a16:colId xmlns:a16="http://schemas.microsoft.com/office/drawing/2014/main" val="3606498620"/>
                    </a:ext>
                  </a:extLst>
                </a:gridCol>
                <a:gridCol w="1386510">
                  <a:extLst>
                    <a:ext uri="{9D8B030D-6E8A-4147-A177-3AD203B41FA5}">
                      <a16:colId xmlns:a16="http://schemas.microsoft.com/office/drawing/2014/main" val="1658107103"/>
                    </a:ext>
                  </a:extLst>
                </a:gridCol>
                <a:gridCol w="1022376">
                  <a:extLst>
                    <a:ext uri="{9D8B030D-6E8A-4147-A177-3AD203B41FA5}">
                      <a16:colId xmlns:a16="http://schemas.microsoft.com/office/drawing/2014/main" val="4269820315"/>
                    </a:ext>
                  </a:extLst>
                </a:gridCol>
              </a:tblGrid>
              <a:tr h="4885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Keyword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Campaign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 group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Clicks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Impr.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CTR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Avg. CPC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Quality Score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2337064"/>
                  </a:ext>
                </a:extLst>
              </a:tr>
              <a:tr h="4885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donate food pantry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Donation </a:t>
                      </a:r>
                      <a:endParaRPr lang="en-US" sz="20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Food &amp; Clothing Donations</a:t>
                      </a:r>
                      <a:endParaRPr lang="en-US" sz="20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396</a:t>
                      </a:r>
                      <a:endParaRPr lang="en-US" sz="20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4.04%</a:t>
                      </a:r>
                      <a:endParaRPr lang="en-US" sz="20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$0.53</a:t>
                      </a:r>
                      <a:endParaRPr lang="en-US" sz="20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20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9504183"/>
                  </a:ext>
                </a:extLst>
              </a:tr>
              <a:tr h="4885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food bank volunteer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Volunteer </a:t>
                      </a:r>
                      <a:endParaRPr lang="en-US" sz="20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Food and Clothing</a:t>
                      </a:r>
                      <a:endParaRPr lang="en-US" sz="20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124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8.06%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$0.39</a:t>
                      </a:r>
                      <a:endParaRPr lang="en-US" sz="20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20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8784410"/>
                  </a:ext>
                </a:extLst>
              </a:tr>
              <a:tr h="4885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donating food to shelters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Donation </a:t>
                      </a:r>
                      <a:endParaRPr lang="en-US" sz="20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Food &amp; Clothing Donations</a:t>
                      </a:r>
                      <a:endParaRPr lang="en-US" sz="20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12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166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7.23%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$0.55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2000" b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7780207"/>
                  </a:ext>
                </a:extLst>
              </a:tr>
              <a:tr h="4885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volunteer opportunities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Volunteer </a:t>
                      </a:r>
                      <a:endParaRPr lang="en-US" sz="20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Other Volunteer Services</a:t>
                      </a:r>
                      <a:endParaRPr lang="en-US" sz="20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51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1,106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4.61%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$0.48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9056591"/>
                  </a:ext>
                </a:extLst>
              </a:tr>
              <a:tr h="4885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+donation box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Donation</a:t>
                      </a:r>
                      <a:endParaRPr lang="en-US" sz="2000" b="1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Other Supplies</a:t>
                      </a:r>
                      <a:endParaRPr lang="en-US" sz="20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85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0%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$0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8513305"/>
                  </a:ext>
                </a:extLst>
              </a:tr>
              <a:tr h="4885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“charities near me”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Location</a:t>
                      </a:r>
                      <a:endParaRPr lang="en-US" sz="20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Donation</a:t>
                      </a:r>
                      <a:endParaRPr lang="en-US" sz="20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47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0%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$0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2000" b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4955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1C508A-B57A-4378-B66E-69F9DF0BE5CD}"/>
              </a:ext>
            </a:extLst>
          </p:cNvPr>
          <p:cNvSpPr txBox="1"/>
          <p:nvPr/>
        </p:nvSpPr>
        <p:spPr>
          <a:xfrm>
            <a:off x="842597" y="4958546"/>
            <a:ext cx="10900670" cy="1334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</a:rPr>
              <a:t>Keywords Strategy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: Broad, modified broad and phrase match keywords with negative keywords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		Successful Keywords are mostly Broad Keywords</a:t>
            </a:r>
          </a:p>
        </p:txBody>
      </p:sp>
      <p:pic>
        <p:nvPicPr>
          <p:cNvPr id="6" name="Graphic 5" descr="Arrow: Slight curve">
            <a:extLst>
              <a:ext uri="{FF2B5EF4-FFF2-40B4-BE49-F238E27FC236}">
                <a16:creationId xmlns:a16="http://schemas.microsoft.com/office/drawing/2014/main" id="{8DFA6D5F-47EF-46BB-AA1B-A360E5F0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3272" y="5906475"/>
            <a:ext cx="386219" cy="3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7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24BBD-81E6-493E-B9B0-2F36BC92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34351"/>
          </a:xfrm>
        </p:spPr>
        <p:txBody>
          <a:bodyPr>
            <a:normAutofit/>
          </a:bodyPr>
          <a:lstStyle/>
          <a:p>
            <a:r>
              <a:rPr lang="en-US" dirty="0"/>
              <a:t>Learnings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5E31-A7DD-4B68-B112-6F2DE3CF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540701"/>
            <a:ext cx="8596668" cy="489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</a:rPr>
              <a:t>Learnings from the client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Get Help Campaign was not feasible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</a:rPr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minimal search volume (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due to word of mouth &amp; narrow targeted location)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Characteristics of Nonprofit Organization</a:t>
            </a:r>
            <a:endParaRPr lang="en-US" sz="2000" b="1" i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</a:rPr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lack of regular volunteers and donors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</a:rPr>
              <a:t>Recommendations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	Apply for Google Ad Grant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waive AdWords cost and increase ROI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	Active promotion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update web pages and post their activities on Social media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Graphic 6" descr="Arrow: Slight curve">
            <a:extLst>
              <a:ext uri="{FF2B5EF4-FFF2-40B4-BE49-F238E27FC236}">
                <a16:creationId xmlns:a16="http://schemas.microsoft.com/office/drawing/2014/main" id="{F868F49A-5DBA-4C5C-98F5-79F02BDF8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4647" y="2446858"/>
            <a:ext cx="386219" cy="386219"/>
          </a:xfrm>
          <a:prstGeom prst="rect">
            <a:avLst/>
          </a:prstGeom>
        </p:spPr>
      </p:pic>
      <p:pic>
        <p:nvPicPr>
          <p:cNvPr id="9" name="Graphic 8" descr="Arrow: Slight curve">
            <a:extLst>
              <a:ext uri="{FF2B5EF4-FFF2-40B4-BE49-F238E27FC236}">
                <a16:creationId xmlns:a16="http://schemas.microsoft.com/office/drawing/2014/main" id="{DA8720D4-07A3-47A2-9B9E-9CC0AA647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4647" y="3314357"/>
            <a:ext cx="386219" cy="386219"/>
          </a:xfrm>
          <a:prstGeom prst="rect">
            <a:avLst/>
          </a:prstGeom>
        </p:spPr>
      </p:pic>
      <p:pic>
        <p:nvPicPr>
          <p:cNvPr id="11" name="Graphic 10" descr="Arrow: Slight curve">
            <a:extLst>
              <a:ext uri="{FF2B5EF4-FFF2-40B4-BE49-F238E27FC236}">
                <a16:creationId xmlns:a16="http://schemas.microsoft.com/office/drawing/2014/main" id="{7F63F23E-AB61-4B36-A435-DB5D56A18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4647" y="5030147"/>
            <a:ext cx="386219" cy="386219"/>
          </a:xfrm>
          <a:prstGeom prst="rect">
            <a:avLst/>
          </a:prstGeom>
        </p:spPr>
      </p:pic>
      <p:pic>
        <p:nvPicPr>
          <p:cNvPr id="13" name="Graphic 12" descr="Arrow: Slight curve">
            <a:extLst>
              <a:ext uri="{FF2B5EF4-FFF2-40B4-BE49-F238E27FC236}">
                <a16:creationId xmlns:a16="http://schemas.microsoft.com/office/drawing/2014/main" id="{732C658E-4B83-4A22-8377-546FC2B35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4646" y="5834470"/>
            <a:ext cx="386219" cy="3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645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413</Words>
  <Application>Microsoft Office PowerPoint</Application>
  <PresentationFormat>Widescreen</PresentationFormat>
  <Paragraphs>206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DengXian</vt:lpstr>
      <vt:lpstr>Arial</vt:lpstr>
      <vt:lpstr>Calibri</vt:lpstr>
      <vt:lpstr>Times New Roman</vt:lpstr>
      <vt:lpstr>Trebuchet MS</vt:lpstr>
      <vt:lpstr>Wingdings 3</vt:lpstr>
      <vt:lpstr>Facet</vt:lpstr>
      <vt:lpstr>  The Network of Communities Ministries  AdWords Campaign</vt:lpstr>
      <vt:lpstr>Campaign Overview</vt:lpstr>
      <vt:lpstr>Campaign Strategy Evolution</vt:lpstr>
      <vt:lpstr>Campaign Strategy Evolution</vt:lpstr>
      <vt:lpstr>Key Result &amp; Summary</vt:lpstr>
      <vt:lpstr>Keywords Performance</vt:lpstr>
      <vt:lpstr>Learnings &amp;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Network of Communities Ministries  AdWords Campaign</dc:title>
  <dc:creator>Shin, Woosik</dc:creator>
  <cp:lastModifiedBy>Shin, Woosik</cp:lastModifiedBy>
  <cp:revision>20</cp:revision>
  <dcterms:created xsi:type="dcterms:W3CDTF">2018-04-24T16:12:14Z</dcterms:created>
  <dcterms:modified xsi:type="dcterms:W3CDTF">2018-04-25T16:14:05Z</dcterms:modified>
</cp:coreProperties>
</file>