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8" r:id="rId1"/>
  </p:sldMasterIdLst>
  <p:notesMasterIdLst>
    <p:notesMasterId r:id="rId8"/>
  </p:notesMasterIdLst>
  <p:sldIdLst>
    <p:sldId id="256" r:id="rId2"/>
    <p:sldId id="267" r:id="rId3"/>
    <p:sldId id="274" r:id="rId4"/>
    <p:sldId id="275" r:id="rId5"/>
    <p:sldId id="276" r:id="rId6"/>
    <p:sldId id="277" r:id="rId7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CB9ECB-EEF7-4B12-91B0-2B118A633216}" v="985" dt="2020-07-16T18:30:02.75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8E5"/>
          </a:solidFill>
        </a:fill>
      </a:tcStyle>
    </a:wholeTbl>
    <a:band2H>
      <a:tcTxStyle/>
      <a:tcStyle>
        <a:tcBdr/>
        <a:fill>
          <a:solidFill>
            <a:srgbClr val="E7EDF3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F2F2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Calibri"/>
      </a:defRPr>
    </a:lvl1pPr>
    <a:lvl2pPr indent="228600" defTabSz="1828800" latinLnBrk="0">
      <a:defRPr sz="2400">
        <a:latin typeface="+mn-lt"/>
        <a:ea typeface="+mn-ea"/>
        <a:cs typeface="+mn-cs"/>
        <a:sym typeface="Calibri"/>
      </a:defRPr>
    </a:lvl2pPr>
    <a:lvl3pPr indent="457200" defTabSz="1828800" latinLnBrk="0">
      <a:defRPr sz="2400">
        <a:latin typeface="+mn-lt"/>
        <a:ea typeface="+mn-ea"/>
        <a:cs typeface="+mn-cs"/>
        <a:sym typeface="Calibri"/>
      </a:defRPr>
    </a:lvl3pPr>
    <a:lvl4pPr indent="685800" defTabSz="1828800" latinLnBrk="0">
      <a:defRPr sz="2400">
        <a:latin typeface="+mn-lt"/>
        <a:ea typeface="+mn-ea"/>
        <a:cs typeface="+mn-cs"/>
        <a:sym typeface="Calibri"/>
      </a:defRPr>
    </a:lvl4pPr>
    <a:lvl5pPr indent="914400" defTabSz="1828800" latinLnBrk="0">
      <a:defRPr sz="2400">
        <a:latin typeface="+mn-lt"/>
        <a:ea typeface="+mn-ea"/>
        <a:cs typeface="+mn-cs"/>
        <a:sym typeface="Calibri"/>
      </a:defRPr>
    </a:lvl5pPr>
    <a:lvl6pPr indent="1143000" defTabSz="1828800" latinLnBrk="0">
      <a:defRPr sz="2400">
        <a:latin typeface="+mn-lt"/>
        <a:ea typeface="+mn-ea"/>
        <a:cs typeface="+mn-cs"/>
        <a:sym typeface="Calibri"/>
      </a:defRPr>
    </a:lvl6pPr>
    <a:lvl7pPr indent="1371600" defTabSz="1828800" latinLnBrk="0">
      <a:defRPr sz="2400">
        <a:latin typeface="+mn-lt"/>
        <a:ea typeface="+mn-ea"/>
        <a:cs typeface="+mn-cs"/>
        <a:sym typeface="Calibri"/>
      </a:defRPr>
    </a:lvl7pPr>
    <a:lvl8pPr indent="1600200" defTabSz="1828800" latinLnBrk="0">
      <a:defRPr sz="2400">
        <a:latin typeface="+mn-lt"/>
        <a:ea typeface="+mn-ea"/>
        <a:cs typeface="+mn-cs"/>
        <a:sym typeface="Calibri"/>
      </a:defRPr>
    </a:lvl8pPr>
    <a:lvl9pPr indent="1828800" defTabSz="1828800" latinLnBrk="0">
      <a:defRPr sz="2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3200400" y="4773488"/>
            <a:ext cx="17983200" cy="32918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76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0388" y="8705088"/>
            <a:ext cx="13603224" cy="2479788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08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7028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306224" y="1874520"/>
            <a:ext cx="2597216" cy="99669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2273" y="1874520"/>
            <a:ext cx="12396978" cy="99669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7512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19197" y="3651250"/>
            <a:ext cx="10668004" cy="87026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105359"/>
      </p:ext>
    </p:extLst>
  </p:cSld>
  <p:clrMapOvr>
    <a:masterClrMapping/>
  </p:clrMapOvr>
  <p:transition spd="med"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4286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3200400" y="4773488"/>
            <a:ext cx="17983200" cy="32918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76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0388" y="8704930"/>
            <a:ext cx="13603224" cy="2530164"/>
          </a:xfrm>
        </p:spPr>
        <p:txBody>
          <a:bodyPr anchor="t" anchorCtr="1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3825" y="5276088"/>
            <a:ext cx="8543542" cy="6203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76631" y="5276088"/>
            <a:ext cx="8540494" cy="6203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634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6872" y="4626867"/>
            <a:ext cx="8540496" cy="1408174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3800" b="0" cap="all" spc="2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914400" indent="0">
              <a:buNone/>
              <a:defRPr sz="38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66872" y="6286500"/>
            <a:ext cx="8540496" cy="51935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676632" y="6286500"/>
            <a:ext cx="8506968" cy="519355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676632" y="4626867"/>
            <a:ext cx="8540496" cy="1408174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3800" b="0" cap="all" spc="2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914400" indent="0">
              <a:buNone/>
              <a:defRPr sz="38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2267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4013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0907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9344" y="4487657"/>
            <a:ext cx="8973312" cy="228299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44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2160" y="1609344"/>
            <a:ext cx="9631680" cy="10497312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  <a:lvl2pPr>
              <a:defRPr sz="3200">
                <a:solidFill>
                  <a:schemeClr val="tx1"/>
                </a:solidFill>
              </a:defRPr>
            </a:lvl2pPr>
            <a:lvl3pPr>
              <a:defRPr sz="3200">
                <a:solidFill>
                  <a:schemeClr val="tx1"/>
                </a:solidFill>
              </a:defRPr>
            </a:lvl3pPr>
            <a:lvl4pPr>
              <a:defRPr sz="3200">
                <a:solidFill>
                  <a:schemeClr val="tx1"/>
                </a:solidFill>
              </a:defRPr>
            </a:lvl4pPr>
            <a:lvl5pPr>
              <a:defRPr sz="3200">
                <a:solidFill>
                  <a:schemeClr val="tx1"/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136" y="7099836"/>
            <a:ext cx="7589520" cy="438807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3000">
                <a:solidFill>
                  <a:srgbClr val="FFFFFF"/>
                </a:solidFill>
              </a:defRPr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8/27/20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609345" y="12472416"/>
            <a:ext cx="10249594" cy="64008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4768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12191998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17046" y="4487656"/>
            <a:ext cx="8989996" cy="22692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44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91999" y="0"/>
            <a:ext cx="12204194" cy="13716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6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136" y="7099837"/>
            <a:ext cx="7589520" cy="438807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3000">
                <a:solidFill>
                  <a:srgbClr val="FFFFFF"/>
                </a:solidFill>
              </a:defRPr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609345" y="12472416"/>
            <a:ext cx="10249594" cy="64008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789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462272" y="1929384"/>
            <a:ext cx="15459456" cy="23774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2272" y="5276089"/>
            <a:ext cx="15459456" cy="6203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42858" y="12477632"/>
            <a:ext cx="5507492" cy="647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1" y="12472416"/>
            <a:ext cx="1180237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17844" y="12435840"/>
            <a:ext cx="731520" cy="7315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2200" spc="0" baseline="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5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 dt="0"/>
  <p:txStyles>
    <p:titleStyle>
      <a:lvl1pPr algn="ctr" defTabSz="1828800" rtl="0" eaLnBrk="1" latinLnBrk="0" hangingPunct="1">
        <a:lnSpc>
          <a:spcPct val="90000"/>
        </a:lnSpc>
        <a:spcBef>
          <a:spcPct val="0"/>
        </a:spcBef>
        <a:buNone/>
        <a:defRPr sz="5600" kern="1200" cap="all" spc="4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100000"/>
        </a:lnSpc>
        <a:spcBef>
          <a:spcPts val="2000"/>
        </a:spcBef>
        <a:buClr>
          <a:schemeClr val="accent2"/>
        </a:buClr>
        <a:buFont typeface="Arial" panose="020B0604020202020204" pitchFamily="34" charset="0"/>
        <a:buChar char="•"/>
        <a:defRPr sz="3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1828800" rtl="0" eaLnBrk="1" latinLnBrk="0" hangingPunct="1">
        <a:lnSpc>
          <a:spcPct val="100000"/>
        </a:lnSpc>
        <a:spcBef>
          <a:spcPts val="2000"/>
        </a:spcBef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371600" indent="-457200" algn="l" defTabSz="1828800" rtl="0" eaLnBrk="1" latinLnBrk="0" hangingPunct="1">
        <a:lnSpc>
          <a:spcPct val="100000"/>
        </a:lnSpc>
        <a:spcBef>
          <a:spcPts val="2000"/>
        </a:spcBef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0" indent="-457200" algn="l" defTabSz="1828800" rtl="0" eaLnBrk="1" latinLnBrk="0" hangingPunct="1">
        <a:lnSpc>
          <a:spcPct val="100000"/>
        </a:lnSpc>
        <a:spcBef>
          <a:spcPts val="2000"/>
        </a:spcBef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286000" indent="-457200" algn="l" defTabSz="1828800" rtl="0" eaLnBrk="1" latinLnBrk="0" hangingPunct="1">
        <a:lnSpc>
          <a:spcPct val="100000"/>
        </a:lnSpc>
        <a:spcBef>
          <a:spcPts val="2000"/>
        </a:spcBef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625726" indent="-457200" algn="l" defTabSz="1828800" rtl="0" eaLnBrk="1" latinLnBrk="0" hangingPunct="1">
        <a:lnSpc>
          <a:spcPct val="100000"/>
        </a:lnSpc>
        <a:spcBef>
          <a:spcPts val="2000"/>
        </a:spcBef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626" indent="-457200" algn="l" defTabSz="1828800" rtl="0" eaLnBrk="1" latinLnBrk="0" hangingPunct="1">
        <a:lnSpc>
          <a:spcPct val="100000"/>
        </a:lnSpc>
        <a:spcBef>
          <a:spcPts val="2000"/>
        </a:spcBef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3314700" indent="-457200" algn="l" defTabSz="1828800" rtl="0" eaLnBrk="1" latinLnBrk="0" hangingPunct="1">
        <a:lnSpc>
          <a:spcPct val="100000"/>
        </a:lnSpc>
        <a:spcBef>
          <a:spcPts val="2000"/>
        </a:spcBef>
        <a:buClr>
          <a:schemeClr val="accent2"/>
        </a:buClr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765550" indent="-457200" algn="l" defTabSz="1828800" rtl="0" eaLnBrk="1" latinLnBrk="0" hangingPunct="1">
        <a:lnSpc>
          <a:spcPct val="100000"/>
        </a:lnSpc>
        <a:spcBef>
          <a:spcPts val="2000"/>
        </a:spcBef>
        <a:buClr>
          <a:schemeClr val="accent2"/>
        </a:buClr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async-io-python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async-io-python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ealpython.com/async-io-python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o-libs/aiohttp/blob/da75122f6089a250128d2736f2bd88d10e97ca17/aiohttp/client_reqrep.py#L913" TargetMode="External"/><Relationship Id="rId2" Type="http://schemas.openxmlformats.org/officeDocument/2006/relationships/hyperlink" Target="https://github.com/aio-libs/aiohttp/blob/508adbb656da2e9ae660da5e98e1e5fa6669a3f4/aiohttp/client.py#L225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realpython.com/async-io-pyth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24384000" cy="13716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837018"/>
            <a:ext cx="24384000" cy="38789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8538564"/>
            <a:ext cx="17983200" cy="2529524"/>
          </a:xfrm>
        </p:spPr>
        <p:txBody>
          <a:bodyPr>
            <a:normAutofit/>
          </a:bodyPr>
          <a:lstStyle/>
          <a:p>
            <a:r>
              <a:rPr lang="en-US" sz="6400"/>
              <a:t>Understanding Asynchronous Programming</a:t>
            </a:r>
          </a:p>
        </p:txBody>
      </p:sp>
      <p:pic>
        <p:nvPicPr>
          <p:cNvPr id="108" name="Graphic 107" descr="Processor">
            <a:extLst>
              <a:ext uri="{FF2B5EF4-FFF2-40B4-BE49-F238E27FC236}">
                <a16:creationId xmlns:a16="http://schemas.microsoft.com/office/drawing/2014/main" id="{CCE1866A-478A-4159-899F-89CEF28B3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0693" y="1280156"/>
            <a:ext cx="6602614" cy="6602614"/>
          </a:xfrm>
          <a:prstGeom prst="rect">
            <a:avLst/>
          </a:prstGeom>
        </p:spPr>
      </p:pic>
      <p:sp>
        <p:nvSpPr>
          <p:cNvPr id="10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21517844" y="12435840"/>
            <a:ext cx="731520" cy="7315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/>
              <a:pPr>
                <a:spcAft>
                  <a:spcPts val="600"/>
                </a:spcAft>
              </a:pPr>
              <a:t>2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6140344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0344" y="0"/>
            <a:ext cx="18243656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846" y="2886070"/>
            <a:ext cx="7943864" cy="794386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1746" y="3172968"/>
            <a:ext cx="7370064" cy="7370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defTabSz="914400"/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Consider the following..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4D78D91-955E-4059-8778-21F67D5F2710}"/>
              </a:ext>
            </a:extLst>
          </p:cNvPr>
          <p:cNvSpPr>
            <a:spLocks noGrp="1"/>
          </p:cNvSpPr>
          <p:nvPr/>
        </p:nvSpPr>
        <p:spPr>
          <a:xfrm>
            <a:off x="11183390" y="2804160"/>
            <a:ext cx="10641392" cy="81076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marL="457200" marR="0" indent="-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990600" marR="0" indent="-533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1554479" marR="0" indent="-640079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20828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25400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9972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4544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9116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3688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9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9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Chess master Judit Polgár hosts a chess exhibition in which she plays multiple amateur players. She has two ways of conducting the exhibition: </a:t>
            </a:r>
            <a:r>
              <a:rPr lang="en-US" sz="3900" i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synchronously and asynchronously</a:t>
            </a:r>
            <a:r>
              <a:rPr lang="en-US" sz="39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br>
              <a:rPr lang="en-US" sz="39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n-US" sz="39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39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Assumptions:</a:t>
            </a:r>
          </a:p>
          <a:p>
            <a:pPr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9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24 opponents</a:t>
            </a:r>
          </a:p>
          <a:p>
            <a:pPr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9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Judit makes each chess move in 5 seconds</a:t>
            </a:r>
          </a:p>
          <a:p>
            <a:pPr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9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Opponents each take 55 seconds to make a move</a:t>
            </a:r>
          </a:p>
          <a:p>
            <a:pPr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9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Games average 30 pair-moves (60 moves total)</a:t>
            </a:r>
          </a:p>
        </p:txBody>
      </p:sp>
      <p:sp>
        <p:nvSpPr>
          <p:cNvPr id="2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517844" y="12435840"/>
            <a:ext cx="731520" cy="7315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18288" tIns="45720" rIns="18288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100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sz="1100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A1286-1FD8-41AB-986F-720D31A475B0}"/>
              </a:ext>
            </a:extLst>
          </p:cNvPr>
          <p:cNvSpPr txBox="1"/>
          <p:nvPr/>
        </p:nvSpPr>
        <p:spPr>
          <a:xfrm>
            <a:off x="17439078" y="12659531"/>
            <a:ext cx="3888260" cy="50782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8800">
              <a:spcBef>
                <a:spcPts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https://realpython.com/async-io-python/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EB3A-9E02-4008-A920-8B3CD2DC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272" y="1365538"/>
            <a:ext cx="15459456" cy="2377440"/>
          </a:xfrm>
        </p:spPr>
        <p:txBody>
          <a:bodyPr/>
          <a:lstStyle/>
          <a:p>
            <a:r>
              <a:rPr lang="en-US" dirty="0"/>
              <a:t>Synchronous / Asynchronous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38E8A-B025-4825-A922-D595CD36EC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19197" y="4097815"/>
            <a:ext cx="10668004" cy="8702676"/>
          </a:xfrm>
        </p:spPr>
        <p:txBody>
          <a:bodyPr tIns="91439" bIns="91439" anchor="t"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Synchronous version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Judit plays one game at a time, until the game is complete.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Each game takes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i="1" dirty="0">
                <a:latin typeface="Calibri" panose="020F0502020204030204" pitchFamily="34" charset="0"/>
                <a:cs typeface="Calibri" panose="020F0502020204030204" pitchFamily="34" charset="0"/>
              </a:rPr>
              <a:t>(55 + 5) * 30 = 1800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 seconds, or 30 minutes.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The entire exhibition takes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i="1" dirty="0">
                <a:latin typeface="Calibri" panose="020F0502020204030204" pitchFamily="34" charset="0"/>
                <a:cs typeface="Calibri" panose="020F0502020204030204" pitchFamily="34" charset="0"/>
              </a:rPr>
              <a:t>24 * 30 == 720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 minutes, or 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12 hours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1EFEB-B0AB-475C-9637-687800921B5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3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2548805-4DA6-4820-8545-38A4E0665BF1}"/>
              </a:ext>
            </a:extLst>
          </p:cNvPr>
          <p:cNvSpPr txBox="1">
            <a:spLocks/>
          </p:cNvSpPr>
          <p:nvPr/>
        </p:nvSpPr>
        <p:spPr>
          <a:xfrm>
            <a:off x="11839071" y="3655989"/>
            <a:ext cx="10668004" cy="87026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t">
            <a:normAutofit/>
          </a:bodyPr>
          <a:lstStyle>
            <a:lvl1pPr marL="457200" marR="0" indent="-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990600" marR="0" indent="-533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1554479" marR="0" indent="-640079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20828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25400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9972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4544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9116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3688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hangingPunct="1"/>
            <a:endParaRPr lang="en-US" dirty="0"/>
          </a:p>
          <a:p>
            <a:pPr hangingPunct="1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29BE14A-867A-45C0-BCFE-5EAA41566307}"/>
              </a:ext>
            </a:extLst>
          </p:cNvPr>
          <p:cNvSpPr txBox="1">
            <a:spLocks/>
          </p:cNvSpPr>
          <p:nvPr/>
        </p:nvSpPr>
        <p:spPr>
          <a:xfrm>
            <a:off x="11839071" y="4174990"/>
            <a:ext cx="10668004" cy="87026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t">
            <a:normAutofit/>
          </a:bodyPr>
          <a:lstStyle>
            <a:lvl1pPr marL="457200" marR="0" indent="-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990600" marR="0" indent="-533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1554479" marR="0" indent="-640079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20828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25400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9972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4544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9116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3688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hangingPunct="1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Asynchronous version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Judit moves from table to table, making one move at each table.</a:t>
            </a:r>
            <a:b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 leaves the table and lets the opponent make their next move during the wait time.</a:t>
            </a:r>
            <a:b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move on all 24 games takes Judit</a:t>
            </a:r>
            <a:b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 * 5 = 120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seconds, or 2 minutes.</a:t>
            </a:r>
            <a:b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entire exhibition is now cut down to</a:t>
            </a:r>
            <a:b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120 * 30 = 3600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seconds, or just </a:t>
            </a:r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hour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hangingPunct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E0416-BCC3-4A9F-A263-5D4637B4F459}"/>
              </a:ext>
            </a:extLst>
          </p:cNvPr>
          <p:cNvSpPr txBox="1"/>
          <p:nvPr/>
        </p:nvSpPr>
        <p:spPr>
          <a:xfrm>
            <a:off x="17629584" y="12736475"/>
            <a:ext cx="3888260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</a:pPr>
            <a:r>
              <a:rPr lang="en-US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https://realpython.com/async-io-python/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6190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7306-4B7F-45DD-AD28-F19C487C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272" y="1207352"/>
            <a:ext cx="15459456" cy="2377440"/>
          </a:xfrm>
        </p:spPr>
        <p:txBody>
          <a:bodyPr/>
          <a:lstStyle/>
          <a:p>
            <a:r>
              <a:rPr lang="en-US" dirty="0"/>
              <a:t>async/await 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97D84-9A2E-4F1B-BEFC-D848ABC1D70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19197" y="3651250"/>
            <a:ext cx="10963568" cy="8702676"/>
          </a:xfrm>
        </p:spPr>
        <p:txBody>
          <a:bodyPr tIns="91439" bIns="91439" anchor="t"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774ADC3-5714-42A7-9EB3-9FA3C4DB694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4</a:t>
            </a:fld>
            <a:endParaRPr lang="en-US"/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CEA771C-D51E-47F5-BE7D-83FBB8344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961" y="9430741"/>
            <a:ext cx="9504717" cy="2081061"/>
          </a:xfrm>
          <a:prstGeom prst="rect">
            <a:avLst/>
          </a:prstGeo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6EBABE-CF07-490B-A057-50CEE60A7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962" y="4135967"/>
            <a:ext cx="9504217" cy="5310392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E5CBA5-E37C-4840-9D28-A77899853A14}"/>
              </a:ext>
            </a:extLst>
          </p:cNvPr>
          <p:cNvSpPr>
            <a:spLocks noGrp="1"/>
          </p:cNvSpPr>
          <p:nvPr/>
        </p:nvSpPr>
        <p:spPr>
          <a:xfrm>
            <a:off x="1219200" y="3073936"/>
            <a:ext cx="10965632" cy="801214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tIns="91439" bIns="91439" anchor="t">
            <a:normAutofit/>
          </a:bodyPr>
          <a:lstStyle>
            <a:lvl1pPr marL="457200" marR="0" indent="-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990600" marR="0" indent="-533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1554479" marR="0" indent="-640079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20828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25400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9972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4544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9116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3688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None/>
            </a:pPr>
            <a:endParaRPr lang="en-US" sz="32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B844809-C6E5-427B-9F0C-9894B2F3F7CB}"/>
              </a:ext>
            </a:extLst>
          </p:cNvPr>
          <p:cNvSpPr>
            <a:spLocks noGrp="1"/>
          </p:cNvSpPr>
          <p:nvPr/>
        </p:nvSpPr>
        <p:spPr>
          <a:xfrm>
            <a:off x="12661315" y="3074408"/>
            <a:ext cx="10965632" cy="801214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tIns="91439" bIns="91439" anchor="t">
            <a:normAutofit/>
          </a:bodyPr>
          <a:lstStyle>
            <a:lvl1pPr marL="457200" marR="0" indent="-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990600" marR="0" indent="-533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1554479" marR="0" indent="-640079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20828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25400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9972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4544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9116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3688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1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DAA456C-5081-457B-A6A2-E80E34D8F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595" y="9310819"/>
            <a:ext cx="9753600" cy="2202111"/>
          </a:xfrm>
          <a:prstGeom prst="rect">
            <a:avLst/>
          </a:prstGeom>
        </p:spPr>
      </p:pic>
      <p:pic>
        <p:nvPicPr>
          <p:cNvPr id="12" name="Picture 12" descr="A close up of a screen&#10;&#10;Description automatically generated">
            <a:extLst>
              <a:ext uri="{FF2B5EF4-FFF2-40B4-BE49-F238E27FC236}">
                <a16:creationId xmlns:a16="http://schemas.microsoft.com/office/drawing/2014/main" id="{43E54D57-00A6-45FE-953E-6AFF4E1A6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595" y="4139883"/>
            <a:ext cx="9753600" cy="5193995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89D8724-168D-4E37-B33F-FB179AFD4B5B}"/>
              </a:ext>
            </a:extLst>
          </p:cNvPr>
          <p:cNvSpPr>
            <a:spLocks noGrp="1"/>
          </p:cNvSpPr>
          <p:nvPr/>
        </p:nvSpPr>
        <p:spPr>
          <a:xfrm>
            <a:off x="5526331" y="11989964"/>
            <a:ext cx="13272225" cy="119721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tIns="91439" bIns="91439" anchor="t">
            <a:normAutofit/>
          </a:bodyPr>
          <a:lstStyle>
            <a:lvl1pPr marL="457200" marR="0" indent="-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990600" marR="0" indent="-533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1554479" marR="0" indent="-640079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20828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25400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9972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4544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9116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3688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44546A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The async/await syntax will </a:t>
            </a: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almost </a:t>
            </a:r>
            <a:r>
              <a:rPr lang="en-US" sz="3200" b="1" dirty="0"/>
              <a:t>always reduce execution time!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C152AE-55B2-4D9C-83B8-47B6AC5AB5A7}"/>
              </a:ext>
            </a:extLst>
          </p:cNvPr>
          <p:cNvSpPr txBox="1"/>
          <p:nvPr/>
        </p:nvSpPr>
        <p:spPr>
          <a:xfrm>
            <a:off x="17560680" y="12831132"/>
            <a:ext cx="3888260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</a:pPr>
            <a:r>
              <a:rPr lang="en-US" sz="16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https://realpython.com/async-io-python/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7967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083E-70BD-4CFE-B194-D395CB22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using </a:t>
            </a:r>
            <a:r>
              <a:rPr lang="en-US" dirty="0" err="1"/>
              <a:t>aiohttp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7F842-B067-4CFE-A723-5D428DBB2CE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19198" y="5057839"/>
            <a:ext cx="21945604" cy="8702676"/>
          </a:xfrm>
        </p:spPr>
        <p:txBody>
          <a:bodyPr tIns="91439" bIns="91439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won’t like await requests.get(url) because .get() is not </a:t>
            </a:r>
            <a:r>
              <a:rPr lang="en-US" dirty="0" err="1"/>
              <a:t>awaitable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contrast, almost everything in </a:t>
            </a:r>
            <a:r>
              <a:rPr lang="en-US" dirty="0" err="1"/>
              <a:t>aiohttp</a:t>
            </a:r>
            <a:r>
              <a:rPr lang="en-US" dirty="0"/>
              <a:t> is an </a:t>
            </a:r>
            <a:r>
              <a:rPr lang="en-US" dirty="0" err="1"/>
              <a:t>awaitable</a:t>
            </a:r>
            <a:r>
              <a:rPr lang="en-US" dirty="0"/>
              <a:t> coroutine, such as </a:t>
            </a:r>
            <a:r>
              <a:rPr lang="en-US" dirty="0">
                <a:hlinkClick r:id="rId2"/>
              </a:rPr>
              <a:t>session.request()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response.text()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18772-ADB6-44E0-A31E-A1980C57B81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F28FC-DF5B-4089-835F-0B88ADB761AB}"/>
              </a:ext>
            </a:extLst>
          </p:cNvPr>
          <p:cNvSpPr txBox="1"/>
          <p:nvPr/>
        </p:nvSpPr>
        <p:spPr>
          <a:xfrm>
            <a:off x="17688271" y="12831132"/>
            <a:ext cx="3888260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</a:pPr>
            <a:r>
              <a:rPr lang="en-US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https://realpython.com/async-io-python/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5310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77F5-BCE0-AC41-BDE7-AADFED5C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272" y="5669280"/>
            <a:ext cx="15459456" cy="2377440"/>
          </a:xfrm>
        </p:spPr>
        <p:txBody>
          <a:bodyPr/>
          <a:lstStyle/>
          <a:p>
            <a:r>
              <a:rPr lang="en-US" dirty="0"/>
              <a:t>Saundarya Badhrinathan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5DB44-3957-634A-92D1-0527CD2B606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13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885B7"/>
      </a:accent1>
      <a:accent2>
        <a:srgbClr val="9FC63B"/>
      </a:accent2>
      <a:accent3>
        <a:srgbClr val="DBDCDC"/>
      </a:accent3>
      <a:accent4>
        <a:srgbClr val="A3A5A8"/>
      </a:accent4>
      <a:accent5>
        <a:srgbClr val="7EBFDD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312</Words>
  <Application>Microsoft Macintosh PowerPoint</Application>
  <PresentationFormat>Custom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Open Sans</vt:lpstr>
      <vt:lpstr>Arial</vt:lpstr>
      <vt:lpstr>Calibri</vt:lpstr>
      <vt:lpstr>Gill Sans MT</vt:lpstr>
      <vt:lpstr>Parcel</vt:lpstr>
      <vt:lpstr>Understanding Asynchronous Programming</vt:lpstr>
      <vt:lpstr>Consider the following..</vt:lpstr>
      <vt:lpstr>Synchronous / Asynchronous</vt:lpstr>
      <vt:lpstr>async/await Syntax</vt:lpstr>
      <vt:lpstr>Calling using aiohttp</vt:lpstr>
      <vt:lpstr>Saundarya Badhrinathan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Asynchronous Programming</dc:title>
  <dc:creator>Badhrinathan, Saundarya</dc:creator>
  <cp:lastModifiedBy>Badhrinathan, Saundarya</cp:lastModifiedBy>
  <cp:revision>1</cp:revision>
  <dcterms:created xsi:type="dcterms:W3CDTF">2020-08-27T22:15:04Z</dcterms:created>
  <dcterms:modified xsi:type="dcterms:W3CDTF">2020-08-27T22:18:35Z</dcterms:modified>
</cp:coreProperties>
</file>