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Inter Tight Medium"/>
      <p:regular r:id="rId36"/>
      <p:bold r:id="rId37"/>
      <p:italic r:id="rId38"/>
      <p:boldItalic r:id="rId39"/>
    </p:embeddedFont>
    <p:embeddedFont>
      <p:font typeface="Inter Tight"/>
      <p:regular r:id="rId40"/>
      <p:bold r:id="rId41"/>
      <p:italic r:id="rId42"/>
      <p:boldItalic r:id="rId43"/>
    </p:embeddedFont>
    <p:embeddedFont>
      <p:font typeface="Inter Tight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2D63D2-6C8E-427E-B6AF-999601569554}">
  <a:tblStyle styleId="{282D63D2-6C8E-427E-B6AF-9996015695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Tight-regular.fntdata"/><Relationship Id="rId20" Type="http://schemas.openxmlformats.org/officeDocument/2006/relationships/slide" Target="slides/slide14.xml"/><Relationship Id="rId42" Type="http://schemas.openxmlformats.org/officeDocument/2006/relationships/font" Target="fonts/InterTight-italic.fntdata"/><Relationship Id="rId41" Type="http://schemas.openxmlformats.org/officeDocument/2006/relationships/font" Target="fonts/InterTight-bold.fntdata"/><Relationship Id="rId22" Type="http://schemas.openxmlformats.org/officeDocument/2006/relationships/slide" Target="slides/slide16.xml"/><Relationship Id="rId44" Type="http://schemas.openxmlformats.org/officeDocument/2006/relationships/font" Target="fonts/InterTightSemiBold-regular.fntdata"/><Relationship Id="rId21" Type="http://schemas.openxmlformats.org/officeDocument/2006/relationships/slide" Target="slides/slide15.xml"/><Relationship Id="rId43" Type="http://schemas.openxmlformats.org/officeDocument/2006/relationships/font" Target="fonts/InterTight-boldItalic.fntdata"/><Relationship Id="rId24" Type="http://schemas.openxmlformats.org/officeDocument/2006/relationships/slide" Target="slides/slide18.xml"/><Relationship Id="rId46" Type="http://schemas.openxmlformats.org/officeDocument/2006/relationships/font" Target="fonts/InterTightSemiBold-italic.fntdata"/><Relationship Id="rId23" Type="http://schemas.openxmlformats.org/officeDocument/2006/relationships/slide" Target="slides/slide17.xml"/><Relationship Id="rId45" Type="http://schemas.openxmlformats.org/officeDocument/2006/relationships/font" Target="fonts/InterTigh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InterTightSemiBold-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InterTightMedium-bold.fntdata"/><Relationship Id="rId14" Type="http://schemas.openxmlformats.org/officeDocument/2006/relationships/slide" Target="slides/slide8.xml"/><Relationship Id="rId36" Type="http://schemas.openxmlformats.org/officeDocument/2006/relationships/font" Target="fonts/InterTightMedium-regular.fntdata"/><Relationship Id="rId17" Type="http://schemas.openxmlformats.org/officeDocument/2006/relationships/slide" Target="slides/slide11.xml"/><Relationship Id="rId39" Type="http://schemas.openxmlformats.org/officeDocument/2006/relationships/font" Target="fonts/InterTightMedium-boldItalic.fntdata"/><Relationship Id="rId16" Type="http://schemas.openxmlformats.org/officeDocument/2006/relationships/slide" Target="slides/slide10.xml"/><Relationship Id="rId38" Type="http://schemas.openxmlformats.org/officeDocument/2006/relationships/font" Target="fonts/InterTight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8ea629b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8ea629b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8ea629bf9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8ea629bf9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8ea629bf9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8ea629bf9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8ea629bf9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8ea629bf9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8ea629bf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8ea629bf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8ea629bf9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8ea629bf9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8ea629bf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18ea629bf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8ea629bf9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8ea629bf9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18ea629bf9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18ea629bf9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8ea629bf9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8ea629bf9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8ea629bf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8ea629bf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8ea629b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8ea629b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8ea629bf9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8ea629bf9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8ea629bf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8ea629bf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8ea629bf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8ea629bf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8ea629b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8ea629b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8ea629bf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18ea629bf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8ea629bf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8ea629bf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8ea629bf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8ea629bf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8ea629bf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8ea629bf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18f1c4c08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18f1c4c08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18f1c4c0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18f1c4c0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8ea629bf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18ea629bf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8ea629bf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8ea629bf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8ea629bf9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8ea629bf9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8ea629bf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8ea629bf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8ea629bf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8ea629bf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8ea629bf9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8ea629bf9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8ea629bf9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8ea629bf9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433300" y="1565100"/>
            <a:ext cx="54948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Triceps Muscle Signal A</a:t>
            </a:r>
            <a:r>
              <a:rPr lang="en" sz="3600"/>
              <a:t>cquisition</a:t>
            </a:r>
            <a:r>
              <a:rPr lang="en" sz="3600"/>
              <a:t> and Analysis</a:t>
            </a:r>
            <a:endParaRPr sz="3600"/>
          </a:p>
        </p:txBody>
      </p:sp>
      <p:sp>
        <p:nvSpPr>
          <p:cNvPr id="320" name="Google Shape;320;p40"/>
          <p:cNvSpPr txBox="1"/>
          <p:nvPr>
            <p:ph idx="1" type="subTitle"/>
          </p:nvPr>
        </p:nvSpPr>
        <p:spPr>
          <a:xfrm>
            <a:off x="1824600" y="3583925"/>
            <a:ext cx="5494800" cy="1416000"/>
          </a:xfrm>
          <a:prstGeom prst="rect">
            <a:avLst/>
          </a:prstGeom>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Shubham Singh	(21110207)</a:t>
            </a:r>
            <a:endParaRPr sz="2000"/>
          </a:p>
          <a:p>
            <a:pPr indent="-355600" lvl="0" marL="457200" rtl="0" algn="l">
              <a:spcBef>
                <a:spcPts val="0"/>
              </a:spcBef>
              <a:spcAft>
                <a:spcPts val="0"/>
              </a:spcAft>
              <a:buSzPts val="2000"/>
              <a:buChar char="●"/>
            </a:pPr>
            <a:r>
              <a:rPr lang="en" sz="2000"/>
              <a:t>Saurabh Kumar (21110187)</a:t>
            </a:r>
            <a:endParaRPr sz="2000"/>
          </a:p>
          <a:p>
            <a:pPr indent="-355600" lvl="0" marL="457200" rtl="0" algn="l">
              <a:spcBef>
                <a:spcPts val="0"/>
              </a:spcBef>
              <a:spcAft>
                <a:spcPts val="0"/>
              </a:spcAft>
              <a:buSzPts val="2000"/>
              <a:buChar char="●"/>
            </a:pPr>
            <a:r>
              <a:rPr lang="en" sz="2000"/>
              <a:t>Sudheer Verma (21110216)</a:t>
            </a:r>
            <a:endParaRPr sz="2000"/>
          </a:p>
          <a:p>
            <a:pPr indent="-355600" lvl="0" marL="457200" rtl="0" algn="l">
              <a:spcBef>
                <a:spcPts val="0"/>
              </a:spcBef>
              <a:spcAft>
                <a:spcPts val="0"/>
              </a:spcAft>
              <a:buSzPts val="2000"/>
              <a:buChar char="●"/>
            </a:pPr>
            <a:r>
              <a:rPr lang="en" sz="2000"/>
              <a:t>Rudransh Surve (21110182)</a:t>
            </a:r>
            <a:endParaRPr sz="2000"/>
          </a:p>
        </p:txBody>
      </p:sp>
      <p:sp>
        <p:nvSpPr>
          <p:cNvPr id="321" name="Google Shape;321;p40"/>
          <p:cNvSpPr txBox="1"/>
          <p:nvPr>
            <p:ph type="ctrTitle"/>
          </p:nvPr>
        </p:nvSpPr>
        <p:spPr>
          <a:xfrm>
            <a:off x="2735475" y="0"/>
            <a:ext cx="4045800" cy="147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100"/>
              <a:t>Digital Signal Processing Project (EE-411)</a:t>
            </a:r>
            <a:endParaRPr sz="3100"/>
          </a:p>
        </p:txBody>
      </p:sp>
      <p:sp>
        <p:nvSpPr>
          <p:cNvPr id="322" name="Google Shape;322;p40"/>
          <p:cNvSpPr txBox="1"/>
          <p:nvPr>
            <p:ph idx="1" type="subTitle"/>
          </p:nvPr>
        </p:nvSpPr>
        <p:spPr>
          <a:xfrm>
            <a:off x="5788575" y="1392125"/>
            <a:ext cx="30993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000"/>
              <a:t>Under the supervision of:</a:t>
            </a:r>
            <a:endParaRPr sz="2000"/>
          </a:p>
          <a:p>
            <a:pPr indent="-355600" lvl="0" marL="457200" rtl="0" algn="l">
              <a:spcBef>
                <a:spcPts val="0"/>
              </a:spcBef>
              <a:spcAft>
                <a:spcPts val="0"/>
              </a:spcAft>
              <a:buSzPts val="2000"/>
              <a:buChar char="●"/>
            </a:pPr>
            <a:r>
              <a:rPr lang="en" sz="2000"/>
              <a:t>Prof. Uttama Lahiri</a:t>
            </a:r>
            <a:endParaRPr sz="2000"/>
          </a:p>
          <a:p>
            <a:pPr indent="-355600" lvl="0" marL="457200" rtl="0" algn="l">
              <a:spcBef>
                <a:spcPts val="0"/>
              </a:spcBef>
              <a:spcAft>
                <a:spcPts val="0"/>
              </a:spcAft>
              <a:buSzPts val="2000"/>
              <a:buChar char="●"/>
            </a:pPr>
            <a:r>
              <a:rPr lang="en" sz="2000"/>
              <a:t>Ankita Raghuwanshi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49"/>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02" name="Google Shape;402;p49"/>
          <p:cNvSpPr txBox="1"/>
          <p:nvPr>
            <p:ph idx="1" type="subTitle"/>
          </p:nvPr>
        </p:nvSpPr>
        <p:spPr>
          <a:xfrm>
            <a:off x="381069" y="1182925"/>
            <a:ext cx="80115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1 - Exercise 2 (Triceps Overhead Extension)</a:t>
            </a:r>
            <a:endParaRPr b="1" sz="1900">
              <a:solidFill>
                <a:schemeClr val="dk2"/>
              </a:solidFill>
              <a:latin typeface="Inter Tight"/>
              <a:ea typeface="Inter Tight"/>
              <a:cs typeface="Inter Tight"/>
              <a:sym typeface="Inter Tight"/>
            </a:endParaRPr>
          </a:p>
        </p:txBody>
      </p:sp>
      <p:sp>
        <p:nvSpPr>
          <p:cNvPr id="403" name="Google Shape;403;p49"/>
          <p:cNvSpPr txBox="1"/>
          <p:nvPr>
            <p:ph idx="5" type="body"/>
          </p:nvPr>
        </p:nvSpPr>
        <p:spPr>
          <a:xfrm>
            <a:off x="423938" y="1629325"/>
            <a:ext cx="27054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t>Filtering Results:</a:t>
            </a:r>
            <a:endParaRPr b="1" sz="1700"/>
          </a:p>
        </p:txBody>
      </p:sp>
      <p:pic>
        <p:nvPicPr>
          <p:cNvPr id="404" name="Google Shape;404;p49"/>
          <p:cNvPicPr preferRelativeResize="0"/>
          <p:nvPr/>
        </p:nvPicPr>
        <p:blipFill>
          <a:blip r:embed="rId3">
            <a:alphaModFix/>
          </a:blip>
          <a:stretch>
            <a:fillRect/>
          </a:stretch>
        </p:blipFill>
        <p:spPr>
          <a:xfrm>
            <a:off x="236800" y="2229825"/>
            <a:ext cx="3884900" cy="2913675"/>
          </a:xfrm>
          <a:prstGeom prst="rect">
            <a:avLst/>
          </a:prstGeom>
          <a:noFill/>
          <a:ln>
            <a:noFill/>
          </a:ln>
        </p:spPr>
      </p:pic>
      <p:pic>
        <p:nvPicPr>
          <p:cNvPr id="405" name="Google Shape;405;p49"/>
          <p:cNvPicPr preferRelativeResize="0"/>
          <p:nvPr/>
        </p:nvPicPr>
        <p:blipFill>
          <a:blip r:embed="rId4">
            <a:alphaModFix/>
          </a:blip>
          <a:stretch>
            <a:fillRect/>
          </a:stretch>
        </p:blipFill>
        <p:spPr>
          <a:xfrm>
            <a:off x="4740475" y="2019899"/>
            <a:ext cx="4164774" cy="312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0"/>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pic>
        <p:nvPicPr>
          <p:cNvPr id="412" name="Google Shape;412;p50"/>
          <p:cNvPicPr preferRelativeResize="0"/>
          <p:nvPr/>
        </p:nvPicPr>
        <p:blipFill>
          <a:blip r:embed="rId3">
            <a:alphaModFix/>
          </a:blip>
          <a:stretch>
            <a:fillRect/>
          </a:stretch>
        </p:blipFill>
        <p:spPr>
          <a:xfrm>
            <a:off x="106900" y="1675950"/>
            <a:ext cx="4085050" cy="2812075"/>
          </a:xfrm>
          <a:prstGeom prst="rect">
            <a:avLst/>
          </a:prstGeom>
          <a:noFill/>
          <a:ln>
            <a:noFill/>
          </a:ln>
        </p:spPr>
      </p:pic>
      <p:pic>
        <p:nvPicPr>
          <p:cNvPr id="413" name="Google Shape;413;p50"/>
          <p:cNvPicPr preferRelativeResize="0"/>
          <p:nvPr/>
        </p:nvPicPr>
        <p:blipFill>
          <a:blip r:embed="rId4">
            <a:alphaModFix/>
          </a:blip>
          <a:stretch>
            <a:fillRect/>
          </a:stretch>
        </p:blipFill>
        <p:spPr>
          <a:xfrm>
            <a:off x="4985299" y="1675950"/>
            <a:ext cx="3749426" cy="2812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1"/>
          <p:cNvSpPr txBox="1"/>
          <p:nvPr>
            <p:ph type="title"/>
          </p:nvPr>
        </p:nvSpPr>
        <p:spPr>
          <a:xfrm>
            <a:off x="334200" y="4980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20" name="Google Shape;420;p51"/>
          <p:cNvSpPr txBox="1"/>
          <p:nvPr/>
        </p:nvSpPr>
        <p:spPr>
          <a:xfrm>
            <a:off x="248600" y="1060800"/>
            <a:ext cx="8401200" cy="3021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Here also we have also used band pass butterworth Filter with the band pass 20 to 320 Hz. Second one is notch filter to remove the 50 Hz.</a:t>
            </a:r>
            <a:endParaRPr>
              <a:solidFill>
                <a:schemeClr val="dk1"/>
              </a:solidFill>
              <a:latin typeface="Inter Tight"/>
              <a:ea typeface="Inter Tight"/>
              <a:cs typeface="Inter Tight"/>
              <a:sym typeface="Inter Tight"/>
            </a:endParaRPr>
          </a:p>
          <a:p>
            <a:pPr indent="-317500" lvl="0" marL="457200" rtl="0" algn="just">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For the base Signal we were able to remove enough noise but there is still noise we can see.</a:t>
            </a:r>
            <a:endParaRPr>
              <a:solidFill>
                <a:schemeClr val="dk1"/>
              </a:solidFill>
              <a:latin typeface="Inter Tight"/>
              <a:ea typeface="Inter Tight"/>
              <a:cs typeface="Inter Tight"/>
              <a:sym typeface="Inter Tight"/>
            </a:endParaRPr>
          </a:p>
          <a:p>
            <a:pPr indent="-317500" lvl="0" marL="457200" rtl="0" algn="just">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For the with load and without load signal we were able to get nearly same signal which we wanted.</a:t>
            </a:r>
            <a:endParaRPr>
              <a:solidFill>
                <a:schemeClr val="dk1"/>
              </a:solidFill>
              <a:latin typeface="Inter Tight"/>
              <a:ea typeface="Inter Tight"/>
              <a:cs typeface="Inter Tight"/>
              <a:sym typeface="Inter Tight"/>
            </a:endParaRPr>
          </a:p>
          <a:p>
            <a:pPr indent="-317500" lvl="0" marL="457200" rtl="0" algn="just">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For the time domain analysis we have calculated the MAV, RMS and Variance.</a:t>
            </a:r>
            <a:br>
              <a:rPr lang="en">
                <a:solidFill>
                  <a:schemeClr val="dk1"/>
                </a:solidFill>
                <a:latin typeface="Inter Tight"/>
                <a:ea typeface="Inter Tight"/>
                <a:cs typeface="Inter Tight"/>
                <a:sym typeface="Inter Tight"/>
              </a:rPr>
            </a:br>
            <a:r>
              <a:rPr lang="en">
                <a:solidFill>
                  <a:schemeClr val="dk1"/>
                </a:solidFill>
                <a:latin typeface="Inter Tight"/>
                <a:ea typeface="Inter Tight"/>
                <a:cs typeface="Inter Tight"/>
                <a:sym typeface="Inter Tight"/>
              </a:rPr>
              <a:t>	Filtered Without Load Signal = MAV: 0.411, RMS: 0.413, Variance: 0.002</a:t>
            </a:r>
            <a:endParaRPr>
              <a:solidFill>
                <a:schemeClr val="dk1"/>
              </a:solidFill>
              <a:latin typeface="Inter Tight"/>
              <a:ea typeface="Inter Tight"/>
              <a:cs typeface="Inter Tight"/>
              <a:sym typeface="Inter Tight"/>
            </a:endParaRPr>
          </a:p>
          <a:p>
            <a:pPr indent="0" lvl="0" marL="0" rtl="0" algn="just">
              <a:spcBef>
                <a:spcPts val="0"/>
              </a:spcBef>
              <a:spcAft>
                <a:spcPts val="0"/>
              </a:spcAft>
              <a:buNone/>
            </a:pPr>
            <a:r>
              <a:rPr lang="en">
                <a:solidFill>
                  <a:schemeClr val="dk1"/>
                </a:solidFill>
                <a:latin typeface="Inter Tight"/>
                <a:ea typeface="Inter Tight"/>
                <a:cs typeface="Inter Tight"/>
                <a:sym typeface="Inter Tight"/>
              </a:rPr>
              <a:t>		Filtered With Load Signal= MAV: 0.473, RMS: 0.476, Variance: 0.003</a:t>
            </a:r>
            <a:endParaRPr>
              <a:solidFill>
                <a:schemeClr val="dk1"/>
              </a:solidFill>
              <a:latin typeface="Inter Tight"/>
              <a:ea typeface="Inter Tight"/>
              <a:cs typeface="Inter Tight"/>
              <a:sym typeface="Inter Tight"/>
            </a:endParaRPr>
          </a:p>
          <a:p>
            <a:pPr indent="-317500" lvl="0" marL="457200" rtl="0" algn="just">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When the load is applied, the MAV increases. This indicates that the signal's absolute amplitude has increased, which means when the muscle is exerting more force (due to the load) and contracting more strongly. </a:t>
            </a:r>
            <a:endParaRPr>
              <a:solidFill>
                <a:schemeClr val="dk1"/>
              </a:solidFill>
              <a:latin typeface="Inter Tight"/>
              <a:ea typeface="Inter Tight"/>
              <a:cs typeface="Inter Tight"/>
              <a:sym typeface="Inter Tight"/>
            </a:endParaRPr>
          </a:p>
          <a:p>
            <a:pPr indent="0" lvl="0" marL="457200" rtl="0" algn="just">
              <a:spcBef>
                <a:spcPts val="0"/>
              </a:spcBef>
              <a:spcAft>
                <a:spcPts val="0"/>
              </a:spcAft>
              <a:buNone/>
            </a:pPr>
            <a:r>
              <a:t/>
            </a:r>
            <a:endParaRPr>
              <a:solidFill>
                <a:schemeClr val="dk1"/>
              </a:solidFill>
              <a:latin typeface="Inter Tight"/>
              <a:ea typeface="Inter Tight"/>
              <a:cs typeface="Inter Tight"/>
              <a:sym typeface="Inter Tight"/>
            </a:endParaRPr>
          </a:p>
          <a:p>
            <a:pPr indent="0" lvl="0" marL="0" rtl="0" algn="just">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421" name="Google Shape;421;p51"/>
          <p:cNvSpPr txBox="1"/>
          <p:nvPr/>
        </p:nvSpPr>
        <p:spPr>
          <a:xfrm>
            <a:off x="-56725" y="3402900"/>
            <a:ext cx="8173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A higher RMS value with the load suggests that the muscle is generating more electrical activity or power in response to the external load. This is consistent with the muscle working harder to support the additional weight.</a:t>
            </a:r>
            <a:endParaRPr>
              <a:solidFill>
                <a:schemeClr val="dk1"/>
              </a:solidFill>
              <a:latin typeface="Inter Tight"/>
              <a:ea typeface="Inter Tight"/>
              <a:cs typeface="Inter Tight"/>
              <a:sym typeface="Inter Tight"/>
            </a:endParaRPr>
          </a:p>
          <a:p>
            <a:pPr indent="-317500" lvl="0" marL="457200" rtl="0" algn="l">
              <a:spcBef>
                <a:spcPts val="0"/>
              </a:spcBef>
              <a:spcAft>
                <a:spcPts val="0"/>
              </a:spcAft>
              <a:buClr>
                <a:schemeClr val="dk1"/>
              </a:buClr>
              <a:buSzPts val="1400"/>
              <a:buFont typeface="Inter Tight"/>
              <a:buChar char="●"/>
            </a:pPr>
            <a:r>
              <a:rPr lang="en">
                <a:solidFill>
                  <a:schemeClr val="dk1"/>
                </a:solidFill>
                <a:latin typeface="Inter Tight"/>
                <a:ea typeface="Inter Tight"/>
                <a:cs typeface="Inter Tight"/>
                <a:sym typeface="Inter Tight"/>
              </a:rPr>
              <a:t>The increase in variance with the load suggests that the muscle’s electrical activity is more variable or less consistent when a load is applied. This could be due to varying muscle contractions, or fatigue.</a:t>
            </a:r>
            <a:endParaRPr>
              <a:solidFill>
                <a:schemeClr val="dk1"/>
              </a:solidFill>
              <a:latin typeface="Inter Tight"/>
              <a:ea typeface="Inter Tight"/>
              <a:cs typeface="Inter Tight"/>
              <a:sym typeface="Inter Tight"/>
            </a:endParaRPr>
          </a:p>
          <a:p>
            <a:pPr indent="0" lvl="0" marL="457200" rtl="0" algn="l">
              <a:spcBef>
                <a:spcPts val="0"/>
              </a:spcBef>
              <a:spcAft>
                <a:spcPts val="0"/>
              </a:spcAft>
              <a:buNone/>
            </a:pPr>
            <a:r>
              <a:t/>
            </a:r>
            <a:endParaRPr>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a:solidFill>
                <a:schemeClr val="dk1"/>
              </a:solidFill>
              <a:latin typeface="Inter Tight"/>
              <a:ea typeface="Inter Tight"/>
              <a:cs typeface="Inter Tight"/>
              <a:sym typeface="Inter T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52"/>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28" name="Google Shape;428;p52"/>
          <p:cNvSpPr txBox="1"/>
          <p:nvPr>
            <p:ph idx="1" type="subTitle"/>
          </p:nvPr>
        </p:nvSpPr>
        <p:spPr>
          <a:xfrm>
            <a:off x="381074" y="1182925"/>
            <a:ext cx="48396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2 - Exercise 1 (Triceps Kickback)</a:t>
            </a:r>
            <a:endParaRPr b="1" sz="1900">
              <a:solidFill>
                <a:schemeClr val="dk2"/>
              </a:solidFill>
              <a:latin typeface="Inter Tight"/>
              <a:ea typeface="Inter Tight"/>
              <a:cs typeface="Inter Tight"/>
              <a:sym typeface="Inter Tight"/>
            </a:endParaRPr>
          </a:p>
        </p:txBody>
      </p:sp>
      <p:sp>
        <p:nvSpPr>
          <p:cNvPr id="429" name="Google Shape;429;p52"/>
          <p:cNvSpPr txBox="1"/>
          <p:nvPr>
            <p:ph idx="5" type="body"/>
          </p:nvPr>
        </p:nvSpPr>
        <p:spPr>
          <a:xfrm>
            <a:off x="423938" y="1629325"/>
            <a:ext cx="27054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t>Filtering Results:</a:t>
            </a:r>
            <a:endParaRPr b="1" sz="1700"/>
          </a:p>
        </p:txBody>
      </p:sp>
      <p:pic>
        <p:nvPicPr>
          <p:cNvPr id="430" name="Google Shape;430;p52"/>
          <p:cNvPicPr preferRelativeResize="0"/>
          <p:nvPr/>
        </p:nvPicPr>
        <p:blipFill>
          <a:blip r:embed="rId3">
            <a:alphaModFix/>
          </a:blip>
          <a:stretch>
            <a:fillRect/>
          </a:stretch>
        </p:blipFill>
        <p:spPr>
          <a:xfrm>
            <a:off x="333925" y="2075725"/>
            <a:ext cx="3935566" cy="2951675"/>
          </a:xfrm>
          <a:prstGeom prst="rect">
            <a:avLst/>
          </a:prstGeom>
          <a:noFill/>
          <a:ln>
            <a:noFill/>
          </a:ln>
        </p:spPr>
      </p:pic>
      <p:pic>
        <p:nvPicPr>
          <p:cNvPr id="431" name="Google Shape;431;p52"/>
          <p:cNvPicPr preferRelativeResize="0"/>
          <p:nvPr/>
        </p:nvPicPr>
        <p:blipFill>
          <a:blip r:embed="rId4">
            <a:alphaModFix/>
          </a:blip>
          <a:stretch>
            <a:fillRect/>
          </a:stretch>
        </p:blipFill>
        <p:spPr>
          <a:xfrm>
            <a:off x="5051941" y="1986850"/>
            <a:ext cx="3935566" cy="295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7" name="Google Shape;437;p53"/>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pic>
        <p:nvPicPr>
          <p:cNvPr id="438" name="Google Shape;438;p53"/>
          <p:cNvPicPr preferRelativeResize="0"/>
          <p:nvPr/>
        </p:nvPicPr>
        <p:blipFill>
          <a:blip r:embed="rId3">
            <a:alphaModFix/>
          </a:blip>
          <a:stretch>
            <a:fillRect/>
          </a:stretch>
        </p:blipFill>
        <p:spPr>
          <a:xfrm>
            <a:off x="4985299" y="1675950"/>
            <a:ext cx="3749426" cy="2812076"/>
          </a:xfrm>
          <a:prstGeom prst="rect">
            <a:avLst/>
          </a:prstGeom>
          <a:noFill/>
          <a:ln>
            <a:noFill/>
          </a:ln>
        </p:spPr>
      </p:pic>
      <p:pic>
        <p:nvPicPr>
          <p:cNvPr id="439" name="Google Shape;439;p53"/>
          <p:cNvPicPr preferRelativeResize="0"/>
          <p:nvPr/>
        </p:nvPicPr>
        <p:blipFill>
          <a:blip r:embed="rId4">
            <a:alphaModFix/>
          </a:blip>
          <a:stretch>
            <a:fillRect/>
          </a:stretch>
        </p:blipFill>
        <p:spPr>
          <a:xfrm>
            <a:off x="120250" y="1759725"/>
            <a:ext cx="3709451" cy="278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54"/>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46" name="Google Shape;446;p54"/>
          <p:cNvSpPr txBox="1"/>
          <p:nvPr/>
        </p:nvSpPr>
        <p:spPr>
          <a:xfrm>
            <a:off x="174200" y="1493750"/>
            <a:ext cx="8475600" cy="3564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Here also we have also used band pass butterworth Filter with the band pass 20 to 320 Hz. Second one is notch filter to remove the 50 Hz.</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base Signal we were able to remove enough noise but there is still noise we can see.</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with load and without load signal we were able to get nearly same signal which we wanted.</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time domain analysis we have calculated the MAV, RMS and Variance.</a:t>
            </a:r>
            <a:br>
              <a:rPr lang="en" sz="1700">
                <a:solidFill>
                  <a:schemeClr val="dk1"/>
                </a:solidFill>
                <a:latin typeface="Inter Tight"/>
                <a:ea typeface="Inter Tight"/>
                <a:cs typeface="Inter Tight"/>
                <a:sym typeface="Inter Tight"/>
              </a:rPr>
            </a:br>
            <a:r>
              <a:rPr lang="en" sz="1700">
                <a:solidFill>
                  <a:schemeClr val="dk1"/>
                </a:solidFill>
                <a:latin typeface="Inter Tight"/>
                <a:ea typeface="Inter Tight"/>
                <a:cs typeface="Inter Tight"/>
                <a:sym typeface="Inter Tight"/>
              </a:rPr>
              <a:t>	Filtered Without Load Signal = MAV: 0.491, RMS: 0.493, Variance: 0.002</a:t>
            </a:r>
            <a:endParaRPr sz="1700">
              <a:solidFill>
                <a:schemeClr val="dk1"/>
              </a:solidFill>
              <a:latin typeface="Inter Tight"/>
              <a:ea typeface="Inter Tight"/>
              <a:cs typeface="Inter Tight"/>
              <a:sym typeface="Inter Tight"/>
            </a:endParaRPr>
          </a:p>
          <a:p>
            <a:pPr indent="0" lvl="0" marL="914400" rtl="0" algn="l">
              <a:spcBef>
                <a:spcPts val="0"/>
              </a:spcBef>
              <a:spcAft>
                <a:spcPts val="0"/>
              </a:spcAft>
              <a:buNone/>
            </a:pPr>
            <a:r>
              <a:rPr lang="en" sz="1700">
                <a:solidFill>
                  <a:schemeClr val="dk1"/>
                </a:solidFill>
                <a:latin typeface="Inter Tight"/>
                <a:ea typeface="Inter Tight"/>
                <a:cs typeface="Inter Tight"/>
                <a:sym typeface="Inter Tight"/>
              </a:rPr>
              <a:t>Filtered With Load Signal= MAV: 0.562, RMS: 0.564, Variance: 0.002</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When the load is applied, the MAV increases. This indicates that the signal's absolute amplitude has increased, which means when the muscle is exerting more force (due to the load) and contracting more strongly.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Clr>
                <a:schemeClr val="accent1"/>
              </a:buClr>
              <a:buSzPts val="1100"/>
              <a:buFont typeface="Arial"/>
              <a:buNone/>
            </a:pPr>
            <a:r>
              <a:t/>
            </a:r>
            <a:endParaRPr sz="1800">
              <a:solidFill>
                <a:srgbClr val="595959"/>
              </a:solidFill>
            </a:endParaRPr>
          </a:p>
          <a:p>
            <a:pPr indent="0" lvl="0" marL="457200" rtl="0" algn="l">
              <a:spcBef>
                <a:spcPts val="0"/>
              </a:spcBef>
              <a:spcAft>
                <a:spcPts val="0"/>
              </a:spcAft>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55"/>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53" name="Google Shape;453;p55"/>
          <p:cNvSpPr txBox="1"/>
          <p:nvPr>
            <p:ph idx="1" type="subTitle"/>
          </p:nvPr>
        </p:nvSpPr>
        <p:spPr>
          <a:xfrm>
            <a:off x="381094" y="1182925"/>
            <a:ext cx="68541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2 - Exercise 2 (Triceps Overhead Extension)</a:t>
            </a:r>
            <a:endParaRPr b="1" sz="1900">
              <a:solidFill>
                <a:schemeClr val="dk2"/>
              </a:solidFill>
              <a:latin typeface="Inter Tight"/>
              <a:ea typeface="Inter Tight"/>
              <a:cs typeface="Inter Tight"/>
              <a:sym typeface="Inter Tight"/>
            </a:endParaRPr>
          </a:p>
        </p:txBody>
      </p:sp>
      <p:sp>
        <p:nvSpPr>
          <p:cNvPr id="454" name="Google Shape;454;p55"/>
          <p:cNvSpPr txBox="1"/>
          <p:nvPr>
            <p:ph idx="5" type="body"/>
          </p:nvPr>
        </p:nvSpPr>
        <p:spPr>
          <a:xfrm>
            <a:off x="423938" y="1629325"/>
            <a:ext cx="27054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t>Filtering Results:</a:t>
            </a:r>
            <a:endParaRPr b="1" sz="1700"/>
          </a:p>
        </p:txBody>
      </p:sp>
      <p:pic>
        <p:nvPicPr>
          <p:cNvPr id="455" name="Google Shape;455;p55"/>
          <p:cNvPicPr preferRelativeResize="0"/>
          <p:nvPr/>
        </p:nvPicPr>
        <p:blipFill>
          <a:blip r:embed="rId3">
            <a:alphaModFix/>
          </a:blip>
          <a:stretch>
            <a:fillRect/>
          </a:stretch>
        </p:blipFill>
        <p:spPr>
          <a:xfrm>
            <a:off x="381075" y="2112600"/>
            <a:ext cx="3600224" cy="2700175"/>
          </a:xfrm>
          <a:prstGeom prst="rect">
            <a:avLst/>
          </a:prstGeom>
          <a:noFill/>
          <a:ln>
            <a:noFill/>
          </a:ln>
        </p:spPr>
      </p:pic>
      <p:pic>
        <p:nvPicPr>
          <p:cNvPr id="456" name="Google Shape;456;p55"/>
          <p:cNvPicPr preferRelativeResize="0"/>
          <p:nvPr/>
        </p:nvPicPr>
        <p:blipFill>
          <a:blip r:embed="rId4">
            <a:alphaModFix/>
          </a:blip>
          <a:stretch>
            <a:fillRect/>
          </a:stretch>
        </p:blipFill>
        <p:spPr>
          <a:xfrm>
            <a:off x="4897575" y="2044100"/>
            <a:ext cx="3691599" cy="276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56"/>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pic>
        <p:nvPicPr>
          <p:cNvPr id="463" name="Google Shape;463;p56"/>
          <p:cNvPicPr preferRelativeResize="0"/>
          <p:nvPr/>
        </p:nvPicPr>
        <p:blipFill>
          <a:blip r:embed="rId3">
            <a:alphaModFix/>
          </a:blip>
          <a:stretch>
            <a:fillRect/>
          </a:stretch>
        </p:blipFill>
        <p:spPr>
          <a:xfrm>
            <a:off x="441075" y="1815400"/>
            <a:ext cx="4050900" cy="3038150"/>
          </a:xfrm>
          <a:prstGeom prst="rect">
            <a:avLst/>
          </a:prstGeom>
          <a:noFill/>
          <a:ln>
            <a:noFill/>
          </a:ln>
        </p:spPr>
      </p:pic>
      <p:pic>
        <p:nvPicPr>
          <p:cNvPr id="464" name="Google Shape;464;p56"/>
          <p:cNvPicPr preferRelativeResize="0"/>
          <p:nvPr/>
        </p:nvPicPr>
        <p:blipFill>
          <a:blip r:embed="rId4">
            <a:alphaModFix/>
          </a:blip>
          <a:stretch>
            <a:fillRect/>
          </a:stretch>
        </p:blipFill>
        <p:spPr>
          <a:xfrm>
            <a:off x="4787000" y="1917652"/>
            <a:ext cx="3914524" cy="293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57"/>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471" name="Google Shape;471;p57"/>
          <p:cNvSpPr txBox="1"/>
          <p:nvPr/>
        </p:nvSpPr>
        <p:spPr>
          <a:xfrm>
            <a:off x="174200" y="1493750"/>
            <a:ext cx="8475600" cy="35640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Here also we have also used band pass butterworth Filter with the band pass 20 to 320 Hz. Second one is notch filter to remove the 50 Hz.</a:t>
            </a:r>
            <a:endParaRPr sz="1500">
              <a:solidFill>
                <a:schemeClr val="dk1"/>
              </a:solidFill>
              <a:latin typeface="Inter Tight"/>
              <a:ea typeface="Inter Tight"/>
              <a:cs typeface="Inter Tight"/>
              <a:sym typeface="Inter Tight"/>
            </a:endParaRPr>
          </a:p>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For the base Signal we were able to remove enough noise but there is still noise we can see.</a:t>
            </a:r>
            <a:endParaRPr sz="1500">
              <a:solidFill>
                <a:schemeClr val="dk1"/>
              </a:solidFill>
              <a:latin typeface="Inter Tight"/>
              <a:ea typeface="Inter Tight"/>
              <a:cs typeface="Inter Tight"/>
              <a:sym typeface="Inter Tight"/>
            </a:endParaRPr>
          </a:p>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For the with load and without load signal we were able to get nearly same signal which we wanted.</a:t>
            </a:r>
            <a:endParaRPr sz="1500">
              <a:solidFill>
                <a:schemeClr val="dk1"/>
              </a:solidFill>
              <a:latin typeface="Inter Tight"/>
              <a:ea typeface="Inter Tight"/>
              <a:cs typeface="Inter Tight"/>
              <a:sym typeface="Inter Tight"/>
            </a:endParaRPr>
          </a:p>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For the time domain analysis we have calculated the MAV, RMS and Variance.</a:t>
            </a:r>
            <a:br>
              <a:rPr lang="en" sz="1500">
                <a:solidFill>
                  <a:schemeClr val="dk1"/>
                </a:solidFill>
                <a:latin typeface="Inter Tight"/>
                <a:ea typeface="Inter Tight"/>
                <a:cs typeface="Inter Tight"/>
                <a:sym typeface="Inter Tight"/>
              </a:rPr>
            </a:br>
            <a:r>
              <a:rPr lang="en" sz="1500">
                <a:solidFill>
                  <a:schemeClr val="dk1"/>
                </a:solidFill>
                <a:latin typeface="Inter Tight"/>
                <a:ea typeface="Inter Tight"/>
                <a:cs typeface="Inter Tight"/>
                <a:sym typeface="Inter Tight"/>
              </a:rPr>
              <a:t>	Filtered Without Load Signal = MAV: 0.520, RMS: 0.524, Variance: 0.001</a:t>
            </a:r>
            <a:endParaRPr sz="1500">
              <a:solidFill>
                <a:schemeClr val="dk1"/>
              </a:solidFill>
              <a:latin typeface="Inter Tight"/>
              <a:ea typeface="Inter Tight"/>
              <a:cs typeface="Inter Tight"/>
              <a:sym typeface="Inter Tight"/>
            </a:endParaRPr>
          </a:p>
          <a:p>
            <a:pPr indent="0" lvl="0" marL="914400" rtl="0" algn="just">
              <a:spcBef>
                <a:spcPts val="0"/>
              </a:spcBef>
              <a:spcAft>
                <a:spcPts val="0"/>
              </a:spcAft>
              <a:buNone/>
            </a:pPr>
            <a:r>
              <a:rPr lang="en" sz="1500">
                <a:solidFill>
                  <a:schemeClr val="dk1"/>
                </a:solidFill>
                <a:latin typeface="Inter Tight"/>
                <a:ea typeface="Inter Tight"/>
                <a:cs typeface="Inter Tight"/>
                <a:sym typeface="Inter Tight"/>
              </a:rPr>
              <a:t>Filtered With Load Signal= MAV: 0.531, RMS: 0.532, Variance: 0.001</a:t>
            </a:r>
            <a:endParaRPr sz="1500">
              <a:solidFill>
                <a:schemeClr val="dk1"/>
              </a:solidFill>
              <a:latin typeface="Inter Tight"/>
              <a:ea typeface="Inter Tight"/>
              <a:cs typeface="Inter Tight"/>
              <a:sym typeface="Inter Tight"/>
            </a:endParaRPr>
          </a:p>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When the load is applied, the MAV increases. This indicates that the signal's absolute amplitude has increased, which means when the muscle is exerting more force (due to the load) and contracting more strongly. </a:t>
            </a:r>
            <a:endParaRPr sz="1500">
              <a:solidFill>
                <a:schemeClr val="dk1"/>
              </a:solidFill>
              <a:latin typeface="Inter Tight"/>
              <a:ea typeface="Inter Tight"/>
              <a:cs typeface="Inter Tight"/>
              <a:sym typeface="Inter Tight"/>
            </a:endParaRPr>
          </a:p>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A higher RMS value with the load suggests that the muscle is generating more electrical activity or power in response to the external load. This is consistent with the muscle working harder to support the additional weight.</a:t>
            </a:r>
            <a:endParaRPr sz="1500">
              <a:solidFill>
                <a:schemeClr val="dk1"/>
              </a:solidFill>
              <a:latin typeface="Inter Tight"/>
              <a:ea typeface="Inter Tight"/>
              <a:cs typeface="Inter Tight"/>
              <a:sym typeface="Inter Tight"/>
            </a:endParaRPr>
          </a:p>
          <a:p>
            <a:pPr indent="0" lvl="0" marL="0" rtl="0" algn="just">
              <a:spcBef>
                <a:spcPts val="0"/>
              </a:spcBef>
              <a:spcAft>
                <a:spcPts val="0"/>
              </a:spcAft>
              <a:buClr>
                <a:schemeClr val="accent1"/>
              </a:buClr>
              <a:buSzPts val="1100"/>
              <a:buFont typeface="Arial"/>
              <a:buNone/>
            </a:pPr>
            <a:r>
              <a:t/>
            </a:r>
            <a:endParaRPr sz="1500">
              <a:solidFill>
                <a:schemeClr val="dk1"/>
              </a:solidFill>
              <a:latin typeface="Inter Tight"/>
              <a:ea typeface="Inter Tight"/>
              <a:cs typeface="Inter Tight"/>
              <a:sym typeface="Inter Tight"/>
            </a:endParaRPr>
          </a:p>
          <a:p>
            <a:pPr indent="0" lvl="0" marL="0" rtl="0" algn="just">
              <a:spcBef>
                <a:spcPts val="0"/>
              </a:spcBef>
              <a:spcAft>
                <a:spcPts val="0"/>
              </a:spcAft>
              <a:buClr>
                <a:schemeClr val="accent1"/>
              </a:buClr>
              <a:buSzPts val="1100"/>
              <a:buFont typeface="Arial"/>
              <a:buNone/>
            </a:pPr>
            <a:r>
              <a:t/>
            </a:r>
            <a:endParaRPr sz="1500">
              <a:solidFill>
                <a:schemeClr val="dk1"/>
              </a:solidFill>
              <a:latin typeface="Inter Tight"/>
              <a:ea typeface="Inter Tight"/>
              <a:cs typeface="Inter Tight"/>
              <a:sym typeface="Inter T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58"/>
          <p:cNvSpPr txBox="1"/>
          <p:nvPr>
            <p:ph type="title"/>
          </p:nvPr>
        </p:nvSpPr>
        <p:spPr>
          <a:xfrm>
            <a:off x="105850" y="10440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Frequency Domain Analysis</a:t>
            </a:r>
            <a:endParaRPr/>
          </a:p>
        </p:txBody>
      </p:sp>
      <p:pic>
        <p:nvPicPr>
          <p:cNvPr id="478" name="Google Shape;478;p58"/>
          <p:cNvPicPr preferRelativeResize="0"/>
          <p:nvPr/>
        </p:nvPicPr>
        <p:blipFill>
          <a:blip r:embed="rId3">
            <a:alphaModFix/>
          </a:blip>
          <a:stretch>
            <a:fillRect/>
          </a:stretch>
        </p:blipFill>
        <p:spPr>
          <a:xfrm>
            <a:off x="105850" y="1229300"/>
            <a:ext cx="4715600" cy="3455150"/>
          </a:xfrm>
          <a:prstGeom prst="rect">
            <a:avLst/>
          </a:prstGeom>
          <a:noFill/>
          <a:ln>
            <a:noFill/>
          </a:ln>
        </p:spPr>
      </p:pic>
      <p:sp>
        <p:nvSpPr>
          <p:cNvPr id="479" name="Google Shape;479;p58"/>
          <p:cNvSpPr txBox="1"/>
          <p:nvPr/>
        </p:nvSpPr>
        <p:spPr>
          <a:xfrm>
            <a:off x="5626375" y="915375"/>
            <a:ext cx="3183000" cy="4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Base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The signal exhibits three </a:t>
            </a:r>
            <a:r>
              <a:rPr lang="en" sz="1300">
                <a:solidFill>
                  <a:schemeClr val="dk1"/>
                </a:solidFill>
                <a:latin typeface="Inter Tight"/>
                <a:ea typeface="Inter Tight"/>
                <a:cs typeface="Inter Tight"/>
                <a:sym typeface="Inter Tight"/>
              </a:rPr>
              <a:t>dominant frequestion</a:t>
            </a:r>
            <a:r>
              <a:rPr lang="en" sz="1300">
                <a:solidFill>
                  <a:schemeClr val="dk1"/>
                </a:solidFill>
                <a:latin typeface="Inter Tight"/>
                <a:ea typeface="Inter Tight"/>
                <a:cs typeface="Inter Tight"/>
                <a:sym typeface="Inter Tight"/>
              </a:rPr>
              <a:t>.</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Without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Increased frequency components in the range of 20–250 Hz compared to the base signal, indicating muscle activation during exercise without load.</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Tight"/>
                <a:ea typeface="Inter Tight"/>
                <a:cs typeface="Inter Tight"/>
                <a:sym typeface="Inter Tight"/>
              </a:rPr>
              <a:t>Significant increase in </a:t>
            </a:r>
            <a:r>
              <a:rPr lang="en" sz="1300" u="sng">
                <a:solidFill>
                  <a:schemeClr val="dk1"/>
                </a:solidFill>
                <a:latin typeface="Inter Tight"/>
                <a:ea typeface="Inter Tight"/>
                <a:cs typeface="Inter Tight"/>
                <a:sym typeface="Inter Tight"/>
              </a:rPr>
              <a:t>amplitude</a:t>
            </a:r>
            <a:r>
              <a:rPr b="1" lang="en" sz="1300">
                <a:solidFill>
                  <a:schemeClr val="dk1"/>
                </a:solidFill>
                <a:latin typeface="Inter Tight"/>
                <a:ea typeface="Inter Tight"/>
                <a:cs typeface="Inter Tight"/>
                <a:sym typeface="Inter Tight"/>
              </a:rPr>
              <a:t> </a:t>
            </a:r>
            <a:r>
              <a:rPr lang="en" sz="1300">
                <a:solidFill>
                  <a:schemeClr val="dk1"/>
                </a:solidFill>
                <a:latin typeface="Inter Tight"/>
                <a:ea typeface="Inter Tight"/>
                <a:cs typeface="Inter Tight"/>
                <a:sym typeface="Inter Tight"/>
              </a:rPr>
              <a:t>within the 20-150 Hz range, reflecting heightened muscle activity under load.</a:t>
            </a:r>
            <a:endParaRPr sz="1300">
              <a:solidFill>
                <a:schemeClr val="dk1"/>
              </a:solidFill>
              <a:latin typeface="Inter Tight"/>
              <a:ea typeface="Inter Tight"/>
              <a:cs typeface="Inter Tight"/>
              <a:sym typeface="Inter Tight"/>
            </a:endParaRPr>
          </a:p>
          <a:p>
            <a:pPr indent="0" lvl="0" marL="0" rtl="0" algn="l">
              <a:spcBef>
                <a:spcPts val="2100"/>
              </a:spcBef>
              <a:spcAft>
                <a:spcPts val="0"/>
              </a:spcAft>
              <a:buNone/>
            </a:pPr>
            <a:r>
              <a:t/>
            </a:r>
            <a:endParaRPr sz="1100">
              <a:solidFill>
                <a:schemeClr val="dk1"/>
              </a:solidFill>
              <a:latin typeface="Inter Tight"/>
              <a:ea typeface="Inter Tight"/>
              <a:cs typeface="Inter Tight"/>
              <a:sym typeface="Inter Tight"/>
            </a:endParaRPr>
          </a:p>
        </p:txBody>
      </p:sp>
      <p:sp>
        <p:nvSpPr>
          <p:cNvPr id="480" name="Google Shape;480;p58"/>
          <p:cNvSpPr txBox="1"/>
          <p:nvPr>
            <p:ph idx="1" type="subTitle"/>
          </p:nvPr>
        </p:nvSpPr>
        <p:spPr>
          <a:xfrm>
            <a:off x="156069" y="720000"/>
            <a:ext cx="68541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1- Exercise 1 (Triceps Kickback)</a:t>
            </a:r>
            <a:endParaRPr b="1" sz="1900">
              <a:solidFill>
                <a:schemeClr val="dk2"/>
              </a:solidFill>
              <a:latin typeface="Inter Tight"/>
              <a:ea typeface="Inter Tight"/>
              <a:cs typeface="Inter Tight"/>
              <a:sym typeface="Inter T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Outline</a:t>
            </a:r>
            <a:endParaRPr/>
          </a:p>
        </p:txBody>
      </p:sp>
      <p:sp>
        <p:nvSpPr>
          <p:cNvPr id="328" name="Google Shape;328;p41"/>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Problem Statement</a:t>
            </a:r>
            <a:endParaRPr/>
          </a:p>
        </p:txBody>
      </p:sp>
      <p:sp>
        <p:nvSpPr>
          <p:cNvPr id="329" name="Google Shape;329;p41"/>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Data Acquisition</a:t>
            </a:r>
            <a:endParaRPr/>
          </a:p>
        </p:txBody>
      </p:sp>
      <p:sp>
        <p:nvSpPr>
          <p:cNvPr id="330" name="Google Shape;330;p41"/>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Raw Data Analysis</a:t>
            </a:r>
            <a:endParaRPr/>
          </a:p>
        </p:txBody>
      </p:sp>
      <p:sp>
        <p:nvSpPr>
          <p:cNvPr id="331" name="Google Shape;331;p41"/>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Time Domain Analysis</a:t>
            </a:r>
            <a:endParaRPr/>
          </a:p>
        </p:txBody>
      </p:sp>
      <p:sp>
        <p:nvSpPr>
          <p:cNvPr id="332" name="Google Shape;332;p41"/>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Frequency Domain Analysis</a:t>
            </a:r>
            <a:endParaRPr/>
          </a:p>
        </p:txBody>
      </p:sp>
      <p:sp>
        <p:nvSpPr>
          <p:cNvPr id="333" name="Google Shape;333;p41"/>
          <p:cNvSpPr txBox="1"/>
          <p:nvPr>
            <p:ph idx="6" type="subTitle"/>
          </p:nvPr>
        </p:nvSpPr>
        <p:spPr>
          <a:xfrm>
            <a:off x="5327851" y="2348550"/>
            <a:ext cx="3234300" cy="68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Conclusion and Summary of Results</a:t>
            </a:r>
            <a:endParaRPr/>
          </a:p>
        </p:txBody>
      </p:sp>
      <p:sp>
        <p:nvSpPr>
          <p:cNvPr id="334" name="Google Shape;334;p41"/>
          <p:cNvSpPr txBox="1"/>
          <p:nvPr/>
        </p:nvSpPr>
        <p:spPr>
          <a:xfrm>
            <a:off x="365450" y="2348550"/>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1</a:t>
            </a:r>
            <a:endParaRPr sz="1700">
              <a:solidFill>
                <a:schemeClr val="dk2"/>
              </a:solidFill>
              <a:latin typeface="Inter Tight SemiBold"/>
              <a:ea typeface="Inter Tight SemiBold"/>
              <a:cs typeface="Inter Tight SemiBold"/>
              <a:sym typeface="Inter Tight SemiBold"/>
            </a:endParaRPr>
          </a:p>
        </p:txBody>
      </p:sp>
      <p:sp>
        <p:nvSpPr>
          <p:cNvPr id="335" name="Google Shape;335;p41"/>
          <p:cNvSpPr txBox="1"/>
          <p:nvPr/>
        </p:nvSpPr>
        <p:spPr>
          <a:xfrm>
            <a:off x="365450" y="2802868"/>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2</a:t>
            </a:r>
            <a:endParaRPr sz="1700">
              <a:solidFill>
                <a:schemeClr val="dk2"/>
              </a:solidFill>
              <a:latin typeface="Inter Tight SemiBold"/>
              <a:ea typeface="Inter Tight SemiBold"/>
              <a:cs typeface="Inter Tight SemiBold"/>
              <a:sym typeface="Inter Tight SemiBold"/>
            </a:endParaRPr>
          </a:p>
        </p:txBody>
      </p:sp>
      <p:sp>
        <p:nvSpPr>
          <p:cNvPr id="336" name="Google Shape;336;p41"/>
          <p:cNvSpPr txBox="1"/>
          <p:nvPr/>
        </p:nvSpPr>
        <p:spPr>
          <a:xfrm>
            <a:off x="365450" y="3257186"/>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3</a:t>
            </a:r>
            <a:endParaRPr sz="1700">
              <a:solidFill>
                <a:schemeClr val="dk2"/>
              </a:solidFill>
              <a:latin typeface="Inter Tight SemiBold"/>
              <a:ea typeface="Inter Tight SemiBold"/>
              <a:cs typeface="Inter Tight SemiBold"/>
              <a:sym typeface="Inter Tight SemiBold"/>
            </a:endParaRPr>
          </a:p>
        </p:txBody>
      </p:sp>
      <p:sp>
        <p:nvSpPr>
          <p:cNvPr id="337" name="Google Shape;337;p41"/>
          <p:cNvSpPr txBox="1"/>
          <p:nvPr/>
        </p:nvSpPr>
        <p:spPr>
          <a:xfrm>
            <a:off x="365450" y="3711504"/>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4</a:t>
            </a:r>
            <a:endParaRPr sz="1700">
              <a:solidFill>
                <a:schemeClr val="dk2"/>
              </a:solidFill>
              <a:latin typeface="Inter Tight SemiBold"/>
              <a:ea typeface="Inter Tight SemiBold"/>
              <a:cs typeface="Inter Tight SemiBold"/>
              <a:sym typeface="Inter Tight SemiBold"/>
            </a:endParaRPr>
          </a:p>
        </p:txBody>
      </p:sp>
      <p:sp>
        <p:nvSpPr>
          <p:cNvPr id="338" name="Google Shape;338;p41"/>
          <p:cNvSpPr txBox="1"/>
          <p:nvPr/>
        </p:nvSpPr>
        <p:spPr>
          <a:xfrm>
            <a:off x="365450" y="4165821"/>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5</a:t>
            </a:r>
            <a:endParaRPr sz="1700">
              <a:solidFill>
                <a:schemeClr val="dk2"/>
              </a:solidFill>
              <a:latin typeface="Inter Tight SemiBold"/>
              <a:ea typeface="Inter Tight SemiBold"/>
              <a:cs typeface="Inter Tight SemiBold"/>
              <a:sym typeface="Inter Tight SemiBold"/>
            </a:endParaRPr>
          </a:p>
        </p:txBody>
      </p:sp>
      <p:sp>
        <p:nvSpPr>
          <p:cNvPr id="339" name="Google Shape;339;p41"/>
          <p:cNvSpPr txBox="1"/>
          <p:nvPr/>
        </p:nvSpPr>
        <p:spPr>
          <a:xfrm>
            <a:off x="4620375" y="2348550"/>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6</a:t>
            </a:r>
            <a:endParaRPr sz="17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6" name="Google Shape;486;p59"/>
          <p:cNvSpPr txBox="1"/>
          <p:nvPr>
            <p:ph type="title"/>
          </p:nvPr>
        </p:nvSpPr>
        <p:spPr>
          <a:xfrm>
            <a:off x="0" y="205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Power Spectral Density </a:t>
            </a:r>
            <a:endParaRPr/>
          </a:p>
        </p:txBody>
      </p:sp>
      <p:pic>
        <p:nvPicPr>
          <p:cNvPr id="487" name="Google Shape;487;p59"/>
          <p:cNvPicPr preferRelativeResize="0"/>
          <p:nvPr/>
        </p:nvPicPr>
        <p:blipFill>
          <a:blip r:embed="rId3">
            <a:alphaModFix/>
          </a:blip>
          <a:stretch>
            <a:fillRect/>
          </a:stretch>
        </p:blipFill>
        <p:spPr>
          <a:xfrm>
            <a:off x="138275" y="1379125"/>
            <a:ext cx="4211200" cy="3158400"/>
          </a:xfrm>
          <a:prstGeom prst="rect">
            <a:avLst/>
          </a:prstGeom>
          <a:noFill/>
          <a:ln>
            <a:noFill/>
          </a:ln>
        </p:spPr>
      </p:pic>
      <p:sp>
        <p:nvSpPr>
          <p:cNvPr id="488" name="Google Shape;488;p59"/>
          <p:cNvSpPr txBox="1"/>
          <p:nvPr/>
        </p:nvSpPr>
        <p:spPr>
          <a:xfrm>
            <a:off x="4819475" y="1172300"/>
            <a:ext cx="4339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p:txBody>
      </p:sp>
      <p:sp>
        <p:nvSpPr>
          <p:cNvPr id="489" name="Google Shape;489;p59"/>
          <p:cNvSpPr txBox="1"/>
          <p:nvPr/>
        </p:nvSpPr>
        <p:spPr>
          <a:xfrm>
            <a:off x="4572000" y="1123450"/>
            <a:ext cx="4274100" cy="2413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Base Signal:</a:t>
            </a:r>
            <a:r>
              <a:rPr lang="en">
                <a:solidFill>
                  <a:schemeClr val="dk1"/>
                </a:solidFill>
                <a:highlight>
                  <a:srgbClr val="FFFFFF"/>
                </a:highlight>
                <a:latin typeface="Inter Tight"/>
                <a:ea typeface="Inter Tight"/>
                <a:cs typeface="Inter Tight"/>
                <a:sym typeface="Inter Tight"/>
              </a:rPr>
              <a:t> Low power , consistent with minimal muscle engagement.</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Without Load Signal:</a:t>
            </a:r>
            <a:r>
              <a:rPr lang="en">
                <a:solidFill>
                  <a:schemeClr val="dk1"/>
                </a:solidFill>
                <a:highlight>
                  <a:srgbClr val="FFFFFF"/>
                </a:highlight>
                <a:latin typeface="Inter Tight"/>
                <a:ea typeface="Inter Tight"/>
                <a:cs typeface="Inter Tight"/>
                <a:sym typeface="Inter Tight"/>
              </a:rPr>
              <a:t> Increased power density in the 20–250 Hz range, indicating active muscle contraction.</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 Load Signal:</a:t>
            </a:r>
            <a:r>
              <a:rPr lang="en">
                <a:solidFill>
                  <a:schemeClr val="dk1"/>
                </a:solidFill>
                <a:highlight>
                  <a:srgbClr val="FFFFFF"/>
                </a:highlight>
                <a:latin typeface="Inter Tight"/>
                <a:ea typeface="Inter Tight"/>
                <a:cs typeface="Inter Tight"/>
                <a:sym typeface="Inter Tight"/>
              </a:rPr>
              <a:t> Highest power density across 20–100 Hz, reflecting substantial effort and motor unit recruitment under load.</a:t>
            </a:r>
            <a:endParaRPr>
              <a:solidFill>
                <a:schemeClr val="dk1"/>
              </a:solidFill>
              <a:highlight>
                <a:srgbClr val="FFFFFF"/>
              </a:highlight>
              <a:latin typeface="Inter Tight"/>
              <a:ea typeface="Inter Tight"/>
              <a:cs typeface="Inter Tight"/>
              <a:sym typeface="Inter Tight"/>
            </a:endParaRPr>
          </a:p>
          <a:p>
            <a:pPr indent="0" lvl="0" marL="0" rtl="0" algn="l">
              <a:spcBef>
                <a:spcPts val="600"/>
              </a:spcBef>
              <a:spcAft>
                <a:spcPts val="0"/>
              </a:spcAft>
              <a:buNone/>
            </a:pPr>
            <a:r>
              <a:t/>
            </a:r>
            <a:endParaRPr sz="1100">
              <a:solidFill>
                <a:srgbClr val="0D0D0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0"/>
          <p:cNvSpPr txBox="1"/>
          <p:nvPr>
            <p:ph type="title"/>
          </p:nvPr>
        </p:nvSpPr>
        <p:spPr>
          <a:xfrm>
            <a:off x="0" y="205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Frequency Domain Analysis</a:t>
            </a:r>
            <a:endParaRPr/>
          </a:p>
        </p:txBody>
      </p:sp>
      <p:sp>
        <p:nvSpPr>
          <p:cNvPr id="495" name="Google Shape;495;p60"/>
          <p:cNvSpPr txBox="1"/>
          <p:nvPr>
            <p:ph idx="1" type="subTitle"/>
          </p:nvPr>
        </p:nvSpPr>
        <p:spPr>
          <a:xfrm>
            <a:off x="122392" y="821150"/>
            <a:ext cx="63519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1 - Exercise 2 (Triceps Overhead Extension)</a:t>
            </a:r>
            <a:endParaRPr b="1" sz="1900">
              <a:solidFill>
                <a:schemeClr val="dk2"/>
              </a:solidFill>
              <a:latin typeface="Inter Tight"/>
              <a:ea typeface="Inter Tight"/>
              <a:cs typeface="Inter Tight"/>
              <a:sym typeface="Inter Tight"/>
            </a:endParaRPr>
          </a:p>
        </p:txBody>
      </p:sp>
      <p:pic>
        <p:nvPicPr>
          <p:cNvPr id="496" name="Google Shape;496;p60"/>
          <p:cNvPicPr preferRelativeResize="0"/>
          <p:nvPr/>
        </p:nvPicPr>
        <p:blipFill>
          <a:blip r:embed="rId3">
            <a:alphaModFix/>
          </a:blip>
          <a:stretch>
            <a:fillRect/>
          </a:stretch>
        </p:blipFill>
        <p:spPr>
          <a:xfrm>
            <a:off x="122397" y="1433950"/>
            <a:ext cx="4311626" cy="3295951"/>
          </a:xfrm>
          <a:prstGeom prst="rect">
            <a:avLst/>
          </a:prstGeom>
          <a:noFill/>
          <a:ln>
            <a:noFill/>
          </a:ln>
        </p:spPr>
      </p:pic>
      <p:sp>
        <p:nvSpPr>
          <p:cNvPr id="497" name="Google Shape;497;p60"/>
          <p:cNvSpPr txBox="1"/>
          <p:nvPr/>
        </p:nvSpPr>
        <p:spPr>
          <a:xfrm>
            <a:off x="5853400" y="304050"/>
            <a:ext cx="3000000" cy="4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Base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The signal exhibits three dominant frequestion</a:t>
            </a:r>
            <a:r>
              <a:rPr lang="en" sz="1300">
                <a:solidFill>
                  <a:schemeClr val="dk1"/>
                </a:solidFill>
                <a:latin typeface="Inter Tight"/>
                <a:ea typeface="Inter Tight"/>
                <a:cs typeface="Inter Tight"/>
                <a:sym typeface="Inter Tight"/>
              </a:rPr>
              <a:t>.</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Without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Increased frequency components in the range of 20–250 Hz compared to the base signal, indicating muscle activation during exercise without load.</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Tight"/>
                <a:ea typeface="Inter Tight"/>
                <a:cs typeface="Inter Tight"/>
                <a:sym typeface="Inter Tight"/>
              </a:rPr>
              <a:t>There is</a:t>
            </a:r>
            <a:r>
              <a:rPr lang="en" sz="1300">
                <a:solidFill>
                  <a:schemeClr val="dk1"/>
                </a:solidFill>
                <a:latin typeface="Inter Tight"/>
                <a:ea typeface="Inter Tight"/>
                <a:cs typeface="Inter Tight"/>
                <a:sym typeface="Inter Tight"/>
              </a:rPr>
              <a:t> increase in </a:t>
            </a:r>
            <a:r>
              <a:rPr lang="en" sz="1300" u="sng">
                <a:solidFill>
                  <a:schemeClr val="dk1"/>
                </a:solidFill>
                <a:latin typeface="Inter Tight"/>
                <a:ea typeface="Inter Tight"/>
                <a:cs typeface="Inter Tight"/>
                <a:sym typeface="Inter Tight"/>
              </a:rPr>
              <a:t>amplitude</a:t>
            </a:r>
            <a:r>
              <a:rPr b="1" lang="en" sz="1300">
                <a:solidFill>
                  <a:schemeClr val="dk1"/>
                </a:solidFill>
                <a:latin typeface="Inter Tight"/>
                <a:ea typeface="Inter Tight"/>
                <a:cs typeface="Inter Tight"/>
                <a:sym typeface="Inter Tight"/>
              </a:rPr>
              <a:t> </a:t>
            </a:r>
            <a:r>
              <a:rPr lang="en" sz="1300">
                <a:solidFill>
                  <a:schemeClr val="dk1"/>
                </a:solidFill>
                <a:latin typeface="Inter Tight"/>
                <a:ea typeface="Inter Tight"/>
                <a:cs typeface="Inter Tight"/>
                <a:sym typeface="Inter Tight"/>
              </a:rPr>
              <a:t>within the 20-150 Hz range, reflecting heightened muscle activity under load.</a:t>
            </a:r>
            <a:endParaRPr sz="1300">
              <a:solidFill>
                <a:schemeClr val="dk1"/>
              </a:solidFill>
              <a:latin typeface="Inter Tight"/>
              <a:ea typeface="Inter Tight"/>
              <a:cs typeface="Inter Tight"/>
              <a:sym typeface="Inter Tight"/>
            </a:endParaRPr>
          </a:p>
          <a:p>
            <a:pPr indent="0" lvl="0" marL="0" rtl="0" algn="l">
              <a:spcBef>
                <a:spcPts val="2100"/>
              </a:spcBef>
              <a:spcAft>
                <a:spcPts val="0"/>
              </a:spcAft>
              <a:buNone/>
            </a:pPr>
            <a:r>
              <a:t/>
            </a:r>
            <a:endParaRPr sz="1100">
              <a:solidFill>
                <a:schemeClr val="dk1"/>
              </a:solidFill>
              <a:latin typeface="Inter Tight"/>
              <a:ea typeface="Inter Tight"/>
              <a:cs typeface="Inter Tight"/>
              <a:sym typeface="Inter Tight"/>
            </a:endParaRPr>
          </a:p>
        </p:txBody>
      </p:sp>
      <p:sp>
        <p:nvSpPr>
          <p:cNvPr id="498" name="Google Shape;498;p60"/>
          <p:cNvSpPr txBox="1"/>
          <p:nvPr/>
        </p:nvSpPr>
        <p:spPr>
          <a:xfrm>
            <a:off x="5138700" y="4281600"/>
            <a:ext cx="4005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Inter Tight"/>
                <a:ea typeface="Inter Tight"/>
                <a:cs typeface="Inter Tight"/>
                <a:sym typeface="Inter Tight"/>
              </a:rPr>
              <a:t>In the second exercise we have seen </a:t>
            </a:r>
            <a:r>
              <a:rPr lang="en" sz="1100">
                <a:solidFill>
                  <a:schemeClr val="dk1"/>
                </a:solidFill>
                <a:latin typeface="Inter Tight"/>
                <a:ea typeface="Inter Tight"/>
                <a:cs typeface="Inter Tight"/>
                <a:sym typeface="Inter Tight"/>
              </a:rPr>
              <a:t>little chance in amplitude between with load and without load because in triceps extension our muscle are already engaged we were already fatigue a</a:t>
            </a:r>
            <a:endParaRPr sz="1100">
              <a:solidFill>
                <a:schemeClr val="dk1"/>
              </a:solidFill>
              <a:latin typeface="Inter Tight"/>
              <a:ea typeface="Inter Tight"/>
              <a:cs typeface="Inter Tight"/>
              <a:sym typeface="Inter T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1"/>
          <p:cNvSpPr txBox="1"/>
          <p:nvPr>
            <p:ph type="title"/>
          </p:nvPr>
        </p:nvSpPr>
        <p:spPr>
          <a:xfrm>
            <a:off x="122100" y="19742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Power Spectral Density</a:t>
            </a:r>
            <a:endParaRPr/>
          </a:p>
        </p:txBody>
      </p:sp>
      <p:pic>
        <p:nvPicPr>
          <p:cNvPr id="504" name="Google Shape;504;p61"/>
          <p:cNvPicPr preferRelativeResize="0"/>
          <p:nvPr/>
        </p:nvPicPr>
        <p:blipFill>
          <a:blip r:embed="rId3">
            <a:alphaModFix/>
          </a:blip>
          <a:stretch>
            <a:fillRect/>
          </a:stretch>
        </p:blipFill>
        <p:spPr>
          <a:xfrm>
            <a:off x="163100" y="1464950"/>
            <a:ext cx="4125400" cy="3094050"/>
          </a:xfrm>
          <a:prstGeom prst="rect">
            <a:avLst/>
          </a:prstGeom>
          <a:noFill/>
          <a:ln>
            <a:noFill/>
          </a:ln>
        </p:spPr>
      </p:pic>
      <p:sp>
        <p:nvSpPr>
          <p:cNvPr id="505" name="Google Shape;505;p61"/>
          <p:cNvSpPr txBox="1"/>
          <p:nvPr/>
        </p:nvSpPr>
        <p:spPr>
          <a:xfrm>
            <a:off x="5475600" y="1309625"/>
            <a:ext cx="3000000" cy="3404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Base Signal:</a:t>
            </a:r>
            <a:r>
              <a:rPr lang="en">
                <a:solidFill>
                  <a:schemeClr val="dk1"/>
                </a:solidFill>
                <a:highlight>
                  <a:srgbClr val="FFFFFF"/>
                </a:highlight>
                <a:latin typeface="Inter Tight"/>
                <a:ea typeface="Inter Tight"/>
                <a:cs typeface="Inter Tight"/>
                <a:sym typeface="Inter Tight"/>
              </a:rPr>
              <a:t> Low power , consistent with minimal muscle engagement.</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Without Load Signal:</a:t>
            </a:r>
            <a:r>
              <a:rPr lang="en">
                <a:solidFill>
                  <a:schemeClr val="dk1"/>
                </a:solidFill>
                <a:highlight>
                  <a:srgbClr val="FFFFFF"/>
                </a:highlight>
                <a:latin typeface="Inter Tight"/>
                <a:ea typeface="Inter Tight"/>
                <a:cs typeface="Inter Tight"/>
                <a:sym typeface="Inter Tight"/>
              </a:rPr>
              <a:t> Increased power density in the 20–250 Hz range, indicating active muscle contraction.</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 Load Signal:</a:t>
            </a:r>
            <a:r>
              <a:rPr lang="en">
                <a:solidFill>
                  <a:schemeClr val="dk1"/>
                </a:solidFill>
                <a:highlight>
                  <a:srgbClr val="FFFFFF"/>
                </a:highlight>
                <a:latin typeface="Inter Tight"/>
                <a:ea typeface="Inter Tight"/>
                <a:cs typeface="Inter Tight"/>
                <a:sym typeface="Inter Tight"/>
              </a:rPr>
              <a:t> Highest power density across 20–100 Hz, reflecting substantial effort and motor unit recruitment under load.</a:t>
            </a:r>
            <a:endParaRPr>
              <a:solidFill>
                <a:schemeClr val="dk1"/>
              </a:solidFill>
              <a:highlight>
                <a:srgbClr val="FFFFFF"/>
              </a:highlight>
              <a:latin typeface="Inter Tight"/>
              <a:ea typeface="Inter Tight"/>
              <a:cs typeface="Inter Tight"/>
              <a:sym typeface="Inter Tight"/>
            </a:endParaRPr>
          </a:p>
          <a:p>
            <a:pPr indent="0" lvl="0" marL="0" rtl="0" algn="l">
              <a:spcBef>
                <a:spcPts val="600"/>
              </a:spcBef>
              <a:spcAft>
                <a:spcPts val="0"/>
              </a:spcAft>
              <a:buNone/>
            </a:pPr>
            <a:r>
              <a:t/>
            </a:r>
            <a:endParaRPr sz="1100">
              <a:solidFill>
                <a:srgbClr val="0D0D0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2"/>
          <p:cNvSpPr txBox="1"/>
          <p:nvPr>
            <p:ph idx="3" type="subTitle"/>
          </p:nvPr>
        </p:nvSpPr>
        <p:spPr>
          <a:xfrm>
            <a:off x="122394" y="821150"/>
            <a:ext cx="6726900" cy="47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2 - Exercise 1 (Triceps Kickback)</a:t>
            </a:r>
            <a:endParaRPr b="1" sz="1900">
              <a:solidFill>
                <a:schemeClr val="dk2"/>
              </a:solidFill>
              <a:latin typeface="Inter Tight"/>
              <a:ea typeface="Inter Tight"/>
              <a:cs typeface="Inter Tight"/>
              <a:sym typeface="Inter Tight"/>
            </a:endParaRPr>
          </a:p>
        </p:txBody>
      </p:sp>
      <p:sp>
        <p:nvSpPr>
          <p:cNvPr id="511" name="Google Shape;511;p62"/>
          <p:cNvSpPr txBox="1"/>
          <p:nvPr>
            <p:ph type="title"/>
          </p:nvPr>
        </p:nvSpPr>
        <p:spPr>
          <a:xfrm>
            <a:off x="0" y="205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Frequency Domain Analysis</a:t>
            </a:r>
            <a:endParaRPr/>
          </a:p>
        </p:txBody>
      </p:sp>
      <p:pic>
        <p:nvPicPr>
          <p:cNvPr id="512" name="Google Shape;512;p62"/>
          <p:cNvPicPr preferRelativeResize="0"/>
          <p:nvPr/>
        </p:nvPicPr>
        <p:blipFill>
          <a:blip r:embed="rId3">
            <a:alphaModFix/>
          </a:blip>
          <a:stretch>
            <a:fillRect/>
          </a:stretch>
        </p:blipFill>
        <p:spPr>
          <a:xfrm>
            <a:off x="298975" y="1593375"/>
            <a:ext cx="4487975" cy="3203651"/>
          </a:xfrm>
          <a:prstGeom prst="rect">
            <a:avLst/>
          </a:prstGeom>
          <a:noFill/>
          <a:ln>
            <a:noFill/>
          </a:ln>
        </p:spPr>
      </p:pic>
      <p:sp>
        <p:nvSpPr>
          <p:cNvPr id="513" name="Google Shape;513;p62"/>
          <p:cNvSpPr txBox="1"/>
          <p:nvPr/>
        </p:nvSpPr>
        <p:spPr>
          <a:xfrm>
            <a:off x="5475600" y="205550"/>
            <a:ext cx="3000000" cy="4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Base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The signal exhibits three dominant frequestion.</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Without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Increased frequency components in the range of 20–250 Hz compared to the base signal, indicating muscle activation during exercise without load.</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Tight"/>
                <a:ea typeface="Inter Tight"/>
                <a:cs typeface="Inter Tight"/>
                <a:sym typeface="Inter Tight"/>
              </a:rPr>
              <a:t>Significant increase in </a:t>
            </a:r>
            <a:r>
              <a:rPr lang="en" sz="1300" u="sng">
                <a:solidFill>
                  <a:schemeClr val="dk1"/>
                </a:solidFill>
                <a:latin typeface="Inter Tight"/>
                <a:ea typeface="Inter Tight"/>
                <a:cs typeface="Inter Tight"/>
                <a:sym typeface="Inter Tight"/>
              </a:rPr>
              <a:t>amplitude</a:t>
            </a:r>
            <a:r>
              <a:rPr b="1" lang="en" sz="1300">
                <a:solidFill>
                  <a:schemeClr val="dk1"/>
                </a:solidFill>
                <a:latin typeface="Inter Tight"/>
                <a:ea typeface="Inter Tight"/>
                <a:cs typeface="Inter Tight"/>
                <a:sym typeface="Inter Tight"/>
              </a:rPr>
              <a:t> </a:t>
            </a:r>
            <a:r>
              <a:rPr lang="en" sz="1300">
                <a:solidFill>
                  <a:schemeClr val="dk1"/>
                </a:solidFill>
                <a:latin typeface="Inter Tight"/>
                <a:ea typeface="Inter Tight"/>
                <a:cs typeface="Inter Tight"/>
                <a:sym typeface="Inter Tight"/>
              </a:rPr>
              <a:t>within the 20-150 Hz range, reflecting heightened muscle activity under load.</a:t>
            </a:r>
            <a:endParaRPr sz="1300">
              <a:solidFill>
                <a:schemeClr val="dk1"/>
              </a:solidFill>
              <a:latin typeface="Inter Tight"/>
              <a:ea typeface="Inter Tight"/>
              <a:cs typeface="Inter Tight"/>
              <a:sym typeface="Inter Tight"/>
            </a:endParaRPr>
          </a:p>
          <a:p>
            <a:pPr indent="0" lvl="0" marL="0" rtl="0" algn="l">
              <a:spcBef>
                <a:spcPts val="2100"/>
              </a:spcBef>
              <a:spcAft>
                <a:spcPts val="0"/>
              </a:spcAft>
              <a:buNone/>
            </a:pPr>
            <a:r>
              <a:t/>
            </a:r>
            <a:endParaRPr sz="1100">
              <a:solidFill>
                <a:schemeClr val="dk1"/>
              </a:solidFill>
              <a:latin typeface="Inter Tight"/>
              <a:ea typeface="Inter Tight"/>
              <a:cs typeface="Inter Tight"/>
              <a:sym typeface="Inter T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63"/>
          <p:cNvPicPr preferRelativeResize="0"/>
          <p:nvPr/>
        </p:nvPicPr>
        <p:blipFill>
          <a:blip r:embed="rId3">
            <a:alphaModFix/>
          </a:blip>
          <a:stretch>
            <a:fillRect/>
          </a:stretch>
        </p:blipFill>
        <p:spPr>
          <a:xfrm>
            <a:off x="433800" y="1166650"/>
            <a:ext cx="4851375" cy="3638525"/>
          </a:xfrm>
          <a:prstGeom prst="rect">
            <a:avLst/>
          </a:prstGeom>
          <a:noFill/>
          <a:ln>
            <a:noFill/>
          </a:ln>
        </p:spPr>
      </p:pic>
      <p:sp>
        <p:nvSpPr>
          <p:cNvPr id="519" name="Google Shape;519;p63"/>
          <p:cNvSpPr txBox="1"/>
          <p:nvPr/>
        </p:nvSpPr>
        <p:spPr>
          <a:xfrm>
            <a:off x="5421925" y="1166650"/>
            <a:ext cx="3000000" cy="3404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Base Signal:</a:t>
            </a:r>
            <a:r>
              <a:rPr lang="en">
                <a:solidFill>
                  <a:schemeClr val="dk1"/>
                </a:solidFill>
                <a:highlight>
                  <a:srgbClr val="FFFFFF"/>
                </a:highlight>
                <a:latin typeface="Inter Tight"/>
                <a:ea typeface="Inter Tight"/>
                <a:cs typeface="Inter Tight"/>
                <a:sym typeface="Inter Tight"/>
              </a:rPr>
              <a:t> Low power , consistent with minimal muscle engagement.</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Without Load Signal:</a:t>
            </a:r>
            <a:r>
              <a:rPr lang="en">
                <a:solidFill>
                  <a:schemeClr val="dk1"/>
                </a:solidFill>
                <a:highlight>
                  <a:srgbClr val="FFFFFF"/>
                </a:highlight>
                <a:latin typeface="Inter Tight"/>
                <a:ea typeface="Inter Tight"/>
                <a:cs typeface="Inter Tight"/>
                <a:sym typeface="Inter Tight"/>
              </a:rPr>
              <a:t> Increased power density in the 20–250 Hz range, indicating active muscle contraction.</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 Load Signal:</a:t>
            </a:r>
            <a:r>
              <a:rPr lang="en">
                <a:solidFill>
                  <a:schemeClr val="dk1"/>
                </a:solidFill>
                <a:highlight>
                  <a:srgbClr val="FFFFFF"/>
                </a:highlight>
                <a:latin typeface="Inter Tight"/>
                <a:ea typeface="Inter Tight"/>
                <a:cs typeface="Inter Tight"/>
                <a:sym typeface="Inter Tight"/>
              </a:rPr>
              <a:t> Highest power density across 20–100 Hz, reflecting substantial effort and motor unit recruitment under load.</a:t>
            </a:r>
            <a:endParaRPr>
              <a:solidFill>
                <a:schemeClr val="dk1"/>
              </a:solidFill>
              <a:highlight>
                <a:srgbClr val="FFFFFF"/>
              </a:highlight>
              <a:latin typeface="Inter Tight"/>
              <a:ea typeface="Inter Tight"/>
              <a:cs typeface="Inter Tight"/>
              <a:sym typeface="Inter Tight"/>
            </a:endParaRPr>
          </a:p>
          <a:p>
            <a:pPr indent="0" lvl="0" marL="0" rtl="0" algn="l">
              <a:spcBef>
                <a:spcPts val="600"/>
              </a:spcBef>
              <a:spcAft>
                <a:spcPts val="0"/>
              </a:spcAft>
              <a:buNone/>
            </a:pPr>
            <a:r>
              <a:t/>
            </a:r>
            <a:endParaRPr sz="1100">
              <a:solidFill>
                <a:srgbClr val="0D0D0D"/>
              </a:solidFill>
            </a:endParaRPr>
          </a:p>
        </p:txBody>
      </p:sp>
      <p:sp>
        <p:nvSpPr>
          <p:cNvPr id="520" name="Google Shape;520;p63"/>
          <p:cNvSpPr txBox="1"/>
          <p:nvPr/>
        </p:nvSpPr>
        <p:spPr>
          <a:xfrm>
            <a:off x="0" y="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Inter Tight SemiBold"/>
                <a:ea typeface="Inter Tight SemiBold"/>
                <a:cs typeface="Inter Tight SemiBold"/>
                <a:sym typeface="Inter Tight SemiBold"/>
              </a:rPr>
              <a:t>Power Spectral Density</a:t>
            </a:r>
            <a:endParaRPr sz="28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64"/>
          <p:cNvPicPr preferRelativeResize="0"/>
          <p:nvPr/>
        </p:nvPicPr>
        <p:blipFill>
          <a:blip r:embed="rId3">
            <a:alphaModFix/>
          </a:blip>
          <a:stretch>
            <a:fillRect/>
          </a:stretch>
        </p:blipFill>
        <p:spPr>
          <a:xfrm>
            <a:off x="830400" y="885413"/>
            <a:ext cx="4496901" cy="3372676"/>
          </a:xfrm>
          <a:prstGeom prst="rect">
            <a:avLst/>
          </a:prstGeom>
          <a:noFill/>
          <a:ln>
            <a:noFill/>
          </a:ln>
        </p:spPr>
      </p:pic>
      <p:sp>
        <p:nvSpPr>
          <p:cNvPr id="526" name="Google Shape;526;p64"/>
          <p:cNvSpPr txBox="1"/>
          <p:nvPr/>
        </p:nvSpPr>
        <p:spPr>
          <a:xfrm>
            <a:off x="333775" y="0"/>
            <a:ext cx="746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2- Exercise 2 (Triceps Overhead Extension)</a:t>
            </a:r>
            <a:endParaRPr b="1" sz="1900">
              <a:solidFill>
                <a:schemeClr val="dk2"/>
              </a:solidFill>
              <a:latin typeface="Inter Tight"/>
              <a:ea typeface="Inter Tight"/>
              <a:cs typeface="Inter Tight"/>
              <a:sym typeface="Inter Tight"/>
            </a:endParaRPr>
          </a:p>
        </p:txBody>
      </p:sp>
      <p:sp>
        <p:nvSpPr>
          <p:cNvPr id="527" name="Google Shape;527;p64"/>
          <p:cNvSpPr txBox="1"/>
          <p:nvPr/>
        </p:nvSpPr>
        <p:spPr>
          <a:xfrm>
            <a:off x="5658000" y="545425"/>
            <a:ext cx="3000000" cy="4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Base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The signal exhibits three dominant frequestion.</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Without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Font typeface="Inter Tight"/>
              <a:buChar char="●"/>
            </a:pPr>
            <a:r>
              <a:rPr lang="en" sz="1300">
                <a:solidFill>
                  <a:schemeClr val="dk1"/>
                </a:solidFill>
                <a:latin typeface="Inter Tight"/>
                <a:ea typeface="Inter Tight"/>
                <a:cs typeface="Inter Tight"/>
                <a:sym typeface="Inter Tight"/>
              </a:rPr>
              <a:t>Increased frequency components in the range of 20–250 Hz compared to the base signal, indicating muscle activation during exercise without load.</a:t>
            </a:r>
            <a:endParaRPr sz="1300">
              <a:solidFill>
                <a:schemeClr val="dk1"/>
              </a:solidFill>
              <a:latin typeface="Inter Tight"/>
              <a:ea typeface="Inter Tight"/>
              <a:cs typeface="Inter Tight"/>
              <a:sym typeface="Inter Tight"/>
            </a:endParaRPr>
          </a:p>
          <a:p>
            <a:pPr indent="-311150" lvl="0" marL="457200" rtl="0" algn="l">
              <a:lnSpc>
                <a:spcPct val="115000"/>
              </a:lnSpc>
              <a:spcBef>
                <a:spcPts val="0"/>
              </a:spcBef>
              <a:spcAft>
                <a:spcPts val="0"/>
              </a:spcAft>
              <a:buClr>
                <a:schemeClr val="dk1"/>
              </a:buClr>
              <a:buSzPts val="1300"/>
              <a:buFont typeface="Inter Tight"/>
              <a:buChar char="●"/>
            </a:pPr>
            <a:r>
              <a:rPr b="1" lang="en" sz="1300">
                <a:solidFill>
                  <a:schemeClr val="dk1"/>
                </a:solidFill>
                <a:latin typeface="Inter Tight"/>
                <a:ea typeface="Inter Tight"/>
                <a:cs typeface="Inter Tight"/>
                <a:sym typeface="Inter Tight"/>
              </a:rPr>
              <a:t>With Load Signal:</a:t>
            </a:r>
            <a:endParaRPr b="1" sz="1300">
              <a:solidFill>
                <a:schemeClr val="dk1"/>
              </a:solidFill>
              <a:latin typeface="Inter Tight"/>
              <a:ea typeface="Inter Tight"/>
              <a:cs typeface="Inter Tight"/>
              <a:sym typeface="Inter T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Tight"/>
                <a:ea typeface="Inter Tight"/>
                <a:cs typeface="Inter Tight"/>
                <a:sym typeface="Inter Tight"/>
              </a:rPr>
              <a:t>Significant increase in </a:t>
            </a:r>
            <a:r>
              <a:rPr lang="en" sz="1300" u="sng">
                <a:solidFill>
                  <a:schemeClr val="dk1"/>
                </a:solidFill>
                <a:latin typeface="Inter Tight"/>
                <a:ea typeface="Inter Tight"/>
                <a:cs typeface="Inter Tight"/>
                <a:sym typeface="Inter Tight"/>
              </a:rPr>
              <a:t>amplitude</a:t>
            </a:r>
            <a:r>
              <a:rPr b="1" lang="en" sz="1300">
                <a:solidFill>
                  <a:schemeClr val="dk1"/>
                </a:solidFill>
                <a:latin typeface="Inter Tight"/>
                <a:ea typeface="Inter Tight"/>
                <a:cs typeface="Inter Tight"/>
                <a:sym typeface="Inter Tight"/>
              </a:rPr>
              <a:t> </a:t>
            </a:r>
            <a:r>
              <a:rPr lang="en" sz="1300">
                <a:solidFill>
                  <a:schemeClr val="dk1"/>
                </a:solidFill>
                <a:latin typeface="Inter Tight"/>
                <a:ea typeface="Inter Tight"/>
                <a:cs typeface="Inter Tight"/>
                <a:sym typeface="Inter Tight"/>
              </a:rPr>
              <a:t>within the 20-150 Hz range, reflecting heightened muscle activity under load.</a:t>
            </a:r>
            <a:endParaRPr sz="1300">
              <a:solidFill>
                <a:schemeClr val="dk1"/>
              </a:solidFill>
              <a:latin typeface="Inter Tight"/>
              <a:ea typeface="Inter Tight"/>
              <a:cs typeface="Inter Tight"/>
              <a:sym typeface="Inter Tight"/>
            </a:endParaRPr>
          </a:p>
          <a:p>
            <a:pPr indent="0" lvl="0" marL="0" rtl="0" algn="l">
              <a:spcBef>
                <a:spcPts val="2100"/>
              </a:spcBef>
              <a:spcAft>
                <a:spcPts val="0"/>
              </a:spcAft>
              <a:buNone/>
            </a:pPr>
            <a:r>
              <a:t/>
            </a:r>
            <a:endParaRPr sz="1100">
              <a:solidFill>
                <a:schemeClr val="dk1"/>
              </a:solidFill>
              <a:latin typeface="Inter Tight"/>
              <a:ea typeface="Inter Tight"/>
              <a:cs typeface="Inter Tight"/>
              <a:sym typeface="Inter T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65"/>
          <p:cNvPicPr preferRelativeResize="0"/>
          <p:nvPr/>
        </p:nvPicPr>
        <p:blipFill>
          <a:blip r:embed="rId3">
            <a:alphaModFix/>
          </a:blip>
          <a:stretch>
            <a:fillRect/>
          </a:stretch>
        </p:blipFill>
        <p:spPr>
          <a:xfrm>
            <a:off x="0" y="370413"/>
            <a:ext cx="5506376" cy="4129776"/>
          </a:xfrm>
          <a:prstGeom prst="rect">
            <a:avLst/>
          </a:prstGeom>
          <a:noFill/>
          <a:ln>
            <a:noFill/>
          </a:ln>
        </p:spPr>
      </p:pic>
      <p:sp>
        <p:nvSpPr>
          <p:cNvPr id="533" name="Google Shape;533;p65"/>
          <p:cNvSpPr txBox="1"/>
          <p:nvPr/>
        </p:nvSpPr>
        <p:spPr>
          <a:xfrm>
            <a:off x="5712325" y="732938"/>
            <a:ext cx="3000000" cy="3404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Base Signal:</a:t>
            </a:r>
            <a:r>
              <a:rPr lang="en">
                <a:solidFill>
                  <a:schemeClr val="dk1"/>
                </a:solidFill>
                <a:highlight>
                  <a:srgbClr val="FFFFFF"/>
                </a:highlight>
                <a:latin typeface="Inter Tight"/>
                <a:ea typeface="Inter Tight"/>
                <a:cs typeface="Inter Tight"/>
                <a:sym typeface="Inter Tight"/>
              </a:rPr>
              <a:t> Low power , consistent with minimal muscle engagement.</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Without Load Signal:</a:t>
            </a:r>
            <a:r>
              <a:rPr lang="en">
                <a:solidFill>
                  <a:schemeClr val="dk1"/>
                </a:solidFill>
                <a:highlight>
                  <a:srgbClr val="FFFFFF"/>
                </a:highlight>
                <a:latin typeface="Inter Tight"/>
                <a:ea typeface="Inter Tight"/>
                <a:cs typeface="Inter Tight"/>
                <a:sym typeface="Inter Tight"/>
              </a:rPr>
              <a:t> Increased power density in the 20–250 Hz range, indicating active muscle contraction.</a:t>
            </a:r>
            <a:endParaRPr>
              <a:solidFill>
                <a:schemeClr val="dk1"/>
              </a:solidFill>
              <a:highlight>
                <a:srgbClr val="FFFFFF"/>
              </a:highlight>
              <a:latin typeface="Inter Tight"/>
              <a:ea typeface="Inter Tight"/>
              <a:cs typeface="Inter Tight"/>
              <a:sym typeface="Inter Tight"/>
            </a:endParaRPr>
          </a:p>
          <a:p>
            <a:pPr indent="-317500" lvl="0" marL="457200" rtl="0" algn="l">
              <a:lnSpc>
                <a:spcPct val="115000"/>
              </a:lnSpc>
              <a:spcBef>
                <a:spcPts val="0"/>
              </a:spcBef>
              <a:spcAft>
                <a:spcPts val="0"/>
              </a:spcAft>
              <a:buClr>
                <a:schemeClr val="dk1"/>
              </a:buClr>
              <a:buSzPts val="1400"/>
              <a:buFont typeface="Inter Tight"/>
              <a:buChar char="●"/>
            </a:pPr>
            <a:r>
              <a:rPr b="1" lang="en">
                <a:solidFill>
                  <a:schemeClr val="dk1"/>
                </a:solidFill>
                <a:highlight>
                  <a:srgbClr val="FFFFFF"/>
                </a:highlight>
                <a:latin typeface="Inter Tight"/>
                <a:ea typeface="Inter Tight"/>
                <a:cs typeface="Inter Tight"/>
                <a:sym typeface="Inter Tight"/>
              </a:rPr>
              <a:t>With Load Signal:</a:t>
            </a:r>
            <a:r>
              <a:rPr lang="en">
                <a:solidFill>
                  <a:schemeClr val="dk1"/>
                </a:solidFill>
                <a:highlight>
                  <a:srgbClr val="FFFFFF"/>
                </a:highlight>
                <a:latin typeface="Inter Tight"/>
                <a:ea typeface="Inter Tight"/>
                <a:cs typeface="Inter Tight"/>
                <a:sym typeface="Inter Tight"/>
              </a:rPr>
              <a:t> Highest power density across 20–100 Hz, reflecting substantial effort and motor unit recruitment under load.</a:t>
            </a:r>
            <a:endParaRPr>
              <a:solidFill>
                <a:schemeClr val="dk1"/>
              </a:solidFill>
              <a:highlight>
                <a:srgbClr val="FFFFFF"/>
              </a:highlight>
              <a:latin typeface="Inter Tight"/>
              <a:ea typeface="Inter Tight"/>
              <a:cs typeface="Inter Tight"/>
              <a:sym typeface="Inter Tight"/>
            </a:endParaRPr>
          </a:p>
          <a:p>
            <a:pPr indent="0" lvl="0" marL="0" rtl="0" algn="l">
              <a:spcBef>
                <a:spcPts val="600"/>
              </a:spcBef>
              <a:spcAft>
                <a:spcPts val="0"/>
              </a:spcAft>
              <a:buNone/>
            </a:pPr>
            <a:r>
              <a:t/>
            </a:r>
            <a:endParaRPr sz="1100">
              <a:solidFill>
                <a:srgbClr val="0D0D0D"/>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6"/>
          <p:cNvSpPr txBox="1"/>
          <p:nvPr/>
        </p:nvSpPr>
        <p:spPr>
          <a:xfrm>
            <a:off x="198625" y="522775"/>
            <a:ext cx="8881800" cy="458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1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Significant differences in triceps muscle signals were observed. The baseline (rest) signal showed minimal muscle activity, confirming no engagement at rest.</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Exercise 1 and 2 (no load) showed clear triceps activation with increased frequency components, indicating muscle engagement during movement.</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With load, the signal amplitude increased, indicating greater muscle activation and recruitment of additional muscle fibers to overcome resistance.</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PSD analysis showed a shift in frequency distribution under load, with muscle fatigue developing earlier under load compared to no load, indicating higher stress and faster fatigue onset with increased resistance.</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For both players, MAV and RMS increase with load as the muscle generates more force to lift the additional weight.</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Player 1 shows a larger increase in activation with more variability (higher variance), indicating less efficient muscle activation. This suggests less optimal use of muscle fibers, possibly due to poor coordination or fatigue, requiring more effort to complete the task.</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1" marL="9144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Could posture affect this? Yes, improper posture may lead to inefficient muscle activation and increased variability.</a:t>
            </a:r>
            <a:endParaRPr sz="1200">
              <a:solidFill>
                <a:schemeClr val="dk1"/>
              </a:solidFill>
              <a:latin typeface="Inter Tight"/>
              <a:ea typeface="Inter Tight"/>
              <a:cs typeface="Inter Tight"/>
              <a:sym typeface="Inter Tight"/>
            </a:endParaRPr>
          </a:p>
          <a:p>
            <a:pPr indent="0" lvl="0" marL="914400" rtl="0" algn="just">
              <a:spcBef>
                <a:spcPts val="0"/>
              </a:spcBef>
              <a:spcAft>
                <a:spcPts val="0"/>
              </a:spcAft>
              <a:buNone/>
            </a:pPr>
            <a:r>
              <a:t/>
            </a:r>
            <a:endParaRPr sz="1200">
              <a:solidFill>
                <a:schemeClr val="dk1"/>
              </a:solidFill>
              <a:latin typeface="Inter Tight"/>
              <a:ea typeface="Inter Tight"/>
              <a:cs typeface="Inter Tight"/>
              <a:sym typeface="Inter Tight"/>
            </a:endParaRPr>
          </a:p>
          <a:p>
            <a:pPr indent="-304800" lvl="0" marL="457200" rtl="0" algn="just">
              <a:spcBef>
                <a:spcPts val="0"/>
              </a:spcBef>
              <a:spcAft>
                <a:spcPts val="0"/>
              </a:spcAft>
              <a:buClr>
                <a:schemeClr val="dk1"/>
              </a:buClr>
              <a:buSzPts val="1200"/>
              <a:buFont typeface="Inter Tight"/>
              <a:buChar char="●"/>
            </a:pPr>
            <a:r>
              <a:rPr lang="en" sz="1200">
                <a:solidFill>
                  <a:schemeClr val="dk1"/>
                </a:solidFill>
                <a:latin typeface="Inter Tight"/>
                <a:ea typeface="Inter Tight"/>
                <a:cs typeface="Inter Tight"/>
                <a:sym typeface="Inter Tight"/>
              </a:rPr>
              <a:t>Player 2 shows a more controlled activation with consistent variance, indicating more efficient muscle use. This suggests better coordination and training, requiring less effort for the same task.</a:t>
            </a:r>
            <a:endParaRPr sz="1200">
              <a:solidFill>
                <a:schemeClr val="dk1"/>
              </a:solidFill>
              <a:latin typeface="Inter Tight"/>
              <a:ea typeface="Inter Tight"/>
              <a:cs typeface="Inter Tight"/>
              <a:sym typeface="Inter Tight"/>
            </a:endParaRPr>
          </a:p>
          <a:p>
            <a:pPr indent="0" lvl="0" marL="0" rtl="0" algn="just">
              <a:spcBef>
                <a:spcPts val="0"/>
              </a:spcBef>
              <a:spcAft>
                <a:spcPts val="0"/>
              </a:spcAft>
              <a:buNone/>
            </a:pPr>
            <a:r>
              <a:t/>
            </a:r>
            <a:endParaRPr sz="1100">
              <a:solidFill>
                <a:schemeClr val="dk1"/>
              </a:solidFill>
              <a:latin typeface="Inter Tight"/>
              <a:ea typeface="Inter Tight"/>
              <a:cs typeface="Inter Tight"/>
              <a:sym typeface="Inter Tight"/>
            </a:endParaRPr>
          </a:p>
        </p:txBody>
      </p:sp>
      <p:sp>
        <p:nvSpPr>
          <p:cNvPr id="539" name="Google Shape;539;p66"/>
          <p:cNvSpPr txBox="1"/>
          <p:nvPr/>
        </p:nvSpPr>
        <p:spPr>
          <a:xfrm>
            <a:off x="0" y="-92825"/>
            <a:ext cx="46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Inter Tight SemiBold"/>
                <a:ea typeface="Inter Tight SemiBold"/>
                <a:cs typeface="Inter Tight SemiBold"/>
                <a:sym typeface="Inter Tight SemiBold"/>
              </a:rPr>
              <a:t>Conclusion:</a:t>
            </a:r>
            <a:endParaRPr sz="28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7"/>
          <p:cNvSpPr txBox="1"/>
          <p:nvPr/>
        </p:nvSpPr>
        <p:spPr>
          <a:xfrm>
            <a:off x="198625" y="522775"/>
            <a:ext cx="88818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100">
              <a:solidFill>
                <a:schemeClr val="dk1"/>
              </a:solidFill>
              <a:latin typeface="Inter Tight"/>
              <a:ea typeface="Inter Tight"/>
              <a:cs typeface="Inter Tight"/>
              <a:sym typeface="Inter Tight"/>
            </a:endParaRPr>
          </a:p>
        </p:txBody>
      </p:sp>
      <p:sp>
        <p:nvSpPr>
          <p:cNvPr id="545" name="Google Shape;545;p67"/>
          <p:cNvSpPr txBox="1"/>
          <p:nvPr/>
        </p:nvSpPr>
        <p:spPr>
          <a:xfrm>
            <a:off x="0" y="47700"/>
            <a:ext cx="46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Inter Tight SemiBold"/>
                <a:ea typeface="Inter Tight SemiBold"/>
                <a:cs typeface="Inter Tight SemiBold"/>
                <a:sym typeface="Inter Tight SemiBold"/>
              </a:rPr>
              <a:t>Contribution</a:t>
            </a:r>
            <a:r>
              <a:rPr lang="en" sz="2800">
                <a:solidFill>
                  <a:schemeClr val="dk2"/>
                </a:solidFill>
                <a:latin typeface="Inter Tight SemiBold"/>
                <a:ea typeface="Inter Tight SemiBold"/>
                <a:cs typeface="Inter Tight SemiBold"/>
                <a:sym typeface="Inter Tight SemiBold"/>
              </a:rPr>
              <a:t>:</a:t>
            </a:r>
            <a:endParaRPr sz="2800">
              <a:solidFill>
                <a:schemeClr val="dk2"/>
              </a:solidFill>
              <a:latin typeface="Inter Tight SemiBold"/>
              <a:ea typeface="Inter Tight SemiBold"/>
              <a:cs typeface="Inter Tight SemiBold"/>
              <a:sym typeface="Inter Tight SemiBold"/>
            </a:endParaRPr>
          </a:p>
        </p:txBody>
      </p:sp>
      <p:sp>
        <p:nvSpPr>
          <p:cNvPr id="546" name="Google Shape;546;p67"/>
          <p:cNvSpPr txBox="1"/>
          <p:nvPr/>
        </p:nvSpPr>
        <p:spPr>
          <a:xfrm>
            <a:off x="390775" y="875050"/>
            <a:ext cx="84015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Inter Tight"/>
                <a:ea typeface="Inter Tight"/>
                <a:cs typeface="Inter Tight"/>
                <a:sym typeface="Inter Tight"/>
              </a:rPr>
              <a:t>Every group member has contributed equally in this project. We have conducted 4 group meetings in which every individual has contributed.</a:t>
            </a:r>
            <a:endParaRPr sz="1700">
              <a:solidFill>
                <a:schemeClr val="dk1"/>
              </a:solidFill>
              <a:latin typeface="Inter Tight"/>
              <a:ea typeface="Inter Tight"/>
              <a:cs typeface="Inter Tight"/>
              <a:sym typeface="Inter Tight"/>
            </a:endParaRPr>
          </a:p>
        </p:txBody>
      </p:sp>
      <p:graphicFrame>
        <p:nvGraphicFramePr>
          <p:cNvPr id="547" name="Google Shape;547;p67"/>
          <p:cNvGraphicFramePr/>
          <p:nvPr/>
        </p:nvGraphicFramePr>
        <p:xfrm>
          <a:off x="952500" y="1809750"/>
          <a:ext cx="3000000" cy="3000000"/>
        </p:xfrm>
        <a:graphic>
          <a:graphicData uri="http://schemas.openxmlformats.org/drawingml/2006/table">
            <a:tbl>
              <a:tblPr>
                <a:noFill/>
                <a:tableStyleId>{282D63D2-6C8E-427E-B6AF-999601569554}</a:tableStyleId>
              </a:tblPr>
              <a:tblGrid>
                <a:gridCol w="3362325"/>
                <a:gridCol w="3362325"/>
              </a:tblGrid>
              <a:tr h="668175">
                <a:tc>
                  <a:txBody>
                    <a:bodyPr/>
                    <a:lstStyle/>
                    <a:p>
                      <a:pPr indent="0" lvl="0" marL="0" rtl="0" algn="l">
                        <a:spcBef>
                          <a:spcPts val="0"/>
                        </a:spcBef>
                        <a:spcAft>
                          <a:spcPts val="0"/>
                        </a:spcAft>
                        <a:buNone/>
                      </a:pPr>
                      <a:r>
                        <a:rPr lang="en" sz="1200">
                          <a:solidFill>
                            <a:schemeClr val="dk1"/>
                          </a:solidFill>
                          <a:latin typeface="Inter Tight"/>
                          <a:ea typeface="Inter Tight"/>
                          <a:cs typeface="Inter Tight"/>
                          <a:sym typeface="Inter Tight"/>
                        </a:rPr>
                        <a:t>Saurabh Kumar</a:t>
                      </a:r>
                      <a:endParaRPr sz="1200">
                        <a:solidFill>
                          <a:schemeClr val="dk1"/>
                        </a:solidFill>
                        <a:latin typeface="Inter Tight"/>
                        <a:ea typeface="Inter Tight"/>
                        <a:cs typeface="Inter Tight"/>
                        <a:sym typeface="Inter T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Inter Tight"/>
                          <a:ea typeface="Inter Tight"/>
                          <a:cs typeface="Inter Tight"/>
                          <a:sym typeface="Inter Tight"/>
                        </a:rPr>
                        <a:t>Data Acquisition, Time domain analysis, Frequency domain analysis, final presentation</a:t>
                      </a:r>
                      <a:endParaRPr sz="1200"/>
                    </a:p>
                  </a:txBody>
                  <a:tcPr marT="91425" marB="91425" marR="91425" marL="91425"/>
                </a:tc>
              </a:tr>
              <a:tr h="841400">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Shubham Singh</a:t>
                      </a:r>
                      <a:endParaRPr sz="1200"/>
                    </a:p>
                  </a:txBody>
                  <a:tcPr marT="91425" marB="91425" marR="91425" marL="91425"/>
                </a:tc>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Data Acquisition, Time domain analysis, Frequency domain analysis, final presentation</a:t>
                      </a:r>
                      <a:endParaRPr sz="1200">
                        <a:solidFill>
                          <a:schemeClr val="accent1"/>
                        </a:solidFill>
                      </a:endParaRPr>
                    </a:p>
                    <a:p>
                      <a:pPr indent="0" lvl="0" marL="0" rtl="0" algn="l">
                        <a:spcBef>
                          <a:spcPts val="0"/>
                        </a:spcBef>
                        <a:spcAft>
                          <a:spcPts val="0"/>
                        </a:spcAft>
                        <a:buNone/>
                      </a:pPr>
                      <a:r>
                        <a:t/>
                      </a:r>
                      <a:endParaRPr sz="1200"/>
                    </a:p>
                  </a:txBody>
                  <a:tcPr marT="91425" marB="91425" marR="91425" marL="91425"/>
                </a:tc>
              </a:tr>
              <a:tr h="841400">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Sudheer Verma</a:t>
                      </a:r>
                      <a:endParaRPr sz="1200">
                        <a:solidFill>
                          <a:schemeClr val="dk1"/>
                        </a:solidFill>
                        <a:latin typeface="Inter Tight"/>
                        <a:ea typeface="Inter Tight"/>
                        <a:cs typeface="Inter Tight"/>
                        <a:sym typeface="Inter Tight"/>
                      </a:endParaRPr>
                    </a:p>
                  </a:txBody>
                  <a:tcPr marT="91425" marB="91425" marR="91425" marL="91425"/>
                </a:tc>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Data Acquisition, Time domain analysis, Frequency domain analysis, final presentation</a:t>
                      </a:r>
                      <a:endParaRPr sz="1200">
                        <a:solidFill>
                          <a:schemeClr val="accent1"/>
                        </a:solidFill>
                      </a:endParaRPr>
                    </a:p>
                    <a:p>
                      <a:pPr indent="0" lvl="0" marL="0" rtl="0" algn="l">
                        <a:spcBef>
                          <a:spcPts val="0"/>
                        </a:spcBef>
                        <a:spcAft>
                          <a:spcPts val="0"/>
                        </a:spcAft>
                        <a:buNone/>
                      </a:pPr>
                      <a:r>
                        <a:t/>
                      </a:r>
                      <a:endParaRPr sz="1200"/>
                    </a:p>
                  </a:txBody>
                  <a:tcPr marT="91425" marB="91425" marR="91425" marL="91425"/>
                </a:tc>
              </a:tr>
              <a:tr h="841400">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Rudransh Surve</a:t>
                      </a:r>
                      <a:endParaRPr sz="1200"/>
                    </a:p>
                  </a:txBody>
                  <a:tcPr marT="91425" marB="91425" marR="91425" marL="91425"/>
                </a:tc>
                <a:tc>
                  <a:txBody>
                    <a:bodyPr/>
                    <a:lstStyle/>
                    <a:p>
                      <a:pPr indent="0" lvl="0" marL="0" rtl="0" algn="l">
                        <a:spcBef>
                          <a:spcPts val="0"/>
                        </a:spcBef>
                        <a:spcAft>
                          <a:spcPts val="0"/>
                        </a:spcAft>
                        <a:buClr>
                          <a:schemeClr val="accent1"/>
                        </a:buClr>
                        <a:buSzPts val="1100"/>
                        <a:buFont typeface="Arial"/>
                        <a:buNone/>
                      </a:pPr>
                      <a:r>
                        <a:rPr lang="en" sz="1200">
                          <a:solidFill>
                            <a:schemeClr val="dk1"/>
                          </a:solidFill>
                          <a:latin typeface="Inter Tight"/>
                          <a:ea typeface="Inter Tight"/>
                          <a:cs typeface="Inter Tight"/>
                          <a:sym typeface="Inter Tight"/>
                        </a:rPr>
                        <a:t>Data Acquisition, Time domain analysis, Frequency domain analysis, final presentation</a:t>
                      </a:r>
                      <a:endParaRPr sz="1200">
                        <a:solidFill>
                          <a:schemeClr val="accent1"/>
                        </a:solidFill>
                      </a:endParaRPr>
                    </a:p>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8"/>
          <p:cNvSpPr txBox="1"/>
          <p:nvPr/>
        </p:nvSpPr>
        <p:spPr>
          <a:xfrm>
            <a:off x="1875650" y="1630200"/>
            <a:ext cx="4656300" cy="188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dk1"/>
                </a:solidFill>
                <a:latin typeface="Inter Tight"/>
                <a:ea typeface="Inter Tight"/>
                <a:cs typeface="Inter Tight"/>
                <a:sym typeface="Inter Tight"/>
              </a:rPr>
              <a:t>Thank You</a:t>
            </a:r>
            <a:endParaRPr sz="4400">
              <a:solidFill>
                <a:schemeClr val="dk1"/>
              </a:solidFill>
              <a:latin typeface="Inter Tight"/>
              <a:ea typeface="Inter Tight"/>
              <a:cs typeface="Inter Tight"/>
              <a:sym typeface="Inter T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333925" y="544250"/>
            <a:ext cx="30399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500"/>
              <a:t>Problem Statement</a:t>
            </a:r>
            <a:endParaRPr sz="2500"/>
          </a:p>
        </p:txBody>
      </p:sp>
      <p:sp>
        <p:nvSpPr>
          <p:cNvPr id="345" name="Google Shape;345;p42"/>
          <p:cNvSpPr txBox="1"/>
          <p:nvPr>
            <p:ph idx="1" type="subTitle"/>
          </p:nvPr>
        </p:nvSpPr>
        <p:spPr>
          <a:xfrm>
            <a:off x="56150" y="2209225"/>
            <a:ext cx="5378700" cy="2788200"/>
          </a:xfrm>
          <a:prstGeom prst="rect">
            <a:avLst/>
          </a:prstGeom>
        </p:spPr>
        <p:txBody>
          <a:bodyPr anchorCtr="0" anchor="t" bIns="91425" lIns="91425" spcFirstLastPara="1" rIns="91425" wrap="square" tIns="91425">
            <a:spAutoFit/>
          </a:bodyPr>
          <a:lstStyle/>
          <a:p>
            <a:pPr indent="0" lvl="0" marL="279400" rtl="0" algn="just">
              <a:lnSpc>
                <a:spcPct val="150000"/>
              </a:lnSpc>
              <a:spcBef>
                <a:spcPts val="600"/>
              </a:spcBef>
              <a:spcAft>
                <a:spcPts val="0"/>
              </a:spcAft>
              <a:buClr>
                <a:schemeClr val="accent1"/>
              </a:buClr>
              <a:buSzPts val="1100"/>
              <a:buNone/>
            </a:pPr>
            <a:r>
              <a:rPr lang="en"/>
              <a:t>Acquire the muscle signals from the triceps muscle (in the upper arm) during a weight-lifting task (such as a tricep extension) with and without load. Extract the meaningful information from the experimental data and analyse the difference in muscle signals in the two conditions.</a:t>
            </a:r>
            <a:endParaRPr/>
          </a:p>
          <a:p>
            <a:pPr indent="0" lvl="0" marL="0" rtl="0" algn="l">
              <a:spcBef>
                <a:spcPts val="0"/>
              </a:spcBef>
              <a:spcAft>
                <a:spcPts val="0"/>
              </a:spcAft>
              <a:buClr>
                <a:schemeClr val="accent1"/>
              </a:buClr>
              <a:buSzPts val="1100"/>
              <a:buNone/>
            </a:pPr>
            <a:r>
              <a:t/>
            </a:r>
            <a:endParaRPr/>
          </a:p>
        </p:txBody>
      </p:sp>
      <p:pic>
        <p:nvPicPr>
          <p:cNvPr id="346" name="Google Shape;346;p42"/>
          <p:cNvPicPr preferRelativeResize="0"/>
          <p:nvPr/>
        </p:nvPicPr>
        <p:blipFill>
          <a:blip r:embed="rId3">
            <a:alphaModFix/>
          </a:blip>
          <a:stretch>
            <a:fillRect/>
          </a:stretch>
        </p:blipFill>
        <p:spPr>
          <a:xfrm>
            <a:off x="5503600" y="90000"/>
            <a:ext cx="3531826" cy="505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54600" y="379125"/>
            <a:ext cx="3039900" cy="954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500"/>
              <a:t>Data Collection Overview</a:t>
            </a:r>
            <a:endParaRPr sz="2500"/>
          </a:p>
        </p:txBody>
      </p:sp>
      <p:sp>
        <p:nvSpPr>
          <p:cNvPr id="352" name="Google Shape;352;p43"/>
          <p:cNvSpPr txBox="1"/>
          <p:nvPr>
            <p:ph idx="1" type="subTitle"/>
          </p:nvPr>
        </p:nvSpPr>
        <p:spPr>
          <a:xfrm>
            <a:off x="56150" y="2209225"/>
            <a:ext cx="4039500" cy="1187400"/>
          </a:xfrm>
          <a:prstGeom prst="rect">
            <a:avLst/>
          </a:prstGeom>
        </p:spPr>
        <p:txBody>
          <a:bodyPr anchorCtr="0" anchor="t" bIns="91425" lIns="91425" spcFirstLastPara="1" rIns="91425" wrap="square" tIns="91425">
            <a:spAutoFit/>
          </a:bodyPr>
          <a:lstStyle/>
          <a:p>
            <a:pPr indent="0" lvl="0" marL="0" rtl="0" algn="l">
              <a:lnSpc>
                <a:spcPct val="70000"/>
              </a:lnSpc>
              <a:spcBef>
                <a:spcPts val="1800"/>
              </a:spcBef>
              <a:spcAft>
                <a:spcPts val="0"/>
              </a:spcAft>
              <a:buClr>
                <a:schemeClr val="accent1"/>
              </a:buClr>
              <a:buSzPts val="1100"/>
              <a:buNone/>
            </a:pPr>
            <a:r>
              <a:rPr lang="en"/>
              <a:t>•</a:t>
            </a:r>
            <a:r>
              <a:rPr b="1" lang="en"/>
              <a:t>Participants:</a:t>
            </a:r>
            <a:endParaRPr b="1"/>
          </a:p>
          <a:p>
            <a:pPr indent="0" lvl="0" marL="0" rtl="0" algn="l">
              <a:lnSpc>
                <a:spcPct val="70000"/>
              </a:lnSpc>
              <a:spcBef>
                <a:spcPts val="1800"/>
              </a:spcBef>
              <a:spcAft>
                <a:spcPts val="0"/>
              </a:spcAft>
              <a:buClr>
                <a:schemeClr val="accent1"/>
              </a:buClr>
              <a:buSzPts val="1100"/>
              <a:buNone/>
            </a:pPr>
            <a:r>
              <a:rPr lang="en"/>
              <a:t>•Two individuals selected for the study.</a:t>
            </a:r>
            <a:endParaRPr/>
          </a:p>
          <a:p>
            <a:pPr indent="0" lvl="0" marL="0" rtl="0" algn="l">
              <a:spcBef>
                <a:spcPts val="0"/>
              </a:spcBef>
              <a:spcAft>
                <a:spcPts val="0"/>
              </a:spcAft>
              <a:buClr>
                <a:schemeClr val="accent1"/>
              </a:buClr>
              <a:buSzPts val="1100"/>
              <a:buNone/>
            </a:pPr>
            <a:r>
              <a:t/>
            </a:r>
            <a:endParaRPr/>
          </a:p>
        </p:txBody>
      </p:sp>
      <p:sp>
        <p:nvSpPr>
          <p:cNvPr id="353" name="Google Shape;353;p43"/>
          <p:cNvSpPr txBox="1"/>
          <p:nvPr/>
        </p:nvSpPr>
        <p:spPr>
          <a:xfrm>
            <a:off x="4277675" y="375050"/>
            <a:ext cx="4736400" cy="46506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1800"/>
              </a:spcBef>
              <a:spcAft>
                <a:spcPts val="0"/>
              </a:spcAft>
              <a:buClr>
                <a:schemeClr val="accent1"/>
              </a:buClr>
              <a:buSzPts val="1100"/>
              <a:buFont typeface="Arial"/>
              <a:buNone/>
            </a:pPr>
            <a:r>
              <a:rPr b="1" lang="en" sz="1700">
                <a:solidFill>
                  <a:schemeClr val="dk1"/>
                </a:solidFill>
                <a:latin typeface="Inter Tight"/>
                <a:ea typeface="Inter Tight"/>
                <a:cs typeface="Inter Tight"/>
                <a:sym typeface="Inter Tight"/>
              </a:rPr>
              <a:t>Exercises:</a:t>
            </a:r>
            <a:endParaRPr b="1" sz="1700">
              <a:solidFill>
                <a:schemeClr val="dk1"/>
              </a:solidFill>
              <a:latin typeface="Inter Tight"/>
              <a:ea typeface="Inter Tight"/>
              <a:cs typeface="Inter Tight"/>
              <a:sym typeface="Inter Tight"/>
            </a:endParaRPr>
          </a:p>
          <a:p>
            <a:pPr indent="0" lvl="0" marL="0" rtl="0" algn="l">
              <a:lnSpc>
                <a:spcPct val="70000"/>
              </a:lnSpc>
              <a:spcBef>
                <a:spcPts val="1800"/>
              </a:spcBef>
              <a:spcAft>
                <a:spcPts val="0"/>
              </a:spcAft>
              <a:buNone/>
            </a:pPr>
            <a:r>
              <a:rPr b="1" lang="en" sz="1700">
                <a:solidFill>
                  <a:schemeClr val="dk1"/>
                </a:solidFill>
                <a:latin typeface="Inter Tight"/>
                <a:ea typeface="Inter Tight"/>
                <a:cs typeface="Inter Tight"/>
                <a:sym typeface="Inter Tight"/>
              </a:rPr>
              <a:t>Normal Triceps extension:</a:t>
            </a:r>
            <a:endParaRPr b="1" sz="1700">
              <a:solidFill>
                <a:schemeClr val="dk1"/>
              </a:solidFill>
              <a:latin typeface="Inter Tight"/>
              <a:ea typeface="Inter Tight"/>
              <a:cs typeface="Inter Tight"/>
              <a:sym typeface="Inter Tight"/>
            </a:endParaRPr>
          </a:p>
          <a:p>
            <a:pPr indent="-336550" lvl="0" marL="457200" rtl="0" algn="l">
              <a:lnSpc>
                <a:spcPct val="70000"/>
              </a:lnSpc>
              <a:spcBef>
                <a:spcPts val="180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Performed with and without load.</a:t>
            </a:r>
            <a:endParaRPr sz="1700">
              <a:solidFill>
                <a:schemeClr val="dk1"/>
              </a:solidFill>
              <a:latin typeface="Inter Tight"/>
              <a:ea typeface="Inter Tight"/>
              <a:cs typeface="Inter Tight"/>
              <a:sym typeface="Inter Tight"/>
            </a:endParaRPr>
          </a:p>
          <a:p>
            <a:pPr indent="0" lvl="0" marL="0" rtl="0" algn="l">
              <a:lnSpc>
                <a:spcPct val="70000"/>
              </a:lnSpc>
              <a:spcBef>
                <a:spcPts val="1800"/>
              </a:spcBef>
              <a:spcAft>
                <a:spcPts val="0"/>
              </a:spcAft>
              <a:buClr>
                <a:schemeClr val="accent1"/>
              </a:buClr>
              <a:buSzPts val="1100"/>
              <a:buFont typeface="Arial"/>
              <a:buNone/>
            </a:pPr>
            <a:r>
              <a:rPr b="1" lang="en" sz="1700">
                <a:solidFill>
                  <a:schemeClr val="dk1"/>
                </a:solidFill>
                <a:latin typeface="Inter Tight"/>
                <a:ea typeface="Inter Tight"/>
                <a:cs typeface="Inter Tight"/>
                <a:sym typeface="Inter Tight"/>
              </a:rPr>
              <a:t>Overhead Triceps extension:-</a:t>
            </a:r>
            <a:endParaRPr b="1" sz="1700">
              <a:solidFill>
                <a:schemeClr val="dk1"/>
              </a:solidFill>
              <a:latin typeface="Inter Tight"/>
              <a:ea typeface="Inter Tight"/>
              <a:cs typeface="Inter Tight"/>
              <a:sym typeface="Inter Tight"/>
            </a:endParaRPr>
          </a:p>
          <a:p>
            <a:pPr indent="-336550" lvl="0" marL="457200" rtl="0" algn="l">
              <a:lnSpc>
                <a:spcPct val="70000"/>
              </a:lnSpc>
              <a:spcBef>
                <a:spcPts val="180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Performed with and without load.</a:t>
            </a:r>
            <a:endParaRPr sz="1700">
              <a:solidFill>
                <a:schemeClr val="dk1"/>
              </a:solidFill>
              <a:latin typeface="Inter Tight"/>
              <a:ea typeface="Inter Tight"/>
              <a:cs typeface="Inter Tight"/>
              <a:sym typeface="Inter Tight"/>
            </a:endParaRPr>
          </a:p>
          <a:p>
            <a:pPr indent="0" lvl="0" marL="0" rtl="0" algn="l">
              <a:lnSpc>
                <a:spcPct val="70000"/>
              </a:lnSpc>
              <a:spcBef>
                <a:spcPts val="1800"/>
              </a:spcBef>
              <a:spcAft>
                <a:spcPts val="0"/>
              </a:spcAft>
              <a:buClr>
                <a:schemeClr val="accent1"/>
              </a:buClr>
              <a:buSzPts val="1100"/>
              <a:buFont typeface="Arial"/>
              <a:buNone/>
            </a:pPr>
            <a:r>
              <a:rPr b="1" lang="en" sz="1700">
                <a:solidFill>
                  <a:schemeClr val="dk1"/>
                </a:solidFill>
                <a:latin typeface="Inter Tight"/>
                <a:ea typeface="Inter Tight"/>
                <a:cs typeface="Inter Tight"/>
                <a:sym typeface="Inter Tight"/>
              </a:rPr>
              <a:t>Experimental Variations:</a:t>
            </a:r>
            <a:endParaRPr b="1" sz="1700">
              <a:solidFill>
                <a:schemeClr val="dk1"/>
              </a:solidFill>
              <a:latin typeface="Inter Tight"/>
              <a:ea typeface="Inter Tight"/>
              <a:cs typeface="Inter Tight"/>
              <a:sym typeface="Inter Tight"/>
            </a:endParaRPr>
          </a:p>
          <a:p>
            <a:pPr indent="0" lvl="0" marL="0" rtl="0" algn="l">
              <a:lnSpc>
                <a:spcPct val="70000"/>
              </a:lnSpc>
              <a:spcBef>
                <a:spcPts val="1800"/>
              </a:spcBef>
              <a:spcAft>
                <a:spcPts val="0"/>
              </a:spcAft>
              <a:buClr>
                <a:schemeClr val="accent1"/>
              </a:buClr>
              <a:buSzPts val="1100"/>
              <a:buFont typeface="Arial"/>
              <a:buNone/>
            </a:pPr>
            <a:r>
              <a:rPr lang="en" sz="1700">
                <a:solidFill>
                  <a:schemeClr val="dk1"/>
                </a:solidFill>
                <a:latin typeface="Inter Tight"/>
                <a:ea typeface="Inter Tight"/>
                <a:cs typeface="Inter Tight"/>
                <a:sym typeface="Inter Tight"/>
              </a:rPr>
              <a:t>Four combinations analysed:</a:t>
            </a:r>
            <a:endParaRPr sz="1700">
              <a:solidFill>
                <a:schemeClr val="dk1"/>
              </a:solidFill>
              <a:latin typeface="Inter Tight"/>
              <a:ea typeface="Inter Tight"/>
              <a:cs typeface="Inter Tight"/>
              <a:sym typeface="Inter Tight"/>
            </a:endParaRPr>
          </a:p>
          <a:p>
            <a:pPr indent="-336550" lvl="0" marL="457200" rtl="0" algn="l">
              <a:lnSpc>
                <a:spcPct val="70000"/>
              </a:lnSpc>
              <a:spcBef>
                <a:spcPts val="600"/>
              </a:spcBef>
              <a:spcAft>
                <a:spcPts val="0"/>
              </a:spcAft>
              <a:buClr>
                <a:schemeClr val="dk1"/>
              </a:buClr>
              <a:buSzPts val="1700"/>
              <a:buFont typeface="Inter Tight"/>
              <a:buAutoNum type="arabicPeriod"/>
            </a:pPr>
            <a:r>
              <a:rPr lang="en" sz="1700">
                <a:solidFill>
                  <a:schemeClr val="dk1"/>
                </a:solidFill>
                <a:latin typeface="Inter Tight"/>
                <a:ea typeface="Inter Tight"/>
                <a:cs typeface="Inter Tight"/>
                <a:sym typeface="Inter Tight"/>
              </a:rPr>
              <a:t>Normal Triceps extension (without load)</a:t>
            </a:r>
            <a:endParaRPr sz="1700">
              <a:solidFill>
                <a:schemeClr val="dk1"/>
              </a:solidFill>
              <a:latin typeface="Inter Tight"/>
              <a:ea typeface="Inter Tight"/>
              <a:cs typeface="Inter Tight"/>
              <a:sym typeface="Inter Tight"/>
            </a:endParaRPr>
          </a:p>
          <a:p>
            <a:pPr indent="-336550" lvl="0" marL="457200" rtl="0" algn="l">
              <a:lnSpc>
                <a:spcPct val="70000"/>
              </a:lnSpc>
              <a:spcBef>
                <a:spcPts val="0"/>
              </a:spcBef>
              <a:spcAft>
                <a:spcPts val="0"/>
              </a:spcAft>
              <a:buClr>
                <a:schemeClr val="dk1"/>
              </a:buClr>
              <a:buSzPts val="1700"/>
              <a:buFont typeface="Inter Tight"/>
              <a:buAutoNum type="arabicPeriod"/>
            </a:pPr>
            <a:r>
              <a:rPr lang="en" sz="1700">
                <a:solidFill>
                  <a:schemeClr val="dk1"/>
                </a:solidFill>
                <a:latin typeface="Inter Tight"/>
                <a:ea typeface="Inter Tight"/>
                <a:cs typeface="Inter Tight"/>
                <a:sym typeface="Inter Tight"/>
              </a:rPr>
              <a:t>Normal Triceps extension(with load)</a:t>
            </a:r>
            <a:endParaRPr sz="1700">
              <a:solidFill>
                <a:schemeClr val="dk1"/>
              </a:solidFill>
              <a:latin typeface="Inter Tight"/>
              <a:ea typeface="Inter Tight"/>
              <a:cs typeface="Inter Tight"/>
              <a:sym typeface="Inter Tight"/>
            </a:endParaRPr>
          </a:p>
          <a:p>
            <a:pPr indent="-336550" lvl="0" marL="457200" rtl="0" algn="l">
              <a:lnSpc>
                <a:spcPct val="70000"/>
              </a:lnSpc>
              <a:spcBef>
                <a:spcPts val="0"/>
              </a:spcBef>
              <a:spcAft>
                <a:spcPts val="0"/>
              </a:spcAft>
              <a:buClr>
                <a:schemeClr val="dk1"/>
              </a:buClr>
              <a:buSzPts val="1700"/>
              <a:buFont typeface="Inter Tight"/>
              <a:buAutoNum type="arabicPeriod"/>
            </a:pPr>
            <a:r>
              <a:rPr lang="en" sz="1700">
                <a:solidFill>
                  <a:schemeClr val="dk1"/>
                </a:solidFill>
                <a:latin typeface="Inter Tight"/>
                <a:ea typeface="Inter Tight"/>
                <a:cs typeface="Inter Tight"/>
                <a:sym typeface="Inter Tight"/>
              </a:rPr>
              <a:t>Overhead Triceps extension (without load)</a:t>
            </a:r>
            <a:endParaRPr sz="1700">
              <a:solidFill>
                <a:schemeClr val="dk1"/>
              </a:solidFill>
              <a:latin typeface="Inter Tight"/>
              <a:ea typeface="Inter Tight"/>
              <a:cs typeface="Inter Tight"/>
              <a:sym typeface="Inter Tight"/>
            </a:endParaRPr>
          </a:p>
          <a:p>
            <a:pPr indent="-336550" lvl="0" marL="457200" rtl="0" algn="l">
              <a:lnSpc>
                <a:spcPct val="70000"/>
              </a:lnSpc>
              <a:spcBef>
                <a:spcPts val="0"/>
              </a:spcBef>
              <a:spcAft>
                <a:spcPts val="0"/>
              </a:spcAft>
              <a:buClr>
                <a:schemeClr val="dk1"/>
              </a:buClr>
              <a:buSzPts val="1700"/>
              <a:buFont typeface="Inter Tight"/>
              <a:buAutoNum type="arabicPeriod"/>
            </a:pPr>
            <a:r>
              <a:rPr lang="en" sz="1700">
                <a:solidFill>
                  <a:schemeClr val="dk1"/>
                </a:solidFill>
                <a:latin typeface="Inter Tight"/>
                <a:ea typeface="Inter Tight"/>
                <a:cs typeface="Inter Tight"/>
                <a:sym typeface="Inter Tight"/>
              </a:rPr>
              <a:t>Overhead Triceps extension(with load)</a:t>
            </a:r>
            <a:endParaRPr sz="1700">
              <a:solidFill>
                <a:schemeClr val="dk1"/>
              </a:solidFill>
              <a:latin typeface="Inter Tight"/>
              <a:ea typeface="Inter Tight"/>
              <a:cs typeface="Inter Tight"/>
              <a:sym typeface="Inter Tight"/>
            </a:endParaRPr>
          </a:p>
          <a:p>
            <a:pPr indent="0" lvl="0" marL="279400" rtl="0" algn="just">
              <a:lnSpc>
                <a:spcPct val="150000"/>
              </a:lnSpc>
              <a:spcBef>
                <a:spcPts val="600"/>
              </a:spcBef>
              <a:spcAft>
                <a:spcPts val="0"/>
              </a:spcAft>
              <a:buClr>
                <a:schemeClr val="accent1"/>
              </a:buClr>
              <a:buSzPts val="1100"/>
              <a:buFont typeface="Arial"/>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44"/>
          <p:cNvSpPr txBox="1"/>
          <p:nvPr>
            <p:ph type="title"/>
          </p:nvPr>
        </p:nvSpPr>
        <p:spPr>
          <a:xfrm>
            <a:off x="173175" y="-128512"/>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360" name="Google Shape;360;p44"/>
          <p:cNvSpPr txBox="1"/>
          <p:nvPr>
            <p:ph idx="6" type="body"/>
          </p:nvPr>
        </p:nvSpPr>
        <p:spPr>
          <a:xfrm>
            <a:off x="344650" y="1273175"/>
            <a:ext cx="8339400" cy="3301500"/>
          </a:xfrm>
          <a:prstGeom prst="rect">
            <a:avLst/>
          </a:prstGeom>
        </p:spPr>
        <p:txBody>
          <a:bodyPr anchorCtr="0" anchor="t" bIns="91425" lIns="91425" spcFirstLastPara="1" rIns="91425" wrap="square" tIns="91425">
            <a:spAutoFit/>
          </a:bodyPr>
          <a:lstStyle/>
          <a:p>
            <a:pPr indent="228600" lvl="0" marL="228600" rtl="0" algn="just">
              <a:spcBef>
                <a:spcPts val="1800"/>
              </a:spcBef>
              <a:spcAft>
                <a:spcPts val="0"/>
              </a:spcAft>
              <a:buClr>
                <a:schemeClr val="accent1"/>
              </a:buClr>
              <a:buSzPts val="1100"/>
              <a:buFont typeface="Arial"/>
              <a:buNone/>
            </a:pPr>
            <a:r>
              <a:rPr lang="en" sz="1500">
                <a:latin typeface="Arial"/>
                <a:ea typeface="Arial"/>
                <a:cs typeface="Arial"/>
                <a:sym typeface="Arial"/>
              </a:rPr>
              <a:t>Steps:</a:t>
            </a:r>
            <a:endParaRPr sz="1500">
              <a:latin typeface="Arial"/>
              <a:ea typeface="Arial"/>
              <a:cs typeface="Arial"/>
              <a:sym typeface="Arial"/>
            </a:endParaRPr>
          </a:p>
          <a:p>
            <a:pPr indent="133350" lvl="0" marL="228600" marR="0" rtl="0" algn="just">
              <a:spcBef>
                <a:spcPts val="1800"/>
              </a:spcBef>
              <a:spcAft>
                <a:spcPts val="0"/>
              </a:spcAft>
              <a:buSzPts val="1500"/>
              <a:buFont typeface="Arial"/>
              <a:buAutoNum type="arabicPeriod"/>
            </a:pPr>
            <a:r>
              <a:rPr lang="en" sz="1500">
                <a:latin typeface="Arial"/>
                <a:ea typeface="Arial"/>
                <a:cs typeface="Arial"/>
                <a:sym typeface="Arial"/>
              </a:rPr>
              <a:t>Identify the motor point of the muscle. The motor point is the part of the muscle that undergoes the highest contraction/expansion.</a:t>
            </a:r>
            <a:endParaRPr sz="1500">
              <a:latin typeface="Arial"/>
              <a:ea typeface="Arial"/>
              <a:cs typeface="Arial"/>
              <a:sym typeface="Arial"/>
            </a:endParaRPr>
          </a:p>
          <a:p>
            <a:pPr indent="133350" lvl="0" marL="228600" rtl="0" algn="just">
              <a:spcBef>
                <a:spcPts val="0"/>
              </a:spcBef>
              <a:spcAft>
                <a:spcPts val="0"/>
              </a:spcAft>
              <a:buSzPts val="1500"/>
              <a:buFont typeface="Arial"/>
              <a:buAutoNum type="arabicPeriod"/>
            </a:pPr>
            <a:r>
              <a:rPr lang="en" sz="1500">
                <a:latin typeface="Arial"/>
                <a:ea typeface="Arial"/>
                <a:cs typeface="Arial"/>
                <a:sym typeface="Arial"/>
              </a:rPr>
              <a:t>Place one electrode at the bone with little movement, which serves as a reference electrode to measure the potential difference. Secondly, two surface electrodes should be placed close to the motor point and at least 25 mm apart. Signals from these two electrodes were passed through a differential amplifier to minimise the noise in the data.</a:t>
            </a:r>
            <a:endParaRPr sz="1500">
              <a:latin typeface="Arial"/>
              <a:ea typeface="Arial"/>
              <a:cs typeface="Arial"/>
              <a:sym typeface="Arial"/>
            </a:endParaRPr>
          </a:p>
          <a:p>
            <a:pPr indent="133350" lvl="0" marL="228600" rtl="0" algn="just">
              <a:spcBef>
                <a:spcPts val="0"/>
              </a:spcBef>
              <a:spcAft>
                <a:spcPts val="0"/>
              </a:spcAft>
              <a:buSzPts val="1500"/>
              <a:buFont typeface="Arial"/>
              <a:buAutoNum type="arabicPeriod"/>
            </a:pPr>
            <a:r>
              <a:rPr lang="en" sz="1500">
                <a:latin typeface="Arial"/>
                <a:ea typeface="Arial"/>
                <a:cs typeface="Arial"/>
                <a:sym typeface="Arial"/>
              </a:rPr>
              <a:t>Use sEMG (Surface electromyography) acquisition device to capture the muscle signal. sEMG is a widely used technology in rehabilitation research.</a:t>
            </a:r>
            <a:endParaRPr sz="1500">
              <a:latin typeface="Arial"/>
              <a:ea typeface="Arial"/>
              <a:cs typeface="Arial"/>
              <a:sym typeface="Arial"/>
            </a:endParaRPr>
          </a:p>
          <a:p>
            <a:pPr indent="133350" lvl="0" marL="228600" rtl="0" algn="just">
              <a:spcBef>
                <a:spcPts val="0"/>
              </a:spcBef>
              <a:spcAft>
                <a:spcPts val="0"/>
              </a:spcAft>
              <a:buSzPts val="1500"/>
              <a:buFont typeface="Arial"/>
              <a:buAutoNum type="arabicPeriod"/>
            </a:pPr>
            <a:r>
              <a:rPr lang="en" sz="1500">
                <a:latin typeface="Arial"/>
                <a:ea typeface="Arial"/>
                <a:cs typeface="Arial"/>
                <a:sym typeface="Arial"/>
              </a:rPr>
              <a:t>Sample the data with some sampling frequency to store it digitally. We used a sampling frequency of 1 kHz</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45"/>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367" name="Google Shape;367;p45"/>
          <p:cNvSpPr txBox="1"/>
          <p:nvPr>
            <p:ph idx="1" type="subTitle"/>
          </p:nvPr>
        </p:nvSpPr>
        <p:spPr>
          <a:xfrm>
            <a:off x="381091" y="1182925"/>
            <a:ext cx="6082500" cy="477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900">
                <a:solidFill>
                  <a:schemeClr val="dk2"/>
                </a:solidFill>
                <a:latin typeface="Inter Tight"/>
                <a:ea typeface="Inter Tight"/>
                <a:cs typeface="Inter Tight"/>
                <a:sym typeface="Inter Tight"/>
              </a:rPr>
              <a:t>Player 1 - </a:t>
            </a:r>
            <a:r>
              <a:rPr b="1" lang="en" sz="1900">
                <a:solidFill>
                  <a:schemeClr val="dk2"/>
                </a:solidFill>
                <a:latin typeface="Inter Tight"/>
                <a:ea typeface="Inter Tight"/>
                <a:cs typeface="Inter Tight"/>
                <a:sym typeface="Inter Tight"/>
              </a:rPr>
              <a:t>Exercise</a:t>
            </a:r>
            <a:r>
              <a:rPr b="1" lang="en" sz="1900">
                <a:solidFill>
                  <a:schemeClr val="dk2"/>
                </a:solidFill>
                <a:latin typeface="Inter Tight"/>
                <a:ea typeface="Inter Tight"/>
                <a:cs typeface="Inter Tight"/>
                <a:sym typeface="Inter Tight"/>
              </a:rPr>
              <a:t> 1 (Triceps Kickback)</a:t>
            </a:r>
            <a:endParaRPr b="1" sz="1900">
              <a:solidFill>
                <a:schemeClr val="dk2"/>
              </a:solidFill>
              <a:latin typeface="Inter Tight"/>
              <a:ea typeface="Inter Tight"/>
              <a:cs typeface="Inter Tight"/>
              <a:sym typeface="Inter Tight"/>
            </a:endParaRPr>
          </a:p>
        </p:txBody>
      </p:sp>
      <p:sp>
        <p:nvSpPr>
          <p:cNvPr id="368" name="Google Shape;368;p45"/>
          <p:cNvSpPr txBox="1"/>
          <p:nvPr>
            <p:ph idx="5" type="body"/>
          </p:nvPr>
        </p:nvSpPr>
        <p:spPr>
          <a:xfrm>
            <a:off x="423938" y="1629325"/>
            <a:ext cx="27054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t>Filtering Results:</a:t>
            </a:r>
            <a:endParaRPr b="1" sz="1700"/>
          </a:p>
        </p:txBody>
      </p:sp>
      <p:pic>
        <p:nvPicPr>
          <p:cNvPr id="369" name="Google Shape;369;p45"/>
          <p:cNvPicPr preferRelativeResize="0"/>
          <p:nvPr/>
        </p:nvPicPr>
        <p:blipFill>
          <a:blip r:embed="rId3">
            <a:alphaModFix/>
          </a:blip>
          <a:stretch>
            <a:fillRect/>
          </a:stretch>
        </p:blipFill>
        <p:spPr>
          <a:xfrm>
            <a:off x="423950" y="2125313"/>
            <a:ext cx="3837650" cy="2878249"/>
          </a:xfrm>
          <a:prstGeom prst="rect">
            <a:avLst/>
          </a:prstGeom>
          <a:noFill/>
          <a:ln>
            <a:noFill/>
          </a:ln>
        </p:spPr>
      </p:pic>
      <p:pic>
        <p:nvPicPr>
          <p:cNvPr id="370" name="Google Shape;370;p45"/>
          <p:cNvPicPr preferRelativeResize="0"/>
          <p:nvPr/>
        </p:nvPicPr>
        <p:blipFill>
          <a:blip r:embed="rId4">
            <a:alphaModFix/>
          </a:blip>
          <a:stretch>
            <a:fillRect/>
          </a:stretch>
        </p:blipFill>
        <p:spPr>
          <a:xfrm>
            <a:off x="4988500" y="2131550"/>
            <a:ext cx="3821034" cy="286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46"/>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pic>
        <p:nvPicPr>
          <p:cNvPr id="377" name="Google Shape;377;p46"/>
          <p:cNvPicPr preferRelativeResize="0"/>
          <p:nvPr/>
        </p:nvPicPr>
        <p:blipFill>
          <a:blip r:embed="rId3">
            <a:alphaModFix/>
          </a:blip>
          <a:stretch>
            <a:fillRect/>
          </a:stretch>
        </p:blipFill>
        <p:spPr>
          <a:xfrm>
            <a:off x="333925" y="1617200"/>
            <a:ext cx="3821025" cy="2865748"/>
          </a:xfrm>
          <a:prstGeom prst="rect">
            <a:avLst/>
          </a:prstGeom>
          <a:noFill/>
          <a:ln>
            <a:noFill/>
          </a:ln>
        </p:spPr>
      </p:pic>
      <p:pic>
        <p:nvPicPr>
          <p:cNvPr id="378" name="Google Shape;378;p46"/>
          <p:cNvPicPr preferRelativeResize="0"/>
          <p:nvPr/>
        </p:nvPicPr>
        <p:blipFill>
          <a:blip r:embed="rId4">
            <a:alphaModFix/>
          </a:blip>
          <a:stretch>
            <a:fillRect/>
          </a:stretch>
        </p:blipFill>
        <p:spPr>
          <a:xfrm>
            <a:off x="4558075" y="1681025"/>
            <a:ext cx="4251299" cy="280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47"/>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385" name="Google Shape;385;p47"/>
          <p:cNvSpPr txBox="1"/>
          <p:nvPr/>
        </p:nvSpPr>
        <p:spPr>
          <a:xfrm>
            <a:off x="645075" y="1493750"/>
            <a:ext cx="7404600" cy="30219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Filtering we have used two filters: band-pass Butterworth Filter with the band pass 20 to 320 Hz. Second one is a notch filter to remove the 50 Hz grid noise.</a:t>
            </a:r>
            <a:endParaRPr sz="1700">
              <a:solidFill>
                <a:schemeClr val="dk1"/>
              </a:solidFill>
              <a:latin typeface="Inter Tight"/>
              <a:ea typeface="Inter Tight"/>
              <a:cs typeface="Inter Tight"/>
              <a:sym typeface="Inter Tight"/>
            </a:endParaRPr>
          </a:p>
          <a:p>
            <a:pPr indent="-336550" lvl="0" marL="457200" rtl="0" algn="just">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base Signal we were able to remove enough noise but there is still noise we can see.</a:t>
            </a:r>
            <a:endParaRPr sz="1700">
              <a:solidFill>
                <a:schemeClr val="dk1"/>
              </a:solidFill>
              <a:latin typeface="Inter Tight"/>
              <a:ea typeface="Inter Tight"/>
              <a:cs typeface="Inter Tight"/>
              <a:sym typeface="Inter Tight"/>
            </a:endParaRPr>
          </a:p>
          <a:p>
            <a:pPr indent="-336550" lvl="0" marL="457200" rtl="0" algn="just">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For the ‘with load’ and ‘without load’ signal we were able to get nearly the same signal which we desired.</a:t>
            </a:r>
            <a:endParaRPr sz="1700">
              <a:solidFill>
                <a:schemeClr val="dk1"/>
              </a:solidFill>
              <a:latin typeface="Inter Tight"/>
              <a:ea typeface="Inter Tight"/>
              <a:cs typeface="Inter Tight"/>
              <a:sym typeface="Inter Tight"/>
            </a:endParaRPr>
          </a:p>
          <a:p>
            <a:pPr indent="-336550" lvl="0" marL="457200" rtl="0" algn="just">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These result shows our filtering is correct.</a:t>
            </a:r>
            <a:endParaRPr sz="1600">
              <a:solidFill>
                <a:schemeClr val="dk1"/>
              </a:solidFill>
              <a:latin typeface="Inter Tight"/>
              <a:ea typeface="Inter Tight"/>
              <a:cs typeface="Inter Tight"/>
              <a:sym typeface="Inter T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48"/>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 Domain Analysis</a:t>
            </a:r>
            <a:endParaRPr/>
          </a:p>
        </p:txBody>
      </p:sp>
      <p:sp>
        <p:nvSpPr>
          <p:cNvPr id="392" name="Google Shape;392;p48"/>
          <p:cNvSpPr txBox="1"/>
          <p:nvPr/>
        </p:nvSpPr>
        <p:spPr>
          <a:xfrm>
            <a:off x="398625" y="1202750"/>
            <a:ext cx="8745300" cy="877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For the time domain analysis we have calculated the MAV, RMS and Variance.</a:t>
            </a:r>
            <a:br>
              <a:rPr lang="en" sz="1500">
                <a:solidFill>
                  <a:schemeClr val="dk1"/>
                </a:solidFill>
                <a:latin typeface="Inter Tight"/>
                <a:ea typeface="Inter Tight"/>
                <a:cs typeface="Inter Tight"/>
                <a:sym typeface="Inter Tight"/>
              </a:rPr>
            </a:br>
            <a:r>
              <a:rPr lang="en" sz="1500">
                <a:solidFill>
                  <a:schemeClr val="dk1"/>
                </a:solidFill>
                <a:latin typeface="Inter Tight"/>
                <a:ea typeface="Inter Tight"/>
                <a:cs typeface="Inter Tight"/>
                <a:sym typeface="Inter Tight"/>
              </a:rPr>
              <a:t>	Filtered Without Load Signal = MAV: 0.407, RMS: 0.409, Variance: 0.002</a:t>
            </a:r>
            <a:endParaRPr sz="1500">
              <a:solidFill>
                <a:schemeClr val="dk1"/>
              </a:solidFill>
              <a:latin typeface="Inter Tight"/>
              <a:ea typeface="Inter Tight"/>
              <a:cs typeface="Inter Tight"/>
              <a:sym typeface="Inter Tight"/>
            </a:endParaRPr>
          </a:p>
          <a:p>
            <a:pPr indent="0" lvl="0" marL="914400" rtl="0" algn="just">
              <a:spcBef>
                <a:spcPts val="0"/>
              </a:spcBef>
              <a:spcAft>
                <a:spcPts val="0"/>
              </a:spcAft>
              <a:buNone/>
            </a:pPr>
            <a:r>
              <a:rPr lang="en" sz="1500">
                <a:solidFill>
                  <a:schemeClr val="dk1"/>
                </a:solidFill>
                <a:latin typeface="Inter Tight"/>
                <a:ea typeface="Inter Tight"/>
                <a:cs typeface="Inter Tight"/>
                <a:sym typeface="Inter Tight"/>
              </a:rPr>
              <a:t>Filtered With Load Signal= 0.481, RMS: 0.485, Variance: 0.003</a:t>
            </a:r>
            <a:endParaRPr sz="1500">
              <a:solidFill>
                <a:schemeClr val="dk1"/>
              </a:solidFill>
              <a:latin typeface="Inter Tight"/>
              <a:ea typeface="Inter Tight"/>
              <a:cs typeface="Inter Tight"/>
              <a:sym typeface="Inter Tight"/>
            </a:endParaRPr>
          </a:p>
        </p:txBody>
      </p:sp>
      <p:sp>
        <p:nvSpPr>
          <p:cNvPr id="393" name="Google Shape;393;p48"/>
          <p:cNvSpPr txBox="1"/>
          <p:nvPr/>
        </p:nvSpPr>
        <p:spPr>
          <a:xfrm>
            <a:off x="398625" y="3041775"/>
            <a:ext cx="8515800" cy="1339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A higher RMS value with the load suggests that the muscle is generating more electrical activity or power in response to the external load. This is consistent with the muscle working harder to support the additional weight.</a:t>
            </a:r>
            <a:endParaRPr sz="1500">
              <a:solidFill>
                <a:schemeClr val="dk1"/>
              </a:solidFill>
              <a:latin typeface="Inter Tight"/>
              <a:ea typeface="Inter Tight"/>
              <a:cs typeface="Inter Tight"/>
              <a:sym typeface="Inter Tight"/>
            </a:endParaRPr>
          </a:p>
          <a:p>
            <a:pPr indent="0" lvl="0" marL="457200" rtl="0" algn="just">
              <a:spcBef>
                <a:spcPts val="0"/>
              </a:spcBef>
              <a:spcAft>
                <a:spcPts val="0"/>
              </a:spcAft>
              <a:buClr>
                <a:schemeClr val="accent1"/>
              </a:buClr>
              <a:buSzPts val="1100"/>
              <a:buFont typeface="Arial"/>
              <a:buNone/>
            </a:pPr>
            <a:r>
              <a:t/>
            </a:r>
            <a:endParaRPr sz="1500">
              <a:solidFill>
                <a:schemeClr val="dk1"/>
              </a:solidFill>
              <a:latin typeface="Inter Tight"/>
              <a:ea typeface="Inter Tight"/>
              <a:cs typeface="Inter Tight"/>
              <a:sym typeface="Inter Tight"/>
            </a:endParaRPr>
          </a:p>
          <a:p>
            <a:pPr indent="0" lvl="0" marL="0" rtl="0" algn="just">
              <a:spcBef>
                <a:spcPts val="0"/>
              </a:spcBef>
              <a:spcAft>
                <a:spcPts val="0"/>
              </a:spcAft>
              <a:buNone/>
            </a:pPr>
            <a:r>
              <a:t/>
            </a:r>
            <a:endParaRPr sz="1500">
              <a:solidFill>
                <a:schemeClr val="dk1"/>
              </a:solidFill>
              <a:latin typeface="Inter Tight"/>
              <a:ea typeface="Inter Tight"/>
              <a:cs typeface="Inter Tight"/>
              <a:sym typeface="Inter Tight"/>
            </a:endParaRPr>
          </a:p>
        </p:txBody>
      </p:sp>
      <p:sp>
        <p:nvSpPr>
          <p:cNvPr id="394" name="Google Shape;394;p48"/>
          <p:cNvSpPr txBox="1"/>
          <p:nvPr/>
        </p:nvSpPr>
        <p:spPr>
          <a:xfrm>
            <a:off x="398625" y="2151288"/>
            <a:ext cx="8646000" cy="6156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When the load is applied, the MAV increases. This indicates that the signal's absolute amplitude has increased, which means when the muscle is exerting more force (due to the load) and contracting more strongly. </a:t>
            </a:r>
            <a:endParaRPr sz="1500">
              <a:solidFill>
                <a:schemeClr val="dk1"/>
              </a:solidFill>
              <a:latin typeface="Inter Tight"/>
              <a:ea typeface="Inter Tight"/>
              <a:cs typeface="Inter Tight"/>
              <a:sym typeface="Inter Tight"/>
            </a:endParaRPr>
          </a:p>
          <a:p>
            <a:pPr indent="0" lvl="0" marL="0" rtl="0" algn="just">
              <a:spcBef>
                <a:spcPts val="0"/>
              </a:spcBef>
              <a:spcAft>
                <a:spcPts val="0"/>
              </a:spcAft>
              <a:buNone/>
            </a:pPr>
            <a:r>
              <a:t/>
            </a:r>
            <a:endParaRPr sz="1500">
              <a:solidFill>
                <a:schemeClr val="dk1"/>
              </a:solidFill>
              <a:latin typeface="Inter Tight"/>
              <a:ea typeface="Inter Tight"/>
              <a:cs typeface="Inter Tight"/>
              <a:sym typeface="Inter Tight"/>
            </a:endParaRPr>
          </a:p>
        </p:txBody>
      </p:sp>
      <p:sp>
        <p:nvSpPr>
          <p:cNvPr id="395" name="Google Shape;395;p48"/>
          <p:cNvSpPr txBox="1"/>
          <p:nvPr/>
        </p:nvSpPr>
        <p:spPr>
          <a:xfrm>
            <a:off x="398625" y="4094950"/>
            <a:ext cx="8849400" cy="877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The increase in variance with the load suggests that the muscle’s electrical activity is more variable or less consistent when a load is applied. This could be due to varying muscle contractions, or fatigue.</a:t>
            </a:r>
            <a:endParaRPr sz="1500">
              <a:solidFill>
                <a:schemeClr val="dk1"/>
              </a:solidFill>
              <a:latin typeface="Inter Tight"/>
              <a:ea typeface="Inter Tight"/>
              <a:cs typeface="Inter Tight"/>
              <a:sym typeface="Inter T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