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9" r:id="rId3"/>
    <p:sldId id="257" r:id="rId4"/>
    <p:sldId id="260" r:id="rId5"/>
    <p:sldId id="269" r:id="rId6"/>
    <p:sldId id="263" r:id="rId7"/>
    <p:sldId id="258" r:id="rId8"/>
    <p:sldId id="271" r:id="rId9"/>
    <p:sldId id="270" r:id="rId10"/>
    <p:sldId id="272" r:id="rId11"/>
    <p:sldId id="262" r:id="rId12"/>
    <p:sldId id="274" r:id="rId13"/>
    <p:sldId id="275" r:id="rId14"/>
    <p:sldId id="276" r:id="rId15"/>
    <p:sldId id="277" r:id="rId16"/>
    <p:sldId id="273" r:id="rId17"/>
    <p:sldId id="264" r:id="rId18"/>
    <p:sldId id="265" r:id="rId19"/>
    <p:sldId id="266" r:id="rId20"/>
    <p:sldId id="261" r:id="rId21"/>
    <p:sldId id="26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howGuides="1">
      <p:cViewPr>
        <p:scale>
          <a:sx n="89" d="100"/>
          <a:sy n="89" d="100"/>
        </p:scale>
        <p:origin x="-126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F788D-CF99-4A80-8236-0525CBC5050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F80563-493C-40A1-ACFC-D631EAA4FE8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374BB2B-2FCF-4A24-AB48-482CB30AD7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74BB2B-2FCF-4A24-AB48-482CB30AD7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74BB2B-2FCF-4A24-AB48-482CB30AD7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74BB2B-2FCF-4A24-AB48-482CB30AD7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374BB2B-2FCF-4A24-AB48-482CB30AD7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374BB2B-2FCF-4A24-AB48-482CB30AD7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374BB2B-2FCF-4A24-AB48-482CB30AD7F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374BB2B-2FCF-4A24-AB48-482CB30AD7F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4BB2B-2FCF-4A24-AB48-482CB30AD7F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74BB2B-2FCF-4A24-AB48-482CB30AD7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74BB2B-2FCF-4A24-AB48-482CB30AD7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0707D-34F5-4732-8A80-9C18178FDCC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4BB2B-2FCF-4A24-AB48-482CB30AD7F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0707D-34F5-4732-8A80-9C18178FDCC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DESIGN AND MANUFACTURING  OF ROTARY STORAGE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7391400" cy="461665"/>
          </a:xfrm>
          <a:prstGeom prst="rect">
            <a:avLst/>
          </a:prstGeom>
          <a:noFill/>
        </p:spPr>
        <p:txBody>
          <a:bodyPr wrap="square" rtlCol="0">
            <a:spAutoFit/>
          </a:bodyPr>
          <a:lstStyle/>
          <a:p>
            <a:r>
              <a:rPr lang="en-US" sz="2400" b="1" dirty="0"/>
              <a:t>                                     Automated parts</a:t>
            </a:r>
            <a:endParaRPr lang="en-US" sz="2400" b="1" dirty="0"/>
          </a:p>
        </p:txBody>
      </p:sp>
      <p:sp>
        <p:nvSpPr>
          <p:cNvPr id="3" name="TextBox 2"/>
          <p:cNvSpPr txBox="1"/>
          <p:nvPr/>
        </p:nvSpPr>
        <p:spPr>
          <a:xfrm>
            <a:off x="419100" y="705338"/>
            <a:ext cx="7620000" cy="738664"/>
          </a:xfrm>
          <a:prstGeom prst="rect">
            <a:avLst/>
          </a:prstGeom>
          <a:noFill/>
        </p:spPr>
        <p:txBody>
          <a:bodyPr wrap="square" rtlCol="0">
            <a:spAutoFit/>
          </a:bodyPr>
          <a:lstStyle/>
          <a:p>
            <a:r>
              <a:rPr lang="en-US" sz="2400" b="1" u="sng" dirty="0" smtClean="0"/>
              <a:t>1) </a:t>
            </a:r>
            <a:r>
              <a:rPr lang="en-US" sz="2400" b="1" u="sng" dirty="0" smtClean="0"/>
              <a:t>Relay :-</a:t>
            </a:r>
            <a:endParaRPr lang="en-US" sz="2400" b="1" u="sng" dirty="0" smtClean="0"/>
          </a:p>
          <a:p>
            <a:r>
              <a:rPr lang="en-US" dirty="0" smtClean="0"/>
              <a:t>                                                                                       </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7800" y="1444002"/>
            <a:ext cx="6129294" cy="503299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7391400" cy="1846659"/>
          </a:xfrm>
          <a:prstGeom prst="rect">
            <a:avLst/>
          </a:prstGeom>
          <a:noFill/>
        </p:spPr>
        <p:txBody>
          <a:bodyPr wrap="square" rtlCol="0">
            <a:spAutoFit/>
          </a:bodyPr>
          <a:lstStyle/>
          <a:p>
            <a:r>
              <a:rPr lang="en-US" sz="2400" b="1" u="sng" dirty="0"/>
              <a:t>2) RFID  </a:t>
            </a:r>
            <a:r>
              <a:rPr lang="en-US" dirty="0"/>
              <a:t>:-  RFID is a technology which is working on radio waves.</a:t>
            </a:r>
            <a:endParaRPr lang="en-US" dirty="0"/>
          </a:p>
          <a:p>
            <a:r>
              <a:rPr lang="en-US" dirty="0"/>
              <a:t>	       This technology is used for automatically identifying the object</a:t>
            </a:r>
            <a:endParaRPr lang="en-US" dirty="0"/>
          </a:p>
          <a:p>
            <a:r>
              <a:rPr lang="en-US" dirty="0"/>
              <a:t>	       or tracking the object.</a:t>
            </a:r>
            <a:endParaRPr lang="en-US" dirty="0"/>
          </a:p>
          <a:p>
            <a:endParaRPr lang="en-US" dirty="0"/>
          </a:p>
          <a:p>
            <a:r>
              <a:rPr lang="en-US" dirty="0"/>
              <a:t>                         RFID -  Radio frequency identification.</a:t>
            </a:r>
            <a:endParaRPr lang="en-US" dirty="0"/>
          </a:p>
          <a:p>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2702767"/>
            <a:ext cx="7315200" cy="3581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0" y="1066800"/>
            <a:ext cx="7772399" cy="487679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33400"/>
            <a:ext cx="8305800" cy="1292662"/>
          </a:xfrm>
          <a:prstGeom prst="rect">
            <a:avLst/>
          </a:prstGeom>
          <a:noFill/>
        </p:spPr>
        <p:txBody>
          <a:bodyPr wrap="square" rtlCol="0">
            <a:spAutoFit/>
          </a:bodyPr>
          <a:lstStyle/>
          <a:p>
            <a:r>
              <a:rPr lang="en-US" sz="2000" b="1" dirty="0"/>
              <a:t>RFID tags :- </a:t>
            </a:r>
            <a:r>
              <a:rPr lang="en-US" dirty="0"/>
              <a:t>RFID tags are getting attached to the object which we want to track.</a:t>
            </a:r>
            <a:endParaRPr lang="en-US" dirty="0"/>
          </a:p>
          <a:p>
            <a:r>
              <a:rPr lang="en-US" sz="2000" b="1" dirty="0"/>
              <a:t>	      </a:t>
            </a:r>
            <a:r>
              <a:rPr lang="en-US" dirty="0"/>
              <a:t>RFID reader continuously sending the radio waves when object with RFID </a:t>
            </a:r>
            <a:endParaRPr lang="en-US" dirty="0"/>
          </a:p>
          <a:p>
            <a:r>
              <a:rPr lang="en-US" sz="2000" b="1" dirty="0"/>
              <a:t>	      </a:t>
            </a:r>
            <a:r>
              <a:rPr lang="en-US" dirty="0"/>
              <a:t>tag is in the range of reader then this RFID tag transmits its feedback </a:t>
            </a:r>
            <a:endParaRPr lang="en-US" dirty="0"/>
          </a:p>
          <a:p>
            <a:r>
              <a:rPr lang="en-US" dirty="0"/>
              <a:t>                        signal back to reader. </a:t>
            </a:r>
            <a:endParaRPr lang="en-US" sz="20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0001" y="1981200"/>
            <a:ext cx="5004020" cy="3048000"/>
          </a:xfrm>
          <a:prstGeom prst="rect">
            <a:avLst/>
          </a:prstGeom>
        </p:spPr>
      </p:pic>
      <p:sp>
        <p:nvSpPr>
          <p:cNvPr id="7" name="Left Arrow 6"/>
          <p:cNvSpPr/>
          <p:nvPr/>
        </p:nvSpPr>
        <p:spPr>
          <a:xfrm>
            <a:off x="2552700" y="3881535"/>
            <a:ext cx="2057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600" y="3200400"/>
            <a:ext cx="2324100" cy="3416320"/>
          </a:xfrm>
          <a:prstGeom prst="rect">
            <a:avLst/>
          </a:prstGeom>
          <a:noFill/>
        </p:spPr>
        <p:txBody>
          <a:bodyPr wrap="square" rtlCol="0">
            <a:spAutoFit/>
          </a:bodyPr>
          <a:lstStyle/>
          <a:p>
            <a:r>
              <a:rPr lang="en-US" dirty="0"/>
              <a:t>Most of the tags which are being used today are passive tags.</a:t>
            </a:r>
            <a:endParaRPr lang="en-US" dirty="0"/>
          </a:p>
          <a:p>
            <a:r>
              <a:rPr lang="en-US" dirty="0"/>
              <a:t>Because these passive tags are quiet cheaper than active and semi passive tags.</a:t>
            </a:r>
            <a:endParaRPr lang="en-US" dirty="0"/>
          </a:p>
          <a:p>
            <a:r>
              <a:rPr lang="en-US" dirty="0"/>
              <a:t>These tags don’t have their own power supply so these tags relay on radio signal coming from reader.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 y="1143000"/>
            <a:ext cx="7848600" cy="4724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3613753"/>
            <a:ext cx="7086600" cy="2123658"/>
          </a:xfrm>
          <a:prstGeom prst="rect">
            <a:avLst/>
          </a:prstGeom>
          <a:noFill/>
        </p:spPr>
        <p:txBody>
          <a:bodyPr wrap="square" rtlCol="0">
            <a:spAutoFit/>
          </a:bodyPr>
          <a:lstStyle/>
          <a:p>
            <a:pPr marL="342900" indent="-342900">
              <a:buAutoNum type="arabicParenR" startAt="2"/>
            </a:pPr>
            <a:endParaRPr lang="en-US" dirty="0"/>
          </a:p>
          <a:p>
            <a:pPr marL="342900" indent="-342900">
              <a:buAutoNum type="arabicParenR" startAt="2"/>
            </a:pPr>
            <a:endParaRPr lang="en-US" dirty="0"/>
          </a:p>
          <a:p>
            <a:pPr marL="457200" indent="-457200">
              <a:buAutoNum type="arabicParenR" startAt="3"/>
            </a:pPr>
            <a:r>
              <a:rPr lang="en-US" sz="2400" b="1" dirty="0"/>
              <a:t>Arduino Uno </a:t>
            </a:r>
            <a:r>
              <a:rPr lang="en-US" dirty="0"/>
              <a:t>:- Arduino is an open-source electronics platform     </a:t>
            </a:r>
            <a:endParaRPr lang="en-US" dirty="0"/>
          </a:p>
          <a:p>
            <a:r>
              <a:rPr lang="en-US" dirty="0"/>
              <a:t>                                            based on easy to use hardware and software.  </a:t>
            </a:r>
            <a:endParaRPr lang="en-US" dirty="0"/>
          </a:p>
          <a:p>
            <a:r>
              <a:rPr lang="en-US" dirty="0"/>
              <a:t>                                            You can tell your board what to do by sending a </a:t>
            </a:r>
            <a:endParaRPr lang="en-US" dirty="0"/>
          </a:p>
          <a:p>
            <a:r>
              <a:rPr lang="en-US" dirty="0"/>
              <a:t>                                            set of instructions to microcontrollers on the  </a:t>
            </a:r>
            <a:endParaRPr lang="en-US" dirty="0"/>
          </a:p>
          <a:p>
            <a:r>
              <a:rPr lang="en-US" dirty="0"/>
              <a:t>                                            board.</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331"/>
            <a:ext cx="5296064" cy="387686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90600"/>
            <a:ext cx="4876800" cy="2062103"/>
          </a:xfrm>
          <a:prstGeom prst="rect">
            <a:avLst/>
          </a:prstGeom>
          <a:noFill/>
        </p:spPr>
        <p:txBody>
          <a:bodyPr wrap="square" rtlCol="0">
            <a:spAutoFit/>
          </a:bodyPr>
          <a:lstStyle/>
          <a:p>
            <a:r>
              <a:rPr lang="en-US" sz="3200" b="1" u="sng" dirty="0"/>
              <a:t>Objective </a:t>
            </a:r>
            <a:endParaRPr lang="en-US" sz="3200" b="1" u="sng" dirty="0"/>
          </a:p>
          <a:p>
            <a:endParaRPr lang="en-US" sz="2400" dirty="0"/>
          </a:p>
          <a:p>
            <a:pPr marL="342900" indent="-342900">
              <a:buAutoNum type="arabicParenR"/>
            </a:pPr>
            <a:r>
              <a:rPr lang="en-US" sz="2400" dirty="0"/>
              <a:t>To save time </a:t>
            </a:r>
            <a:endParaRPr lang="en-US" sz="2400" dirty="0"/>
          </a:p>
          <a:p>
            <a:pPr marL="342900" indent="-342900">
              <a:buAutoNum type="arabicParenR"/>
            </a:pPr>
            <a:endParaRPr lang="en-US" sz="2400" dirty="0"/>
          </a:p>
          <a:p>
            <a:pPr marL="342900" indent="-342900">
              <a:buAutoNum type="arabicParenR"/>
            </a:pPr>
            <a:r>
              <a:rPr lang="en-US" sz="2400" dirty="0"/>
              <a:t>Increase productivity</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48140"/>
            <a:ext cx="7543800" cy="2800767"/>
          </a:xfrm>
          <a:prstGeom prst="rect">
            <a:avLst/>
          </a:prstGeom>
          <a:noFill/>
        </p:spPr>
        <p:txBody>
          <a:bodyPr wrap="square" rtlCol="0">
            <a:spAutoFit/>
          </a:bodyPr>
          <a:lstStyle/>
          <a:p>
            <a:r>
              <a:rPr lang="en-US" sz="3200" b="1" u="sng" dirty="0"/>
              <a:t>Advantages</a:t>
            </a:r>
            <a:r>
              <a:rPr lang="en-US" sz="2400" dirty="0"/>
              <a:t> :-</a:t>
            </a:r>
            <a:endParaRPr lang="en-US" sz="2400" dirty="0"/>
          </a:p>
          <a:p>
            <a:endParaRPr lang="en-US" sz="2400" dirty="0"/>
          </a:p>
          <a:p>
            <a:pPr marL="342900" indent="-342900">
              <a:buAutoNum type="arabicParenR"/>
            </a:pPr>
            <a:r>
              <a:rPr lang="en-US" sz="2400" dirty="0"/>
              <a:t>System is easy to operate</a:t>
            </a:r>
            <a:endParaRPr lang="en-US" sz="2400" dirty="0"/>
          </a:p>
          <a:p>
            <a:pPr marL="342900" indent="-342900">
              <a:buAutoNum type="arabicParenR"/>
            </a:pPr>
            <a:endParaRPr lang="en-US" sz="2400" dirty="0"/>
          </a:p>
          <a:p>
            <a:pPr marL="342900" indent="-342900">
              <a:buAutoNum type="arabicParenR"/>
            </a:pPr>
            <a:r>
              <a:rPr lang="en-US" sz="2400" dirty="0"/>
              <a:t>Time is saved</a:t>
            </a:r>
            <a:endParaRPr lang="en-US" sz="2400" dirty="0"/>
          </a:p>
          <a:p>
            <a:pPr marL="342900" indent="-342900">
              <a:buAutoNum type="arabicParenR"/>
            </a:pPr>
            <a:endParaRPr lang="en-US" sz="2400" dirty="0"/>
          </a:p>
          <a:p>
            <a:pPr marL="342900" indent="-342900">
              <a:buAutoNum type="arabicParenR"/>
            </a:pPr>
            <a:r>
              <a:rPr lang="en-US" sz="2400" dirty="0"/>
              <a:t>Space required is less </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14400"/>
            <a:ext cx="6934200" cy="523220"/>
          </a:xfrm>
          <a:prstGeom prst="rect">
            <a:avLst/>
          </a:prstGeom>
          <a:noFill/>
        </p:spPr>
        <p:txBody>
          <a:bodyPr wrap="square" rtlCol="0">
            <a:spAutoFit/>
          </a:bodyPr>
          <a:lstStyle/>
          <a:p>
            <a:r>
              <a:rPr lang="en-US" sz="2800" b="1" u="sng" dirty="0"/>
              <a:t>Disadvantages  :-</a:t>
            </a:r>
            <a:endParaRPr lang="en-US" sz="2800" b="1" u="sng" dirty="0"/>
          </a:p>
        </p:txBody>
      </p:sp>
      <p:sp>
        <p:nvSpPr>
          <p:cNvPr id="3" name="TextBox 2"/>
          <p:cNvSpPr txBox="1"/>
          <p:nvPr/>
        </p:nvSpPr>
        <p:spPr>
          <a:xfrm>
            <a:off x="838200" y="1752599"/>
            <a:ext cx="4800600" cy="1200329"/>
          </a:xfrm>
          <a:prstGeom prst="rect">
            <a:avLst/>
          </a:prstGeom>
          <a:noFill/>
        </p:spPr>
        <p:txBody>
          <a:bodyPr wrap="square" rtlCol="0">
            <a:spAutoFit/>
          </a:bodyPr>
          <a:lstStyle/>
          <a:p>
            <a:pPr marL="342900" indent="-342900">
              <a:buAutoNum type="arabicParenR"/>
            </a:pPr>
            <a:r>
              <a:rPr lang="en-US" sz="2400" dirty="0"/>
              <a:t>High initial cost</a:t>
            </a:r>
            <a:endParaRPr lang="en-US" sz="2400" dirty="0"/>
          </a:p>
          <a:p>
            <a:pPr marL="342900" indent="-342900">
              <a:buAutoNum type="arabicParenR"/>
            </a:pPr>
            <a:endParaRPr lang="en-US" sz="2400" dirty="0"/>
          </a:p>
          <a:p>
            <a:pPr marL="342900" indent="-342900">
              <a:buAutoNum type="arabicParenR"/>
            </a:pPr>
            <a:r>
              <a:rPr lang="en-IN" sz="2400" dirty="0"/>
              <a:t>Maintenance is required</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143000"/>
          <a:ext cx="7696201" cy="5333988"/>
        </p:xfrm>
        <a:graphic>
          <a:graphicData uri="http://schemas.openxmlformats.org/drawingml/2006/table">
            <a:tbl>
              <a:tblPr firstRow="1" firstCol="1" bandRow="1">
                <a:tableStyleId>{5C22544A-7EE6-4342-B048-85BDC9FD1C3A}</a:tableStyleId>
              </a:tblPr>
              <a:tblGrid>
                <a:gridCol w="797777"/>
                <a:gridCol w="2280356"/>
                <a:gridCol w="1539066"/>
                <a:gridCol w="1539066"/>
                <a:gridCol w="1539936"/>
              </a:tblGrid>
              <a:tr h="484908">
                <a:tc>
                  <a:txBody>
                    <a:bodyPr/>
                    <a:lstStyle/>
                    <a:p>
                      <a:pPr marL="0" marR="0" algn="ctr">
                        <a:lnSpc>
                          <a:spcPct val="150000"/>
                        </a:lnSpc>
                        <a:spcBef>
                          <a:spcPts val="0"/>
                        </a:spcBef>
                        <a:spcAft>
                          <a:spcPts val="0"/>
                        </a:spcAft>
                      </a:pPr>
                      <a:r>
                        <a:rPr lang="en-US" sz="1200" dirty="0">
                          <a:effectLst/>
                        </a:rPr>
                        <a:t>No.</a:t>
                      </a:r>
                      <a:endParaRPr lang="en-US"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dirty="0">
                          <a:effectLst/>
                        </a:rPr>
                        <a:t>Component Name </a:t>
                      </a:r>
                      <a:endParaRPr lang="en-US"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Cost</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Quantity</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Total</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Chain and Sprocket</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600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2</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1200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2</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Lead Screw </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500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2</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1000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3</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Frame</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dirty="0">
                          <a:effectLst/>
                        </a:rPr>
                        <a:t>3000</a:t>
                      </a:r>
                      <a:endParaRPr lang="en-US"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3000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4</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dirty="0">
                          <a:effectLst/>
                        </a:rPr>
                        <a:t>Arduino UNO</a:t>
                      </a:r>
                      <a:endParaRPr lang="en-US"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500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500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5</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EM 18 Module</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800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800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6</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L293D</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dirty="0">
                          <a:effectLst/>
                        </a:rPr>
                        <a:t>200</a:t>
                      </a:r>
                      <a:endParaRPr lang="en-US" sz="11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200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7</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Keypad</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100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100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8</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RFID Card</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20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8</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200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9</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DC Motor</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180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180</a:t>
                      </a:r>
                      <a:endParaRPr lang="en-US" sz="1100">
                        <a:effectLst/>
                        <a:latin typeface="Calibri" panose="020F0502020204030204"/>
                        <a:ea typeface="Calibri" panose="020F0502020204030204"/>
                        <a:cs typeface="Times New Roman" panose="02020603050405020304"/>
                      </a:endParaRPr>
                    </a:p>
                  </a:txBody>
                  <a:tcPr marL="68580" marR="68580" marT="0" marB="0"/>
                </a:tc>
              </a:tr>
              <a:tr h="484908">
                <a:tc>
                  <a:txBody>
                    <a:bodyPr/>
                    <a:lstStyle/>
                    <a:p>
                      <a:pPr marL="0" marR="0" algn="ctr">
                        <a:lnSpc>
                          <a:spcPct val="150000"/>
                        </a:lnSpc>
                        <a:spcBef>
                          <a:spcPts val="0"/>
                        </a:spcBef>
                        <a:spcAft>
                          <a:spcPts val="0"/>
                        </a:spcAft>
                      </a:pPr>
                      <a:r>
                        <a:rPr lang="en-US" sz="1200">
                          <a:effectLst/>
                        </a:rPr>
                        <a:t>10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50000"/>
                        </a:lnSpc>
                        <a:spcBef>
                          <a:spcPts val="0"/>
                        </a:spcBef>
                        <a:spcAft>
                          <a:spcPts val="0"/>
                        </a:spcAft>
                      </a:pPr>
                      <a:r>
                        <a:rPr lang="en-US" sz="1200">
                          <a:effectLst/>
                        </a:rPr>
                        <a:t>Connecting Pipe</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210</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a:effectLst/>
                        </a:rPr>
                        <a:t>1</a:t>
                      </a:r>
                      <a:endParaRPr lang="en-US" sz="110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gn="ctr">
                        <a:lnSpc>
                          <a:spcPct val="150000"/>
                        </a:lnSpc>
                        <a:spcBef>
                          <a:spcPts val="0"/>
                        </a:spcBef>
                        <a:spcAft>
                          <a:spcPts val="0"/>
                        </a:spcAft>
                      </a:pPr>
                      <a:r>
                        <a:rPr lang="en-US" sz="1200" dirty="0">
                          <a:effectLst/>
                        </a:rPr>
                        <a:t>210</a:t>
                      </a:r>
                      <a:endParaRPr lang="en-US" sz="11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sp>
        <p:nvSpPr>
          <p:cNvPr id="3" name="TextBox 2"/>
          <p:cNvSpPr txBox="1"/>
          <p:nvPr/>
        </p:nvSpPr>
        <p:spPr>
          <a:xfrm>
            <a:off x="533400" y="300228"/>
            <a:ext cx="3200400" cy="461665"/>
          </a:xfrm>
          <a:prstGeom prst="rect">
            <a:avLst/>
          </a:prstGeom>
          <a:noFill/>
        </p:spPr>
        <p:txBody>
          <a:bodyPr wrap="square" rtlCol="0">
            <a:spAutoFit/>
          </a:bodyPr>
          <a:lstStyle/>
          <a:p>
            <a:r>
              <a:rPr lang="en-US" sz="2400" b="1" u="sng" dirty="0"/>
              <a:t>Cost :-</a:t>
            </a:r>
            <a:endParaRPr lang="en-US" sz="2400" b="1"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447800"/>
            <a:ext cx="8229600" cy="706755"/>
          </a:xfrm>
          <a:prstGeom prst="rect">
            <a:avLst/>
          </a:prstGeom>
          <a:noFill/>
        </p:spPr>
        <p:txBody>
          <a:bodyPr wrap="square" rtlCol="0">
            <a:spAutoFit/>
          </a:bodyPr>
          <a:lstStyle/>
          <a:p>
            <a:r>
              <a:rPr lang="en-US" sz="4000" b="1" dirty="0"/>
              <a:t>Problem :-</a:t>
            </a:r>
            <a:endParaRPr lang="en-US" sz="4000" b="1" dirty="0"/>
          </a:p>
        </p:txBody>
      </p:sp>
      <p:sp>
        <p:nvSpPr>
          <p:cNvPr id="4" name="TextBox 3"/>
          <p:cNvSpPr txBox="1"/>
          <p:nvPr/>
        </p:nvSpPr>
        <p:spPr>
          <a:xfrm>
            <a:off x="519404" y="2286000"/>
            <a:ext cx="7696200" cy="2954655"/>
          </a:xfrm>
          <a:prstGeom prst="rect">
            <a:avLst/>
          </a:prstGeom>
          <a:noFill/>
        </p:spPr>
        <p:txBody>
          <a:bodyPr wrap="square" rtlCol="0">
            <a:spAutoFit/>
          </a:bodyPr>
          <a:lstStyle/>
          <a:p>
            <a:r>
              <a:rPr lang="en-IN" sz="2400" dirty="0"/>
              <a:t>In industries, material handling and storing system is very time consuming and sometimes are hazardous to workers and organization. </a:t>
            </a:r>
            <a:endParaRPr lang="en-IN" sz="2400" dirty="0"/>
          </a:p>
          <a:p>
            <a:endParaRPr lang="en-IN" sz="2400" dirty="0"/>
          </a:p>
          <a:p>
            <a:r>
              <a:rPr lang="en-IN" sz="2400" dirty="0"/>
              <a:t>Nowadays in industry, materials are kept in storeroom with stock and mix-up parts to each other which may cause damage.</a:t>
            </a:r>
            <a:endParaRPr lang="en-IN" sz="2400" dirty="0"/>
          </a:p>
          <a:p>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981200"/>
            <a:ext cx="7086600" cy="1938992"/>
          </a:xfrm>
          <a:prstGeom prst="rect">
            <a:avLst/>
          </a:prstGeom>
          <a:noFill/>
        </p:spPr>
        <p:txBody>
          <a:bodyPr wrap="square" rtlCol="0">
            <a:spAutoFit/>
          </a:bodyPr>
          <a:lstStyle/>
          <a:p>
            <a:r>
              <a:rPr lang="en-US" sz="2400" dirty="0"/>
              <a:t>Member 1 :- Saurabh Sanjay Kshirsagar</a:t>
            </a:r>
            <a:endParaRPr lang="en-US" sz="2400" dirty="0"/>
          </a:p>
          <a:p>
            <a:r>
              <a:rPr lang="en-US" sz="2400" dirty="0"/>
              <a:t>Roll no.  :-  8014 (Mech A)</a:t>
            </a:r>
            <a:endParaRPr lang="en-US" sz="2400" dirty="0"/>
          </a:p>
          <a:p>
            <a:endParaRPr lang="en-US" sz="2400" dirty="0"/>
          </a:p>
          <a:p>
            <a:r>
              <a:rPr lang="en-US" sz="2400" dirty="0"/>
              <a:t>Member 2 :- Akshay Nivrutti Nimbole</a:t>
            </a:r>
            <a:endParaRPr lang="en-US" sz="2400" dirty="0"/>
          </a:p>
          <a:p>
            <a:r>
              <a:rPr lang="en-US" sz="2400" dirty="0"/>
              <a:t>Roll no. :- 8039 (Mech A)</a:t>
            </a:r>
            <a:endParaRPr lang="en-US" sz="2400" dirty="0"/>
          </a:p>
        </p:txBody>
      </p:sp>
      <p:sp>
        <p:nvSpPr>
          <p:cNvPr id="3" name="TextBox 2"/>
          <p:cNvSpPr txBox="1"/>
          <p:nvPr/>
        </p:nvSpPr>
        <p:spPr>
          <a:xfrm>
            <a:off x="762000" y="1321446"/>
            <a:ext cx="3962400" cy="369332"/>
          </a:xfrm>
          <a:prstGeom prst="rect">
            <a:avLst/>
          </a:prstGeom>
          <a:noFill/>
        </p:spPr>
        <p:txBody>
          <a:bodyPr wrap="square" rtlCol="0">
            <a:spAutoFit/>
          </a:bodyPr>
          <a:lstStyle/>
          <a:p>
            <a:r>
              <a:rPr lang="en-US" b="1" u="sng" dirty="0"/>
              <a:t>Group details :-</a:t>
            </a:r>
            <a:r>
              <a:rPr lang="en-US" dirty="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509935"/>
            <a:ext cx="5791200" cy="769441"/>
          </a:xfrm>
          <a:prstGeom prst="rect">
            <a:avLst/>
          </a:prstGeom>
          <a:noFill/>
        </p:spPr>
        <p:txBody>
          <a:bodyPr wrap="square" rtlCol="0">
            <a:spAutoFit/>
          </a:bodyPr>
          <a:lstStyle/>
          <a:p>
            <a:pPr algn="ctr"/>
            <a:r>
              <a:rPr lang="en-US" sz="4400" dirty="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5110" y="685800"/>
            <a:ext cx="5791200" cy="523220"/>
          </a:xfrm>
          <a:prstGeom prst="rect">
            <a:avLst/>
          </a:prstGeom>
          <a:noFill/>
        </p:spPr>
        <p:txBody>
          <a:bodyPr wrap="square" rtlCol="0">
            <a:spAutoFit/>
          </a:bodyPr>
          <a:lstStyle/>
          <a:p>
            <a:r>
              <a:rPr lang="en-US" sz="2800" b="1" dirty="0"/>
              <a:t>Solution:-</a:t>
            </a:r>
            <a:endParaRPr lang="en-US" sz="2800" b="1" dirty="0"/>
          </a:p>
        </p:txBody>
      </p:sp>
      <p:sp>
        <p:nvSpPr>
          <p:cNvPr id="3" name="TextBox 2"/>
          <p:cNvSpPr txBox="1"/>
          <p:nvPr/>
        </p:nvSpPr>
        <p:spPr>
          <a:xfrm>
            <a:off x="765110" y="1676400"/>
            <a:ext cx="7543800" cy="3785652"/>
          </a:xfrm>
          <a:prstGeom prst="rect">
            <a:avLst/>
          </a:prstGeom>
          <a:noFill/>
        </p:spPr>
        <p:txBody>
          <a:bodyPr wrap="square" rtlCol="0">
            <a:spAutoFit/>
          </a:bodyPr>
          <a:lstStyle/>
          <a:p>
            <a:r>
              <a:rPr lang="en-IN" sz="2400" dirty="0"/>
              <a:t>So overcome this problem of material handling and storage in industries, we create new technology is rotary storage system which is applicable for material storage and also better management of organization for inventory.</a:t>
            </a:r>
            <a:endParaRPr lang="en-IN" sz="2400" dirty="0"/>
          </a:p>
          <a:p>
            <a:endParaRPr lang="en-IN" sz="2400" dirty="0"/>
          </a:p>
          <a:p>
            <a:endParaRPr lang="en-IN" sz="2400" dirty="0"/>
          </a:p>
          <a:p>
            <a:r>
              <a:rPr lang="en-IN" sz="2400" dirty="0"/>
              <a:t>This system have used to store raw material, assembly parts, finished parts, tools and equipment separately in system compartment.</a:t>
            </a:r>
            <a:endParaRPr lang="en-IN" sz="2400" dirty="0"/>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2.png"/>
          <p:cNvPicPr/>
          <p:nvPr/>
        </p:nvPicPr>
        <p:blipFill>
          <a:blip r:embed="rId1"/>
          <a:srcRect/>
          <a:stretch>
            <a:fillRect/>
          </a:stretch>
        </p:blipFill>
        <p:spPr>
          <a:xfrm>
            <a:off x="1219200" y="0"/>
            <a:ext cx="6537533"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066800"/>
            <a:ext cx="7620000" cy="461665"/>
          </a:xfrm>
          <a:prstGeom prst="rect">
            <a:avLst/>
          </a:prstGeom>
          <a:noFill/>
        </p:spPr>
        <p:txBody>
          <a:bodyPr wrap="square" rtlCol="0">
            <a:spAutoFit/>
          </a:bodyPr>
          <a:lstStyle/>
          <a:p>
            <a:r>
              <a:rPr lang="en-US" sz="2400" b="1" u="sng" dirty="0"/>
              <a:t>Methodology :-</a:t>
            </a:r>
            <a:endParaRPr lang="en-US" sz="2400" b="1" u="sng" dirty="0"/>
          </a:p>
        </p:txBody>
      </p:sp>
      <p:sp>
        <p:nvSpPr>
          <p:cNvPr id="3" name="TextBox 2"/>
          <p:cNvSpPr txBox="1"/>
          <p:nvPr/>
        </p:nvSpPr>
        <p:spPr>
          <a:xfrm>
            <a:off x="609600" y="1981200"/>
            <a:ext cx="7543800" cy="2862322"/>
          </a:xfrm>
          <a:prstGeom prst="rect">
            <a:avLst/>
          </a:prstGeom>
          <a:noFill/>
        </p:spPr>
        <p:txBody>
          <a:bodyPr wrap="square" rtlCol="0">
            <a:spAutoFit/>
          </a:bodyPr>
          <a:lstStyle/>
          <a:p>
            <a:r>
              <a:rPr lang="en-IN" dirty="0"/>
              <a:t>1) Firstly we will design the boxes for different load carrying capacity.</a:t>
            </a:r>
            <a:endParaRPr lang="en-IN" dirty="0"/>
          </a:p>
          <a:p>
            <a:endParaRPr lang="en-IN" dirty="0"/>
          </a:p>
          <a:p>
            <a:r>
              <a:rPr lang="en-IN" dirty="0"/>
              <a:t>2) Then we will design the chain and sprocket mechanism for the storage     system.</a:t>
            </a:r>
            <a:endParaRPr lang="en-IN" dirty="0"/>
          </a:p>
          <a:p>
            <a:endParaRPr lang="en-IN" dirty="0"/>
          </a:p>
          <a:p>
            <a:r>
              <a:rPr lang="en-IN" dirty="0"/>
              <a:t>3) According to the load carrying capacity of the container we select a motor of that load capacity.</a:t>
            </a:r>
            <a:endParaRPr lang="en-IN" dirty="0"/>
          </a:p>
          <a:p>
            <a:endParaRPr lang="en-IN" dirty="0"/>
          </a:p>
          <a:p>
            <a:r>
              <a:rPr lang="en-IN" dirty="0"/>
              <a:t>4) We test the machine for different loads.</a:t>
            </a:r>
            <a:endParaRPr lang="en-IN"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441" y="177871"/>
            <a:ext cx="6858000" cy="646331"/>
          </a:xfrm>
          <a:prstGeom prst="rect">
            <a:avLst/>
          </a:prstGeom>
          <a:noFill/>
        </p:spPr>
        <p:txBody>
          <a:bodyPr wrap="square" rtlCol="0">
            <a:spAutoFit/>
          </a:bodyPr>
          <a:lstStyle/>
          <a:p>
            <a:pPr algn="ctr"/>
            <a:r>
              <a:rPr lang="en-US" sz="3600" b="1" dirty="0"/>
              <a:t>Parts of rotary storage system</a:t>
            </a:r>
            <a:endParaRPr lang="en-US" sz="3600" b="1" dirty="0"/>
          </a:p>
        </p:txBody>
      </p:sp>
      <p:sp>
        <p:nvSpPr>
          <p:cNvPr id="4" name="TextBox 3"/>
          <p:cNvSpPr txBox="1"/>
          <p:nvPr/>
        </p:nvSpPr>
        <p:spPr>
          <a:xfrm>
            <a:off x="381000" y="1143000"/>
            <a:ext cx="8001000" cy="1846659"/>
          </a:xfrm>
          <a:prstGeom prst="rect">
            <a:avLst/>
          </a:prstGeom>
          <a:noFill/>
        </p:spPr>
        <p:txBody>
          <a:bodyPr wrap="square" rtlCol="0">
            <a:spAutoFit/>
          </a:bodyPr>
          <a:lstStyle/>
          <a:p>
            <a:pPr marL="342900" indent="-342900">
              <a:buFont typeface="+mj-lt"/>
              <a:buAutoNum type="arabicPeriod"/>
            </a:pPr>
            <a:r>
              <a:rPr lang="en-US" sz="2400" b="1" dirty="0"/>
              <a:t>Chain drive </a:t>
            </a:r>
            <a:r>
              <a:rPr lang="en-US" sz="2400" dirty="0"/>
              <a:t>:-  </a:t>
            </a:r>
            <a:r>
              <a:rPr lang="en-US" dirty="0"/>
              <a:t>A chain can be defined as a series of links connected by pin</a:t>
            </a:r>
            <a:endParaRPr lang="en-US" dirty="0"/>
          </a:p>
          <a:p>
            <a:r>
              <a:rPr lang="en-US" dirty="0"/>
              <a:t>                                          joints.                        </a:t>
            </a:r>
            <a:endParaRPr lang="en-US" dirty="0"/>
          </a:p>
          <a:p>
            <a:r>
              <a:rPr lang="en-US" dirty="0"/>
              <a:t>- chain drive is intermediate between belt and gear drives. </a:t>
            </a:r>
            <a:endParaRPr lang="en-US" dirty="0"/>
          </a:p>
          <a:p>
            <a:r>
              <a:rPr lang="en-US" dirty="0"/>
              <a:t>- Chain drives can be used for long as well as short center distances. </a:t>
            </a:r>
            <a:endParaRPr lang="en-US" dirty="0"/>
          </a:p>
          <a:p>
            <a:r>
              <a:rPr lang="en-US" dirty="0"/>
              <a:t>- They are particularly suitable for medium center distance, where gear                          drives will require additional idler gears. </a:t>
            </a: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2771" y="3320475"/>
            <a:ext cx="7979229" cy="3352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7490" y="685800"/>
            <a:ext cx="7391400" cy="2739211"/>
          </a:xfrm>
          <a:prstGeom prst="rect">
            <a:avLst/>
          </a:prstGeom>
          <a:noFill/>
        </p:spPr>
        <p:txBody>
          <a:bodyPr wrap="square" rtlCol="0">
            <a:spAutoFit/>
          </a:bodyPr>
          <a:lstStyle/>
          <a:p>
            <a:r>
              <a:rPr lang="en-US" sz="3200" b="1" dirty="0"/>
              <a:t>Roller chains </a:t>
            </a:r>
            <a:r>
              <a:rPr lang="en-US" sz="3200" dirty="0"/>
              <a:t>:-</a:t>
            </a:r>
            <a:endParaRPr lang="en-US" sz="3200" dirty="0"/>
          </a:p>
          <a:p>
            <a:r>
              <a:rPr lang="en-US" sz="2000" dirty="0"/>
              <a:t>                            It consists of alternate links made of inner and outer link plates. A roller chain consists of following five parts: </a:t>
            </a:r>
            <a:endParaRPr lang="en-US" sz="2000" dirty="0"/>
          </a:p>
          <a:p>
            <a:pPr marL="514350" indent="-514350">
              <a:buAutoNum type="romanLcParenBoth"/>
            </a:pPr>
            <a:r>
              <a:rPr lang="en-US" sz="2000" dirty="0"/>
              <a:t>Pin </a:t>
            </a:r>
            <a:endParaRPr lang="en-US" sz="2000" dirty="0"/>
          </a:p>
          <a:p>
            <a:pPr marL="514350" indent="-514350">
              <a:buAutoNum type="romanLcParenBoth"/>
            </a:pPr>
            <a:r>
              <a:rPr lang="en-US" sz="2000" dirty="0"/>
              <a:t>Bushing </a:t>
            </a:r>
            <a:endParaRPr lang="en-US" sz="2000" dirty="0"/>
          </a:p>
          <a:p>
            <a:pPr marL="514350" indent="-514350">
              <a:buAutoNum type="romanLcParenBoth"/>
            </a:pPr>
            <a:r>
              <a:rPr lang="en-US" sz="2000" dirty="0"/>
              <a:t>Roller</a:t>
            </a:r>
            <a:endParaRPr lang="en-US" sz="2000" dirty="0"/>
          </a:p>
          <a:p>
            <a:pPr marL="514350" indent="-514350">
              <a:buAutoNum type="romanLcParenBoth"/>
            </a:pPr>
            <a:r>
              <a:rPr lang="en-US" sz="2000" dirty="0"/>
              <a:t>Inner link plate</a:t>
            </a:r>
            <a:endParaRPr lang="en-US" sz="2000" dirty="0"/>
          </a:p>
          <a:p>
            <a:pPr marL="514350" indent="-514350">
              <a:buAutoNum type="romanLcParenBoth"/>
            </a:pPr>
            <a:r>
              <a:rPr lang="en-US" sz="2000" dirty="0"/>
              <a:t>Outer link plate</a:t>
            </a:r>
            <a:endParaRPr lang="en-US" sz="20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 y="3596951"/>
            <a:ext cx="4683190" cy="29718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828800"/>
            <a:ext cx="2606180" cy="458540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1648" y="685800"/>
            <a:ext cx="8245151" cy="830997"/>
          </a:xfrm>
          <a:prstGeom prst="rect">
            <a:avLst/>
          </a:prstGeom>
          <a:noFill/>
        </p:spPr>
        <p:txBody>
          <a:bodyPr wrap="square" rtlCol="0">
            <a:spAutoFit/>
          </a:bodyPr>
          <a:lstStyle/>
          <a:p>
            <a:pPr marL="457200" indent="-457200">
              <a:buAutoNum type="arabicPeriod" startAt="2"/>
            </a:pPr>
            <a:r>
              <a:rPr lang="en-US" sz="2400" b="1" dirty="0"/>
              <a:t>Sprocket :-  </a:t>
            </a:r>
            <a:r>
              <a:rPr lang="en-US" dirty="0"/>
              <a:t>The sprocket is a toothed wheel with a special  profile for the</a:t>
            </a:r>
            <a:endParaRPr lang="en-US" dirty="0"/>
          </a:p>
          <a:p>
            <a:r>
              <a:rPr lang="en-US" sz="2400" b="1" dirty="0"/>
              <a:t>                             </a:t>
            </a:r>
            <a:r>
              <a:rPr lang="en-US" dirty="0"/>
              <a:t>teeth.   </a:t>
            </a:r>
            <a:endParaRPr 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7000" y="1752600"/>
            <a:ext cx="3429000" cy="2971800"/>
          </a:xfrm>
          <a:prstGeom prst="rect">
            <a:avLst/>
          </a:prstGeom>
        </p:spPr>
      </p:pic>
      <p:sp>
        <p:nvSpPr>
          <p:cNvPr id="6" name="TextBox 5"/>
          <p:cNvSpPr txBox="1"/>
          <p:nvPr/>
        </p:nvSpPr>
        <p:spPr>
          <a:xfrm>
            <a:off x="908956" y="5081778"/>
            <a:ext cx="7239000" cy="646331"/>
          </a:xfrm>
          <a:prstGeom prst="rect">
            <a:avLst/>
          </a:prstGeom>
          <a:noFill/>
        </p:spPr>
        <p:txBody>
          <a:bodyPr wrap="square" rtlCol="0">
            <a:spAutoFit/>
          </a:bodyPr>
          <a:lstStyle/>
          <a:p>
            <a:r>
              <a:rPr lang="en-US" dirty="0"/>
              <a:t>D = pitch circle diameter of the sprocket </a:t>
            </a:r>
            <a:endParaRPr lang="en-US" dirty="0"/>
          </a:p>
          <a:p>
            <a:r>
              <a:rPr lang="en-US" dirty="0"/>
              <a:t>α = pitch angle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129" y="1036492"/>
            <a:ext cx="7620000" cy="830997"/>
          </a:xfrm>
          <a:prstGeom prst="rect">
            <a:avLst/>
          </a:prstGeom>
          <a:noFill/>
        </p:spPr>
        <p:txBody>
          <a:bodyPr wrap="square" rtlCol="0">
            <a:spAutoFit/>
          </a:bodyPr>
          <a:lstStyle/>
          <a:p>
            <a:pPr marL="457200" indent="-457200">
              <a:buAutoNum type="arabicPeriod" startAt="3"/>
            </a:pPr>
            <a:r>
              <a:rPr lang="en-US" sz="2400" b="1" dirty="0"/>
              <a:t>Shaft  :-  </a:t>
            </a:r>
            <a:r>
              <a:rPr lang="en-US" dirty="0"/>
              <a:t>Shaft is used to transmit power from one point to another.</a:t>
            </a:r>
            <a:endParaRPr lang="en-US" dirty="0"/>
          </a:p>
          <a:p>
            <a:r>
              <a:rPr lang="en-US" sz="2400" b="1" dirty="0"/>
              <a:t>                        </a:t>
            </a:r>
            <a:endParaRPr lang="en-US" sz="2400" b="1" dirty="0"/>
          </a:p>
        </p:txBody>
      </p:sp>
      <p:sp>
        <p:nvSpPr>
          <p:cNvPr id="3" name="TextBox 2"/>
          <p:cNvSpPr txBox="1"/>
          <p:nvPr/>
        </p:nvSpPr>
        <p:spPr>
          <a:xfrm>
            <a:off x="695129" y="2590800"/>
            <a:ext cx="7767735" cy="1661993"/>
          </a:xfrm>
          <a:prstGeom prst="rect">
            <a:avLst/>
          </a:prstGeom>
          <a:noFill/>
        </p:spPr>
        <p:txBody>
          <a:bodyPr wrap="square" rtlCol="0">
            <a:spAutoFit/>
          </a:bodyPr>
          <a:lstStyle/>
          <a:p>
            <a:r>
              <a:rPr lang="en-US" sz="2400" b="1" dirty="0"/>
              <a:t>4. Motor :- </a:t>
            </a:r>
            <a:r>
              <a:rPr lang="en-US" dirty="0"/>
              <a:t> DC motor is a rotary motor which can convert the direct current</a:t>
            </a:r>
            <a:endParaRPr lang="en-US" dirty="0"/>
          </a:p>
          <a:p>
            <a:r>
              <a:rPr lang="en-US" sz="2400" b="1" dirty="0"/>
              <a:t>                      </a:t>
            </a:r>
            <a:r>
              <a:rPr lang="en-US" dirty="0"/>
              <a:t>into mechanical energy or convert mechanical energy into DC</a:t>
            </a:r>
            <a:endParaRPr lang="en-US" dirty="0"/>
          </a:p>
          <a:p>
            <a:r>
              <a:rPr lang="en-US" dirty="0"/>
              <a:t>                            power.</a:t>
            </a:r>
            <a:endParaRPr lang="en-US" dirty="0"/>
          </a:p>
          <a:p>
            <a:endParaRPr lang="en-US" dirty="0"/>
          </a:p>
          <a:p>
            <a:r>
              <a:rPr lang="en-US" dirty="0"/>
              <a:t>                            motor plate is used to fix the motor to drive the shaft.</a:t>
            </a:r>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92010" y="4419600"/>
            <a:ext cx="2773974" cy="225513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4037</Words>
  <Application>WPS Presentation</Application>
  <PresentationFormat>On-screen Show (4:3)</PresentationFormat>
  <Paragraphs>229</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Calibri</vt:lpstr>
      <vt:lpstr>Microsoft YaHei</vt:lpstr>
      <vt:lpstr>Arial Unicode MS</vt:lpstr>
      <vt:lpstr>Calibri</vt:lpstr>
      <vt:lpstr>Times New Roman</vt:lpstr>
      <vt:lpstr>Office Theme</vt:lpstr>
      <vt:lpstr>DESIGN AND MANUFACTURING  OF ROTARY MATERIAL STORAGE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MANUFACTURING  OF ROTARY MATERIAL STORAGE SYSTEM</dc:title>
  <dc:creator>Saurabh Kshirsagar</dc:creator>
  <cp:lastModifiedBy>WPS_1722174724</cp:lastModifiedBy>
  <cp:revision>34</cp:revision>
  <dcterms:created xsi:type="dcterms:W3CDTF">2021-11-11T06:33:00Z</dcterms:created>
  <dcterms:modified xsi:type="dcterms:W3CDTF">2024-11-26T08:18:59Z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1BF3B55AC91A44AEA3BE8E7CC8FFCC78_12</vt:lpwstr>
  </property>
  <property fmtid="{D5CDD505-2E9C-101B-9397-08002B2CF9AE}" pid="3" name="KSOProductBuildVer">
    <vt:lpwstr>1033-12.2.0.18911</vt:lpwstr>
  </property>
</Properties>
</file>