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24" r:id="rId2"/>
    <p:sldId id="258" r:id="rId3"/>
    <p:sldId id="260" r:id="rId4"/>
    <p:sldId id="275" r:id="rId5"/>
    <p:sldId id="322" r:id="rId6"/>
    <p:sldId id="276" r:id="rId7"/>
    <p:sldId id="285" r:id="rId8"/>
    <p:sldId id="268" r:id="rId9"/>
    <p:sldId id="267" r:id="rId10"/>
    <p:sldId id="269" r:id="rId11"/>
    <p:sldId id="292" r:id="rId12"/>
    <p:sldId id="316" r:id="rId13"/>
    <p:sldId id="317" r:id="rId14"/>
    <p:sldId id="319" r:id="rId15"/>
    <p:sldId id="321" r:id="rId16"/>
    <p:sldId id="296" r:id="rId17"/>
    <p:sldId id="299" r:id="rId18"/>
    <p:sldId id="303" r:id="rId19"/>
    <p:sldId id="313" r:id="rId20"/>
    <p:sldId id="301" r:id="rId21"/>
    <p:sldId id="320"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4E77"/>
    <a:srgbClr val="224361"/>
    <a:srgbClr val="05BEFF"/>
    <a:srgbClr val="44C0FF"/>
    <a:srgbClr val="22435E"/>
    <a:srgbClr val="45A30A"/>
    <a:srgbClr val="E06B00"/>
    <a:srgbClr val="2F70BF"/>
    <a:srgbClr val="FFF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5027" autoAdjust="0"/>
  </p:normalViewPr>
  <p:slideViewPr>
    <p:cSldViewPr>
      <p:cViewPr varScale="1">
        <p:scale>
          <a:sx n="62" d="100"/>
          <a:sy n="62" d="100"/>
        </p:scale>
        <p:origin x="984"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52628C-CFD2-4A3B-AB6F-2AC29292287B}" type="datetimeFigureOut">
              <a:rPr lang="en-US" smtClean="0"/>
              <a:pPr/>
              <a:t>6/24/2020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CA8F55-1EF0-4998-AFF0-9ED4E936B0B6}" type="slidenum">
              <a:rPr lang="en-US" smtClean="0"/>
              <a:pPr/>
              <a:t>‹#›</a:t>
            </a:fld>
            <a:endParaRPr lang="en-US"/>
          </a:p>
        </p:txBody>
      </p:sp>
    </p:spTree>
    <p:extLst>
      <p:ext uri="{BB962C8B-B14F-4D97-AF65-F5344CB8AC3E}">
        <p14:creationId xmlns:p14="http://schemas.microsoft.com/office/powerpoint/2010/main" val="1472711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FB0F27-C31D-43A4-88CB-CD3791AA701D}" type="datetimeFigureOut">
              <a:rPr lang="en-US" smtClean="0"/>
              <a:pPr/>
              <a:t>6/24/2020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F1A126-FD30-4D89-96BD-6E216CD4022A}" type="slidenum">
              <a:rPr lang="en-US" smtClean="0"/>
              <a:pPr/>
              <a:t>‹#›</a:t>
            </a:fld>
            <a:endParaRPr lang="en-US"/>
          </a:p>
        </p:txBody>
      </p:sp>
    </p:spTree>
    <p:extLst>
      <p:ext uri="{BB962C8B-B14F-4D97-AF65-F5344CB8AC3E}">
        <p14:creationId xmlns:p14="http://schemas.microsoft.com/office/powerpoint/2010/main" val="3743678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F1A126-FD30-4D89-96BD-6E216CD4022A}" type="slidenum">
              <a:rPr lang="en-US" smtClean="0"/>
              <a:pPr/>
              <a:t>6</a:t>
            </a:fld>
            <a:endParaRPr lang="en-US"/>
          </a:p>
        </p:txBody>
      </p:sp>
    </p:spTree>
    <p:extLst>
      <p:ext uri="{BB962C8B-B14F-4D97-AF65-F5344CB8AC3E}">
        <p14:creationId xmlns:p14="http://schemas.microsoft.com/office/powerpoint/2010/main" val="233974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1A126-FD30-4D89-96BD-6E216CD4022A}" type="slidenum">
              <a:rPr lang="en-US" smtClean="0"/>
              <a:pPr/>
              <a:t>10</a:t>
            </a:fld>
            <a:endParaRPr lang="en-US"/>
          </a:p>
        </p:txBody>
      </p:sp>
    </p:spTree>
    <p:extLst>
      <p:ext uri="{BB962C8B-B14F-4D97-AF65-F5344CB8AC3E}">
        <p14:creationId xmlns:p14="http://schemas.microsoft.com/office/powerpoint/2010/main" val="1357026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1A126-FD30-4D89-96BD-6E216CD4022A}" type="slidenum">
              <a:rPr lang="en-US" smtClean="0"/>
              <a:pPr/>
              <a:t>14</a:t>
            </a:fld>
            <a:endParaRPr lang="en-US"/>
          </a:p>
        </p:txBody>
      </p:sp>
    </p:spTree>
    <p:extLst>
      <p:ext uri="{BB962C8B-B14F-4D97-AF65-F5344CB8AC3E}">
        <p14:creationId xmlns:p14="http://schemas.microsoft.com/office/powerpoint/2010/main" val="2359296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F1A126-FD30-4D89-96BD-6E216CD4022A}" type="slidenum">
              <a:rPr lang="en-US" smtClean="0"/>
              <a:pPr/>
              <a:t>19</a:t>
            </a:fld>
            <a:endParaRPr lang="en-US"/>
          </a:p>
        </p:txBody>
      </p:sp>
    </p:spTree>
    <p:extLst>
      <p:ext uri="{BB962C8B-B14F-4D97-AF65-F5344CB8AC3E}">
        <p14:creationId xmlns:p14="http://schemas.microsoft.com/office/powerpoint/2010/main" val="3475225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2BC069-2B86-42CF-BB41-3E779C3BDCFC}"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0826A-564A-45C0-9571-7E1A2804B6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2BC069-2B86-42CF-BB41-3E779C3BDCFC}"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0826A-564A-45C0-9571-7E1A2804B6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2BC069-2B86-42CF-BB41-3E779C3BDCFC}"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0826A-564A-45C0-9571-7E1A2804B6E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indstream Layout">
    <p:spTree>
      <p:nvGrpSpPr>
        <p:cNvPr id="1" name=""/>
        <p:cNvGrpSpPr/>
        <p:nvPr/>
      </p:nvGrpSpPr>
      <p:grpSpPr>
        <a:xfrm>
          <a:off x="0" y="0"/>
          <a:ext cx="0" cy="0"/>
          <a:chOff x="0" y="0"/>
          <a:chExt cx="0" cy="0"/>
        </a:xfrm>
      </p:grpSpPr>
      <p:sp>
        <p:nvSpPr>
          <p:cNvPr id="2" name="Title 1"/>
          <p:cNvSpPr>
            <a:spLocks noGrp="1"/>
          </p:cNvSpPr>
          <p:nvPr>
            <p:ph type="title"/>
          </p:nvPr>
        </p:nvSpPr>
        <p:spPr>
          <a:xfrm>
            <a:off x="552845" y="60742"/>
            <a:ext cx="8511639" cy="642647"/>
          </a:xfrm>
          <a:prstGeom prst="rect">
            <a:avLst/>
          </a:prstGeom>
        </p:spPr>
        <p:txBody>
          <a:bodyPr anchor="ctr">
            <a:normAutofit/>
          </a:bodyPr>
          <a:lstStyle>
            <a:lvl1pPr algn="l">
              <a:defRPr sz="1800">
                <a:latin typeface="+mj-lt"/>
              </a:defRPr>
            </a:lvl1pPr>
          </a:lstStyle>
          <a:p>
            <a:r>
              <a:rPr lang="en-US" dirty="0"/>
              <a:t>Click to edit Master title style</a:t>
            </a:r>
          </a:p>
        </p:txBody>
      </p:sp>
    </p:spTree>
    <p:extLst>
      <p:ext uri="{BB962C8B-B14F-4D97-AF65-F5344CB8AC3E}">
        <p14:creationId xmlns:p14="http://schemas.microsoft.com/office/powerpoint/2010/main" val="304345981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2BC069-2B86-42CF-BB41-3E779C3BDCFC}"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0826A-564A-45C0-9571-7E1A2804B6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2BC069-2B86-42CF-BB41-3E779C3BDCFC}"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0826A-564A-45C0-9571-7E1A2804B6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2BC069-2B86-42CF-BB41-3E779C3BDCFC}" type="datetimeFigureOut">
              <a:rPr lang="en-US" smtClean="0"/>
              <a:pPr/>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0826A-564A-45C0-9571-7E1A2804B6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2BC069-2B86-42CF-BB41-3E779C3BDCFC}" type="datetimeFigureOut">
              <a:rPr lang="en-US" smtClean="0"/>
              <a:pPr/>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0826A-564A-45C0-9571-7E1A2804B6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2BC069-2B86-42CF-BB41-3E779C3BDCFC}" type="datetimeFigureOut">
              <a:rPr lang="en-US" smtClean="0"/>
              <a:pPr/>
              <a:t>6/24/2020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0826A-564A-45C0-9571-7E1A2804B6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BC069-2B86-42CF-BB41-3E779C3BDCFC}" type="datetimeFigureOut">
              <a:rPr lang="en-US" smtClean="0"/>
              <a:pPr/>
              <a:t>6/24/2020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0826A-564A-45C0-9571-7E1A2804B6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BC069-2B86-42CF-BB41-3E779C3BDCFC}" type="datetimeFigureOut">
              <a:rPr lang="en-US" smtClean="0"/>
              <a:pPr/>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0826A-564A-45C0-9571-7E1A2804B6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BC069-2B86-42CF-BB41-3E779C3BDCFC}" type="datetimeFigureOut">
              <a:rPr lang="en-US" smtClean="0"/>
              <a:pPr/>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0826A-564A-45C0-9571-7E1A2804B6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BC069-2B86-42CF-BB41-3E779C3BDCFC}" type="datetimeFigureOut">
              <a:rPr lang="en-US" smtClean="0"/>
              <a:pPr/>
              <a:t>6/24/2020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0826A-564A-45C0-9571-7E1A2804B6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14.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0.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66.jpeg"/><Relationship Id="rId3" Type="http://schemas.openxmlformats.org/officeDocument/2006/relationships/image" Target="../media/image61.jpeg"/><Relationship Id="rId7" Type="http://schemas.openxmlformats.org/officeDocument/2006/relationships/image" Target="../media/image65.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4.jpeg"/><Relationship Id="rId5" Type="http://schemas.openxmlformats.org/officeDocument/2006/relationships/image" Target="../media/image63.jpeg"/><Relationship Id="rId4" Type="http://schemas.openxmlformats.org/officeDocument/2006/relationships/image" Target="../media/image62.jpeg"/></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17.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1.jpeg"/><Relationship Id="rId4" Type="http://schemas.openxmlformats.org/officeDocument/2006/relationships/image" Target="../media/image70.png"/></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8.png"/><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72.png"/></Relationships>
</file>

<file path=ppt/slides/_rels/slide19.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81.jpeg"/><Relationship Id="rId3" Type="http://schemas.openxmlformats.org/officeDocument/2006/relationships/image" Target="../media/image76.jpeg"/><Relationship Id="rId7" Type="http://schemas.openxmlformats.org/officeDocument/2006/relationships/image" Target="../media/image80.jpeg"/><Relationship Id="rId2" Type="http://schemas.openxmlformats.org/officeDocument/2006/relationships/image" Target="../media/image75.jpeg"/><Relationship Id="rId1" Type="http://schemas.openxmlformats.org/officeDocument/2006/relationships/slideLayout" Target="../slideLayouts/slideLayout7.xml"/><Relationship Id="rId6" Type="http://schemas.openxmlformats.org/officeDocument/2006/relationships/image" Target="../media/image79.jpeg"/><Relationship Id="rId5" Type="http://schemas.openxmlformats.org/officeDocument/2006/relationships/image" Target="../media/image78.jpeg"/><Relationship Id="rId4" Type="http://schemas.openxmlformats.org/officeDocument/2006/relationships/image" Target="../media/image77.jpeg"/><Relationship Id="rId9"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image" Target="../media/image15.jpeg"/><Relationship Id="rId18" Type="http://schemas.openxmlformats.org/officeDocument/2006/relationships/image" Target="../media/image20.jpeg"/><Relationship Id="rId26" Type="http://schemas.openxmlformats.org/officeDocument/2006/relationships/image" Target="../media/image28.jpeg"/><Relationship Id="rId39" Type="http://schemas.openxmlformats.org/officeDocument/2006/relationships/image" Target="../media/image41.png"/><Relationship Id="rId21" Type="http://schemas.openxmlformats.org/officeDocument/2006/relationships/image" Target="../media/image23.jpeg"/><Relationship Id="rId34" Type="http://schemas.openxmlformats.org/officeDocument/2006/relationships/image" Target="../media/image36.jpeg"/><Relationship Id="rId42" Type="http://schemas.openxmlformats.org/officeDocument/2006/relationships/image" Target="../media/image44.jpeg"/><Relationship Id="rId7" Type="http://schemas.openxmlformats.org/officeDocument/2006/relationships/image" Target="../media/image9.jpeg"/><Relationship Id="rId2" Type="http://schemas.openxmlformats.org/officeDocument/2006/relationships/image" Target="../media/image2.png"/><Relationship Id="rId16" Type="http://schemas.openxmlformats.org/officeDocument/2006/relationships/image" Target="../media/image18.jpeg"/><Relationship Id="rId20" Type="http://schemas.openxmlformats.org/officeDocument/2006/relationships/image" Target="../media/image22.jpeg"/><Relationship Id="rId29" Type="http://schemas.openxmlformats.org/officeDocument/2006/relationships/image" Target="../media/image31.jpeg"/><Relationship Id="rId41"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jpeg"/><Relationship Id="rId11" Type="http://schemas.openxmlformats.org/officeDocument/2006/relationships/image" Target="../media/image13.jpeg"/><Relationship Id="rId24" Type="http://schemas.openxmlformats.org/officeDocument/2006/relationships/image" Target="../media/image26.jpeg"/><Relationship Id="rId32" Type="http://schemas.openxmlformats.org/officeDocument/2006/relationships/image" Target="../media/image34.jpeg"/><Relationship Id="rId37" Type="http://schemas.openxmlformats.org/officeDocument/2006/relationships/image" Target="../media/image39.jpeg"/><Relationship Id="rId40" Type="http://schemas.openxmlformats.org/officeDocument/2006/relationships/image" Target="../media/image42.jpeg"/><Relationship Id="rId5" Type="http://schemas.openxmlformats.org/officeDocument/2006/relationships/image" Target="../media/image7.jpeg"/><Relationship Id="rId15" Type="http://schemas.openxmlformats.org/officeDocument/2006/relationships/image" Target="../media/image17.jpeg"/><Relationship Id="rId23" Type="http://schemas.openxmlformats.org/officeDocument/2006/relationships/image" Target="../media/image25.jpeg"/><Relationship Id="rId28" Type="http://schemas.openxmlformats.org/officeDocument/2006/relationships/image" Target="../media/image30.jpeg"/><Relationship Id="rId36" Type="http://schemas.openxmlformats.org/officeDocument/2006/relationships/image" Target="../media/image38.jpeg"/><Relationship Id="rId10" Type="http://schemas.openxmlformats.org/officeDocument/2006/relationships/image" Target="../media/image12.jpeg"/><Relationship Id="rId19" Type="http://schemas.openxmlformats.org/officeDocument/2006/relationships/image" Target="../media/image21.jpeg"/><Relationship Id="rId31" Type="http://schemas.openxmlformats.org/officeDocument/2006/relationships/image" Target="../media/image33.jpeg"/><Relationship Id="rId44" Type="http://schemas.openxmlformats.org/officeDocument/2006/relationships/image" Target="../media/image46.jpeg"/><Relationship Id="rId4" Type="http://schemas.openxmlformats.org/officeDocument/2006/relationships/image" Target="../media/image6.jpeg"/><Relationship Id="rId9" Type="http://schemas.openxmlformats.org/officeDocument/2006/relationships/image" Target="../media/image11.jpeg"/><Relationship Id="rId14" Type="http://schemas.openxmlformats.org/officeDocument/2006/relationships/image" Target="../media/image16.jpeg"/><Relationship Id="rId22" Type="http://schemas.openxmlformats.org/officeDocument/2006/relationships/image" Target="../media/image24.jpeg"/><Relationship Id="rId27" Type="http://schemas.openxmlformats.org/officeDocument/2006/relationships/image" Target="../media/image29.jpeg"/><Relationship Id="rId30" Type="http://schemas.openxmlformats.org/officeDocument/2006/relationships/image" Target="../media/image32.jpeg"/><Relationship Id="rId35" Type="http://schemas.openxmlformats.org/officeDocument/2006/relationships/image" Target="../media/image37.jpeg"/><Relationship Id="rId43" Type="http://schemas.openxmlformats.org/officeDocument/2006/relationships/image" Target="../media/image45.jpeg"/><Relationship Id="rId8" Type="http://schemas.openxmlformats.org/officeDocument/2006/relationships/image" Target="../media/image10.jpeg"/><Relationship Id="rId3" Type="http://schemas.openxmlformats.org/officeDocument/2006/relationships/image" Target="../media/image5.jpeg"/><Relationship Id="rId12" Type="http://schemas.openxmlformats.org/officeDocument/2006/relationships/image" Target="../media/image14.jpeg"/><Relationship Id="rId17" Type="http://schemas.openxmlformats.org/officeDocument/2006/relationships/image" Target="../media/image19.jpeg"/><Relationship Id="rId25" Type="http://schemas.openxmlformats.org/officeDocument/2006/relationships/image" Target="../media/image27.jpeg"/><Relationship Id="rId33" Type="http://schemas.openxmlformats.org/officeDocument/2006/relationships/image" Target="../media/image35.jpeg"/><Relationship Id="rId38" Type="http://schemas.openxmlformats.org/officeDocument/2006/relationships/image" Target="../media/image40.jpeg"/></Relationships>
</file>

<file path=ppt/slides/_rels/slide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9.jpe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si2inc.com/wp-content/uploads/2015/05/hero1-background.jpg"/>
          <p:cNvPicPr>
            <a:picLocks noChangeAspect="1" noChangeArrowheads="1"/>
          </p:cNvPicPr>
          <p:nvPr/>
        </p:nvPicPr>
        <p:blipFill rotWithShape="1">
          <a:blip r:embed="rId2">
            <a:extLst>
              <a:ext uri="{28A0092B-C50C-407E-A947-70E740481C1C}">
                <a14:useLocalDpi xmlns:a14="http://schemas.microsoft.com/office/drawing/2010/main" val="0"/>
              </a:ext>
            </a:extLst>
          </a:blip>
          <a:srcRect l="14248" r="19085"/>
          <a:stretch/>
        </p:blipFill>
        <p:spPr bwMode="auto">
          <a:xfrm>
            <a:off x="1" y="-17464"/>
            <a:ext cx="9143998" cy="68754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9144000" cy="6858000"/>
          </a:xfrm>
          <a:prstGeom prst="rect">
            <a:avLst/>
          </a:prstGeom>
          <a:solidFill>
            <a:schemeClr val="dk1">
              <a:alpha val="4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4" name="Group 13"/>
          <p:cNvGrpSpPr/>
          <p:nvPr/>
        </p:nvGrpSpPr>
        <p:grpSpPr>
          <a:xfrm>
            <a:off x="4305300" y="3962400"/>
            <a:ext cx="533400" cy="76200"/>
            <a:chOff x="4267200" y="2362200"/>
            <a:chExt cx="533400" cy="76200"/>
          </a:xfrm>
        </p:grpSpPr>
        <p:sp>
          <p:nvSpPr>
            <p:cNvPr id="10" name="Oval 9"/>
            <p:cNvSpPr/>
            <p:nvPr/>
          </p:nvSpPr>
          <p:spPr>
            <a:xfrm>
              <a:off x="4267200" y="2362200"/>
              <a:ext cx="76200" cy="76200"/>
            </a:xfrm>
            <a:prstGeom prst="ellipse">
              <a:avLst/>
            </a:prstGeom>
            <a:solidFill>
              <a:srgbClr val="E0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419600" y="2362200"/>
              <a:ext cx="76200" cy="76200"/>
            </a:xfrm>
            <a:prstGeom prst="ellipse">
              <a:avLst/>
            </a:prstGeom>
            <a:solidFill>
              <a:srgbClr val="44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2362200"/>
              <a:ext cx="76200" cy="76200"/>
            </a:xfrm>
            <a:prstGeom prst="ellipse">
              <a:avLst/>
            </a:prstGeom>
            <a:solidFill>
              <a:srgbClr val="FFF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2362200"/>
              <a:ext cx="76200" cy="76200"/>
            </a:xfrm>
            <a:prstGeom prst="ellipse">
              <a:avLst/>
            </a:prstGeom>
            <a:solidFill>
              <a:srgbClr val="45A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305300" y="2985025"/>
            <a:ext cx="533400" cy="62975"/>
            <a:chOff x="4267200" y="2362200"/>
            <a:chExt cx="533400" cy="76200"/>
          </a:xfrm>
        </p:grpSpPr>
        <p:sp>
          <p:nvSpPr>
            <p:cNvPr id="16" name="Oval 15"/>
            <p:cNvSpPr/>
            <p:nvPr/>
          </p:nvSpPr>
          <p:spPr>
            <a:xfrm>
              <a:off x="4267200" y="2362200"/>
              <a:ext cx="76200" cy="76200"/>
            </a:xfrm>
            <a:prstGeom prst="ellipse">
              <a:avLst/>
            </a:prstGeom>
            <a:solidFill>
              <a:srgbClr val="E0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419600" y="2362200"/>
              <a:ext cx="76200" cy="76200"/>
            </a:xfrm>
            <a:prstGeom prst="ellipse">
              <a:avLst/>
            </a:prstGeom>
            <a:solidFill>
              <a:srgbClr val="44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572000" y="2362200"/>
              <a:ext cx="76200" cy="76200"/>
            </a:xfrm>
            <a:prstGeom prst="ellipse">
              <a:avLst/>
            </a:prstGeom>
            <a:solidFill>
              <a:srgbClr val="FFF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724400" y="2362200"/>
              <a:ext cx="76200" cy="76200"/>
            </a:xfrm>
            <a:prstGeom prst="ellipse">
              <a:avLst/>
            </a:prstGeom>
            <a:solidFill>
              <a:srgbClr val="45A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81000" y="2092306"/>
            <a:ext cx="8382000" cy="1641494"/>
            <a:chOff x="428858" y="3424863"/>
            <a:chExt cx="8450376" cy="1641494"/>
          </a:xfrm>
        </p:grpSpPr>
        <p:sp>
          <p:nvSpPr>
            <p:cNvPr id="21" name="Title 7"/>
            <p:cNvSpPr txBox="1">
              <a:spLocks/>
            </p:cNvSpPr>
            <p:nvPr/>
          </p:nvSpPr>
          <p:spPr>
            <a:xfrm>
              <a:off x="428858" y="4380557"/>
              <a:ext cx="8450376" cy="685800"/>
            </a:xfrm>
            <a:prstGeom prst="rect">
              <a:avLst/>
            </a:prstGeom>
          </p:spPr>
          <p:txBody>
            <a:bodyPr vert="horz" lIns="91440" tIns="45720" rIns="91440" bIns="45720" rtlCol="0" anchor="ctr">
              <a:noAutofit/>
            </a:bodyPr>
            <a:lstStyle/>
            <a:p>
              <a:pPr lvl="0" algn="ctr">
                <a:spcBef>
                  <a:spcPct val="0"/>
                </a:spcBef>
                <a:defRPr/>
              </a:pPr>
              <a:r>
                <a:rPr lang="en-US" sz="2800" b="1" dirty="0">
                  <a:solidFill>
                    <a:schemeClr val="bg1"/>
                  </a:solidFill>
                  <a:latin typeface="Lato" pitchFamily="34" charset="0"/>
                  <a:ea typeface="+mj-ea"/>
                  <a:cs typeface="+mj-cs"/>
                </a:rPr>
                <a:t>Business Process Outsourcing (BPO) Services</a:t>
              </a:r>
            </a:p>
            <a:p>
              <a:pPr lvl="0" algn="ctr">
                <a:spcBef>
                  <a:spcPct val="0"/>
                </a:spcBef>
                <a:defRPr/>
              </a:pPr>
              <a:r>
                <a:rPr lang="en-US" sz="2100" dirty="0">
                  <a:solidFill>
                    <a:schemeClr val="bg1"/>
                  </a:solidFill>
                  <a:latin typeface="Lato" pitchFamily="34" charset="0"/>
                  <a:ea typeface="+mj-ea"/>
                  <a:cs typeface="+mj-cs"/>
                </a:rPr>
                <a:t>By Unicorn Ops ( A division of </a:t>
              </a:r>
              <a:r>
                <a:rPr lang="en-US" sz="2100" dirty="0" err="1">
                  <a:solidFill>
                    <a:schemeClr val="bg1"/>
                  </a:solidFill>
                  <a:latin typeface="Lato" pitchFamily="34" charset="0"/>
                  <a:ea typeface="+mj-ea"/>
                  <a:cs typeface="+mj-cs"/>
                </a:rPr>
                <a:t>Cylsys</a:t>
              </a:r>
              <a:r>
                <a:rPr lang="en-US" sz="2100" dirty="0">
                  <a:solidFill>
                    <a:schemeClr val="bg1"/>
                  </a:solidFill>
                  <a:latin typeface="Lato" pitchFamily="34" charset="0"/>
                  <a:ea typeface="+mj-ea"/>
                  <a:cs typeface="+mj-cs"/>
                </a:rPr>
                <a:t> Software Solution)</a:t>
              </a:r>
              <a:endParaRPr kumimoji="0" lang="en-US" sz="2100" i="0" u="none" strike="noStrike" kern="1200" cap="none" spc="0" normalizeH="0" baseline="0" noProof="0" dirty="0">
                <a:ln>
                  <a:noFill/>
                </a:ln>
                <a:solidFill>
                  <a:schemeClr val="bg1"/>
                </a:solidFill>
                <a:effectLst/>
                <a:uLnTx/>
                <a:uFillTx/>
                <a:latin typeface="Lato" pitchFamily="34" charset="0"/>
                <a:ea typeface="+mj-ea"/>
                <a:cs typeface="+mj-cs"/>
              </a:endParaRPr>
            </a:p>
          </p:txBody>
        </p:sp>
        <p:pic>
          <p:nvPicPr>
            <p:cNvPr id="1027" name="Picture 3" descr="C:\Users\MFB\Downloads\logo (4).png"/>
            <p:cNvPicPr>
              <a:picLocks noChangeAspect="1" noChangeArrowheads="1"/>
            </p:cNvPicPr>
            <p:nvPr/>
          </p:nvPicPr>
          <p:blipFill>
            <a:blip r:embed="rId3" cstate="print"/>
            <a:srcRect r="72000" b="11458"/>
            <a:stretch>
              <a:fillRect/>
            </a:stretch>
          </p:blipFill>
          <p:spPr bwMode="auto">
            <a:xfrm>
              <a:off x="4346760" y="3424863"/>
              <a:ext cx="718540" cy="727094"/>
            </a:xfrm>
            <a:prstGeom prst="rect">
              <a:avLst/>
            </a:prstGeom>
            <a:noFill/>
          </p:spPr>
        </p:pic>
      </p:grpSp>
    </p:spTree>
    <p:extLst>
      <p:ext uri="{BB962C8B-B14F-4D97-AF65-F5344CB8AC3E}">
        <p14:creationId xmlns:p14="http://schemas.microsoft.com/office/powerpoint/2010/main" val="1169245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733800" y="6172200"/>
            <a:ext cx="5410200" cy="685800"/>
            <a:chOff x="3733800" y="6172200"/>
            <a:chExt cx="5410200" cy="685800"/>
          </a:xfrm>
        </p:grpSpPr>
        <p:sp>
          <p:nvSpPr>
            <p:cNvPr id="3" name="Rectangle 2"/>
            <p:cNvSpPr/>
            <p:nvPr/>
          </p:nvSpPr>
          <p:spPr>
            <a:xfrm>
              <a:off x="3733800" y="6172200"/>
              <a:ext cx="54102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3" cstate="print"/>
            <a:srcRect/>
            <a:stretch>
              <a:fillRect/>
            </a:stretch>
          </p:blipFill>
          <p:spPr bwMode="auto">
            <a:xfrm>
              <a:off x="7696200" y="6324600"/>
              <a:ext cx="1295400" cy="414528"/>
            </a:xfrm>
            <a:prstGeom prst="rect">
              <a:avLst/>
            </a:prstGeom>
            <a:noFill/>
          </p:spPr>
        </p:pic>
      </p:grpSp>
      <p:sp>
        <p:nvSpPr>
          <p:cNvPr id="24" name="TextBox 23"/>
          <p:cNvSpPr txBox="1"/>
          <p:nvPr/>
        </p:nvSpPr>
        <p:spPr>
          <a:xfrm>
            <a:off x="3886200" y="862043"/>
            <a:ext cx="5257800" cy="523220"/>
          </a:xfrm>
          <a:prstGeom prst="rect">
            <a:avLst/>
          </a:prstGeom>
          <a:noFill/>
        </p:spPr>
        <p:txBody>
          <a:bodyPr wrap="square" rtlCol="0">
            <a:spAutoFit/>
          </a:bodyPr>
          <a:lstStyle/>
          <a:p>
            <a:r>
              <a:rPr lang="en-US" sz="2800" b="1" dirty="0">
                <a:solidFill>
                  <a:schemeClr val="tx1">
                    <a:lumMod val="75000"/>
                    <a:lumOff val="25000"/>
                  </a:schemeClr>
                </a:solidFill>
                <a:latin typeface="Lato" pitchFamily="34" charset="0"/>
              </a:rPr>
              <a:t>PAYTM- EKYC </a:t>
            </a:r>
          </a:p>
        </p:txBody>
      </p:sp>
      <p:sp>
        <p:nvSpPr>
          <p:cNvPr id="25" name="TextBox 24"/>
          <p:cNvSpPr txBox="1"/>
          <p:nvPr/>
        </p:nvSpPr>
        <p:spPr>
          <a:xfrm>
            <a:off x="3886200" y="1471643"/>
            <a:ext cx="5029200" cy="1569660"/>
          </a:xfrm>
          <a:prstGeom prst="rect">
            <a:avLst/>
          </a:prstGeom>
          <a:noFill/>
        </p:spPr>
        <p:txBody>
          <a:bodyPr wrap="square" rtlCol="0">
            <a:spAutoFit/>
          </a:bodyPr>
          <a:lstStyle/>
          <a:p>
            <a:r>
              <a:rPr lang="en-US" sz="1600" dirty="0" err="1">
                <a:solidFill>
                  <a:schemeClr val="bg1">
                    <a:lumMod val="50000"/>
                  </a:schemeClr>
                </a:solidFill>
                <a:latin typeface="Lato" pitchFamily="34" charset="0"/>
              </a:rPr>
              <a:t>Paytm’s</a:t>
            </a:r>
            <a:r>
              <a:rPr lang="en-US" sz="1600" dirty="0">
                <a:solidFill>
                  <a:schemeClr val="bg1">
                    <a:lumMod val="50000"/>
                  </a:schemeClr>
                </a:solidFill>
                <a:latin typeface="Lato" pitchFamily="34" charset="0"/>
              </a:rPr>
              <a:t> EKYC process wherein we have a sales force which will provide daily enquires or customer’s requests for their EKYC, and consequently we would send our filed executive per our fixed calls. FOS need to complete EKYC via smartphones along with biometric.</a:t>
            </a:r>
          </a:p>
        </p:txBody>
      </p:sp>
      <p:graphicFrame>
        <p:nvGraphicFramePr>
          <p:cNvPr id="10" name="Table 9"/>
          <p:cNvGraphicFramePr>
            <a:graphicFrameLocks noGrp="1"/>
          </p:cNvGraphicFramePr>
          <p:nvPr>
            <p:extLst>
              <p:ext uri="{D42A27DB-BD31-4B8C-83A1-F6EECF244321}">
                <p14:modId xmlns:p14="http://schemas.microsoft.com/office/powerpoint/2010/main" val="150467289"/>
              </p:ext>
            </p:extLst>
          </p:nvPr>
        </p:nvGraphicFramePr>
        <p:xfrm>
          <a:off x="4114800" y="3886200"/>
          <a:ext cx="4267200" cy="1633728"/>
        </p:xfrm>
        <a:graphic>
          <a:graphicData uri="http://schemas.openxmlformats.org/drawingml/2006/table">
            <a:tbl>
              <a:tblPr firstRow="1" bandRow="1">
                <a:effectLst>
                  <a:outerShdw blurRad="1270000" dist="50800" dir="5400000" algn="ctr" rotWithShape="0">
                    <a:srgbClr val="000000">
                      <a:alpha val="43137"/>
                    </a:srgbClr>
                  </a:outerShdw>
                </a:effectLst>
                <a:tableStyleId>{2D5ABB26-0587-4C30-8999-92F81FD0307C}</a:tableStyleId>
              </a:tblPr>
              <a:tblGrid>
                <a:gridCol w="1349449">
                  <a:extLst>
                    <a:ext uri="{9D8B030D-6E8A-4147-A177-3AD203B41FA5}">
                      <a16:colId xmlns:a16="http://schemas.microsoft.com/office/drawing/2014/main" val="20000"/>
                    </a:ext>
                  </a:extLst>
                </a:gridCol>
                <a:gridCol w="2917751">
                  <a:extLst>
                    <a:ext uri="{9D8B030D-6E8A-4147-A177-3AD203B41FA5}">
                      <a16:colId xmlns:a16="http://schemas.microsoft.com/office/drawing/2014/main" val="20001"/>
                    </a:ext>
                  </a:extLst>
                </a:gridCol>
              </a:tblGrid>
              <a:tr h="816864">
                <a:tc>
                  <a:txBody>
                    <a:bodyPr/>
                    <a:lstStyle/>
                    <a:p>
                      <a:r>
                        <a:rPr lang="en-IN" dirty="0"/>
                        <a:t>FOS</a:t>
                      </a:r>
                    </a:p>
                    <a:p>
                      <a:r>
                        <a:rPr lang="en-IN" sz="1600" dirty="0"/>
                        <a:t>10</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dirty="0"/>
                        <a:t>Language Support</a:t>
                      </a:r>
                    </a:p>
                    <a:p>
                      <a:r>
                        <a:rPr lang="en-IN" sz="1600" dirty="0"/>
                        <a:t>Hindi/Marathi/English</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816864">
                <a:tc>
                  <a:txBody>
                    <a:bodyPr/>
                    <a:lstStyle/>
                    <a:p>
                      <a:r>
                        <a:rPr lang="en-IN" baseline="0" dirty="0"/>
                        <a:t>Daily EKYC</a:t>
                      </a:r>
                    </a:p>
                    <a:p>
                      <a:r>
                        <a:rPr lang="en-IN" sz="1600" baseline="0" dirty="0"/>
                        <a:t>100+</a:t>
                      </a:r>
                      <a:endParaRPr lang="en-IN" sz="16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800" dirty="0"/>
                        <a:t>Location</a:t>
                      </a:r>
                    </a:p>
                    <a:p>
                      <a:r>
                        <a:rPr lang="en-IN" sz="1800" dirty="0"/>
                        <a:t>Mumbai/Pune/Delhi</a:t>
                      </a:r>
                      <a:r>
                        <a:rPr lang="en-IN" sz="1600" dirty="0"/>
                        <a:t> </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pic>
        <p:nvPicPr>
          <p:cNvPr id="6" name="Picture 5"/>
          <p:cNvPicPr>
            <a:picLocks noChangeAspect="1"/>
          </p:cNvPicPr>
          <p:nvPr/>
        </p:nvPicPr>
        <p:blipFill>
          <a:blip r:embed="rId4"/>
          <a:stretch>
            <a:fillRect/>
          </a:stretch>
        </p:blipFill>
        <p:spPr>
          <a:xfrm>
            <a:off x="457200" y="862043"/>
            <a:ext cx="2667000" cy="4915586"/>
          </a:xfrm>
          <a:prstGeom prst="rect">
            <a:avLst/>
          </a:prstGeom>
        </p:spPr>
      </p:pic>
      <p:sp>
        <p:nvSpPr>
          <p:cNvPr id="29" name="Rectangle 28"/>
          <p:cNvSpPr/>
          <p:nvPr/>
        </p:nvSpPr>
        <p:spPr>
          <a:xfrm>
            <a:off x="0" y="0"/>
            <a:ext cx="3733800" cy="6858000"/>
          </a:xfrm>
          <a:prstGeom prst="rect">
            <a:avLst/>
          </a:prstGeom>
          <a:solidFill>
            <a:srgbClr val="224361">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62600" y="-957"/>
            <a:ext cx="3734321" cy="6858957"/>
          </a:xfrm>
          <a:prstGeom prst="rect">
            <a:avLst/>
          </a:prstGeom>
        </p:spPr>
      </p:pic>
      <p:sp>
        <p:nvSpPr>
          <p:cNvPr id="29" name="Rectangle 28"/>
          <p:cNvSpPr/>
          <p:nvPr/>
        </p:nvSpPr>
        <p:spPr>
          <a:xfrm>
            <a:off x="5562599" y="0"/>
            <a:ext cx="3734321" cy="6858000"/>
          </a:xfrm>
          <a:prstGeom prst="rect">
            <a:avLst/>
          </a:prstGeom>
          <a:solidFill>
            <a:srgbClr val="22436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0" y="6172200"/>
            <a:ext cx="5562600" cy="685800"/>
            <a:chOff x="0" y="6172200"/>
            <a:chExt cx="5562600" cy="685800"/>
          </a:xfrm>
        </p:grpSpPr>
        <p:sp>
          <p:nvSpPr>
            <p:cNvPr id="3" name="Rectangle 2"/>
            <p:cNvSpPr/>
            <p:nvPr/>
          </p:nvSpPr>
          <p:spPr>
            <a:xfrm>
              <a:off x="0" y="6172200"/>
              <a:ext cx="55626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3" cstate="print"/>
            <a:srcRect/>
            <a:stretch>
              <a:fillRect/>
            </a:stretch>
          </p:blipFill>
          <p:spPr bwMode="auto">
            <a:xfrm>
              <a:off x="228600" y="6324600"/>
              <a:ext cx="1295400" cy="414528"/>
            </a:xfrm>
            <a:prstGeom prst="rect">
              <a:avLst/>
            </a:prstGeom>
            <a:noFill/>
          </p:spPr>
        </p:pic>
      </p:grpSp>
      <p:grpSp>
        <p:nvGrpSpPr>
          <p:cNvPr id="27" name="Group 26"/>
          <p:cNvGrpSpPr/>
          <p:nvPr/>
        </p:nvGrpSpPr>
        <p:grpSpPr>
          <a:xfrm>
            <a:off x="358775" y="1073481"/>
            <a:ext cx="8077200" cy="2078742"/>
            <a:chOff x="3886200" y="1527855"/>
            <a:chExt cx="8077200" cy="2078742"/>
          </a:xfrm>
        </p:grpSpPr>
        <p:sp>
          <p:nvSpPr>
            <p:cNvPr id="22" name="TextBox 21"/>
            <p:cNvSpPr txBox="1"/>
            <p:nvPr/>
          </p:nvSpPr>
          <p:spPr>
            <a:xfrm>
              <a:off x="3886200" y="1527855"/>
              <a:ext cx="8077200" cy="954107"/>
            </a:xfrm>
            <a:prstGeom prst="rect">
              <a:avLst/>
            </a:prstGeom>
            <a:noFill/>
          </p:spPr>
          <p:txBody>
            <a:bodyPr wrap="square" rtlCol="0">
              <a:spAutoFit/>
            </a:bodyPr>
            <a:lstStyle/>
            <a:p>
              <a:r>
                <a:rPr lang="en-US" sz="2800" b="1" dirty="0">
                  <a:solidFill>
                    <a:schemeClr val="tx1">
                      <a:lumMod val="75000"/>
                      <a:lumOff val="25000"/>
                    </a:schemeClr>
                  </a:solidFill>
                  <a:latin typeface="Lato" pitchFamily="34" charset="0"/>
                </a:rPr>
                <a:t>Common Floor- Real Estate </a:t>
              </a:r>
            </a:p>
            <a:p>
              <a:r>
                <a:rPr lang="en-US" sz="2800" b="1" dirty="0">
                  <a:solidFill>
                    <a:schemeClr val="tx1">
                      <a:lumMod val="75000"/>
                      <a:lumOff val="25000"/>
                    </a:schemeClr>
                  </a:solidFill>
                  <a:latin typeface="Lato" pitchFamily="34" charset="0"/>
                </a:rPr>
                <a:t>  </a:t>
              </a:r>
            </a:p>
          </p:txBody>
        </p:sp>
        <p:sp>
          <p:nvSpPr>
            <p:cNvPr id="26" name="TextBox 25"/>
            <p:cNvSpPr txBox="1"/>
            <p:nvPr/>
          </p:nvSpPr>
          <p:spPr>
            <a:xfrm>
              <a:off x="3886200" y="2529379"/>
              <a:ext cx="5029200" cy="1077218"/>
            </a:xfrm>
            <a:prstGeom prst="rect">
              <a:avLst/>
            </a:prstGeom>
            <a:noFill/>
          </p:spPr>
          <p:txBody>
            <a:bodyPr wrap="square" rtlCol="0">
              <a:spAutoFit/>
            </a:bodyPr>
            <a:lstStyle/>
            <a:p>
              <a:r>
                <a:rPr lang="en-US" sz="1600" dirty="0">
                  <a:solidFill>
                    <a:schemeClr val="tx1">
                      <a:lumMod val="75000"/>
                      <a:lumOff val="25000"/>
                    </a:schemeClr>
                  </a:solidFill>
                  <a:latin typeface="Lato" pitchFamily="34" charset="0"/>
                </a:rPr>
                <a:t>We get customer information in excel and then we call to the customers and fill those information into  CRM. After this we verify customer details and send our FOS to collect all the documents.</a:t>
              </a:r>
            </a:p>
          </p:txBody>
        </p:sp>
      </p:grpSp>
      <p:graphicFrame>
        <p:nvGraphicFramePr>
          <p:cNvPr id="13" name="Table 12"/>
          <p:cNvGraphicFramePr>
            <a:graphicFrameLocks noGrp="1"/>
          </p:cNvGraphicFramePr>
          <p:nvPr>
            <p:extLst>
              <p:ext uri="{D42A27DB-BD31-4B8C-83A1-F6EECF244321}">
                <p14:modId xmlns:p14="http://schemas.microsoft.com/office/powerpoint/2010/main" val="1590244291"/>
              </p:ext>
            </p:extLst>
          </p:nvPr>
        </p:nvGraphicFramePr>
        <p:xfrm>
          <a:off x="360450" y="3505200"/>
          <a:ext cx="4267200" cy="1737360"/>
        </p:xfrm>
        <a:graphic>
          <a:graphicData uri="http://schemas.openxmlformats.org/drawingml/2006/table">
            <a:tbl>
              <a:tblPr firstRow="1" bandRow="1">
                <a:effectLst>
                  <a:outerShdw blurRad="1270000" dist="50800" dir="5400000" algn="ctr" rotWithShape="0">
                    <a:srgbClr val="000000">
                      <a:alpha val="43137"/>
                    </a:srgbClr>
                  </a:outerShdw>
                </a:effectLst>
                <a:tableStyleId>{2D5ABB26-0587-4C30-8999-92F81FD0307C}</a:tableStyleId>
              </a:tblPr>
              <a:tblGrid>
                <a:gridCol w="1349449">
                  <a:extLst>
                    <a:ext uri="{9D8B030D-6E8A-4147-A177-3AD203B41FA5}">
                      <a16:colId xmlns:a16="http://schemas.microsoft.com/office/drawing/2014/main" val="20000"/>
                    </a:ext>
                  </a:extLst>
                </a:gridCol>
                <a:gridCol w="2917751">
                  <a:extLst>
                    <a:ext uri="{9D8B030D-6E8A-4147-A177-3AD203B41FA5}">
                      <a16:colId xmlns:a16="http://schemas.microsoft.com/office/drawing/2014/main" val="20001"/>
                    </a:ext>
                  </a:extLst>
                </a:gridCol>
              </a:tblGrid>
              <a:tr h="816864">
                <a:tc>
                  <a:txBody>
                    <a:bodyPr/>
                    <a:lstStyle/>
                    <a:p>
                      <a:r>
                        <a:rPr lang="en-IN" dirty="0"/>
                        <a:t>FOS</a:t>
                      </a:r>
                    </a:p>
                    <a:p>
                      <a:r>
                        <a:rPr lang="en-IN" sz="1600" dirty="0"/>
                        <a:t>80+</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dirty="0"/>
                        <a:t>Language Support</a:t>
                      </a:r>
                    </a:p>
                    <a:p>
                      <a:r>
                        <a:rPr lang="en-IN" sz="1600" dirty="0"/>
                        <a:t>Hindi/English/</a:t>
                      </a:r>
                      <a:r>
                        <a:rPr lang="en-IN" sz="1600" dirty="0" err="1"/>
                        <a:t>Kannad</a:t>
                      </a:r>
                      <a:r>
                        <a:rPr lang="en-IN" sz="1600" dirty="0"/>
                        <a:t>/Tamil/Malayalam </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816864">
                <a:tc>
                  <a:txBody>
                    <a:bodyPr/>
                    <a:lstStyle/>
                    <a:p>
                      <a:r>
                        <a:rPr lang="en-IN" baseline="0" dirty="0"/>
                        <a:t>Daily Calls flow</a:t>
                      </a:r>
                    </a:p>
                    <a:p>
                      <a:r>
                        <a:rPr lang="en-IN" sz="1600" baseline="0" dirty="0"/>
                        <a:t>1000+</a:t>
                      </a:r>
                      <a:endParaRPr lang="en-IN" sz="16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800" dirty="0"/>
                        <a:t>Location</a:t>
                      </a:r>
                    </a:p>
                    <a:p>
                      <a:r>
                        <a:rPr lang="en-IN" sz="1800" dirty="0"/>
                        <a:t>PAN</a:t>
                      </a:r>
                      <a:r>
                        <a:rPr lang="en-IN" sz="1800" baseline="0" dirty="0"/>
                        <a:t> INDIA</a:t>
                      </a:r>
                      <a:endParaRPr lang="en-IN" sz="16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4"/>
          <a:stretch>
            <a:fillRect/>
          </a:stretch>
        </p:blipFill>
        <p:spPr>
          <a:xfrm>
            <a:off x="5658111" y="2752725"/>
            <a:ext cx="3562350" cy="1285875"/>
          </a:xfrm>
          <a:prstGeom prst="rect">
            <a:avLst/>
          </a:prstGeom>
        </p:spPr>
      </p:pic>
    </p:spTree>
    <p:extLst>
      <p:ext uri="{BB962C8B-B14F-4D97-AF65-F5344CB8AC3E}">
        <p14:creationId xmlns:p14="http://schemas.microsoft.com/office/powerpoint/2010/main" val="345306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0"/>
            <a:ext cx="3581400"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0" y="6172200"/>
            <a:ext cx="9144000" cy="685800"/>
            <a:chOff x="0" y="6172200"/>
            <a:chExt cx="9144000" cy="685800"/>
          </a:xfrm>
        </p:grpSpPr>
        <p:sp>
          <p:nvSpPr>
            <p:cNvPr id="3" name="Rectangle 2"/>
            <p:cNvSpPr/>
            <p:nvPr/>
          </p:nvSpPr>
          <p:spPr>
            <a:xfrm>
              <a:off x="0" y="617220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2" cstate="print"/>
            <a:srcRect/>
            <a:stretch>
              <a:fillRect/>
            </a:stretch>
          </p:blipFill>
          <p:spPr bwMode="auto">
            <a:xfrm>
              <a:off x="228600" y="6324600"/>
              <a:ext cx="1295400" cy="414528"/>
            </a:xfrm>
            <a:prstGeom prst="rect">
              <a:avLst/>
            </a:prstGeom>
            <a:noFill/>
          </p:spPr>
        </p:pic>
      </p:grpSp>
      <p:grpSp>
        <p:nvGrpSpPr>
          <p:cNvPr id="27" name="Group 26"/>
          <p:cNvGrpSpPr/>
          <p:nvPr/>
        </p:nvGrpSpPr>
        <p:grpSpPr>
          <a:xfrm>
            <a:off x="3810000" y="1073481"/>
            <a:ext cx="5334000" cy="3063627"/>
            <a:chOff x="7337425" y="1527855"/>
            <a:chExt cx="8077200" cy="3063627"/>
          </a:xfrm>
        </p:grpSpPr>
        <p:sp>
          <p:nvSpPr>
            <p:cNvPr id="22" name="TextBox 21"/>
            <p:cNvSpPr txBox="1"/>
            <p:nvPr/>
          </p:nvSpPr>
          <p:spPr>
            <a:xfrm>
              <a:off x="7337425" y="1527855"/>
              <a:ext cx="8077200" cy="523220"/>
            </a:xfrm>
            <a:prstGeom prst="rect">
              <a:avLst/>
            </a:prstGeom>
            <a:noFill/>
          </p:spPr>
          <p:txBody>
            <a:bodyPr wrap="square" rtlCol="0">
              <a:spAutoFit/>
            </a:bodyPr>
            <a:lstStyle/>
            <a:p>
              <a:r>
                <a:rPr lang="en-US" sz="2800" b="1" dirty="0" err="1">
                  <a:solidFill>
                    <a:schemeClr val="tx1">
                      <a:lumMod val="75000"/>
                      <a:lumOff val="25000"/>
                    </a:schemeClr>
                  </a:solidFill>
                  <a:latin typeface="Lato" pitchFamily="34" charset="0"/>
                </a:rPr>
                <a:t>Kotak</a:t>
              </a:r>
              <a:r>
                <a:rPr lang="en-US" sz="2800" b="1" dirty="0">
                  <a:solidFill>
                    <a:schemeClr val="tx1">
                      <a:lumMod val="75000"/>
                      <a:lumOff val="25000"/>
                    </a:schemeClr>
                  </a:solidFill>
                  <a:latin typeface="Lato" pitchFamily="34" charset="0"/>
                </a:rPr>
                <a:t> 811 Digital account  </a:t>
              </a:r>
            </a:p>
          </p:txBody>
        </p:sp>
        <p:sp>
          <p:nvSpPr>
            <p:cNvPr id="26" name="TextBox 25"/>
            <p:cNvSpPr txBox="1"/>
            <p:nvPr/>
          </p:nvSpPr>
          <p:spPr>
            <a:xfrm>
              <a:off x="7337425" y="2529379"/>
              <a:ext cx="7731034" cy="2062103"/>
            </a:xfrm>
            <a:prstGeom prst="rect">
              <a:avLst/>
            </a:prstGeom>
            <a:noFill/>
          </p:spPr>
          <p:txBody>
            <a:bodyPr wrap="square" rtlCol="0">
              <a:spAutoFit/>
            </a:bodyPr>
            <a:lstStyle/>
            <a:p>
              <a:r>
                <a:rPr lang="en-US" sz="1600" dirty="0">
                  <a:solidFill>
                    <a:schemeClr val="tx1">
                      <a:lumMod val="75000"/>
                      <a:lumOff val="25000"/>
                    </a:schemeClr>
                  </a:solidFill>
                  <a:latin typeface="Lato" pitchFamily="34" charset="0"/>
                </a:rPr>
                <a:t>The 811 Savings account is the Digital savings account offering of </a:t>
              </a:r>
              <a:r>
                <a:rPr lang="en-US" sz="1600" dirty="0" err="1">
                  <a:solidFill>
                    <a:schemeClr val="tx1">
                      <a:lumMod val="75000"/>
                      <a:lumOff val="25000"/>
                    </a:schemeClr>
                  </a:solidFill>
                  <a:latin typeface="Lato" pitchFamily="34" charset="0"/>
                </a:rPr>
                <a:t>Kotak</a:t>
              </a:r>
              <a:r>
                <a:rPr lang="en-US" sz="1600" dirty="0">
                  <a:solidFill>
                    <a:schemeClr val="tx1">
                      <a:lumMod val="75000"/>
                      <a:lumOff val="25000"/>
                    </a:schemeClr>
                  </a:solidFill>
                  <a:latin typeface="Lato" pitchFamily="34" charset="0"/>
                </a:rPr>
                <a:t> Mahindra Bank. The Team ran hugely successful Pan India campaigns to educate the customers about the benefits of the 811 account and convincing  them to download and open the account on their smartphones.  Run rate of 2500 + accounts month on month were some of the benchmarks the team achieved.</a:t>
              </a:r>
            </a:p>
          </p:txBody>
        </p:sp>
      </p:grpSp>
      <p:pic>
        <p:nvPicPr>
          <p:cNvPr id="14" name="Picture 13" descr="APS Website"/>
          <p:cNvPicPr/>
          <p:nvPr/>
        </p:nvPicPr>
        <p:blipFill>
          <a:blip r:embed="rId3">
            <a:extLst>
              <a:ext uri="{28A0092B-C50C-407E-A947-70E740481C1C}">
                <a14:useLocalDpi xmlns:a14="http://schemas.microsoft.com/office/drawing/2010/main" val="0"/>
              </a:ext>
            </a:extLst>
          </a:blip>
          <a:srcRect/>
          <a:stretch>
            <a:fillRect/>
          </a:stretch>
        </p:blipFill>
        <p:spPr bwMode="auto">
          <a:xfrm>
            <a:off x="0" y="1335091"/>
            <a:ext cx="3581400" cy="2558081"/>
          </a:xfrm>
          <a:prstGeom prst="rect">
            <a:avLst/>
          </a:prstGeom>
          <a:noFill/>
          <a:ln>
            <a:noFill/>
          </a:ln>
        </p:spPr>
      </p:pic>
      <p:graphicFrame>
        <p:nvGraphicFramePr>
          <p:cNvPr id="12" name="Table 11">
            <a:extLst>
              <a:ext uri="{FF2B5EF4-FFF2-40B4-BE49-F238E27FC236}">
                <a16:creationId xmlns:a16="http://schemas.microsoft.com/office/drawing/2014/main" id="{04BA0D83-B313-4DAB-BEB1-81E30FDFD306}"/>
              </a:ext>
            </a:extLst>
          </p:cNvPr>
          <p:cNvGraphicFramePr>
            <a:graphicFrameLocks noGrp="1"/>
          </p:cNvGraphicFramePr>
          <p:nvPr>
            <p:extLst>
              <p:ext uri="{D42A27DB-BD31-4B8C-83A1-F6EECF244321}">
                <p14:modId xmlns:p14="http://schemas.microsoft.com/office/powerpoint/2010/main" val="2963005409"/>
              </p:ext>
            </p:extLst>
          </p:nvPr>
        </p:nvGraphicFramePr>
        <p:xfrm>
          <a:off x="3962400" y="4244654"/>
          <a:ext cx="4724400" cy="1639824"/>
        </p:xfrm>
        <a:graphic>
          <a:graphicData uri="http://schemas.openxmlformats.org/drawingml/2006/table">
            <a:tbl>
              <a:tblPr firstRow="1" bandRow="1">
                <a:effectLst>
                  <a:outerShdw blurRad="1270000" dist="50800" dir="5400000" algn="ctr" rotWithShape="0">
                    <a:srgbClr val="000000">
                      <a:alpha val="43137"/>
                    </a:srgbClr>
                  </a:outerShdw>
                </a:effectLst>
                <a:tableStyleId>{2D5ABB26-0587-4C30-8999-92F81FD0307C}</a:tableStyleId>
              </a:tblPr>
              <a:tblGrid>
                <a:gridCol w="1349449">
                  <a:extLst>
                    <a:ext uri="{9D8B030D-6E8A-4147-A177-3AD203B41FA5}">
                      <a16:colId xmlns:a16="http://schemas.microsoft.com/office/drawing/2014/main" val="20000"/>
                    </a:ext>
                  </a:extLst>
                </a:gridCol>
                <a:gridCol w="3374951">
                  <a:extLst>
                    <a:ext uri="{9D8B030D-6E8A-4147-A177-3AD203B41FA5}">
                      <a16:colId xmlns:a16="http://schemas.microsoft.com/office/drawing/2014/main" val="20001"/>
                    </a:ext>
                  </a:extLst>
                </a:gridCol>
              </a:tblGrid>
              <a:tr h="816864">
                <a:tc>
                  <a:txBody>
                    <a:bodyPr/>
                    <a:lstStyle/>
                    <a:p>
                      <a:r>
                        <a:rPr lang="en-US" sz="1600" dirty="0"/>
                        <a:t>A</a:t>
                      </a:r>
                      <a:r>
                        <a:rPr lang="en-IN" sz="1600" dirty="0"/>
                        <a:t>C Open Monthly</a:t>
                      </a:r>
                    </a:p>
                    <a:p>
                      <a:r>
                        <a:rPr lang="en-IN" sz="1600" dirty="0"/>
                        <a:t>2000</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dirty="0"/>
                        <a:t>Language Support</a:t>
                      </a:r>
                    </a:p>
                    <a:p>
                      <a:r>
                        <a:rPr lang="en-IN" sz="1600" dirty="0"/>
                        <a:t>Hindi/Marathi/English</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816864">
                <a:tc>
                  <a:txBody>
                    <a:bodyPr/>
                    <a:lstStyle/>
                    <a:p>
                      <a:r>
                        <a:rPr lang="en-IN" dirty="0"/>
                        <a:t>Daily</a:t>
                      </a:r>
                      <a:r>
                        <a:rPr lang="en-IN" baseline="0" dirty="0"/>
                        <a:t> Calls</a:t>
                      </a:r>
                    </a:p>
                    <a:p>
                      <a:r>
                        <a:rPr lang="en-IN" sz="1600" baseline="0" dirty="0"/>
                        <a:t>8000+</a:t>
                      </a:r>
                      <a:endParaRPr lang="en-IN" sz="16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1600" dirty="0"/>
                        <a:t>Location- PAN INDIA</a:t>
                      </a:r>
                      <a:endParaRPr lang="en-IN" sz="16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96704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op 9 Tools to Generate Leads Online for Your Business - Whizsky"/>
          <p:cNvPicPr>
            <a:picLocks noChangeAspect="1" noChangeArrowheads="1"/>
          </p:cNvPicPr>
          <p:nvPr/>
        </p:nvPicPr>
        <p:blipFill rotWithShape="1">
          <a:blip r:embed="rId2">
            <a:extLst>
              <a:ext uri="{28A0092B-C50C-407E-A947-70E740481C1C}">
                <a14:useLocalDpi xmlns:a14="http://schemas.microsoft.com/office/drawing/2010/main" val="0"/>
              </a:ext>
            </a:extLst>
          </a:blip>
          <a:srcRect l="27493" t="468" r="22506" b="-468"/>
          <a:stretch/>
        </p:blipFill>
        <p:spPr bwMode="auto">
          <a:xfrm>
            <a:off x="5600701" y="0"/>
            <a:ext cx="3543300" cy="629583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5600702" y="0"/>
            <a:ext cx="3543300" cy="6172200"/>
          </a:xfrm>
          <a:prstGeom prst="rect">
            <a:avLst/>
          </a:prstGeom>
          <a:solidFill>
            <a:srgbClr val="00B0F0">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0" y="6172200"/>
            <a:ext cx="9144000" cy="685800"/>
            <a:chOff x="0" y="6172200"/>
            <a:chExt cx="9144000" cy="685800"/>
          </a:xfrm>
        </p:grpSpPr>
        <p:sp>
          <p:nvSpPr>
            <p:cNvPr id="3" name="Rectangle 2"/>
            <p:cNvSpPr/>
            <p:nvPr/>
          </p:nvSpPr>
          <p:spPr>
            <a:xfrm>
              <a:off x="0" y="617220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3" cstate="print"/>
            <a:srcRect/>
            <a:stretch>
              <a:fillRect/>
            </a:stretch>
          </p:blipFill>
          <p:spPr bwMode="auto">
            <a:xfrm>
              <a:off x="228600" y="6324600"/>
              <a:ext cx="1295400" cy="414528"/>
            </a:xfrm>
            <a:prstGeom prst="rect">
              <a:avLst/>
            </a:prstGeom>
            <a:noFill/>
          </p:spPr>
        </p:pic>
      </p:grpSp>
      <p:grpSp>
        <p:nvGrpSpPr>
          <p:cNvPr id="27" name="Group 26"/>
          <p:cNvGrpSpPr/>
          <p:nvPr/>
        </p:nvGrpSpPr>
        <p:grpSpPr>
          <a:xfrm>
            <a:off x="358775" y="1073481"/>
            <a:ext cx="8077200" cy="3309848"/>
            <a:chOff x="3886200" y="1527855"/>
            <a:chExt cx="8077200" cy="3309848"/>
          </a:xfrm>
        </p:grpSpPr>
        <p:sp>
          <p:nvSpPr>
            <p:cNvPr id="22" name="TextBox 21"/>
            <p:cNvSpPr txBox="1"/>
            <p:nvPr/>
          </p:nvSpPr>
          <p:spPr>
            <a:xfrm>
              <a:off x="3886200" y="1527855"/>
              <a:ext cx="8077200" cy="954107"/>
            </a:xfrm>
            <a:prstGeom prst="rect">
              <a:avLst/>
            </a:prstGeom>
            <a:noFill/>
          </p:spPr>
          <p:txBody>
            <a:bodyPr wrap="square" rtlCol="0">
              <a:spAutoFit/>
            </a:bodyPr>
            <a:lstStyle/>
            <a:p>
              <a:r>
                <a:rPr lang="en-US" sz="2800" b="1" dirty="0">
                  <a:solidFill>
                    <a:schemeClr val="tx1">
                      <a:lumMod val="75000"/>
                      <a:lumOff val="25000"/>
                    </a:schemeClr>
                  </a:solidFill>
                  <a:latin typeface="Lato" pitchFamily="34" charset="0"/>
                </a:rPr>
                <a:t>Lead Generation Activity </a:t>
              </a:r>
              <a:br>
                <a:rPr lang="en-US" sz="2800" b="1" dirty="0">
                  <a:solidFill>
                    <a:schemeClr val="tx1">
                      <a:lumMod val="75000"/>
                      <a:lumOff val="25000"/>
                    </a:schemeClr>
                  </a:solidFill>
                  <a:latin typeface="Lato" pitchFamily="34" charset="0"/>
                </a:rPr>
              </a:br>
              <a:r>
                <a:rPr lang="en-US" sz="2800" b="1" dirty="0">
                  <a:solidFill>
                    <a:schemeClr val="tx1">
                      <a:lumMod val="75000"/>
                      <a:lumOff val="25000"/>
                    </a:schemeClr>
                  </a:solidFill>
                  <a:latin typeface="Lato" pitchFamily="34" charset="0"/>
                </a:rPr>
                <a:t>for </a:t>
              </a:r>
              <a:r>
                <a:rPr lang="en-US" sz="2800" b="1" dirty="0" err="1">
                  <a:solidFill>
                    <a:schemeClr val="tx1">
                      <a:lumMod val="75000"/>
                      <a:lumOff val="25000"/>
                    </a:schemeClr>
                  </a:solidFill>
                  <a:latin typeface="Lato" pitchFamily="34" charset="0"/>
                </a:rPr>
                <a:t>Cylsys</a:t>
              </a:r>
              <a:endParaRPr lang="en-US" sz="2800" b="1" dirty="0">
                <a:solidFill>
                  <a:schemeClr val="tx1">
                    <a:lumMod val="75000"/>
                    <a:lumOff val="25000"/>
                  </a:schemeClr>
                </a:solidFill>
                <a:latin typeface="Lato" pitchFamily="34" charset="0"/>
              </a:endParaRPr>
            </a:p>
          </p:txBody>
        </p:sp>
        <p:sp>
          <p:nvSpPr>
            <p:cNvPr id="26" name="TextBox 25"/>
            <p:cNvSpPr txBox="1"/>
            <p:nvPr/>
          </p:nvSpPr>
          <p:spPr>
            <a:xfrm>
              <a:off x="3886200" y="2529379"/>
              <a:ext cx="5029200" cy="2308324"/>
            </a:xfrm>
            <a:prstGeom prst="rect">
              <a:avLst/>
            </a:prstGeom>
            <a:noFill/>
          </p:spPr>
          <p:txBody>
            <a:bodyPr wrap="square" rtlCol="0">
              <a:spAutoFit/>
            </a:bodyPr>
            <a:lstStyle/>
            <a:p>
              <a:br>
                <a:rPr lang="en-US" sz="1600" dirty="0">
                  <a:solidFill>
                    <a:schemeClr val="tx1">
                      <a:lumMod val="75000"/>
                      <a:lumOff val="25000"/>
                    </a:schemeClr>
                  </a:solidFill>
                  <a:latin typeface="Lato" pitchFamily="34" charset="0"/>
                </a:rPr>
              </a:br>
              <a:r>
                <a:rPr lang="en-US" sz="1600" dirty="0">
                  <a:solidFill>
                    <a:schemeClr val="tx1">
                      <a:lumMod val="75000"/>
                      <a:lumOff val="25000"/>
                    </a:schemeClr>
                  </a:solidFill>
                  <a:latin typeface="Lato" pitchFamily="34" charset="0"/>
                </a:rPr>
                <a:t>The team ran various successful campaigns on Facebook, </a:t>
              </a:r>
              <a:r>
                <a:rPr lang="en-US" sz="1600" dirty="0" err="1">
                  <a:solidFill>
                    <a:schemeClr val="tx1">
                      <a:lumMod val="75000"/>
                      <a:lumOff val="25000"/>
                    </a:schemeClr>
                  </a:solidFill>
                  <a:latin typeface="Lato" pitchFamily="34" charset="0"/>
                </a:rPr>
                <a:t>Linkedin</a:t>
              </a:r>
              <a:r>
                <a:rPr lang="en-US" sz="1600" dirty="0">
                  <a:solidFill>
                    <a:schemeClr val="tx1">
                      <a:lumMod val="75000"/>
                      <a:lumOff val="25000"/>
                    </a:schemeClr>
                  </a:solidFill>
                  <a:latin typeface="Lato" pitchFamily="34" charset="0"/>
                </a:rPr>
                <a:t> and other social media to generate leads for the all Business verticals of </a:t>
              </a:r>
              <a:r>
                <a:rPr lang="en-US" sz="1600" dirty="0" err="1">
                  <a:solidFill>
                    <a:schemeClr val="tx1">
                      <a:lumMod val="75000"/>
                      <a:lumOff val="25000"/>
                    </a:schemeClr>
                  </a:solidFill>
                  <a:latin typeface="Lato" pitchFamily="34" charset="0"/>
                </a:rPr>
                <a:t>Cylsys</a:t>
              </a:r>
              <a:r>
                <a:rPr lang="en-US" sz="1600" dirty="0">
                  <a:solidFill>
                    <a:schemeClr val="tx1">
                      <a:lumMod val="75000"/>
                      <a:lumOff val="25000"/>
                    </a:schemeClr>
                  </a:solidFill>
                  <a:latin typeface="Lato" pitchFamily="34" charset="0"/>
                </a:rPr>
                <a:t> Software – Software Development, IT Staffing and Digital Marketing. This was pin point marketing to the target audience resulting in qualified leads, New and challenging projects and finally exponential jump in revenue for the Client.</a:t>
              </a:r>
            </a:p>
          </p:txBody>
        </p:sp>
      </p:grpSp>
      <p:graphicFrame>
        <p:nvGraphicFramePr>
          <p:cNvPr id="10" name="Table 9">
            <a:extLst>
              <a:ext uri="{FF2B5EF4-FFF2-40B4-BE49-F238E27FC236}">
                <a16:creationId xmlns:a16="http://schemas.microsoft.com/office/drawing/2014/main" id="{7AFE7C2F-DD35-4801-A0CA-A23134495843}"/>
              </a:ext>
            </a:extLst>
          </p:cNvPr>
          <p:cNvGraphicFramePr>
            <a:graphicFrameLocks noGrp="1"/>
          </p:cNvGraphicFramePr>
          <p:nvPr>
            <p:extLst>
              <p:ext uri="{D42A27DB-BD31-4B8C-83A1-F6EECF244321}">
                <p14:modId xmlns:p14="http://schemas.microsoft.com/office/powerpoint/2010/main" val="2682233525"/>
              </p:ext>
            </p:extLst>
          </p:nvPr>
        </p:nvGraphicFramePr>
        <p:xfrm>
          <a:off x="533400" y="4441043"/>
          <a:ext cx="4572000" cy="1633728"/>
        </p:xfrm>
        <a:graphic>
          <a:graphicData uri="http://schemas.openxmlformats.org/drawingml/2006/table">
            <a:tbl>
              <a:tblPr firstRow="1" bandRow="1">
                <a:effectLst>
                  <a:outerShdw blurRad="1270000" dist="50800" dir="5400000" algn="ctr" rotWithShape="0">
                    <a:srgbClr val="000000">
                      <a:alpha val="43137"/>
                    </a:srgbClr>
                  </a:outerShdw>
                </a:effectLst>
                <a:tableStyleId>{2D5ABB26-0587-4C30-8999-92F81FD0307C}</a:tableStyleId>
              </a:tblPr>
              <a:tblGrid>
                <a:gridCol w="1445838">
                  <a:extLst>
                    <a:ext uri="{9D8B030D-6E8A-4147-A177-3AD203B41FA5}">
                      <a16:colId xmlns:a16="http://schemas.microsoft.com/office/drawing/2014/main" val="20000"/>
                    </a:ext>
                  </a:extLst>
                </a:gridCol>
                <a:gridCol w="3126162">
                  <a:extLst>
                    <a:ext uri="{9D8B030D-6E8A-4147-A177-3AD203B41FA5}">
                      <a16:colId xmlns:a16="http://schemas.microsoft.com/office/drawing/2014/main" val="20001"/>
                    </a:ext>
                  </a:extLst>
                </a:gridCol>
              </a:tblGrid>
              <a:tr h="816864">
                <a:tc>
                  <a:txBody>
                    <a:bodyPr/>
                    <a:lstStyle/>
                    <a:p>
                      <a:r>
                        <a:rPr lang="en-US" sz="1600" dirty="0"/>
                        <a:t>Lead Generate</a:t>
                      </a:r>
                    </a:p>
                    <a:p>
                      <a:r>
                        <a:rPr lang="en-US" sz="1600" dirty="0"/>
                        <a:t>5000+</a:t>
                      </a:r>
                      <a:endParaRPr lang="en-IN" sz="16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dirty="0"/>
                        <a:t>Revenue </a:t>
                      </a:r>
                    </a:p>
                    <a:p>
                      <a:r>
                        <a:rPr lang="en-IN" sz="1600" dirty="0"/>
                        <a:t>$264052+</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816864">
                <a:tc>
                  <a:txBody>
                    <a:bodyPr/>
                    <a:lstStyle/>
                    <a:p>
                      <a:r>
                        <a:rPr lang="en-IN" dirty="0"/>
                        <a:t>Agents </a:t>
                      </a:r>
                    </a:p>
                    <a:p>
                      <a:r>
                        <a:rPr lang="en-IN" sz="1600" dirty="0"/>
                        <a:t>16</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1600" dirty="0"/>
                        <a:t>Location-US,INDIA,DUBAI</a:t>
                      </a:r>
                      <a:endParaRPr lang="en-IN" sz="16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1" y="1676400"/>
            <a:ext cx="3543299" cy="287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670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R Support – Phoenix"/>
          <p:cNvPicPr>
            <a:picLocks noChangeAspect="1" noChangeArrowheads="1"/>
          </p:cNvPicPr>
          <p:nvPr/>
        </p:nvPicPr>
        <p:blipFill rotWithShape="1">
          <a:blip r:embed="rId3">
            <a:extLst>
              <a:ext uri="{28A0092B-C50C-407E-A947-70E740481C1C}">
                <a14:useLocalDpi xmlns:a14="http://schemas.microsoft.com/office/drawing/2010/main" val="0"/>
              </a:ext>
            </a:extLst>
          </a:blip>
          <a:srcRect l="51644" t="472" r="20250" b="-472"/>
          <a:stretch/>
        </p:blipFill>
        <p:spPr bwMode="auto">
          <a:xfrm>
            <a:off x="0" y="0"/>
            <a:ext cx="3581400" cy="63246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0" y="6172200"/>
            <a:ext cx="9144000" cy="685800"/>
            <a:chOff x="0" y="6172200"/>
            <a:chExt cx="9144000" cy="685800"/>
          </a:xfrm>
        </p:grpSpPr>
        <p:sp>
          <p:nvSpPr>
            <p:cNvPr id="3" name="Rectangle 2"/>
            <p:cNvSpPr/>
            <p:nvPr/>
          </p:nvSpPr>
          <p:spPr>
            <a:xfrm>
              <a:off x="0" y="617220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4" cstate="print"/>
            <a:srcRect/>
            <a:stretch>
              <a:fillRect/>
            </a:stretch>
          </p:blipFill>
          <p:spPr bwMode="auto">
            <a:xfrm>
              <a:off x="228600" y="6324600"/>
              <a:ext cx="1295400" cy="414528"/>
            </a:xfrm>
            <a:prstGeom prst="rect">
              <a:avLst/>
            </a:prstGeom>
            <a:noFill/>
          </p:spPr>
        </p:pic>
      </p:grpSp>
      <p:grpSp>
        <p:nvGrpSpPr>
          <p:cNvPr id="27" name="Group 26"/>
          <p:cNvGrpSpPr/>
          <p:nvPr/>
        </p:nvGrpSpPr>
        <p:grpSpPr>
          <a:xfrm>
            <a:off x="3810000" y="429122"/>
            <a:ext cx="5334000" cy="3193719"/>
            <a:chOff x="7337425" y="1925295"/>
            <a:chExt cx="8077200" cy="2817406"/>
          </a:xfrm>
        </p:grpSpPr>
        <p:sp>
          <p:nvSpPr>
            <p:cNvPr id="22" name="TextBox 21"/>
            <p:cNvSpPr txBox="1"/>
            <p:nvPr/>
          </p:nvSpPr>
          <p:spPr>
            <a:xfrm>
              <a:off x="7337425" y="1925295"/>
              <a:ext cx="8077200" cy="954107"/>
            </a:xfrm>
            <a:prstGeom prst="rect">
              <a:avLst/>
            </a:prstGeom>
            <a:noFill/>
          </p:spPr>
          <p:txBody>
            <a:bodyPr wrap="square" rtlCol="0">
              <a:spAutoFit/>
            </a:bodyPr>
            <a:lstStyle/>
            <a:p>
              <a:r>
                <a:rPr lang="en-US" sz="2800" b="1" dirty="0">
                  <a:solidFill>
                    <a:schemeClr val="tx1">
                      <a:lumMod val="75000"/>
                      <a:lumOff val="25000"/>
                    </a:schemeClr>
                  </a:solidFill>
                  <a:latin typeface="Lato" pitchFamily="34" charset="0"/>
                </a:rPr>
                <a:t>HR support for Recruitment services</a:t>
              </a:r>
            </a:p>
          </p:txBody>
        </p:sp>
        <p:sp>
          <p:nvSpPr>
            <p:cNvPr id="26" name="TextBox 25"/>
            <p:cNvSpPr txBox="1"/>
            <p:nvPr/>
          </p:nvSpPr>
          <p:spPr>
            <a:xfrm>
              <a:off x="7337425" y="2926819"/>
              <a:ext cx="7731034" cy="1815882"/>
            </a:xfrm>
            <a:prstGeom prst="rect">
              <a:avLst/>
            </a:prstGeom>
            <a:noFill/>
          </p:spPr>
          <p:txBody>
            <a:bodyPr wrap="square" rtlCol="0">
              <a:spAutoFit/>
            </a:bodyPr>
            <a:lstStyle/>
            <a:p>
              <a:r>
                <a:rPr lang="en-US" sz="1600" dirty="0">
                  <a:solidFill>
                    <a:schemeClr val="tx1">
                      <a:lumMod val="75000"/>
                      <a:lumOff val="25000"/>
                    </a:schemeClr>
                  </a:solidFill>
                  <a:latin typeface="Lato" pitchFamily="34" charset="0"/>
                </a:rPr>
                <a:t>The Team does end to end support for HR services like Co-</a:t>
              </a:r>
              <a:r>
                <a:rPr lang="en-US" sz="1600" dirty="0" err="1">
                  <a:solidFill>
                    <a:schemeClr val="tx1">
                      <a:lumMod val="75000"/>
                      <a:lumOff val="25000"/>
                    </a:schemeClr>
                  </a:solidFill>
                  <a:latin typeface="Lato" pitchFamily="34" charset="0"/>
                </a:rPr>
                <a:t>ordinating</a:t>
              </a:r>
              <a:r>
                <a:rPr lang="en-US" sz="1600" dirty="0">
                  <a:solidFill>
                    <a:schemeClr val="tx1">
                      <a:lumMod val="75000"/>
                      <a:lumOff val="25000"/>
                    </a:schemeClr>
                  </a:solidFill>
                  <a:latin typeface="Lato" pitchFamily="34" charset="0"/>
                </a:rPr>
                <a:t> with Clients, understanding JD’s. finding suitable candidates with matching skill sets through Job portals, and other sources, scheduling various rounds of interviews. Making sure the Candidate turns up for the interview/ Takes the Tele/ Skype interview and Finally making sure the selected Candidate joins the company.</a:t>
              </a:r>
            </a:p>
          </p:txBody>
        </p:sp>
      </p:grpSp>
      <p:graphicFrame>
        <p:nvGraphicFramePr>
          <p:cNvPr id="11" name="Table 10">
            <a:extLst>
              <a:ext uri="{FF2B5EF4-FFF2-40B4-BE49-F238E27FC236}">
                <a16:creationId xmlns:a16="http://schemas.microsoft.com/office/drawing/2014/main" id="{7D6AF909-BEF8-4B1E-80C2-8C9AAFE31C64}"/>
              </a:ext>
            </a:extLst>
          </p:cNvPr>
          <p:cNvGraphicFramePr>
            <a:graphicFrameLocks noGrp="1"/>
          </p:cNvGraphicFramePr>
          <p:nvPr>
            <p:extLst>
              <p:ext uri="{D42A27DB-BD31-4B8C-83A1-F6EECF244321}">
                <p14:modId xmlns:p14="http://schemas.microsoft.com/office/powerpoint/2010/main" val="2756361208"/>
              </p:ext>
            </p:extLst>
          </p:nvPr>
        </p:nvGraphicFramePr>
        <p:xfrm>
          <a:off x="3789404" y="4399788"/>
          <a:ext cx="4821195" cy="1633728"/>
        </p:xfrm>
        <a:graphic>
          <a:graphicData uri="http://schemas.openxmlformats.org/drawingml/2006/table">
            <a:tbl>
              <a:tblPr firstRow="1" bandRow="1">
                <a:effectLst>
                  <a:outerShdw blurRad="1270000" dist="50800" dir="5400000" algn="ctr" rotWithShape="0">
                    <a:srgbClr val="000000">
                      <a:alpha val="43137"/>
                    </a:srgbClr>
                  </a:outerShdw>
                </a:effectLst>
                <a:tableStyleId>{2D5ABB26-0587-4C30-8999-92F81FD0307C}</a:tableStyleId>
              </a:tblPr>
              <a:tblGrid>
                <a:gridCol w="1524643">
                  <a:extLst>
                    <a:ext uri="{9D8B030D-6E8A-4147-A177-3AD203B41FA5}">
                      <a16:colId xmlns:a16="http://schemas.microsoft.com/office/drawing/2014/main" val="20000"/>
                    </a:ext>
                  </a:extLst>
                </a:gridCol>
                <a:gridCol w="3296552">
                  <a:extLst>
                    <a:ext uri="{9D8B030D-6E8A-4147-A177-3AD203B41FA5}">
                      <a16:colId xmlns:a16="http://schemas.microsoft.com/office/drawing/2014/main" val="20001"/>
                    </a:ext>
                  </a:extLst>
                </a:gridCol>
              </a:tblGrid>
              <a:tr h="816864">
                <a:tc>
                  <a:txBody>
                    <a:bodyPr/>
                    <a:lstStyle/>
                    <a:p>
                      <a:r>
                        <a:rPr lang="en-US" sz="1600" dirty="0"/>
                        <a:t>Candidates</a:t>
                      </a:r>
                    </a:p>
                    <a:p>
                      <a:r>
                        <a:rPr lang="en-US" sz="1600" dirty="0"/>
                        <a:t>270+</a:t>
                      </a:r>
                      <a:endParaRPr lang="en-IN" sz="16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dirty="0"/>
                        <a:t>Clients</a:t>
                      </a:r>
                    </a:p>
                    <a:p>
                      <a:r>
                        <a:rPr lang="en-IN" sz="1600" dirty="0"/>
                        <a:t>12</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816864">
                <a:tc>
                  <a:txBody>
                    <a:bodyPr/>
                    <a:lstStyle/>
                    <a:p>
                      <a:r>
                        <a:rPr lang="en-IN" dirty="0"/>
                        <a:t>Agents </a:t>
                      </a:r>
                    </a:p>
                    <a:p>
                      <a:r>
                        <a:rPr lang="en-IN" sz="1600" dirty="0"/>
                        <a:t>10</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1600" dirty="0"/>
                        <a:t>Location-US,INDIA</a:t>
                      </a:r>
                      <a:endParaRPr lang="en-IN" sz="16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sp>
        <p:nvSpPr>
          <p:cNvPr id="12" name="Rectangle 11"/>
          <p:cNvSpPr/>
          <p:nvPr/>
        </p:nvSpPr>
        <p:spPr>
          <a:xfrm>
            <a:off x="0" y="0"/>
            <a:ext cx="3581400" cy="6172200"/>
          </a:xfrm>
          <a:prstGeom prst="rect">
            <a:avLst/>
          </a:prstGeom>
          <a:solidFill>
            <a:schemeClr val="accent5">
              <a:lumMod val="50000"/>
              <a:alpha val="43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Job, Interview, Hiring, Hand, Shake, Office, Table"/>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846680"/>
            <a:ext cx="3581400" cy="2420520"/>
          </a:xfrm>
          <a:prstGeom prst="rect">
            <a:avLst/>
          </a:prstGeom>
          <a:noFill/>
          <a:ln>
            <a:noFill/>
          </a:ln>
        </p:spPr>
      </p:pic>
    </p:spTree>
    <p:extLst>
      <p:ext uri="{BB962C8B-B14F-4D97-AF65-F5344CB8AC3E}">
        <p14:creationId xmlns:p14="http://schemas.microsoft.com/office/powerpoint/2010/main" val="1883743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914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12775" y="28525"/>
            <a:ext cx="7849750" cy="830997"/>
          </a:xfrm>
          <a:prstGeom prst="rect">
            <a:avLst/>
          </a:prstGeom>
          <a:noFill/>
        </p:spPr>
        <p:txBody>
          <a:bodyPr wrap="square" rtlCol="0">
            <a:spAutoFit/>
          </a:bodyPr>
          <a:lstStyle/>
          <a:p>
            <a:pPr lvl="0" algn="ctr"/>
            <a:r>
              <a:rPr lang="en-US" sz="2400" b="1" dirty="0">
                <a:solidFill>
                  <a:schemeClr val="bg1"/>
                </a:solidFill>
                <a:latin typeface="Calibri" pitchFamily="34" charset="0"/>
                <a:ea typeface="Calibri" pitchFamily="34" charset="0"/>
                <a:cs typeface="Times New Roman" pitchFamily="18" charset="0"/>
              </a:rPr>
              <a:t>Some of the amazing services Unicorn Ops</a:t>
            </a:r>
          </a:p>
          <a:p>
            <a:pPr lvl="0" algn="ctr"/>
            <a:r>
              <a:rPr lang="en-US" sz="2400" b="1" dirty="0">
                <a:solidFill>
                  <a:schemeClr val="bg1"/>
                </a:solidFill>
                <a:latin typeface="Calibri" pitchFamily="34" charset="0"/>
                <a:ea typeface="Calibri" pitchFamily="34" charset="0"/>
                <a:cs typeface="Times New Roman" pitchFamily="18" charset="0"/>
              </a:rPr>
              <a:t>currently offers to some of our Esteemed clients are</a:t>
            </a:r>
            <a:endParaRPr lang="en-US" sz="2400" b="1" dirty="0">
              <a:solidFill>
                <a:schemeClr val="bg1"/>
              </a:solidFill>
              <a:latin typeface="Lato" pitchFamily="34" charset="0"/>
            </a:endParaRPr>
          </a:p>
        </p:txBody>
      </p:sp>
      <p:sp>
        <p:nvSpPr>
          <p:cNvPr id="6" name="AutoShape 4" descr="Image result for NeoGrowth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Image result for NeoGrowth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2" name="Group 1"/>
          <p:cNvGrpSpPr/>
          <p:nvPr/>
        </p:nvGrpSpPr>
        <p:grpSpPr>
          <a:xfrm>
            <a:off x="0" y="6172200"/>
            <a:ext cx="9144000" cy="685800"/>
            <a:chOff x="0" y="6172200"/>
            <a:chExt cx="9144000" cy="685800"/>
          </a:xfrm>
        </p:grpSpPr>
        <p:sp>
          <p:nvSpPr>
            <p:cNvPr id="3" name="Rectangle 2"/>
            <p:cNvSpPr/>
            <p:nvPr/>
          </p:nvSpPr>
          <p:spPr>
            <a:xfrm>
              <a:off x="0" y="617220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2" cstate="print"/>
            <a:srcRect/>
            <a:stretch>
              <a:fillRect/>
            </a:stretch>
          </p:blipFill>
          <p:spPr bwMode="auto">
            <a:xfrm>
              <a:off x="7696200" y="6324600"/>
              <a:ext cx="1295400" cy="414528"/>
            </a:xfrm>
            <a:prstGeom prst="rect">
              <a:avLst/>
            </a:prstGeom>
            <a:noFill/>
          </p:spPr>
        </p:pic>
      </p:grpSp>
      <p:pic>
        <p:nvPicPr>
          <p:cNvPr id="4106" name="Picture 10" descr="https://mcusercontent.com/b36427ebf76aa97b92403e75b/images/b2ce9442-43ee-46ac-86b2-880f3caa5b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2667000" cy="162339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mcusercontent.com/b36427ebf76aa97b92403e75b/images/2e2ec01f-7cc8-4fc5-8077-91fc11556bf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1295400"/>
            <a:ext cx="2667000" cy="1623393"/>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ttps://mcusercontent.com/b36427ebf76aa97b92403e75b/images/e6172e9d-8bf3-45ab-8e8a-0d3be9f82fa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1295400"/>
            <a:ext cx="2667000" cy="1623393"/>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https://mcusercontent.com/b36427ebf76aa97b92403e75b/images/bc1d3c52-456d-4811-b589-da78b3065d2c.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608721"/>
            <a:ext cx="2667000" cy="1623393"/>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https://mcusercontent.com/b36427ebf76aa97b92403e75b/images/930f3f08-8266-415c-af41-44872cf0c93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0" y="3608721"/>
            <a:ext cx="2667000" cy="1623393"/>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https://mcusercontent.com/b36427ebf76aa97b92403e75b/images/1ea848ac-5fa5-4b90-9f69-638f1820b908.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608721"/>
            <a:ext cx="2667000" cy="162339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8398" y="3006661"/>
            <a:ext cx="2336730" cy="369332"/>
          </a:xfrm>
          <a:prstGeom prst="rect">
            <a:avLst/>
          </a:prstGeom>
          <a:noFill/>
        </p:spPr>
        <p:txBody>
          <a:bodyPr wrap="none" rtlCol="0">
            <a:spAutoFit/>
          </a:bodyPr>
          <a:lstStyle/>
          <a:p>
            <a:pPr algn="ctr"/>
            <a:r>
              <a:rPr lang="en-US" b="1" dirty="0"/>
              <a:t>Back office Operations</a:t>
            </a:r>
          </a:p>
        </p:txBody>
      </p:sp>
      <p:sp>
        <p:nvSpPr>
          <p:cNvPr id="38" name="TextBox 37"/>
          <p:cNvSpPr txBox="1"/>
          <p:nvPr/>
        </p:nvSpPr>
        <p:spPr>
          <a:xfrm>
            <a:off x="3371062" y="3010789"/>
            <a:ext cx="2401876" cy="369332"/>
          </a:xfrm>
          <a:prstGeom prst="rect">
            <a:avLst/>
          </a:prstGeom>
          <a:noFill/>
        </p:spPr>
        <p:txBody>
          <a:bodyPr wrap="none" rtlCol="0">
            <a:spAutoFit/>
          </a:bodyPr>
          <a:lstStyle/>
          <a:p>
            <a:pPr algn="ctr"/>
            <a:r>
              <a:rPr lang="en-US" b="1" dirty="0"/>
              <a:t>SMS / Email campaigns</a:t>
            </a:r>
          </a:p>
        </p:txBody>
      </p:sp>
      <p:sp>
        <p:nvSpPr>
          <p:cNvPr id="39" name="TextBox 38"/>
          <p:cNvSpPr txBox="1"/>
          <p:nvPr/>
        </p:nvSpPr>
        <p:spPr>
          <a:xfrm>
            <a:off x="6701274" y="3010789"/>
            <a:ext cx="1761251" cy="369332"/>
          </a:xfrm>
          <a:prstGeom prst="rect">
            <a:avLst/>
          </a:prstGeom>
          <a:noFill/>
        </p:spPr>
        <p:txBody>
          <a:bodyPr wrap="none" rtlCol="0">
            <a:spAutoFit/>
          </a:bodyPr>
          <a:lstStyle/>
          <a:p>
            <a:pPr algn="ctr"/>
            <a:r>
              <a:rPr lang="en-US" b="1" dirty="0"/>
              <a:t>Lead Generation</a:t>
            </a:r>
          </a:p>
        </p:txBody>
      </p:sp>
      <p:sp>
        <p:nvSpPr>
          <p:cNvPr id="40" name="TextBox 39"/>
          <p:cNvSpPr txBox="1"/>
          <p:nvPr/>
        </p:nvSpPr>
        <p:spPr>
          <a:xfrm>
            <a:off x="926281" y="5368861"/>
            <a:ext cx="1192314" cy="369332"/>
          </a:xfrm>
          <a:prstGeom prst="rect">
            <a:avLst/>
          </a:prstGeom>
          <a:noFill/>
        </p:spPr>
        <p:txBody>
          <a:bodyPr wrap="none" rtlCol="0">
            <a:spAutoFit/>
          </a:bodyPr>
          <a:lstStyle/>
          <a:p>
            <a:pPr algn="ctr"/>
            <a:r>
              <a:rPr lang="en-US" b="1" dirty="0"/>
              <a:t>Data Entry</a:t>
            </a:r>
          </a:p>
        </p:txBody>
      </p:sp>
      <p:sp>
        <p:nvSpPr>
          <p:cNvPr id="41" name="TextBox 40"/>
          <p:cNvSpPr txBox="1"/>
          <p:nvPr/>
        </p:nvSpPr>
        <p:spPr>
          <a:xfrm>
            <a:off x="3747418" y="5372989"/>
            <a:ext cx="1640514" cy="369332"/>
          </a:xfrm>
          <a:prstGeom prst="rect">
            <a:avLst/>
          </a:prstGeom>
          <a:noFill/>
        </p:spPr>
        <p:txBody>
          <a:bodyPr wrap="none" rtlCol="0">
            <a:spAutoFit/>
          </a:bodyPr>
          <a:lstStyle/>
          <a:p>
            <a:pPr algn="ctr"/>
            <a:r>
              <a:rPr lang="en-US" b="1" dirty="0"/>
              <a:t>Call Center Ops</a:t>
            </a:r>
          </a:p>
        </p:txBody>
      </p:sp>
      <p:sp>
        <p:nvSpPr>
          <p:cNvPr id="42" name="TextBox 41"/>
          <p:cNvSpPr txBox="1"/>
          <p:nvPr/>
        </p:nvSpPr>
        <p:spPr>
          <a:xfrm>
            <a:off x="6442745" y="5372989"/>
            <a:ext cx="2269660" cy="369332"/>
          </a:xfrm>
          <a:prstGeom prst="rect">
            <a:avLst/>
          </a:prstGeom>
          <a:noFill/>
        </p:spPr>
        <p:txBody>
          <a:bodyPr wrap="none" rtlCol="0">
            <a:spAutoFit/>
          </a:bodyPr>
          <a:lstStyle/>
          <a:p>
            <a:pPr algn="ctr"/>
            <a:r>
              <a:rPr lang="en-US" b="1" dirty="0"/>
              <a:t>Appointment Settings</a:t>
            </a:r>
          </a:p>
        </p:txBody>
      </p:sp>
    </p:spTree>
    <p:extLst>
      <p:ext uri="{BB962C8B-B14F-4D97-AF65-F5344CB8AC3E}">
        <p14:creationId xmlns:p14="http://schemas.microsoft.com/office/powerpoint/2010/main" val="2706151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172200"/>
            <a:ext cx="9144000" cy="685800"/>
            <a:chOff x="0" y="6172200"/>
            <a:chExt cx="9144000" cy="685800"/>
          </a:xfrm>
        </p:grpSpPr>
        <p:sp>
          <p:nvSpPr>
            <p:cNvPr id="3" name="Rectangle 2"/>
            <p:cNvSpPr/>
            <p:nvPr/>
          </p:nvSpPr>
          <p:spPr>
            <a:xfrm>
              <a:off x="0" y="617220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2" cstate="print"/>
            <a:srcRect/>
            <a:stretch>
              <a:fillRect/>
            </a:stretch>
          </p:blipFill>
          <p:spPr bwMode="auto">
            <a:xfrm>
              <a:off x="7696200" y="6324600"/>
              <a:ext cx="1295400" cy="414528"/>
            </a:xfrm>
            <a:prstGeom prst="rect">
              <a:avLst/>
            </a:prstGeom>
            <a:noFill/>
          </p:spPr>
        </p:pic>
      </p:grpSp>
      <p:sp>
        <p:nvSpPr>
          <p:cNvPr id="9" name="Rectangle 8"/>
          <p:cNvSpPr/>
          <p:nvPr/>
        </p:nvSpPr>
        <p:spPr>
          <a:xfrm>
            <a:off x="0" y="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71601" y="30708"/>
            <a:ext cx="5980112" cy="584775"/>
          </a:xfrm>
          <a:prstGeom prst="rect">
            <a:avLst/>
          </a:prstGeom>
          <a:noFill/>
        </p:spPr>
        <p:txBody>
          <a:bodyPr wrap="square" rtlCol="0">
            <a:spAutoFit/>
          </a:bodyPr>
          <a:lstStyle/>
          <a:p>
            <a:pPr algn="ctr"/>
            <a:r>
              <a:rPr lang="en-US" sz="3200" dirty="0">
                <a:solidFill>
                  <a:schemeClr val="bg1"/>
                </a:solidFill>
              </a:rPr>
              <a:t>Current CYLSYS Delivery Locations</a:t>
            </a:r>
            <a:endParaRPr lang="en-US" sz="3200" b="1" dirty="0">
              <a:solidFill>
                <a:schemeClr val="bg1"/>
              </a:solidFill>
              <a:latin typeface="Lato" pitchFamily="34" charset="0"/>
            </a:endParaRPr>
          </a:p>
        </p:txBody>
      </p:sp>
      <p:sp>
        <p:nvSpPr>
          <p:cNvPr id="6" name="AutoShape 4" descr="Image result for NeoGrowth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Image result for NeoGrowth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40" name="Group 39"/>
          <p:cNvGrpSpPr/>
          <p:nvPr/>
        </p:nvGrpSpPr>
        <p:grpSpPr>
          <a:xfrm>
            <a:off x="565794" y="1379406"/>
            <a:ext cx="2391689" cy="4437347"/>
            <a:chOff x="773344" y="2626838"/>
            <a:chExt cx="2412912" cy="5916474"/>
          </a:xfrm>
        </p:grpSpPr>
        <p:cxnSp>
          <p:nvCxnSpPr>
            <p:cNvPr id="42" name="Straight Connector 41"/>
            <p:cNvCxnSpPr/>
            <p:nvPr/>
          </p:nvCxnSpPr>
          <p:spPr>
            <a:xfrm>
              <a:off x="830028" y="3136558"/>
              <a:ext cx="1828800" cy="0"/>
            </a:xfrm>
            <a:prstGeom prst="line">
              <a:avLst/>
            </a:prstGeom>
            <a:noFill/>
            <a:ln w="12700" cap="flat" cmpd="sng" algn="ctr">
              <a:solidFill>
                <a:srgbClr val="000000">
                  <a:lumMod val="75000"/>
                  <a:lumOff val="25000"/>
                </a:srgbClr>
              </a:solidFill>
              <a:prstDash val="sysDash"/>
            </a:ln>
            <a:effectLst/>
          </p:spPr>
        </p:cxnSp>
        <p:sp>
          <p:nvSpPr>
            <p:cNvPr id="43" name="TextBox 127"/>
            <p:cNvSpPr txBox="1"/>
            <p:nvPr/>
          </p:nvSpPr>
          <p:spPr>
            <a:xfrm>
              <a:off x="773344" y="2626838"/>
              <a:ext cx="1949600" cy="9438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200" dirty="0">
                  <a:solidFill>
                    <a:srgbClr val="0063BE"/>
                  </a:solidFill>
                  <a:cs typeface="Arial" panose="020B0604020202020204" pitchFamily="34" charset="0"/>
                </a:rPr>
                <a:t>MH-Mumbai </a:t>
              </a:r>
              <a:r>
                <a:rPr lang="en-US" dirty="0">
                  <a:solidFill>
                    <a:srgbClr val="0063BE"/>
                  </a:solidFill>
                  <a:cs typeface="Arial" panose="020B0604020202020204" pitchFamily="34" charset="0"/>
                </a:rPr>
                <a:t>	</a:t>
              </a:r>
            </a:p>
          </p:txBody>
        </p:sp>
        <p:sp>
          <p:nvSpPr>
            <p:cNvPr id="44" name="TextBox 105"/>
            <p:cNvSpPr txBox="1"/>
            <p:nvPr/>
          </p:nvSpPr>
          <p:spPr>
            <a:xfrm>
              <a:off x="796767" y="3167470"/>
              <a:ext cx="2389489" cy="53758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z="1600" b="1" dirty="0"/>
                <a:t>Address:</a:t>
              </a:r>
            </a:p>
            <a:p>
              <a:pPr>
                <a:defRPr/>
              </a:pPr>
              <a:r>
                <a:rPr lang="en-IN" sz="1600" dirty="0"/>
                <a:t>85/86, First Floor, Harmony Mall, Link Road, </a:t>
              </a:r>
              <a:r>
                <a:rPr lang="en-IN" sz="1600" dirty="0" err="1"/>
                <a:t>Goregaon</a:t>
              </a:r>
              <a:r>
                <a:rPr lang="en-IN" sz="1600" dirty="0"/>
                <a:t> West, Mumbai 400104</a:t>
              </a:r>
              <a:r>
                <a:rPr lang="en-US" sz="1600" dirty="0">
                  <a:cs typeface="Calibri" panose="020F0502020204030204" pitchFamily="34" charset="0"/>
                </a:rPr>
                <a:t>.</a:t>
              </a:r>
            </a:p>
            <a:p>
              <a:pPr>
                <a:defRPr/>
              </a:pPr>
              <a:r>
                <a:rPr lang="en-US" sz="1600" b="1" dirty="0">
                  <a:cs typeface="Calibri" panose="020F0502020204030204" pitchFamily="34" charset="0"/>
                </a:rPr>
                <a:t>Sitting Capacity </a:t>
              </a:r>
              <a:r>
                <a:rPr lang="en-US" sz="1600" b="1" u="sng" dirty="0">
                  <a:cs typeface="Calibri" panose="020F0502020204030204" pitchFamily="34" charset="0"/>
                </a:rPr>
                <a:t>:</a:t>
              </a:r>
              <a:r>
                <a:rPr lang="en-US" sz="1600" dirty="0">
                  <a:cs typeface="Calibri" panose="020F0502020204030204" pitchFamily="34" charset="0"/>
                </a:rPr>
                <a:t>60 Agents</a:t>
              </a:r>
            </a:p>
            <a:p>
              <a:pPr>
                <a:defRPr/>
              </a:pPr>
              <a:r>
                <a:rPr lang="en-US" sz="1600" b="1" dirty="0">
                  <a:cs typeface="Calibri" panose="020F0502020204030204" pitchFamily="34" charset="0"/>
                </a:rPr>
                <a:t>Language Support:</a:t>
              </a:r>
              <a:r>
                <a:rPr lang="en-US" sz="1600" dirty="0">
                  <a:cs typeface="Calibri" panose="020F0502020204030204" pitchFamily="34" charset="0"/>
                </a:rPr>
                <a:t> Hindi/English/Marathi</a:t>
              </a:r>
            </a:p>
            <a:p>
              <a:pPr>
                <a:defRPr/>
              </a:pPr>
              <a:r>
                <a:rPr lang="en-US" sz="1600" b="1" dirty="0">
                  <a:cs typeface="Calibri" panose="020F0502020204030204" pitchFamily="34" charset="0"/>
                </a:rPr>
                <a:t>Current Process:</a:t>
              </a:r>
            </a:p>
            <a:p>
              <a:pPr>
                <a:defRPr/>
              </a:pPr>
              <a:r>
                <a:rPr lang="en-US" sz="1600" b="1" dirty="0">
                  <a:cs typeface="Calibri" panose="020F0502020204030204" pitchFamily="34" charset="0"/>
                </a:rPr>
                <a:t>Voice -</a:t>
              </a:r>
              <a:r>
                <a:rPr lang="en-US" sz="1600" dirty="0">
                  <a:cs typeface="Calibri" panose="020F0502020204030204" pitchFamily="34" charset="0"/>
                </a:rPr>
                <a:t>MFB / Tata Capital</a:t>
              </a:r>
            </a:p>
            <a:p>
              <a:pPr>
                <a:defRPr/>
              </a:pPr>
              <a:endParaRPr lang="en-US" sz="1600" dirty="0">
                <a:cs typeface="Calibri" panose="020F0502020204030204" pitchFamily="34" charset="0"/>
              </a:endParaRPr>
            </a:p>
            <a:p>
              <a:pPr>
                <a:defRPr/>
              </a:pPr>
              <a:endParaRPr lang="en-US" sz="1600" b="1" dirty="0">
                <a:cs typeface="Calibri" panose="020F0502020204030204" pitchFamily="34" charset="0"/>
              </a:endParaRPr>
            </a:p>
            <a:p>
              <a:pPr>
                <a:defRPr/>
              </a:pPr>
              <a:endParaRPr lang="en-US" sz="1600" dirty="0">
                <a:cs typeface="Calibri" panose="020F0502020204030204" pitchFamily="34" charset="0"/>
              </a:endParaRPr>
            </a:p>
            <a:p>
              <a:pPr>
                <a:defRPr/>
              </a:pPr>
              <a:endParaRPr lang="en-US" sz="1600" dirty="0">
                <a:cs typeface="Calibri" panose="020F0502020204030204" pitchFamily="34" charset="0"/>
              </a:endParaRPr>
            </a:p>
            <a:p>
              <a:pPr>
                <a:defRPr/>
              </a:pPr>
              <a:r>
                <a:rPr lang="en-US" sz="1600" dirty="0">
                  <a:cs typeface="Calibri" panose="020F0502020204030204" pitchFamily="34" charset="0"/>
                </a:rPr>
                <a:t> </a:t>
              </a:r>
            </a:p>
          </p:txBody>
        </p:sp>
      </p:grpSp>
      <p:grpSp>
        <p:nvGrpSpPr>
          <p:cNvPr id="45" name="Group 44"/>
          <p:cNvGrpSpPr/>
          <p:nvPr/>
        </p:nvGrpSpPr>
        <p:grpSpPr>
          <a:xfrm>
            <a:off x="3403272" y="1026279"/>
            <a:ext cx="2750594" cy="2908231"/>
            <a:chOff x="827927" y="2693490"/>
            <a:chExt cx="3320104" cy="3877637"/>
          </a:xfrm>
        </p:grpSpPr>
        <p:cxnSp>
          <p:nvCxnSpPr>
            <p:cNvPr id="46" name="Straight Connector 45"/>
            <p:cNvCxnSpPr/>
            <p:nvPr/>
          </p:nvCxnSpPr>
          <p:spPr>
            <a:xfrm>
              <a:off x="878556" y="3164542"/>
              <a:ext cx="2834640" cy="0"/>
            </a:xfrm>
            <a:prstGeom prst="line">
              <a:avLst/>
            </a:prstGeom>
            <a:noFill/>
            <a:ln w="12700" cap="flat" cmpd="sng" algn="ctr">
              <a:solidFill>
                <a:srgbClr val="000000">
                  <a:lumMod val="75000"/>
                  <a:lumOff val="25000"/>
                </a:srgbClr>
              </a:solidFill>
              <a:prstDash val="sysDash"/>
            </a:ln>
            <a:effectLst/>
          </p:spPr>
        </p:cxnSp>
        <p:sp>
          <p:nvSpPr>
            <p:cNvPr id="48" name="TextBox 127"/>
            <p:cNvSpPr txBox="1"/>
            <p:nvPr/>
          </p:nvSpPr>
          <p:spPr>
            <a:xfrm>
              <a:off x="827927" y="2693490"/>
              <a:ext cx="3206282" cy="57451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200" dirty="0">
                  <a:solidFill>
                    <a:srgbClr val="D6492A"/>
                  </a:solidFill>
                  <a:cs typeface="Arial" panose="020B0604020202020204" pitchFamily="34" charset="0"/>
                </a:rPr>
                <a:t>MP – Near Jabalpur</a:t>
              </a:r>
            </a:p>
          </p:txBody>
        </p:sp>
        <p:sp>
          <p:nvSpPr>
            <p:cNvPr id="49" name="TextBox 105"/>
            <p:cNvSpPr txBox="1"/>
            <p:nvPr/>
          </p:nvSpPr>
          <p:spPr>
            <a:xfrm>
              <a:off x="855166" y="3165071"/>
              <a:ext cx="3292865" cy="34060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dirty="0" err="1">
                  <a:solidFill>
                    <a:prstClr val="black"/>
                  </a:solidFill>
                  <a:cs typeface="Calibri" panose="020F0502020204030204" pitchFamily="34" charset="0"/>
                </a:rPr>
                <a:t>Krishan</a:t>
              </a:r>
              <a:r>
                <a:rPr lang="en-US" sz="1600" dirty="0">
                  <a:solidFill>
                    <a:prstClr val="black"/>
                  </a:solidFill>
                  <a:cs typeface="Calibri" panose="020F0502020204030204" pitchFamily="34" charset="0"/>
                </a:rPr>
                <a:t> </a:t>
              </a:r>
              <a:r>
                <a:rPr lang="en-US" sz="1600" dirty="0" err="1">
                  <a:solidFill>
                    <a:prstClr val="black"/>
                  </a:solidFill>
                  <a:cs typeface="Calibri" panose="020F0502020204030204" pitchFamily="34" charset="0"/>
                </a:rPr>
                <a:t>Kunj,Govt</a:t>
              </a:r>
              <a:r>
                <a:rPr lang="en-US" sz="1600" dirty="0">
                  <a:solidFill>
                    <a:prstClr val="black"/>
                  </a:solidFill>
                  <a:cs typeface="Calibri" panose="020F0502020204030204" pitchFamily="34" charset="0"/>
                </a:rPr>
                <a:t> Hospital Road </a:t>
              </a:r>
              <a:r>
                <a:rPr lang="en-US" sz="1600" dirty="0" err="1">
                  <a:solidFill>
                    <a:prstClr val="black"/>
                  </a:solidFill>
                  <a:cs typeface="Calibri" panose="020F0502020204030204" pitchFamily="34" charset="0"/>
                </a:rPr>
                <a:t>Indraward</a:t>
              </a:r>
              <a:r>
                <a:rPr lang="en-US" sz="1600" dirty="0">
                  <a:solidFill>
                    <a:prstClr val="black"/>
                  </a:solidFill>
                  <a:cs typeface="Calibri" panose="020F0502020204030204" pitchFamily="34" charset="0"/>
                </a:rPr>
                <a:t>, </a:t>
              </a:r>
              <a:r>
                <a:rPr lang="en-US" sz="1600" dirty="0" err="1">
                  <a:solidFill>
                    <a:prstClr val="black"/>
                  </a:solidFill>
                  <a:cs typeface="Calibri" panose="020F0502020204030204" pitchFamily="34" charset="0"/>
                </a:rPr>
                <a:t>Gadarwara</a:t>
              </a:r>
              <a:endParaRPr lang="en-US" sz="1600" dirty="0">
                <a:solidFill>
                  <a:prstClr val="black"/>
                </a:solidFill>
                <a:cs typeface="Calibri" panose="020F0502020204030204" pitchFamily="34" charset="0"/>
              </a:endParaRPr>
            </a:p>
            <a:p>
              <a:pPr>
                <a:defRPr/>
              </a:pPr>
              <a:r>
                <a:rPr lang="en-US" sz="1600" dirty="0">
                  <a:solidFill>
                    <a:prstClr val="black"/>
                  </a:solidFill>
                  <a:cs typeface="Calibri" panose="020F0502020204030204" pitchFamily="34" charset="0"/>
                </a:rPr>
                <a:t>MP ,487551</a:t>
              </a:r>
            </a:p>
            <a:p>
              <a:pPr>
                <a:defRPr/>
              </a:pPr>
              <a:r>
                <a:rPr lang="en-US" sz="1600" b="1" dirty="0">
                  <a:cs typeface="Calibri" panose="020F0502020204030204" pitchFamily="34" charset="0"/>
                </a:rPr>
                <a:t>Sitting Capacity </a:t>
              </a:r>
              <a:r>
                <a:rPr lang="en-US" sz="1600" b="1" u="sng" dirty="0">
                  <a:cs typeface="Calibri" panose="020F0502020204030204" pitchFamily="34" charset="0"/>
                </a:rPr>
                <a:t>:</a:t>
              </a:r>
              <a:r>
                <a:rPr lang="en-US" sz="1600" dirty="0">
                  <a:cs typeface="Calibri" panose="020F0502020204030204" pitchFamily="34" charset="0"/>
                </a:rPr>
                <a:t>140 Agents</a:t>
              </a:r>
            </a:p>
            <a:p>
              <a:pPr>
                <a:defRPr/>
              </a:pPr>
              <a:r>
                <a:rPr lang="en-US" sz="1600" b="1" dirty="0">
                  <a:cs typeface="Calibri" panose="020F0502020204030204" pitchFamily="34" charset="0"/>
                </a:rPr>
                <a:t>Language Support:</a:t>
              </a:r>
              <a:r>
                <a:rPr lang="en-US" sz="1600" dirty="0">
                  <a:cs typeface="Calibri" panose="020F0502020204030204" pitchFamily="34" charset="0"/>
                </a:rPr>
                <a:t> Hindi/English/Marathi</a:t>
              </a:r>
            </a:p>
            <a:p>
              <a:pPr>
                <a:defRPr/>
              </a:pPr>
              <a:r>
                <a:rPr lang="en-US" sz="1600" b="1" dirty="0">
                  <a:cs typeface="Calibri" panose="020F0502020204030204" pitchFamily="34" charset="0"/>
                </a:rPr>
                <a:t>Current Process:</a:t>
              </a:r>
            </a:p>
            <a:p>
              <a:pPr>
                <a:defRPr/>
              </a:pPr>
              <a:r>
                <a:rPr lang="en-US" sz="1600" b="1" dirty="0">
                  <a:cs typeface="Calibri" panose="020F0502020204030204" pitchFamily="34" charset="0"/>
                </a:rPr>
                <a:t>Voice -</a:t>
              </a:r>
              <a:r>
                <a:rPr lang="en-US" sz="1600" dirty="0">
                  <a:cs typeface="Calibri" panose="020F0502020204030204" pitchFamily="34" charset="0"/>
                </a:rPr>
                <a:t>MFB </a:t>
              </a:r>
            </a:p>
            <a:p>
              <a:pPr>
                <a:defRPr/>
              </a:pPr>
              <a:r>
                <a:rPr lang="en-US" sz="1600" b="1" dirty="0">
                  <a:solidFill>
                    <a:prstClr val="black"/>
                  </a:solidFill>
                  <a:cs typeface="Calibri" panose="020F0502020204030204" pitchFamily="34" charset="0"/>
                </a:rPr>
                <a:t>Non Voice</a:t>
              </a:r>
              <a:r>
                <a:rPr lang="en-US" sz="1600" dirty="0">
                  <a:solidFill>
                    <a:prstClr val="black"/>
                  </a:solidFill>
                  <a:cs typeface="Calibri" panose="020F0502020204030204" pitchFamily="34" charset="0"/>
                </a:rPr>
                <a:t>- </a:t>
              </a:r>
              <a:r>
                <a:rPr lang="en-US" sz="1600" dirty="0" err="1">
                  <a:solidFill>
                    <a:prstClr val="black"/>
                  </a:solidFill>
                  <a:cs typeface="Calibri" panose="020F0502020204030204" pitchFamily="34" charset="0"/>
                </a:rPr>
                <a:t>PayTM</a:t>
              </a:r>
              <a:endParaRPr lang="en-US" sz="1600" dirty="0">
                <a:solidFill>
                  <a:prstClr val="black"/>
                </a:solidFill>
                <a:cs typeface="Calibri" panose="020F0502020204030204" pitchFamily="34" charset="0"/>
              </a:endParaRPr>
            </a:p>
            <a:p>
              <a:pPr>
                <a:defRPr/>
              </a:pPr>
              <a:r>
                <a:rPr lang="en-US" sz="1600" b="1" dirty="0">
                  <a:solidFill>
                    <a:prstClr val="black"/>
                  </a:solidFill>
                  <a:cs typeface="Calibri" panose="020F0502020204030204" pitchFamily="34" charset="0"/>
                </a:rPr>
                <a:t>Data Filling</a:t>
              </a:r>
              <a:r>
                <a:rPr lang="en-US" sz="1600" dirty="0">
                  <a:solidFill>
                    <a:prstClr val="black"/>
                  </a:solidFill>
                  <a:cs typeface="Calibri" panose="020F0502020204030204" pitchFamily="34" charset="0"/>
                </a:rPr>
                <a:t> – Axis/UTI MF</a:t>
              </a:r>
            </a:p>
          </p:txBody>
        </p:sp>
      </p:grpSp>
      <p:cxnSp>
        <p:nvCxnSpPr>
          <p:cNvPr id="50" name="Straight Connector 49"/>
          <p:cNvCxnSpPr/>
          <p:nvPr/>
        </p:nvCxnSpPr>
        <p:spPr>
          <a:xfrm>
            <a:off x="545492" y="1144076"/>
            <a:ext cx="0" cy="1605134"/>
          </a:xfrm>
          <a:prstGeom prst="line">
            <a:avLst/>
          </a:prstGeom>
          <a:noFill/>
          <a:ln w="57150" cap="flat" cmpd="sng" algn="ctr">
            <a:solidFill>
              <a:schemeClr val="tx2"/>
            </a:solidFill>
            <a:prstDash val="solid"/>
          </a:ln>
          <a:effectLst>
            <a:outerShdw blurRad="50800" dist="38100" dir="2700000" algn="tl" rotWithShape="0">
              <a:prstClr val="black">
                <a:alpha val="40000"/>
              </a:prstClr>
            </a:outerShdw>
          </a:effectLst>
        </p:spPr>
      </p:cxnSp>
      <p:cxnSp>
        <p:nvCxnSpPr>
          <p:cNvPr id="51" name="Straight Connector 50"/>
          <p:cNvCxnSpPr/>
          <p:nvPr/>
        </p:nvCxnSpPr>
        <p:spPr>
          <a:xfrm>
            <a:off x="3370150" y="841882"/>
            <a:ext cx="0" cy="1362558"/>
          </a:xfrm>
          <a:prstGeom prst="line">
            <a:avLst/>
          </a:prstGeom>
          <a:noFill/>
          <a:ln w="57150" cap="flat" cmpd="sng" algn="ctr">
            <a:solidFill>
              <a:srgbClr val="FBB141"/>
            </a:solidFill>
            <a:prstDash val="solid"/>
          </a:ln>
          <a:effectLst>
            <a:outerShdw blurRad="50800" dist="38100" dir="2700000" algn="tl" rotWithShape="0">
              <a:prstClr val="black">
                <a:alpha val="40000"/>
              </a:prstClr>
            </a:outerShdw>
          </a:effectLst>
        </p:spPr>
      </p:cxnSp>
      <p:pic>
        <p:nvPicPr>
          <p:cNvPr id="52" name="Picture 2" descr="Image result for customer experience icon 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2858420" y="1193760"/>
            <a:ext cx="393734" cy="43552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2841293" y="1627981"/>
            <a:ext cx="518267" cy="415498"/>
          </a:xfrm>
          <a:prstGeom prst="rect">
            <a:avLst/>
          </a:prstGeom>
          <a:noFill/>
        </p:spPr>
        <p:txBody>
          <a:bodyPr wrap="square" rtlCol="0">
            <a:spAutoFit/>
          </a:bodyPr>
          <a:lstStyle/>
          <a:p>
            <a:pPr defTabSz="685783">
              <a:defRPr/>
            </a:pPr>
            <a:r>
              <a:rPr lang="en-US" sz="2100" kern="0" dirty="0">
                <a:solidFill>
                  <a:srgbClr val="000000"/>
                </a:solidFill>
                <a:effectLst>
                  <a:outerShdw blurRad="50800" dist="38100" dir="2700000" algn="tl" rotWithShape="0">
                    <a:prstClr val="black">
                      <a:alpha val="40000"/>
                    </a:prstClr>
                  </a:outerShdw>
                </a:effectLst>
              </a:rPr>
              <a:t>02</a:t>
            </a:r>
          </a:p>
        </p:txBody>
      </p:sp>
      <p:grpSp>
        <p:nvGrpSpPr>
          <p:cNvPr id="54" name="Group 53"/>
          <p:cNvGrpSpPr/>
          <p:nvPr/>
        </p:nvGrpSpPr>
        <p:grpSpPr>
          <a:xfrm>
            <a:off x="6035761" y="1292755"/>
            <a:ext cx="540705" cy="1320982"/>
            <a:chOff x="8754170" y="1534010"/>
            <a:chExt cx="554427" cy="1280160"/>
          </a:xfrm>
        </p:grpSpPr>
        <p:cxnSp>
          <p:nvCxnSpPr>
            <p:cNvPr id="55" name="Straight Connector 54"/>
            <p:cNvCxnSpPr/>
            <p:nvPr/>
          </p:nvCxnSpPr>
          <p:spPr>
            <a:xfrm>
              <a:off x="9308597" y="1534010"/>
              <a:ext cx="0" cy="1280160"/>
            </a:xfrm>
            <a:prstGeom prst="line">
              <a:avLst/>
            </a:prstGeom>
            <a:noFill/>
            <a:ln w="57150" cap="flat" cmpd="sng" algn="ctr">
              <a:solidFill>
                <a:srgbClr val="00B050"/>
              </a:solidFill>
              <a:prstDash val="solid"/>
            </a:ln>
            <a:effectLst>
              <a:outerShdw blurRad="50800" dist="38100" dir="2700000" algn="tl" rotWithShape="0">
                <a:prstClr val="black">
                  <a:alpha val="40000"/>
                </a:prstClr>
              </a:outerShdw>
            </a:effectLst>
          </p:spPr>
        </p:cxnSp>
        <p:sp>
          <p:nvSpPr>
            <p:cNvPr id="56" name="TextBox 55"/>
            <p:cNvSpPr txBox="1"/>
            <p:nvPr/>
          </p:nvSpPr>
          <p:spPr>
            <a:xfrm>
              <a:off x="8754170" y="2056385"/>
              <a:ext cx="495753" cy="589531"/>
            </a:xfrm>
            <a:prstGeom prst="rect">
              <a:avLst/>
            </a:prstGeom>
            <a:noFill/>
          </p:spPr>
          <p:txBody>
            <a:bodyPr wrap="square" rtlCol="0">
              <a:spAutoFit/>
            </a:bodyPr>
            <a:lstStyle/>
            <a:p>
              <a:pPr defTabSz="685783">
                <a:defRPr/>
              </a:pPr>
              <a:r>
                <a:rPr lang="en-US" sz="2100" kern="0" dirty="0">
                  <a:solidFill>
                    <a:srgbClr val="000000"/>
                  </a:solidFill>
                  <a:effectLst>
                    <a:outerShdw blurRad="50800" dist="38100" dir="2700000" algn="tl" rotWithShape="0">
                      <a:prstClr val="black">
                        <a:alpha val="40000"/>
                      </a:prstClr>
                    </a:outerShdw>
                  </a:effectLst>
                </a:rPr>
                <a:t>03</a:t>
              </a:r>
            </a:p>
          </p:txBody>
        </p:sp>
      </p:grpSp>
      <p:sp>
        <p:nvSpPr>
          <p:cNvPr id="57" name="Teardrop 56"/>
          <p:cNvSpPr/>
          <p:nvPr/>
        </p:nvSpPr>
        <p:spPr>
          <a:xfrm rot="7902647">
            <a:off x="6168654" y="1446782"/>
            <a:ext cx="315482" cy="302081"/>
          </a:xfrm>
          <a:prstGeom prst="teardrop">
            <a:avLst>
              <a:gd name="adj" fmla="val 170227"/>
            </a:avLst>
          </a:prstGeom>
          <a:solidFill>
            <a:srgbClr val="000000">
              <a:lumMod val="50000"/>
              <a:lumOff val="50000"/>
            </a:srgbClr>
          </a:solidFill>
          <a:ln w="9525" cap="flat" cmpd="sng" algn="ctr">
            <a:noFill/>
            <a:prstDash val="solid"/>
          </a:ln>
          <a:effectLst/>
        </p:spPr>
        <p:txBody>
          <a:bodyPr rtlCol="0" anchor="ctr"/>
          <a:lstStyle/>
          <a:p>
            <a:pPr algn="ctr" defTabSz="685783">
              <a:defRPr/>
            </a:pPr>
            <a:endParaRPr lang="en-US" sz="1400" kern="0">
              <a:solidFill>
                <a:prstClr val="white"/>
              </a:solidFill>
            </a:endParaRPr>
          </a:p>
        </p:txBody>
      </p:sp>
      <p:grpSp>
        <p:nvGrpSpPr>
          <p:cNvPr id="74" name="Group 73"/>
          <p:cNvGrpSpPr/>
          <p:nvPr/>
        </p:nvGrpSpPr>
        <p:grpSpPr>
          <a:xfrm>
            <a:off x="6636325" y="1520389"/>
            <a:ext cx="2405925" cy="3682426"/>
            <a:chOff x="840720" y="2640985"/>
            <a:chExt cx="2321127" cy="4909910"/>
          </a:xfrm>
        </p:grpSpPr>
        <p:cxnSp>
          <p:nvCxnSpPr>
            <p:cNvPr id="75" name="Straight Connector 74"/>
            <p:cNvCxnSpPr/>
            <p:nvPr/>
          </p:nvCxnSpPr>
          <p:spPr>
            <a:xfrm>
              <a:off x="840720" y="3110698"/>
              <a:ext cx="1828800" cy="0"/>
            </a:xfrm>
            <a:prstGeom prst="line">
              <a:avLst/>
            </a:prstGeom>
            <a:noFill/>
            <a:ln w="12700" cap="flat" cmpd="sng" algn="ctr">
              <a:solidFill>
                <a:srgbClr val="000000">
                  <a:lumMod val="75000"/>
                  <a:lumOff val="25000"/>
                </a:srgbClr>
              </a:solidFill>
              <a:prstDash val="sysDash"/>
            </a:ln>
            <a:effectLst/>
          </p:spPr>
        </p:cxnSp>
        <p:sp>
          <p:nvSpPr>
            <p:cNvPr id="76" name="TextBox 127"/>
            <p:cNvSpPr txBox="1"/>
            <p:nvPr/>
          </p:nvSpPr>
          <p:spPr>
            <a:xfrm>
              <a:off x="891339" y="2640985"/>
              <a:ext cx="2270508" cy="5745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200" dirty="0">
                  <a:solidFill>
                    <a:srgbClr val="00B050"/>
                  </a:solidFill>
                  <a:cs typeface="Arial" panose="020B0604020202020204" pitchFamily="34" charset="0"/>
                </a:rPr>
                <a:t> Delhi-Noida   </a:t>
              </a:r>
            </a:p>
          </p:txBody>
        </p:sp>
        <p:sp>
          <p:nvSpPr>
            <p:cNvPr id="77" name="TextBox 105"/>
            <p:cNvSpPr txBox="1"/>
            <p:nvPr/>
          </p:nvSpPr>
          <p:spPr>
            <a:xfrm>
              <a:off x="862813" y="3159942"/>
              <a:ext cx="2287082" cy="43909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dirty="0">
                  <a:solidFill>
                    <a:prstClr val="black"/>
                  </a:solidFill>
                  <a:cs typeface="Calibri" panose="020F0502020204030204" pitchFamily="34" charset="0"/>
                </a:rPr>
                <a:t>Plot No –E2,office No –LL2</a:t>
              </a:r>
            </a:p>
            <a:p>
              <a:pPr>
                <a:defRPr/>
              </a:pPr>
              <a:r>
                <a:rPr lang="en-US" sz="1600" dirty="0">
                  <a:solidFill>
                    <a:prstClr val="black"/>
                  </a:solidFill>
                  <a:cs typeface="Calibri" panose="020F0502020204030204" pitchFamily="34" charset="0"/>
                </a:rPr>
                <a:t>Sector 63 Noida 201301</a:t>
              </a:r>
            </a:p>
            <a:p>
              <a:pPr>
                <a:defRPr/>
              </a:pPr>
              <a:r>
                <a:rPr lang="en-US" sz="1600" b="1" dirty="0">
                  <a:cs typeface="Calibri" panose="020F0502020204030204" pitchFamily="34" charset="0"/>
                </a:rPr>
                <a:t>Sitting Capacity </a:t>
              </a:r>
              <a:r>
                <a:rPr lang="en-US" sz="1600" b="1" u="sng" dirty="0">
                  <a:cs typeface="Calibri" panose="020F0502020204030204" pitchFamily="34" charset="0"/>
                </a:rPr>
                <a:t>:</a:t>
              </a:r>
              <a:r>
                <a:rPr lang="en-US" sz="1600" dirty="0">
                  <a:cs typeface="Calibri" panose="020F0502020204030204" pitchFamily="34" charset="0"/>
                </a:rPr>
                <a:t>50 Agents</a:t>
              </a:r>
            </a:p>
            <a:p>
              <a:pPr>
                <a:defRPr/>
              </a:pPr>
              <a:r>
                <a:rPr lang="en-US" sz="1600" b="1" dirty="0">
                  <a:cs typeface="Calibri" panose="020F0502020204030204" pitchFamily="34" charset="0"/>
                </a:rPr>
                <a:t>Language Support:</a:t>
              </a:r>
              <a:r>
                <a:rPr lang="en-US" sz="1600" dirty="0">
                  <a:cs typeface="Calibri" panose="020F0502020204030204" pitchFamily="34" charset="0"/>
                </a:rPr>
                <a:t> Hindi/English/Marathi/Tamil/Punjabi</a:t>
              </a:r>
            </a:p>
            <a:p>
              <a:pPr>
                <a:defRPr/>
              </a:pPr>
              <a:r>
                <a:rPr lang="en-US" sz="1600" b="1" dirty="0">
                  <a:cs typeface="Calibri" panose="020F0502020204030204" pitchFamily="34" charset="0"/>
                </a:rPr>
                <a:t>Current Process:</a:t>
              </a:r>
            </a:p>
            <a:p>
              <a:pPr>
                <a:defRPr/>
              </a:pPr>
              <a:r>
                <a:rPr lang="en-US" sz="1600" b="1" dirty="0">
                  <a:cs typeface="Calibri" panose="020F0502020204030204" pitchFamily="34" charset="0"/>
                </a:rPr>
                <a:t>Voice -</a:t>
              </a:r>
              <a:r>
                <a:rPr lang="en-US" sz="1600" dirty="0">
                  <a:cs typeface="Calibri" panose="020F0502020204030204" pitchFamily="34" charset="0"/>
                </a:rPr>
                <a:t>MFB / </a:t>
              </a:r>
              <a:r>
                <a:rPr lang="en-US" sz="1600" dirty="0" err="1">
                  <a:cs typeface="Calibri" panose="020F0502020204030204" pitchFamily="34" charset="0"/>
                </a:rPr>
                <a:t>Pharma</a:t>
              </a:r>
              <a:r>
                <a:rPr lang="en-US" sz="1600" dirty="0">
                  <a:cs typeface="Calibri" panose="020F0502020204030204" pitchFamily="34" charset="0"/>
                </a:rPr>
                <a:t> Company (US ) / Technical Chat Support  (UK)</a:t>
              </a:r>
            </a:p>
            <a:p>
              <a:pPr>
                <a:defRPr/>
              </a:pPr>
              <a:endParaRPr lang="en-US" sz="1600" dirty="0">
                <a:solidFill>
                  <a:prstClr val="black"/>
                </a:solidFill>
                <a:cs typeface="Calibri" panose="020F0502020204030204" pitchFamily="34" charset="0"/>
              </a:endParaRPr>
            </a:p>
            <a:p>
              <a:pPr marL="128588" indent="-128588">
                <a:buFont typeface="Arial" panose="020B0604020202020204" pitchFamily="34" charset="0"/>
                <a:buChar char="•"/>
                <a:defRPr/>
              </a:pPr>
              <a:endParaRPr lang="en-US" sz="1600" dirty="0">
                <a:solidFill>
                  <a:prstClr val="black"/>
                </a:solidFill>
                <a:cs typeface="Calibri" panose="020F0502020204030204" pitchFamily="34" charset="0"/>
              </a:endParaRPr>
            </a:p>
          </p:txBody>
        </p:sp>
      </p:grpSp>
      <p:pic>
        <p:nvPicPr>
          <p:cNvPr id="79" name="Picture 2" descr="arrows, converge, convergence, involve, meet up, participati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96" y="1443510"/>
            <a:ext cx="582953" cy="647236"/>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p:cNvSpPr txBox="1"/>
          <p:nvPr/>
        </p:nvSpPr>
        <p:spPr>
          <a:xfrm>
            <a:off x="70069" y="1948393"/>
            <a:ext cx="518267" cy="415498"/>
          </a:xfrm>
          <a:prstGeom prst="rect">
            <a:avLst/>
          </a:prstGeom>
          <a:noFill/>
        </p:spPr>
        <p:txBody>
          <a:bodyPr wrap="square" rtlCol="0">
            <a:spAutoFit/>
          </a:bodyPr>
          <a:lstStyle/>
          <a:p>
            <a:pPr defTabSz="685783">
              <a:defRPr/>
            </a:pPr>
            <a:r>
              <a:rPr lang="en-US" sz="2100" kern="0" dirty="0">
                <a:solidFill>
                  <a:srgbClr val="000000"/>
                </a:solidFill>
                <a:effectLst>
                  <a:outerShdw blurRad="50800" dist="38100" dir="2700000" algn="tl" rotWithShape="0">
                    <a:prstClr val="black">
                      <a:alpha val="40000"/>
                    </a:prstClr>
                  </a:outerShdw>
                </a:effectLst>
              </a:rPr>
              <a:t>01</a:t>
            </a:r>
          </a:p>
        </p:txBody>
      </p:sp>
    </p:spTree>
    <p:extLst>
      <p:ext uri="{BB962C8B-B14F-4D97-AF65-F5344CB8AC3E}">
        <p14:creationId xmlns:p14="http://schemas.microsoft.com/office/powerpoint/2010/main" val="399143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172200"/>
            <a:ext cx="9144000" cy="685800"/>
            <a:chOff x="0" y="6172200"/>
            <a:chExt cx="9144000" cy="685800"/>
          </a:xfrm>
        </p:grpSpPr>
        <p:sp>
          <p:nvSpPr>
            <p:cNvPr id="3" name="Rectangle 2"/>
            <p:cNvSpPr/>
            <p:nvPr/>
          </p:nvSpPr>
          <p:spPr>
            <a:xfrm>
              <a:off x="0" y="617220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2" cstate="print"/>
            <a:srcRect/>
            <a:stretch>
              <a:fillRect/>
            </a:stretch>
          </p:blipFill>
          <p:spPr bwMode="auto">
            <a:xfrm>
              <a:off x="7696200" y="6324600"/>
              <a:ext cx="1295400" cy="414528"/>
            </a:xfrm>
            <a:prstGeom prst="rect">
              <a:avLst/>
            </a:prstGeom>
            <a:noFill/>
          </p:spPr>
        </p:pic>
      </p:grpSp>
      <p:sp>
        <p:nvSpPr>
          <p:cNvPr id="9" name="Rectangle 8"/>
          <p:cNvSpPr/>
          <p:nvPr/>
        </p:nvSpPr>
        <p:spPr>
          <a:xfrm>
            <a:off x="0" y="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71601" y="30708"/>
            <a:ext cx="5980112" cy="584775"/>
          </a:xfrm>
          <a:prstGeom prst="rect">
            <a:avLst/>
          </a:prstGeom>
          <a:noFill/>
        </p:spPr>
        <p:txBody>
          <a:bodyPr wrap="square" rtlCol="0">
            <a:spAutoFit/>
          </a:bodyPr>
          <a:lstStyle/>
          <a:p>
            <a:pPr algn="ctr"/>
            <a:r>
              <a:rPr lang="en-US" sz="3200" spc="-8" dirty="0">
                <a:solidFill>
                  <a:schemeClr val="bg1"/>
                </a:solidFill>
              </a:rPr>
              <a:t>Who – Organization Structure</a:t>
            </a:r>
            <a:endParaRPr lang="en-US" sz="3200" b="1" dirty="0">
              <a:solidFill>
                <a:schemeClr val="bg1"/>
              </a:solidFill>
              <a:latin typeface="Lato" pitchFamily="34" charset="0"/>
            </a:endParaRPr>
          </a:p>
        </p:txBody>
      </p:sp>
      <p:sp>
        <p:nvSpPr>
          <p:cNvPr id="6" name="AutoShape 4" descr="Image result for NeoGrowth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Image result for NeoGrowth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p:nvPr/>
        </p:nvSpPr>
        <p:spPr>
          <a:xfrm>
            <a:off x="2718509" y="1905598"/>
            <a:ext cx="165244" cy="52285"/>
          </a:xfrm>
          <a:prstGeom prst="rect">
            <a:avLst/>
          </a:prstGeom>
          <a:noFill/>
          <a:ln w="9525" cap="flat" cmpd="sng" algn="ctr">
            <a:noFill/>
            <a:prstDash val="solid"/>
          </a:ln>
          <a:effectLst/>
        </p:spPr>
        <p:txBody>
          <a:bodyPr lIns="91424" tIns="45712" rIns="91424" bIns="45712" rtlCol="0" anchor="ctr"/>
          <a:lstStyle/>
          <a:p>
            <a:pPr algn="ctr" defTabSz="914240" fontAlgn="base">
              <a:spcBef>
                <a:spcPct val="0"/>
              </a:spcBef>
              <a:spcAft>
                <a:spcPct val="0"/>
              </a:spcAft>
              <a:defRPr/>
            </a:pPr>
            <a:endParaRPr lang="en-US" sz="825" kern="0" dirty="0">
              <a:solidFill>
                <a:srgbClr val="3C3834"/>
              </a:solidFill>
              <a:latin typeface="Arial"/>
            </a:endParaRPr>
          </a:p>
        </p:txBody>
      </p:sp>
      <p:sp>
        <p:nvSpPr>
          <p:cNvPr id="12" name="Rectangle 11"/>
          <p:cNvSpPr/>
          <p:nvPr/>
        </p:nvSpPr>
        <p:spPr>
          <a:xfrm>
            <a:off x="7004044" y="2468294"/>
            <a:ext cx="165244" cy="52285"/>
          </a:xfrm>
          <a:prstGeom prst="rect">
            <a:avLst/>
          </a:prstGeom>
          <a:noFill/>
          <a:ln w="9525" cap="flat" cmpd="sng" algn="ctr">
            <a:noFill/>
            <a:prstDash val="solid"/>
          </a:ln>
          <a:effectLst/>
        </p:spPr>
        <p:txBody>
          <a:bodyPr lIns="91424" tIns="45712" rIns="91424" bIns="45712" rtlCol="0" anchor="ctr"/>
          <a:lstStyle/>
          <a:p>
            <a:pPr algn="ctr" defTabSz="914240" fontAlgn="base">
              <a:spcBef>
                <a:spcPct val="0"/>
              </a:spcBef>
              <a:spcAft>
                <a:spcPct val="0"/>
              </a:spcAft>
              <a:defRPr/>
            </a:pPr>
            <a:endParaRPr lang="en-US" sz="825" kern="0" dirty="0">
              <a:solidFill>
                <a:srgbClr val="3C3834"/>
              </a:solidFill>
              <a:latin typeface="Arial"/>
            </a:endParaRPr>
          </a:p>
        </p:txBody>
      </p:sp>
      <p:sp>
        <p:nvSpPr>
          <p:cNvPr id="13" name="Rectangle 12"/>
          <p:cNvSpPr/>
          <p:nvPr/>
        </p:nvSpPr>
        <p:spPr>
          <a:xfrm>
            <a:off x="2957859" y="2307348"/>
            <a:ext cx="2304447" cy="411480"/>
          </a:xfrm>
          <a:prstGeom prst="rect">
            <a:avLst/>
          </a:prstGeom>
          <a:solidFill>
            <a:srgbClr val="006699"/>
          </a:solidFill>
          <a:ln w="9525" cap="flat" cmpd="sng" algn="ctr">
            <a:solidFill>
              <a:srgbClr val="FFFFFF"/>
            </a:solidFill>
            <a:prstDash val="solid"/>
          </a:ln>
          <a:effectLst>
            <a:outerShdw blurRad="50800" dist="12700" dir="5400000" algn="t" rotWithShape="0">
              <a:prstClr val="black">
                <a:alpha val="40000"/>
              </a:prstClr>
            </a:outerShdw>
          </a:effectLst>
        </p:spPr>
        <p:txBody>
          <a:bodyPr lIns="91424" tIns="45712" rIns="91424" bIns="45712" rtlCol="0" anchor="ctr"/>
          <a:lstStyle/>
          <a:p>
            <a:pPr algn="ctr" defTabSz="914240" fontAlgn="base">
              <a:spcBef>
                <a:spcPct val="0"/>
              </a:spcBef>
              <a:spcAft>
                <a:spcPct val="0"/>
              </a:spcAft>
              <a:defRPr/>
            </a:pPr>
            <a:r>
              <a:rPr lang="en-US" sz="825" kern="0" dirty="0">
                <a:solidFill>
                  <a:srgbClr val="FFFFFF"/>
                </a:solidFill>
                <a:latin typeface="Arial"/>
                <a:cs typeface="Arial" panose="020B0604020202020204" pitchFamily="34" charset="0"/>
              </a:rPr>
              <a:t>Harish </a:t>
            </a:r>
            <a:r>
              <a:rPr lang="en-US" sz="825" kern="0" dirty="0" err="1">
                <a:solidFill>
                  <a:srgbClr val="FFFFFF"/>
                </a:solidFill>
                <a:latin typeface="Arial"/>
                <a:cs typeface="Arial" panose="020B0604020202020204" pitchFamily="34" charset="0"/>
              </a:rPr>
              <a:t>Yadav</a:t>
            </a:r>
            <a:endParaRPr lang="en-US" sz="825" kern="0" dirty="0">
              <a:solidFill>
                <a:srgbClr val="FFFFFF"/>
              </a:solidFill>
              <a:latin typeface="Arial"/>
              <a:cs typeface="Arial" panose="020B0604020202020204" pitchFamily="34" charset="0"/>
            </a:endParaRPr>
          </a:p>
          <a:p>
            <a:pPr algn="ctr" defTabSz="914240" fontAlgn="base">
              <a:spcBef>
                <a:spcPct val="0"/>
              </a:spcBef>
              <a:spcAft>
                <a:spcPct val="0"/>
              </a:spcAft>
              <a:defRPr/>
            </a:pPr>
            <a:r>
              <a:rPr lang="en-US" sz="825" kern="0" dirty="0">
                <a:solidFill>
                  <a:srgbClr val="FFFFFF"/>
                </a:solidFill>
                <a:latin typeface="Arial"/>
                <a:cs typeface="Arial" panose="020B0604020202020204" pitchFamily="34" charset="0"/>
              </a:rPr>
              <a:t>Project Manager</a:t>
            </a:r>
          </a:p>
        </p:txBody>
      </p:sp>
      <p:sp>
        <p:nvSpPr>
          <p:cNvPr id="14" name="Rectangle 13"/>
          <p:cNvSpPr/>
          <p:nvPr/>
        </p:nvSpPr>
        <p:spPr>
          <a:xfrm>
            <a:off x="5927516" y="996776"/>
            <a:ext cx="1026288" cy="441950"/>
          </a:xfrm>
          <a:prstGeom prst="rect">
            <a:avLst/>
          </a:prstGeom>
          <a:solidFill>
            <a:srgbClr val="003399">
              <a:lumMod val="20000"/>
              <a:lumOff val="80000"/>
            </a:srgbClr>
          </a:solidFill>
          <a:ln w="9525" cap="flat" cmpd="sng" algn="ctr">
            <a:solidFill>
              <a:srgbClr val="FFFFFF"/>
            </a:solidFill>
            <a:prstDash val="solid"/>
          </a:ln>
          <a:effectLst>
            <a:outerShdw blurRad="50800" dist="12700" dir="5400000" algn="t" rotWithShape="0">
              <a:prstClr val="black">
                <a:alpha val="40000"/>
              </a:prstClr>
            </a:outerShdw>
          </a:effectLst>
        </p:spPr>
        <p:txBody>
          <a:bodyPr lIns="91424" tIns="45712" rIns="91424" bIns="45712" rtlCol="0" anchor="ctr"/>
          <a:lstStyle/>
          <a:p>
            <a:pPr lvl="0" algn="ctr"/>
            <a:r>
              <a:rPr lang="en-US" sz="825" b="1" kern="0" dirty="0" err="1">
                <a:solidFill>
                  <a:srgbClr val="3C3834"/>
                </a:solidFill>
                <a:latin typeface="Arial"/>
                <a:cs typeface="Arial" panose="020B0604020202020204" pitchFamily="34" charset="0"/>
              </a:rPr>
              <a:t>Sachit</a:t>
            </a:r>
            <a:r>
              <a:rPr lang="en-US" sz="825" b="1" kern="0" dirty="0">
                <a:solidFill>
                  <a:srgbClr val="3C3834"/>
                </a:solidFill>
                <a:latin typeface="Arial"/>
                <a:cs typeface="Arial" panose="020B0604020202020204" pitchFamily="34" charset="0"/>
              </a:rPr>
              <a:t> Agrawal</a:t>
            </a:r>
          </a:p>
          <a:p>
            <a:pPr algn="ctr" defTabSz="914240">
              <a:defRPr/>
            </a:pPr>
            <a:r>
              <a:rPr lang="en-US" sz="825" kern="0" dirty="0">
                <a:solidFill>
                  <a:srgbClr val="3C3834"/>
                </a:solidFill>
                <a:latin typeface="Arial"/>
                <a:cs typeface="Arial" panose="020B0604020202020204" pitchFamily="34" charset="0"/>
              </a:rPr>
              <a:t>Client Partner</a:t>
            </a:r>
          </a:p>
        </p:txBody>
      </p:sp>
      <p:sp>
        <p:nvSpPr>
          <p:cNvPr id="15" name="Rectangle 14"/>
          <p:cNvSpPr/>
          <p:nvPr/>
        </p:nvSpPr>
        <p:spPr>
          <a:xfrm>
            <a:off x="2905792" y="991514"/>
            <a:ext cx="2318531" cy="411480"/>
          </a:xfrm>
          <a:prstGeom prst="rect">
            <a:avLst/>
          </a:prstGeom>
          <a:gradFill>
            <a:gsLst>
              <a:gs pos="0">
                <a:srgbClr val="B17AC6"/>
              </a:gs>
              <a:gs pos="34000">
                <a:srgbClr val="DCC5E8"/>
              </a:gs>
            </a:gsLst>
            <a:lin ang="13500000" scaled="1"/>
          </a:gradFill>
          <a:ln w="9525" cap="flat" cmpd="sng" algn="ctr">
            <a:solidFill>
              <a:srgbClr val="FFFFFF"/>
            </a:solidFill>
            <a:prstDash val="solid"/>
          </a:ln>
          <a:effectLst>
            <a:outerShdw blurRad="50800" dist="12700" dir="5400000" algn="t" rotWithShape="0">
              <a:prstClr val="black">
                <a:alpha val="40000"/>
              </a:prstClr>
            </a:outerShdw>
          </a:effectLst>
        </p:spPr>
        <p:txBody>
          <a:bodyPr lIns="91424" tIns="45712" rIns="91424" bIns="45712" rtlCol="0" anchor="ctr"/>
          <a:lstStyle/>
          <a:p>
            <a:pPr algn="ctr" defTabSz="914240" fontAlgn="base">
              <a:spcBef>
                <a:spcPct val="0"/>
              </a:spcBef>
              <a:spcAft>
                <a:spcPct val="0"/>
              </a:spcAft>
              <a:defRPr/>
            </a:pPr>
            <a:r>
              <a:rPr lang="en-US" sz="825" b="1" kern="0" dirty="0">
                <a:solidFill>
                  <a:srgbClr val="3C3834"/>
                </a:solidFill>
                <a:latin typeface="Arial"/>
              </a:rPr>
              <a:t>Pawas Goyal</a:t>
            </a:r>
          </a:p>
          <a:p>
            <a:pPr algn="ctr" defTabSz="914240" fontAlgn="base">
              <a:spcBef>
                <a:spcPct val="0"/>
              </a:spcBef>
              <a:spcAft>
                <a:spcPct val="0"/>
              </a:spcAft>
              <a:defRPr/>
            </a:pPr>
            <a:r>
              <a:rPr lang="en-US" sz="825" kern="0" dirty="0">
                <a:solidFill>
                  <a:srgbClr val="3C3834"/>
                </a:solidFill>
                <a:latin typeface="Arial"/>
              </a:rPr>
              <a:t>Head  Global Delivery</a:t>
            </a:r>
          </a:p>
        </p:txBody>
      </p:sp>
      <p:sp>
        <p:nvSpPr>
          <p:cNvPr id="16" name="Rectangle 134"/>
          <p:cNvSpPr>
            <a:spLocks noChangeArrowheads="1"/>
          </p:cNvSpPr>
          <p:nvPr/>
        </p:nvSpPr>
        <p:spPr bwMode="auto">
          <a:xfrm>
            <a:off x="7361890" y="731303"/>
            <a:ext cx="1506214" cy="498369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a:lstStyle/>
          <a:p>
            <a:pPr lvl="0" algn="ctr" defTabSz="857100" eaLnBrk="0" hangingPunct="0">
              <a:buClr>
                <a:srgbClr val="E82C00"/>
              </a:buClr>
              <a:buSzPct val="65000"/>
              <a:defRPr/>
            </a:pPr>
            <a:r>
              <a:rPr lang="en-US" sz="1200" b="1" dirty="0">
                <a:solidFill>
                  <a:schemeClr val="bg1"/>
                </a:solidFill>
                <a:latin typeface="Calibri" pitchFamily="34" charset="0"/>
                <a:ea typeface="Calibri" pitchFamily="34" charset="0"/>
                <a:cs typeface="Times New Roman" pitchFamily="18" charset="0"/>
              </a:rPr>
              <a:t>BGPML :</a:t>
            </a:r>
            <a:endParaRPr lang="en-US" sz="1200" dirty="0">
              <a:solidFill>
                <a:schemeClr val="bg1"/>
              </a:solidFill>
              <a:latin typeface="Arial" pitchFamily="34" charset="0"/>
              <a:cs typeface="Arial" pitchFamily="34" charset="0"/>
            </a:endParaRPr>
          </a:p>
          <a:p>
            <a:pPr algn="ctr" defTabSz="857100" eaLnBrk="0" hangingPunct="0">
              <a:buClr>
                <a:srgbClr val="E82C00"/>
              </a:buClr>
              <a:buSzPct val="65000"/>
              <a:defRPr/>
            </a:pPr>
            <a:endParaRPr lang="sv-SE" sz="1125" b="1" kern="0" dirty="0">
              <a:solidFill>
                <a:prstClr val="white"/>
              </a:solidFill>
              <a:latin typeface="Calibiri"/>
              <a:cs typeface="Calibri" pitchFamily="34" charset="0"/>
            </a:endParaRPr>
          </a:p>
        </p:txBody>
      </p:sp>
      <p:sp>
        <p:nvSpPr>
          <p:cNvPr id="17" name="Rectangle 19"/>
          <p:cNvSpPr>
            <a:spLocks noChangeArrowheads="1"/>
          </p:cNvSpPr>
          <p:nvPr/>
        </p:nvSpPr>
        <p:spPr bwMode="auto">
          <a:xfrm>
            <a:off x="7504394" y="1728371"/>
            <a:ext cx="1198550" cy="486917"/>
          </a:xfrm>
          <a:prstGeom prst="rect">
            <a:avLst/>
          </a:prstGeom>
          <a:solidFill>
            <a:srgbClr val="E4E6E3"/>
          </a:solidFill>
          <a:ln w="9525" algn="ctr">
            <a:noFill/>
            <a:miter lim="800000"/>
            <a:headEnd/>
            <a:tailEnd/>
          </a:ln>
          <a:effectLst>
            <a:outerShdw blurRad="63500" sx="102000" sy="102000" algn="ctr" rotWithShape="0">
              <a:prstClr val="black">
                <a:alpha val="40000"/>
              </a:prstClr>
            </a:outerShdw>
          </a:effectLst>
        </p:spPr>
        <p:txBody>
          <a:bodyPr lIns="0" tIns="45708" rIns="0" bIns="45708" anchor="ctr"/>
          <a:lstStyle/>
          <a:p>
            <a:pPr algn="ctr" defTabSz="857100" eaLnBrk="0" hangingPunct="0">
              <a:buClr>
                <a:srgbClr val="E82C00"/>
              </a:buClr>
              <a:buSzPct val="65000"/>
              <a:defRPr/>
            </a:pPr>
            <a:r>
              <a:rPr lang="sv-SE" sz="1125" b="1" kern="0" dirty="0">
                <a:solidFill>
                  <a:sysClr val="windowText" lastClr="000000"/>
                </a:solidFill>
                <a:latin typeface="Calibiri"/>
                <a:cs typeface="Calibri" pitchFamily="34" charset="0"/>
              </a:rPr>
              <a:t>Program </a:t>
            </a:r>
          </a:p>
          <a:p>
            <a:pPr algn="ctr" defTabSz="857100" eaLnBrk="0" hangingPunct="0">
              <a:buClr>
                <a:srgbClr val="E82C00"/>
              </a:buClr>
              <a:buSzPct val="65000"/>
              <a:defRPr/>
            </a:pPr>
            <a:r>
              <a:rPr lang="sv-SE" sz="1125" b="1" kern="0" dirty="0">
                <a:solidFill>
                  <a:sysClr val="windowText" lastClr="000000"/>
                </a:solidFill>
                <a:latin typeface="Calibiri"/>
                <a:cs typeface="Calibri" pitchFamily="34" charset="0"/>
              </a:rPr>
              <a:t>Manager</a:t>
            </a:r>
          </a:p>
        </p:txBody>
      </p:sp>
      <p:sp>
        <p:nvSpPr>
          <p:cNvPr id="18" name="Rectangle 19"/>
          <p:cNvSpPr>
            <a:spLocks noChangeArrowheads="1"/>
          </p:cNvSpPr>
          <p:nvPr/>
        </p:nvSpPr>
        <p:spPr bwMode="auto">
          <a:xfrm>
            <a:off x="7552537" y="2589307"/>
            <a:ext cx="1198550" cy="486917"/>
          </a:xfrm>
          <a:prstGeom prst="rect">
            <a:avLst/>
          </a:prstGeom>
          <a:solidFill>
            <a:srgbClr val="E4E6E3"/>
          </a:solidFill>
          <a:ln w="9525" algn="ctr">
            <a:noFill/>
            <a:miter lim="800000"/>
            <a:headEnd/>
            <a:tailEnd/>
          </a:ln>
          <a:effectLst>
            <a:outerShdw blurRad="63500" sx="102000" sy="102000" algn="ctr" rotWithShape="0">
              <a:prstClr val="black">
                <a:alpha val="40000"/>
              </a:prstClr>
            </a:outerShdw>
          </a:effectLst>
        </p:spPr>
        <p:txBody>
          <a:bodyPr lIns="0" tIns="45708" rIns="0" bIns="45708" anchor="ctr"/>
          <a:lstStyle/>
          <a:p>
            <a:pPr algn="ctr" defTabSz="857100" eaLnBrk="0" hangingPunct="0">
              <a:buClr>
                <a:srgbClr val="E82C00"/>
              </a:buClr>
              <a:buSzPct val="65000"/>
              <a:defRPr/>
            </a:pPr>
            <a:r>
              <a:rPr lang="sv-SE" sz="1125" b="1" kern="0" dirty="0">
                <a:solidFill>
                  <a:sysClr val="windowText" lastClr="000000"/>
                </a:solidFill>
                <a:latin typeface="Calibiri"/>
                <a:cs typeface="Calibri" pitchFamily="34" charset="0"/>
              </a:rPr>
              <a:t>Process Owners/</a:t>
            </a:r>
          </a:p>
          <a:p>
            <a:pPr algn="ctr" defTabSz="857100" eaLnBrk="0" hangingPunct="0">
              <a:buClr>
                <a:srgbClr val="E82C00"/>
              </a:buClr>
              <a:buSzPct val="65000"/>
              <a:defRPr/>
            </a:pPr>
            <a:r>
              <a:rPr lang="sv-SE" sz="1125" b="1" kern="0" dirty="0">
                <a:solidFill>
                  <a:sysClr val="windowText" lastClr="000000"/>
                </a:solidFill>
                <a:latin typeface="Calibiri"/>
                <a:cs typeface="Calibri" pitchFamily="34" charset="0"/>
              </a:rPr>
              <a:t>Leads</a:t>
            </a:r>
          </a:p>
        </p:txBody>
      </p:sp>
      <p:sp>
        <p:nvSpPr>
          <p:cNvPr id="19" name="Rectangle 19"/>
          <p:cNvSpPr>
            <a:spLocks noChangeArrowheads="1"/>
          </p:cNvSpPr>
          <p:nvPr/>
        </p:nvSpPr>
        <p:spPr bwMode="auto">
          <a:xfrm>
            <a:off x="7525989" y="3485058"/>
            <a:ext cx="1198550" cy="486917"/>
          </a:xfrm>
          <a:prstGeom prst="rect">
            <a:avLst/>
          </a:prstGeom>
          <a:solidFill>
            <a:srgbClr val="E4E6E3"/>
          </a:solidFill>
          <a:ln w="9525" algn="ctr">
            <a:noFill/>
            <a:miter lim="800000"/>
            <a:headEnd/>
            <a:tailEnd/>
          </a:ln>
          <a:effectLst>
            <a:outerShdw blurRad="63500" sx="102000" sy="102000" algn="ctr" rotWithShape="0">
              <a:prstClr val="black">
                <a:alpha val="40000"/>
              </a:prstClr>
            </a:outerShdw>
          </a:effectLst>
        </p:spPr>
        <p:txBody>
          <a:bodyPr lIns="0" tIns="45708" rIns="0" bIns="45708" anchor="ctr"/>
          <a:lstStyle/>
          <a:p>
            <a:pPr algn="ctr" defTabSz="857100" eaLnBrk="0" hangingPunct="0">
              <a:buClr>
                <a:srgbClr val="E82C00"/>
              </a:buClr>
              <a:buSzPct val="65000"/>
              <a:defRPr/>
            </a:pPr>
            <a:r>
              <a:rPr lang="sv-SE" sz="1125" b="1" kern="0" dirty="0">
                <a:solidFill>
                  <a:sysClr val="windowText" lastClr="000000"/>
                </a:solidFill>
                <a:latin typeface="Calibiri"/>
                <a:cs typeface="Calibri" pitchFamily="34" charset="0"/>
              </a:rPr>
              <a:t>Process </a:t>
            </a:r>
          </a:p>
          <a:p>
            <a:pPr algn="ctr" defTabSz="857100" eaLnBrk="0" hangingPunct="0">
              <a:buClr>
                <a:srgbClr val="E82C00"/>
              </a:buClr>
              <a:buSzPct val="65000"/>
              <a:defRPr/>
            </a:pPr>
            <a:r>
              <a:rPr lang="sv-SE" sz="1125" b="1" kern="0" dirty="0">
                <a:solidFill>
                  <a:sysClr val="windowText" lastClr="000000"/>
                </a:solidFill>
                <a:latin typeface="Calibiri"/>
                <a:cs typeface="Calibri" pitchFamily="34" charset="0"/>
              </a:rPr>
              <a:t>SMEs </a:t>
            </a:r>
          </a:p>
        </p:txBody>
      </p:sp>
      <p:sp>
        <p:nvSpPr>
          <p:cNvPr id="20" name="Rectangle 134"/>
          <p:cNvSpPr>
            <a:spLocks noChangeArrowheads="1"/>
          </p:cNvSpPr>
          <p:nvPr/>
        </p:nvSpPr>
        <p:spPr bwMode="auto">
          <a:xfrm>
            <a:off x="131354" y="777816"/>
            <a:ext cx="1582514" cy="4937184"/>
          </a:xfrm>
          <a:prstGeom prst="rect">
            <a:avLst/>
          </a:prstGeom>
          <a:solidFill>
            <a:srgbClr val="ABD38C"/>
          </a:solidFill>
          <a:ln w="9525" algn="ctr">
            <a:noFill/>
            <a:round/>
            <a:headEnd/>
            <a:tailEnd/>
          </a:ln>
          <a:effectLst/>
        </p:spPr>
        <p:txBody>
          <a:bodyPr lIns="91424" tIns="45712" rIns="91424" bIns="45712"/>
          <a:lstStyle/>
          <a:p>
            <a:pPr algn="ctr" defTabSz="857100" eaLnBrk="0" hangingPunct="0">
              <a:buClr>
                <a:srgbClr val="E82C00"/>
              </a:buClr>
              <a:buSzPct val="65000"/>
              <a:defRPr/>
            </a:pPr>
            <a:r>
              <a:rPr lang="sv-SE" sz="1125" b="1" kern="0" dirty="0">
                <a:solidFill>
                  <a:schemeClr val="bg1"/>
                </a:solidFill>
                <a:latin typeface="Calibiri"/>
                <a:cs typeface="Calibri" pitchFamily="34" charset="0"/>
              </a:rPr>
              <a:t>CYLSYS</a:t>
            </a:r>
          </a:p>
        </p:txBody>
      </p:sp>
      <p:sp>
        <p:nvSpPr>
          <p:cNvPr id="21" name="Rectangle 20"/>
          <p:cNvSpPr>
            <a:spLocks noChangeArrowheads="1"/>
          </p:cNvSpPr>
          <p:nvPr/>
        </p:nvSpPr>
        <p:spPr bwMode="auto">
          <a:xfrm>
            <a:off x="350780" y="4922463"/>
            <a:ext cx="1179576" cy="330729"/>
          </a:xfrm>
          <a:prstGeom prst="rect">
            <a:avLst/>
          </a:prstGeom>
          <a:solidFill>
            <a:srgbClr val="CEDBF0"/>
          </a:solidFill>
          <a:ln w="12700">
            <a:solidFill>
              <a:schemeClr val="bg1"/>
            </a:solidFill>
            <a:miter lim="800000"/>
            <a:headEnd/>
            <a:tailEnd/>
          </a:ln>
          <a:effectLst/>
        </p:spPr>
        <p:txBody>
          <a:bodyPr wrap="none" lIns="91424" tIns="45712" rIns="91424" bIns="45712" anchor="ctr"/>
          <a:lstStyle/>
          <a:p>
            <a:pPr algn="ctr"/>
            <a:r>
              <a:rPr lang="en-US" sz="1050" dirty="0">
                <a:solidFill>
                  <a:srgbClr val="000000"/>
                </a:solidFill>
                <a:latin typeface="Calibiri"/>
                <a:cs typeface="Arial" panose="020B0604020202020204" pitchFamily="34" charset="0"/>
              </a:rPr>
              <a:t>Audit/QA</a:t>
            </a:r>
          </a:p>
        </p:txBody>
      </p:sp>
      <p:sp>
        <p:nvSpPr>
          <p:cNvPr id="22" name="Rectangle 21"/>
          <p:cNvSpPr>
            <a:spLocks noChangeArrowheads="1"/>
          </p:cNvSpPr>
          <p:nvPr/>
        </p:nvSpPr>
        <p:spPr bwMode="auto">
          <a:xfrm>
            <a:off x="353971" y="4263822"/>
            <a:ext cx="1180338" cy="330729"/>
          </a:xfrm>
          <a:prstGeom prst="rect">
            <a:avLst/>
          </a:prstGeom>
          <a:solidFill>
            <a:srgbClr val="CEDBF0"/>
          </a:solidFill>
          <a:ln w="12700">
            <a:solidFill>
              <a:schemeClr val="bg1"/>
            </a:solidFill>
            <a:miter lim="800000"/>
            <a:headEnd/>
            <a:tailEnd/>
          </a:ln>
          <a:effectLst/>
        </p:spPr>
        <p:txBody>
          <a:bodyPr wrap="none" lIns="91424" tIns="45712" rIns="91424" bIns="45712" anchor="ctr"/>
          <a:lstStyle/>
          <a:p>
            <a:pPr algn="ctr"/>
            <a:r>
              <a:rPr lang="en-US" sz="1050" dirty="0">
                <a:solidFill>
                  <a:srgbClr val="000000"/>
                </a:solidFill>
                <a:latin typeface="Calibiri"/>
                <a:cs typeface="Arial" panose="020B0604020202020204" pitchFamily="34" charset="0"/>
              </a:rPr>
              <a:t>Human </a:t>
            </a:r>
          </a:p>
          <a:p>
            <a:pPr algn="ctr"/>
            <a:r>
              <a:rPr lang="en-US" sz="1050" dirty="0">
                <a:solidFill>
                  <a:srgbClr val="000000"/>
                </a:solidFill>
                <a:latin typeface="Calibiri"/>
                <a:cs typeface="Arial" panose="020B0604020202020204" pitchFamily="34" charset="0"/>
              </a:rPr>
              <a:t>Resources</a:t>
            </a:r>
          </a:p>
        </p:txBody>
      </p:sp>
      <p:sp>
        <p:nvSpPr>
          <p:cNvPr id="23" name="Rectangle 22"/>
          <p:cNvSpPr>
            <a:spLocks noChangeArrowheads="1"/>
          </p:cNvSpPr>
          <p:nvPr/>
        </p:nvSpPr>
        <p:spPr bwMode="auto">
          <a:xfrm>
            <a:off x="351804" y="3602778"/>
            <a:ext cx="1186619" cy="330729"/>
          </a:xfrm>
          <a:prstGeom prst="rect">
            <a:avLst/>
          </a:prstGeom>
          <a:solidFill>
            <a:srgbClr val="CEDBF0"/>
          </a:solidFill>
          <a:ln w="12700">
            <a:solidFill>
              <a:schemeClr val="bg1"/>
            </a:solidFill>
            <a:miter lim="800000"/>
            <a:headEnd/>
            <a:tailEnd/>
          </a:ln>
          <a:effectLst/>
        </p:spPr>
        <p:txBody>
          <a:bodyPr wrap="none" lIns="91424" tIns="45712" rIns="91424" bIns="45712" anchor="ctr"/>
          <a:lstStyle/>
          <a:p>
            <a:pPr algn="ctr"/>
            <a:r>
              <a:rPr lang="en-US" sz="1050" dirty="0">
                <a:solidFill>
                  <a:srgbClr val="000000"/>
                </a:solidFill>
                <a:latin typeface="Calibiri"/>
                <a:cs typeface="Arial" panose="020B0604020202020204" pitchFamily="34" charset="0"/>
              </a:rPr>
              <a:t>Risk Management</a:t>
            </a:r>
          </a:p>
        </p:txBody>
      </p:sp>
      <p:sp>
        <p:nvSpPr>
          <p:cNvPr id="24" name="Rectangle 23"/>
          <p:cNvSpPr>
            <a:spLocks noChangeArrowheads="1"/>
          </p:cNvSpPr>
          <p:nvPr/>
        </p:nvSpPr>
        <p:spPr bwMode="auto">
          <a:xfrm>
            <a:off x="377789" y="2954829"/>
            <a:ext cx="1150616" cy="330729"/>
          </a:xfrm>
          <a:prstGeom prst="rect">
            <a:avLst/>
          </a:prstGeom>
          <a:solidFill>
            <a:srgbClr val="CEDBF0"/>
          </a:solidFill>
          <a:ln w="12700">
            <a:solidFill>
              <a:schemeClr val="bg1"/>
            </a:solidFill>
            <a:miter lim="800000"/>
            <a:headEnd/>
            <a:tailEnd/>
          </a:ln>
          <a:effectLst/>
        </p:spPr>
        <p:txBody>
          <a:bodyPr wrap="none" lIns="91424" tIns="45712" rIns="91424" bIns="45712" anchor="ctr"/>
          <a:lstStyle/>
          <a:p>
            <a:pPr algn="ctr"/>
            <a:r>
              <a:rPr lang="en-US" sz="1050" dirty="0">
                <a:solidFill>
                  <a:srgbClr val="000000"/>
                </a:solidFill>
                <a:latin typeface="Calibiri"/>
                <a:cs typeface="Arial" panose="020B0604020202020204" pitchFamily="34" charset="0"/>
              </a:rPr>
              <a:t>Technology</a:t>
            </a:r>
          </a:p>
        </p:txBody>
      </p:sp>
      <p:sp>
        <p:nvSpPr>
          <p:cNvPr id="25" name="Rectangle 24"/>
          <p:cNvSpPr>
            <a:spLocks noChangeArrowheads="1"/>
          </p:cNvSpPr>
          <p:nvPr/>
        </p:nvSpPr>
        <p:spPr bwMode="auto">
          <a:xfrm>
            <a:off x="367915" y="1853789"/>
            <a:ext cx="1170508" cy="330729"/>
          </a:xfrm>
          <a:prstGeom prst="rect">
            <a:avLst/>
          </a:prstGeom>
          <a:solidFill>
            <a:srgbClr val="CEDBF0"/>
          </a:solidFill>
          <a:ln w="12700">
            <a:solidFill>
              <a:schemeClr val="bg1"/>
            </a:solidFill>
            <a:miter lim="800000"/>
            <a:headEnd/>
            <a:tailEnd/>
          </a:ln>
          <a:effectLst/>
        </p:spPr>
        <p:txBody>
          <a:bodyPr wrap="none" lIns="91424" tIns="45712" rIns="91424" bIns="45712" anchor="ctr"/>
          <a:lstStyle/>
          <a:p>
            <a:pPr algn="ctr"/>
            <a:r>
              <a:rPr lang="en-US" sz="1050" dirty="0">
                <a:solidFill>
                  <a:srgbClr val="000000"/>
                </a:solidFill>
                <a:latin typeface="Calibiri"/>
                <a:cs typeface="Arial" panose="020B0604020202020204" pitchFamily="34" charset="0"/>
              </a:rPr>
              <a:t>Transformation</a:t>
            </a:r>
          </a:p>
        </p:txBody>
      </p:sp>
      <p:sp>
        <p:nvSpPr>
          <p:cNvPr id="26" name="Rectangle 25"/>
          <p:cNvSpPr>
            <a:spLocks noChangeArrowheads="1"/>
          </p:cNvSpPr>
          <p:nvPr/>
        </p:nvSpPr>
        <p:spPr bwMode="auto">
          <a:xfrm>
            <a:off x="377789" y="2407444"/>
            <a:ext cx="1180338" cy="330729"/>
          </a:xfrm>
          <a:prstGeom prst="rect">
            <a:avLst/>
          </a:prstGeom>
          <a:solidFill>
            <a:srgbClr val="CEDBF0"/>
          </a:solidFill>
          <a:ln w="12700">
            <a:solidFill>
              <a:schemeClr val="bg1"/>
            </a:solidFill>
            <a:miter lim="800000"/>
            <a:headEnd/>
            <a:tailEnd/>
          </a:ln>
          <a:effectLst/>
        </p:spPr>
        <p:txBody>
          <a:bodyPr wrap="none" lIns="91424" tIns="45712" rIns="91424" bIns="45712" anchor="ctr"/>
          <a:lstStyle/>
          <a:p>
            <a:pPr algn="ctr"/>
            <a:r>
              <a:rPr lang="en-US" sz="1050" dirty="0">
                <a:solidFill>
                  <a:srgbClr val="000000"/>
                </a:solidFill>
                <a:latin typeface="Calibiri"/>
                <a:cs typeface="Arial" panose="020B0604020202020204" pitchFamily="34" charset="0"/>
              </a:rPr>
              <a:t>Domain </a:t>
            </a:r>
          </a:p>
          <a:p>
            <a:pPr algn="ctr"/>
            <a:r>
              <a:rPr lang="en-US" sz="1050" dirty="0">
                <a:solidFill>
                  <a:srgbClr val="000000"/>
                </a:solidFill>
                <a:latin typeface="Calibiri"/>
                <a:cs typeface="Arial" panose="020B0604020202020204" pitchFamily="34" charset="0"/>
              </a:rPr>
              <a:t>Support</a:t>
            </a:r>
          </a:p>
        </p:txBody>
      </p:sp>
      <p:sp>
        <p:nvSpPr>
          <p:cNvPr id="27" name="Rectangle 26"/>
          <p:cNvSpPr>
            <a:spLocks noChangeArrowheads="1"/>
          </p:cNvSpPr>
          <p:nvPr/>
        </p:nvSpPr>
        <p:spPr bwMode="auto">
          <a:xfrm>
            <a:off x="368221" y="1244886"/>
            <a:ext cx="1189406" cy="389954"/>
          </a:xfrm>
          <a:prstGeom prst="rect">
            <a:avLst/>
          </a:prstGeom>
          <a:solidFill>
            <a:srgbClr val="CEDBF0"/>
          </a:solidFill>
          <a:ln w="12700">
            <a:solidFill>
              <a:schemeClr val="bg1"/>
            </a:solidFill>
            <a:miter lim="800000"/>
            <a:headEnd/>
            <a:tailEnd/>
          </a:ln>
          <a:effectLst/>
        </p:spPr>
        <p:txBody>
          <a:bodyPr wrap="none" lIns="91424" tIns="45712" rIns="91424" bIns="45712" anchor="ctr"/>
          <a:lstStyle/>
          <a:p>
            <a:pPr algn="ctr"/>
            <a:r>
              <a:rPr lang="en-US" sz="975" dirty="0">
                <a:solidFill>
                  <a:srgbClr val="000000"/>
                </a:solidFill>
                <a:latin typeface="Calibiri"/>
                <a:cs typeface="Arial" panose="020B0604020202020204" pitchFamily="34" charset="0"/>
              </a:rPr>
              <a:t>Service Desk</a:t>
            </a:r>
          </a:p>
          <a:p>
            <a:pPr algn="ctr"/>
            <a:r>
              <a:rPr lang="en-US" sz="975" dirty="0">
                <a:solidFill>
                  <a:srgbClr val="000000"/>
                </a:solidFill>
                <a:latin typeface="Calibiri"/>
                <a:cs typeface="Arial" panose="020B0604020202020204" pitchFamily="34" charset="0"/>
              </a:rPr>
              <a:t> CoE</a:t>
            </a:r>
          </a:p>
        </p:txBody>
      </p:sp>
      <p:sp>
        <p:nvSpPr>
          <p:cNvPr id="28" name="Down Arrow 27"/>
          <p:cNvSpPr/>
          <p:nvPr/>
        </p:nvSpPr>
        <p:spPr>
          <a:xfrm>
            <a:off x="4066953" y="3382188"/>
            <a:ext cx="182881" cy="205740"/>
          </a:xfrm>
          <a:prstGeom prst="downArrow">
            <a:avLst/>
          </a:prstGeom>
          <a:solidFill>
            <a:schemeClr val="bg1">
              <a:lumMod val="50000"/>
            </a:schemeClr>
          </a:solidFill>
          <a:ln w="9525">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en-US" sz="1575" dirty="0">
              <a:solidFill>
                <a:prstClr val="white"/>
              </a:solidFill>
              <a:latin typeface="Calibiri"/>
            </a:endParaRPr>
          </a:p>
        </p:txBody>
      </p:sp>
      <p:sp>
        <p:nvSpPr>
          <p:cNvPr id="29" name="TextBox 28"/>
          <p:cNvSpPr txBox="1"/>
          <p:nvPr/>
        </p:nvSpPr>
        <p:spPr>
          <a:xfrm>
            <a:off x="2893863" y="4338700"/>
            <a:ext cx="2634328" cy="415482"/>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lIns="91424" tIns="45712" rIns="91424" bIns="45712" rtlCol="0" anchor="ctr">
            <a:spAutoFit/>
          </a:bodyPr>
          <a:lstStyle/>
          <a:p>
            <a:pPr algn="ctr"/>
            <a:r>
              <a:rPr lang="en-US" sz="1050" b="1" dirty="0">
                <a:solidFill>
                  <a:srgbClr val="000000"/>
                </a:solidFill>
                <a:latin typeface="Calibiri"/>
              </a:rPr>
              <a:t>Associates</a:t>
            </a:r>
          </a:p>
          <a:p>
            <a:pPr algn="ctr"/>
            <a:r>
              <a:rPr lang="en-US" sz="1050" b="1" dirty="0">
                <a:solidFill>
                  <a:srgbClr val="000000"/>
                </a:solidFill>
                <a:latin typeface="Calibiri"/>
              </a:rPr>
              <a:t>( 100 FTEs)</a:t>
            </a:r>
          </a:p>
        </p:txBody>
      </p:sp>
      <p:sp>
        <p:nvSpPr>
          <p:cNvPr id="30" name="Right Brace 29"/>
          <p:cNvSpPr/>
          <p:nvPr/>
        </p:nvSpPr>
        <p:spPr>
          <a:xfrm rot="5400000">
            <a:off x="4043237" y="3558545"/>
            <a:ext cx="291109" cy="2721092"/>
          </a:xfrm>
          <a:prstGeom prst="rightBrace">
            <a:avLst/>
          </a:prstGeom>
        </p:spPr>
        <p:style>
          <a:lnRef idx="1">
            <a:schemeClr val="dk1"/>
          </a:lnRef>
          <a:fillRef idx="0">
            <a:schemeClr val="dk1"/>
          </a:fillRef>
          <a:effectRef idx="0">
            <a:schemeClr val="dk1"/>
          </a:effectRef>
          <a:fontRef idx="minor">
            <a:schemeClr val="tx1"/>
          </a:fontRef>
        </p:style>
        <p:txBody>
          <a:bodyPr lIns="91424" tIns="45712" rIns="91424" bIns="45712" rtlCol="0" anchor="ctr"/>
          <a:lstStyle/>
          <a:p>
            <a:pPr algn="ctr"/>
            <a:endParaRPr lang="en-US" sz="1575" dirty="0">
              <a:solidFill>
                <a:prstClr val="black"/>
              </a:solidFill>
              <a:latin typeface="Calibiri"/>
            </a:endParaRPr>
          </a:p>
        </p:txBody>
      </p:sp>
      <p:sp>
        <p:nvSpPr>
          <p:cNvPr id="31" name="TextBox 30"/>
          <p:cNvSpPr txBox="1"/>
          <p:nvPr/>
        </p:nvSpPr>
        <p:spPr>
          <a:xfrm>
            <a:off x="1785266" y="5283836"/>
            <a:ext cx="1371600" cy="265441"/>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lIns="91424" tIns="45712" rIns="91424" bIns="45712" rtlCol="0" anchor="ctr">
            <a:spAutoFit/>
          </a:bodyPr>
          <a:lstStyle/>
          <a:p>
            <a:pPr algn="ctr"/>
            <a:r>
              <a:rPr lang="en-US" sz="1125" b="1" dirty="0">
                <a:solidFill>
                  <a:srgbClr val="000000"/>
                </a:solidFill>
                <a:latin typeface="Calibiri"/>
              </a:rPr>
              <a:t>FOS( 15) </a:t>
            </a:r>
            <a:endParaRPr lang="en-US" sz="1125" dirty="0">
              <a:solidFill>
                <a:srgbClr val="000000"/>
              </a:solidFill>
              <a:latin typeface="Calibiri"/>
            </a:endParaRPr>
          </a:p>
        </p:txBody>
      </p:sp>
      <p:sp>
        <p:nvSpPr>
          <p:cNvPr id="32" name="AutoShape 35"/>
          <p:cNvSpPr>
            <a:spLocks noChangeArrowheads="1"/>
          </p:cNvSpPr>
          <p:nvPr/>
        </p:nvSpPr>
        <p:spPr bwMode="auto">
          <a:xfrm>
            <a:off x="3384909" y="3643611"/>
            <a:ext cx="1371600" cy="298836"/>
          </a:xfrm>
          <a:prstGeom prst="rect">
            <a:avLst/>
          </a:prstGeom>
          <a:ln>
            <a:headEnd/>
            <a:tailEn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91424" tIns="45712" rIns="91424" bIns="45712" anchor="ctr"/>
          <a:lstStyle/>
          <a:p>
            <a:pPr algn="ctr"/>
            <a:r>
              <a:rPr lang="en-US" sz="1125" b="1" kern="0" dirty="0">
                <a:solidFill>
                  <a:srgbClr val="000000"/>
                </a:solidFill>
                <a:latin typeface="Calibiri"/>
                <a:cs typeface="Calibri" pitchFamily="34" charset="0"/>
              </a:rPr>
              <a:t>Team Lead ( 10)</a:t>
            </a:r>
          </a:p>
        </p:txBody>
      </p:sp>
      <p:sp>
        <p:nvSpPr>
          <p:cNvPr id="33" name="Down Arrow 32"/>
          <p:cNvSpPr/>
          <p:nvPr/>
        </p:nvSpPr>
        <p:spPr>
          <a:xfrm>
            <a:off x="4050613" y="4054287"/>
            <a:ext cx="182881" cy="205740"/>
          </a:xfrm>
          <a:prstGeom prst="downArrow">
            <a:avLst/>
          </a:prstGeom>
          <a:solidFill>
            <a:schemeClr val="bg1">
              <a:lumMod val="50000"/>
            </a:schemeClr>
          </a:solidFill>
          <a:ln w="9525">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en-US" sz="1575" dirty="0">
              <a:solidFill>
                <a:prstClr val="white"/>
              </a:solidFill>
              <a:latin typeface="Calibiri"/>
            </a:endParaRPr>
          </a:p>
        </p:txBody>
      </p:sp>
      <p:sp>
        <p:nvSpPr>
          <p:cNvPr id="34" name="TextBox 33"/>
          <p:cNvSpPr txBox="1"/>
          <p:nvPr/>
        </p:nvSpPr>
        <p:spPr>
          <a:xfrm>
            <a:off x="3276611" y="5283836"/>
            <a:ext cx="1371600" cy="265441"/>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lIns="91424" tIns="45712" rIns="91424" bIns="45712" rtlCol="0" anchor="ctr">
            <a:spAutoFit/>
          </a:bodyPr>
          <a:lstStyle/>
          <a:p>
            <a:pPr algn="ctr"/>
            <a:r>
              <a:rPr lang="en-US" sz="1125" dirty="0">
                <a:solidFill>
                  <a:srgbClr val="000000"/>
                </a:solidFill>
                <a:latin typeface="Calibiri"/>
              </a:rPr>
              <a:t> </a:t>
            </a:r>
            <a:r>
              <a:rPr lang="en-US" sz="1125" b="1" dirty="0">
                <a:solidFill>
                  <a:srgbClr val="000000"/>
                </a:solidFill>
                <a:latin typeface="Calibiri"/>
              </a:rPr>
              <a:t>Trainer  (1)</a:t>
            </a:r>
            <a:endParaRPr lang="en-US" sz="1125" dirty="0">
              <a:solidFill>
                <a:srgbClr val="000000"/>
              </a:solidFill>
              <a:latin typeface="Calibiri"/>
            </a:endParaRPr>
          </a:p>
        </p:txBody>
      </p:sp>
      <p:sp>
        <p:nvSpPr>
          <p:cNvPr id="35" name="TextBox 34"/>
          <p:cNvSpPr txBox="1"/>
          <p:nvPr/>
        </p:nvSpPr>
        <p:spPr>
          <a:xfrm>
            <a:off x="6027784" y="5283836"/>
            <a:ext cx="1133555" cy="265441"/>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lIns="91424" tIns="45712" rIns="91424" bIns="45712" rtlCol="0" anchor="ctr">
            <a:spAutoFit/>
          </a:bodyPr>
          <a:lstStyle/>
          <a:p>
            <a:pPr algn="ctr"/>
            <a:r>
              <a:rPr lang="en-US" sz="1125" dirty="0">
                <a:solidFill>
                  <a:srgbClr val="000000"/>
                </a:solidFill>
                <a:latin typeface="Calibiri"/>
              </a:rPr>
              <a:t> </a:t>
            </a:r>
            <a:r>
              <a:rPr lang="en-US" sz="1125" b="1" dirty="0">
                <a:solidFill>
                  <a:srgbClr val="000000"/>
                </a:solidFill>
                <a:latin typeface="Calibiri"/>
              </a:rPr>
              <a:t>QC(3)</a:t>
            </a:r>
            <a:endParaRPr lang="en-US" sz="1125" dirty="0">
              <a:solidFill>
                <a:srgbClr val="000000"/>
              </a:solidFill>
              <a:latin typeface="Calibiri"/>
            </a:endParaRPr>
          </a:p>
        </p:txBody>
      </p:sp>
      <p:sp>
        <p:nvSpPr>
          <p:cNvPr id="37" name="Rectangle 36"/>
          <p:cNvSpPr/>
          <p:nvPr/>
        </p:nvSpPr>
        <p:spPr>
          <a:xfrm>
            <a:off x="2932260" y="1649816"/>
            <a:ext cx="2292063" cy="411480"/>
          </a:xfrm>
          <a:prstGeom prst="rect">
            <a:avLst/>
          </a:prstGeom>
          <a:ln/>
        </p:spPr>
        <p:style>
          <a:lnRef idx="1">
            <a:schemeClr val="accent5"/>
          </a:lnRef>
          <a:fillRef idx="2">
            <a:schemeClr val="accent5"/>
          </a:fillRef>
          <a:effectRef idx="1">
            <a:schemeClr val="accent5"/>
          </a:effectRef>
          <a:fontRef idx="minor">
            <a:schemeClr val="dk1"/>
          </a:fontRef>
        </p:style>
        <p:txBody>
          <a:bodyPr lIns="91424" tIns="45712" rIns="91424" bIns="45712" rtlCol="0" anchor="ctr"/>
          <a:lstStyle/>
          <a:p>
            <a:pPr algn="ctr" defTabSz="914240" fontAlgn="base">
              <a:spcBef>
                <a:spcPct val="0"/>
              </a:spcBef>
              <a:spcAft>
                <a:spcPct val="0"/>
              </a:spcAft>
              <a:defRPr/>
            </a:pPr>
            <a:r>
              <a:rPr lang="en-US" sz="825" b="1" kern="0" dirty="0">
                <a:solidFill>
                  <a:schemeClr val="tx1"/>
                </a:solidFill>
                <a:latin typeface="Arial"/>
                <a:cs typeface="Arial" panose="020B0604020202020204" pitchFamily="34" charset="0"/>
              </a:rPr>
              <a:t>Rajesh Chandran</a:t>
            </a:r>
          </a:p>
          <a:p>
            <a:pPr algn="ctr" defTabSz="914240" fontAlgn="base">
              <a:spcBef>
                <a:spcPct val="0"/>
              </a:spcBef>
              <a:spcAft>
                <a:spcPct val="0"/>
              </a:spcAft>
              <a:defRPr/>
            </a:pPr>
            <a:r>
              <a:rPr lang="en-US" sz="825" kern="0" dirty="0">
                <a:solidFill>
                  <a:schemeClr val="tx1"/>
                </a:solidFill>
                <a:latin typeface="Arial"/>
                <a:cs typeface="Arial" panose="020B0604020202020204" pitchFamily="34" charset="0"/>
              </a:rPr>
              <a:t>Head – CEM COE  Services</a:t>
            </a:r>
          </a:p>
        </p:txBody>
      </p:sp>
      <p:sp>
        <p:nvSpPr>
          <p:cNvPr id="38" name="TextBox 37"/>
          <p:cNvSpPr txBox="1"/>
          <p:nvPr/>
        </p:nvSpPr>
        <p:spPr>
          <a:xfrm>
            <a:off x="4713834" y="5289281"/>
            <a:ext cx="1246910" cy="265441"/>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lIns="91424" tIns="45712" rIns="91424" bIns="45712" rtlCol="0" anchor="ctr">
            <a:spAutoFit/>
          </a:bodyPr>
          <a:lstStyle/>
          <a:p>
            <a:pPr algn="ctr"/>
            <a:r>
              <a:rPr lang="en-US" sz="1125" b="1" dirty="0">
                <a:solidFill>
                  <a:srgbClr val="000000"/>
                </a:solidFill>
                <a:latin typeface="Calibiri"/>
              </a:rPr>
              <a:t>DIP Checker (6)</a:t>
            </a:r>
          </a:p>
        </p:txBody>
      </p:sp>
      <p:pic>
        <p:nvPicPr>
          <p:cNvPr id="40" name="Picture 3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259163" y="1643178"/>
            <a:ext cx="464615" cy="44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Down Arrow 40"/>
          <p:cNvSpPr/>
          <p:nvPr/>
        </p:nvSpPr>
        <p:spPr>
          <a:xfrm>
            <a:off x="4040173" y="2117903"/>
            <a:ext cx="182881" cy="205740"/>
          </a:xfrm>
          <a:prstGeom prst="downArrow">
            <a:avLst/>
          </a:prstGeom>
          <a:solidFill>
            <a:schemeClr val="bg1">
              <a:lumMod val="50000"/>
            </a:schemeClr>
          </a:solidFill>
          <a:ln w="9525">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en-US" sz="1575" dirty="0">
              <a:solidFill>
                <a:prstClr val="white"/>
              </a:solidFill>
              <a:latin typeface="Calibiri"/>
            </a:endParaRPr>
          </a:p>
        </p:txBody>
      </p:sp>
      <p:sp>
        <p:nvSpPr>
          <p:cNvPr id="47" name="Down Arrow 46"/>
          <p:cNvSpPr/>
          <p:nvPr/>
        </p:nvSpPr>
        <p:spPr>
          <a:xfrm>
            <a:off x="4036289" y="1468037"/>
            <a:ext cx="182881" cy="205740"/>
          </a:xfrm>
          <a:prstGeom prst="downArrow">
            <a:avLst/>
          </a:prstGeom>
          <a:solidFill>
            <a:schemeClr val="bg1">
              <a:lumMod val="50000"/>
            </a:schemeClr>
          </a:solidFill>
          <a:ln w="9525">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en-US" sz="1575" dirty="0">
              <a:solidFill>
                <a:prstClr val="white"/>
              </a:solidFill>
              <a:latin typeface="Calibiri"/>
            </a:endParaRPr>
          </a:p>
        </p:txBody>
      </p:sp>
      <p:sp>
        <p:nvSpPr>
          <p:cNvPr id="48" name="Rectangle 47"/>
          <p:cNvSpPr/>
          <p:nvPr/>
        </p:nvSpPr>
        <p:spPr>
          <a:xfrm>
            <a:off x="5935395" y="1643179"/>
            <a:ext cx="1026288" cy="441950"/>
          </a:xfrm>
          <a:prstGeom prst="rect">
            <a:avLst/>
          </a:prstGeom>
          <a:solidFill>
            <a:srgbClr val="003399">
              <a:lumMod val="20000"/>
              <a:lumOff val="80000"/>
            </a:srgbClr>
          </a:solidFill>
          <a:ln w="9525" cap="flat" cmpd="sng" algn="ctr">
            <a:solidFill>
              <a:srgbClr val="FFFFFF"/>
            </a:solidFill>
            <a:prstDash val="solid"/>
          </a:ln>
          <a:effectLst>
            <a:outerShdw blurRad="50800" dist="12700" dir="5400000" algn="t" rotWithShape="0">
              <a:prstClr val="black">
                <a:alpha val="40000"/>
              </a:prstClr>
            </a:outerShdw>
          </a:effectLst>
        </p:spPr>
        <p:txBody>
          <a:bodyPr lIns="91424" tIns="45712" rIns="91424" bIns="45712" rtlCol="0" anchor="ctr"/>
          <a:lstStyle/>
          <a:p>
            <a:pPr algn="ctr" defTabSz="914240">
              <a:defRPr/>
            </a:pPr>
            <a:endParaRPr lang="en-US" sz="825" kern="0" dirty="0">
              <a:solidFill>
                <a:srgbClr val="3C3834"/>
              </a:solidFill>
              <a:latin typeface="Arial"/>
              <a:cs typeface="Arial" panose="020B0604020202020204" pitchFamily="34" charset="0"/>
            </a:endParaRPr>
          </a:p>
          <a:p>
            <a:pPr algn="ctr" defTabSz="914240">
              <a:defRPr/>
            </a:pPr>
            <a:r>
              <a:rPr lang="en-US" sz="825" kern="0" dirty="0">
                <a:solidFill>
                  <a:srgbClr val="3C3834"/>
                </a:solidFill>
                <a:latin typeface="Arial"/>
                <a:cs typeface="Arial" panose="020B0604020202020204" pitchFamily="34" charset="0"/>
              </a:rPr>
              <a:t>BRM</a:t>
            </a:r>
          </a:p>
        </p:txBody>
      </p:sp>
      <p:sp>
        <p:nvSpPr>
          <p:cNvPr id="49" name="Rectangle 19"/>
          <p:cNvSpPr>
            <a:spLocks noChangeArrowheads="1"/>
          </p:cNvSpPr>
          <p:nvPr/>
        </p:nvSpPr>
        <p:spPr bwMode="auto">
          <a:xfrm>
            <a:off x="7504394" y="1002032"/>
            <a:ext cx="1198550" cy="486917"/>
          </a:xfrm>
          <a:prstGeom prst="rect">
            <a:avLst/>
          </a:prstGeom>
          <a:solidFill>
            <a:srgbClr val="E4E6E3"/>
          </a:solidFill>
          <a:ln w="9525" algn="ctr">
            <a:noFill/>
            <a:miter lim="800000"/>
            <a:headEnd/>
            <a:tailEnd/>
          </a:ln>
          <a:effectLst>
            <a:outerShdw blurRad="63500" sx="102000" sy="102000" algn="ctr" rotWithShape="0">
              <a:prstClr val="black">
                <a:alpha val="40000"/>
              </a:prstClr>
            </a:outerShdw>
          </a:effectLst>
        </p:spPr>
        <p:txBody>
          <a:bodyPr lIns="0" tIns="45708" rIns="0" bIns="45708" anchor="ctr"/>
          <a:lstStyle/>
          <a:p>
            <a:pPr algn="ctr" defTabSz="857100" eaLnBrk="0" hangingPunct="0">
              <a:buClr>
                <a:srgbClr val="E82C00"/>
              </a:buClr>
              <a:buSzPct val="65000"/>
              <a:defRPr/>
            </a:pPr>
            <a:r>
              <a:rPr lang="sv-SE" sz="1125" b="1" kern="0" dirty="0">
                <a:solidFill>
                  <a:sysClr val="windowText" lastClr="000000"/>
                </a:solidFill>
                <a:latin typeface="Calibiri"/>
                <a:cs typeface="Calibri" pitchFamily="34" charset="0"/>
              </a:rPr>
              <a:t>Exec Sponsor</a:t>
            </a:r>
          </a:p>
        </p:txBody>
      </p:sp>
      <p:sp>
        <p:nvSpPr>
          <p:cNvPr id="50" name="Left-Right Arrow 49"/>
          <p:cNvSpPr/>
          <p:nvPr/>
        </p:nvSpPr>
        <p:spPr>
          <a:xfrm>
            <a:off x="6975587" y="1814447"/>
            <a:ext cx="410307" cy="172667"/>
          </a:xfrm>
          <a:prstGeom prst="leftRightArrow">
            <a:avLst/>
          </a:prstGeom>
          <a:solidFill>
            <a:schemeClr val="bg1">
              <a:lumMod val="50000"/>
            </a:schemeClr>
          </a:solidFill>
          <a:ln w="9525">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en-US" sz="1575">
              <a:solidFill>
                <a:prstClr val="white"/>
              </a:solidFill>
              <a:latin typeface="Calibiri"/>
            </a:endParaRPr>
          </a:p>
        </p:txBody>
      </p:sp>
      <p:sp>
        <p:nvSpPr>
          <p:cNvPr id="51" name="Left-Right Arrow 50"/>
          <p:cNvSpPr/>
          <p:nvPr/>
        </p:nvSpPr>
        <p:spPr>
          <a:xfrm>
            <a:off x="6965111" y="1163790"/>
            <a:ext cx="373007" cy="172667"/>
          </a:xfrm>
          <a:prstGeom prst="leftRightArrow">
            <a:avLst/>
          </a:prstGeom>
          <a:solidFill>
            <a:schemeClr val="bg1">
              <a:lumMod val="50000"/>
            </a:schemeClr>
          </a:solidFill>
          <a:ln w="9525">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en-US" sz="1575">
              <a:solidFill>
                <a:prstClr val="white"/>
              </a:solidFill>
              <a:latin typeface="Calibiri"/>
            </a:endParaRPr>
          </a:p>
        </p:txBody>
      </p:sp>
      <p:sp>
        <p:nvSpPr>
          <p:cNvPr id="52" name="Down Arrow 51"/>
          <p:cNvSpPr/>
          <p:nvPr/>
        </p:nvSpPr>
        <p:spPr>
          <a:xfrm>
            <a:off x="4061153" y="2780746"/>
            <a:ext cx="182881" cy="205740"/>
          </a:xfrm>
          <a:prstGeom prst="downArrow">
            <a:avLst/>
          </a:prstGeom>
          <a:solidFill>
            <a:schemeClr val="bg1">
              <a:lumMod val="50000"/>
            </a:schemeClr>
          </a:solidFill>
          <a:ln w="9525">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en-US" sz="1575" dirty="0">
              <a:solidFill>
                <a:prstClr val="white"/>
              </a:solidFill>
              <a:latin typeface="Calibiri"/>
            </a:endParaRPr>
          </a:p>
        </p:txBody>
      </p:sp>
      <p:sp>
        <p:nvSpPr>
          <p:cNvPr id="53" name="AutoShape 35"/>
          <p:cNvSpPr>
            <a:spLocks noChangeArrowheads="1"/>
          </p:cNvSpPr>
          <p:nvPr/>
        </p:nvSpPr>
        <p:spPr bwMode="auto">
          <a:xfrm>
            <a:off x="3053138" y="3000625"/>
            <a:ext cx="2149182" cy="305549"/>
          </a:xfrm>
          <a:prstGeom prst="rect">
            <a:avLst/>
          </a:prstGeom>
          <a:ln>
            <a:headEnd/>
            <a:tailEn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91424" tIns="45712" rIns="91424" bIns="45712" anchor="ctr"/>
          <a:lstStyle/>
          <a:p>
            <a:pPr algn="ctr"/>
            <a:r>
              <a:rPr lang="en-US" sz="1125" b="1" kern="0" dirty="0">
                <a:solidFill>
                  <a:srgbClr val="000000"/>
                </a:solidFill>
                <a:latin typeface="Calibiri"/>
                <a:cs typeface="Calibri" pitchFamily="34" charset="0"/>
              </a:rPr>
              <a:t>Project Supervisors(4)</a:t>
            </a:r>
          </a:p>
        </p:txBody>
      </p:sp>
      <p:pic>
        <p:nvPicPr>
          <p:cNvPr id="55" name="Picture 2" descr="https://www.myfundbucket.com/images/team_3.png"/>
          <p:cNvPicPr>
            <a:picLocks noChangeAspect="1" noChangeArrowheads="1"/>
          </p:cNvPicPr>
          <p:nvPr/>
        </p:nvPicPr>
        <p:blipFill>
          <a:blip r:embed="rId4"/>
          <a:srcRect/>
          <a:stretch>
            <a:fillRect/>
          </a:stretch>
        </p:blipFill>
        <p:spPr bwMode="auto">
          <a:xfrm>
            <a:off x="5364798" y="2345434"/>
            <a:ext cx="269425" cy="347006"/>
          </a:xfrm>
          <a:prstGeom prst="ellipse">
            <a:avLst/>
          </a:prstGeom>
          <a:noFill/>
          <a:ln>
            <a:noFill/>
          </a:ln>
          <a:effectLst>
            <a:glow rad="63500">
              <a:schemeClr val="tx1">
                <a:lumMod val="50000"/>
                <a:lumOff val="50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56" name="Picture 5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279704" y="1067923"/>
            <a:ext cx="464615" cy="348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59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565707" y="1450197"/>
            <a:ext cx="2391776" cy="1350351"/>
            <a:chOff x="773256" y="2721220"/>
            <a:chExt cx="2413000" cy="1800468"/>
          </a:xfrm>
        </p:grpSpPr>
        <p:cxnSp>
          <p:nvCxnSpPr>
            <p:cNvPr id="68" name="Straight Connector 67"/>
            <p:cNvCxnSpPr/>
            <p:nvPr/>
          </p:nvCxnSpPr>
          <p:spPr>
            <a:xfrm>
              <a:off x="830028" y="3136558"/>
              <a:ext cx="1828800" cy="0"/>
            </a:xfrm>
            <a:prstGeom prst="line">
              <a:avLst/>
            </a:prstGeom>
            <a:noFill/>
            <a:ln w="12700" cap="flat" cmpd="sng" algn="ctr">
              <a:solidFill>
                <a:srgbClr val="000000">
                  <a:lumMod val="75000"/>
                  <a:lumOff val="25000"/>
                </a:srgbClr>
              </a:solidFill>
              <a:prstDash val="sysDash"/>
            </a:ln>
            <a:effectLst/>
          </p:spPr>
        </p:cxnSp>
        <p:sp>
          <p:nvSpPr>
            <p:cNvPr id="69" name="TextBox 127"/>
            <p:cNvSpPr txBox="1"/>
            <p:nvPr/>
          </p:nvSpPr>
          <p:spPr>
            <a:xfrm>
              <a:off x="773256" y="2721220"/>
              <a:ext cx="1949600" cy="861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solidFill>
                    <a:srgbClr val="0063BE"/>
                  </a:solidFill>
                  <a:cs typeface="Arial" panose="020B0604020202020204" pitchFamily="34" charset="0"/>
                </a:rPr>
                <a:t>Leads funnel	</a:t>
              </a:r>
            </a:p>
          </p:txBody>
        </p:sp>
        <p:sp>
          <p:nvSpPr>
            <p:cNvPr id="70" name="TextBox 105"/>
            <p:cNvSpPr txBox="1"/>
            <p:nvPr/>
          </p:nvSpPr>
          <p:spPr>
            <a:xfrm>
              <a:off x="796767" y="3167471"/>
              <a:ext cx="2389489" cy="13542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buFont typeface="Arial" panose="020B0604020202020204" pitchFamily="34" charset="0"/>
                <a:buChar char="•"/>
                <a:defRPr/>
              </a:pPr>
              <a:r>
                <a:rPr lang="en-US" sz="1200" dirty="0">
                  <a:cs typeface="Calibri" panose="020F0502020204030204" pitchFamily="34" charset="0"/>
                </a:rPr>
                <a:t>Through various  sources we will collect Leads (Digital Marketing/ Buy Data / Cold Calling)  and submit these leads into BGPML CRM.</a:t>
              </a:r>
            </a:p>
          </p:txBody>
        </p:sp>
      </p:grpSp>
      <p:grpSp>
        <p:nvGrpSpPr>
          <p:cNvPr id="71" name="Group 70"/>
          <p:cNvGrpSpPr/>
          <p:nvPr/>
        </p:nvGrpSpPr>
        <p:grpSpPr>
          <a:xfrm>
            <a:off x="3404946" y="1059054"/>
            <a:ext cx="2748920" cy="1521241"/>
            <a:chOff x="829948" y="2737189"/>
            <a:chExt cx="3318083" cy="2028319"/>
          </a:xfrm>
        </p:grpSpPr>
        <p:cxnSp>
          <p:nvCxnSpPr>
            <p:cNvPr id="72" name="Straight Connector 71"/>
            <p:cNvCxnSpPr/>
            <p:nvPr/>
          </p:nvCxnSpPr>
          <p:spPr>
            <a:xfrm>
              <a:off x="878556" y="3164542"/>
              <a:ext cx="2834640" cy="0"/>
            </a:xfrm>
            <a:prstGeom prst="line">
              <a:avLst/>
            </a:prstGeom>
            <a:noFill/>
            <a:ln w="12700" cap="flat" cmpd="sng" algn="ctr">
              <a:solidFill>
                <a:srgbClr val="000000">
                  <a:lumMod val="75000"/>
                  <a:lumOff val="25000"/>
                </a:srgbClr>
              </a:solidFill>
              <a:prstDash val="sysDash"/>
            </a:ln>
            <a:effectLst/>
          </p:spPr>
        </p:cxnSp>
        <p:sp>
          <p:nvSpPr>
            <p:cNvPr id="73" name="TextBox 127"/>
            <p:cNvSpPr txBox="1"/>
            <p:nvPr/>
          </p:nvSpPr>
          <p:spPr>
            <a:xfrm>
              <a:off x="829948" y="2737189"/>
              <a:ext cx="3206282" cy="4924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solidFill>
                    <a:srgbClr val="D6492A"/>
                  </a:solidFill>
                  <a:cs typeface="Arial" panose="020B0604020202020204" pitchFamily="34" charset="0"/>
                </a:rPr>
                <a:t>Lead to BGPML CRM</a:t>
              </a:r>
            </a:p>
          </p:txBody>
        </p:sp>
        <p:sp>
          <p:nvSpPr>
            <p:cNvPr id="74" name="TextBox 105"/>
            <p:cNvSpPr txBox="1"/>
            <p:nvPr/>
          </p:nvSpPr>
          <p:spPr>
            <a:xfrm>
              <a:off x="855167" y="3165071"/>
              <a:ext cx="3292864" cy="160043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069" indent="-169069">
                <a:buFont typeface="Arial" panose="020B0604020202020204" pitchFamily="34" charset="0"/>
                <a:buChar char="•"/>
                <a:defRPr/>
              </a:pPr>
              <a:r>
                <a:rPr lang="en-US" sz="1200" dirty="0">
                  <a:solidFill>
                    <a:prstClr val="black"/>
                  </a:solidFill>
                  <a:cs typeface="Calibri" panose="020F0502020204030204" pitchFamily="34" charset="0"/>
                </a:rPr>
                <a:t>All the endorsed leads for particular location come </a:t>
              </a:r>
              <a:r>
                <a:rPr lang="en-US" sz="1200" dirty="0" err="1">
                  <a:solidFill>
                    <a:prstClr val="black"/>
                  </a:solidFill>
                  <a:cs typeface="Calibri" panose="020F0502020204030204" pitchFamily="34" charset="0"/>
                </a:rPr>
                <a:t>toBGPML</a:t>
              </a:r>
              <a:r>
                <a:rPr lang="en-US" sz="1200" dirty="0">
                  <a:solidFill>
                    <a:prstClr val="black"/>
                  </a:solidFill>
                  <a:cs typeface="Calibri" panose="020F0502020204030204" pitchFamily="34" charset="0"/>
                </a:rPr>
                <a:t> CRM via APIs’ or email in real time. Here we shall get all of the required fields  viz.  telephone numbers, address and pin code. </a:t>
              </a:r>
            </a:p>
          </p:txBody>
        </p:sp>
      </p:grpSp>
      <p:grpSp>
        <p:nvGrpSpPr>
          <p:cNvPr id="75" name="Group 74"/>
          <p:cNvGrpSpPr/>
          <p:nvPr/>
        </p:nvGrpSpPr>
        <p:grpSpPr>
          <a:xfrm>
            <a:off x="6636325" y="1571242"/>
            <a:ext cx="2405467" cy="1538694"/>
            <a:chOff x="840720" y="2708788"/>
            <a:chExt cx="2320685" cy="2051594"/>
          </a:xfrm>
        </p:grpSpPr>
        <p:cxnSp>
          <p:nvCxnSpPr>
            <p:cNvPr id="76" name="Straight Connector 75"/>
            <p:cNvCxnSpPr/>
            <p:nvPr/>
          </p:nvCxnSpPr>
          <p:spPr>
            <a:xfrm>
              <a:off x="840720" y="3110698"/>
              <a:ext cx="1828800" cy="0"/>
            </a:xfrm>
            <a:prstGeom prst="line">
              <a:avLst/>
            </a:prstGeom>
            <a:noFill/>
            <a:ln w="12700" cap="flat" cmpd="sng" algn="ctr">
              <a:solidFill>
                <a:srgbClr val="000000">
                  <a:lumMod val="75000"/>
                  <a:lumOff val="25000"/>
                </a:srgbClr>
              </a:solidFill>
              <a:prstDash val="sysDash"/>
            </a:ln>
            <a:effectLst/>
          </p:spPr>
        </p:cxnSp>
        <p:sp>
          <p:nvSpPr>
            <p:cNvPr id="77" name="TextBox 127"/>
            <p:cNvSpPr txBox="1"/>
            <p:nvPr/>
          </p:nvSpPr>
          <p:spPr>
            <a:xfrm>
              <a:off x="890897" y="2708788"/>
              <a:ext cx="2270508" cy="49244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solidFill>
                    <a:srgbClr val="00B050"/>
                  </a:solidFill>
                  <a:cs typeface="Arial" panose="020B0604020202020204" pitchFamily="34" charset="0"/>
                </a:rPr>
                <a:t>Take appointment </a:t>
              </a:r>
            </a:p>
          </p:txBody>
        </p:sp>
        <p:sp>
          <p:nvSpPr>
            <p:cNvPr id="78" name="TextBox 105"/>
            <p:cNvSpPr txBox="1"/>
            <p:nvPr/>
          </p:nvSpPr>
          <p:spPr>
            <a:xfrm>
              <a:off x="862813" y="3159942"/>
              <a:ext cx="2287082" cy="16004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8588" indent="-128588">
                <a:buFont typeface="Arial" panose="020B0604020202020204" pitchFamily="34" charset="0"/>
                <a:buChar char="•"/>
                <a:defRPr/>
              </a:pPr>
              <a:r>
                <a:rPr lang="en-US" sz="1200" dirty="0">
                  <a:solidFill>
                    <a:prstClr val="black"/>
                  </a:solidFill>
                  <a:cs typeface="Calibri" panose="020F0502020204030204" pitchFamily="34" charset="0"/>
                </a:rPr>
                <a:t>Once leads come in  CRM, executive will make calls to the customers and fix their appointments, and would update to the </a:t>
              </a:r>
              <a:r>
                <a:rPr lang="en-US" sz="1200" dirty="0" err="1">
                  <a:solidFill>
                    <a:prstClr val="black"/>
                  </a:solidFill>
                  <a:cs typeface="Calibri" panose="020F0502020204030204" pitchFamily="34" charset="0"/>
                </a:rPr>
                <a:t>Fos</a:t>
              </a:r>
              <a:r>
                <a:rPr lang="en-US" sz="1200" dirty="0">
                  <a:solidFill>
                    <a:prstClr val="black"/>
                  </a:solidFill>
                  <a:cs typeface="Calibri" panose="020F0502020204030204" pitchFamily="34" charset="0"/>
                </a:rPr>
                <a:t>’ </a:t>
              </a:r>
            </a:p>
            <a:p>
              <a:pPr marL="128588" indent="-128588">
                <a:buFont typeface="Arial" panose="020B0604020202020204" pitchFamily="34" charset="0"/>
                <a:buChar char="•"/>
                <a:defRPr/>
              </a:pPr>
              <a:endParaRPr lang="en-US" sz="1200" dirty="0">
                <a:solidFill>
                  <a:prstClr val="black"/>
                </a:solidFill>
                <a:cs typeface="Calibri" panose="020F0502020204030204" pitchFamily="34" charset="0"/>
              </a:endParaRPr>
            </a:p>
          </p:txBody>
        </p:sp>
      </p:grpSp>
      <p:grpSp>
        <p:nvGrpSpPr>
          <p:cNvPr id="79" name="Group 78"/>
          <p:cNvGrpSpPr/>
          <p:nvPr/>
        </p:nvGrpSpPr>
        <p:grpSpPr>
          <a:xfrm>
            <a:off x="374814" y="3093959"/>
            <a:ext cx="2894018" cy="2842306"/>
            <a:chOff x="617213" y="2625613"/>
            <a:chExt cx="3493221" cy="3586336"/>
          </a:xfrm>
        </p:grpSpPr>
        <p:cxnSp>
          <p:nvCxnSpPr>
            <p:cNvPr id="80" name="Straight Connector 79"/>
            <p:cNvCxnSpPr/>
            <p:nvPr/>
          </p:nvCxnSpPr>
          <p:spPr>
            <a:xfrm>
              <a:off x="952647" y="3014955"/>
              <a:ext cx="2571838" cy="482"/>
            </a:xfrm>
            <a:prstGeom prst="line">
              <a:avLst/>
            </a:prstGeom>
            <a:noFill/>
            <a:ln w="12700" cap="flat" cmpd="sng" algn="ctr">
              <a:solidFill>
                <a:srgbClr val="000000">
                  <a:lumMod val="75000"/>
                  <a:lumOff val="25000"/>
                </a:srgbClr>
              </a:solidFill>
              <a:prstDash val="sysDash"/>
            </a:ln>
            <a:effectLst/>
          </p:spPr>
        </p:cxnSp>
        <p:sp>
          <p:nvSpPr>
            <p:cNvPr id="81" name="TextBox 127"/>
            <p:cNvSpPr txBox="1"/>
            <p:nvPr/>
          </p:nvSpPr>
          <p:spPr>
            <a:xfrm>
              <a:off x="617213" y="2625613"/>
              <a:ext cx="3493221" cy="46601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solidFill>
                    <a:srgbClr val="55A51C">
                      <a:lumMod val="75000"/>
                    </a:srgbClr>
                  </a:solidFill>
                  <a:latin typeface="Myriad Pro"/>
                  <a:cs typeface="Arial" panose="020B0604020202020204" pitchFamily="34" charset="0"/>
                </a:rPr>
                <a:t>     Product Advisory</a:t>
              </a:r>
            </a:p>
          </p:txBody>
        </p:sp>
        <p:sp>
          <p:nvSpPr>
            <p:cNvPr id="82" name="TextBox 105"/>
            <p:cNvSpPr txBox="1"/>
            <p:nvPr/>
          </p:nvSpPr>
          <p:spPr>
            <a:xfrm>
              <a:off x="884314" y="3066369"/>
              <a:ext cx="2884887" cy="31455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buFont typeface="Arial" panose="020B0604020202020204" pitchFamily="34" charset="0"/>
                <a:buChar char="•"/>
                <a:defRPr/>
              </a:pPr>
              <a:r>
                <a:rPr lang="en-US" sz="1200" dirty="0">
                  <a:solidFill>
                    <a:prstClr val="black"/>
                  </a:solidFill>
                  <a:cs typeface="Calibri" panose="020F0502020204030204" pitchFamily="34" charset="0"/>
                </a:rPr>
                <a:t>FOS will also call to the customers as per scheduled time and advise them about the product and if customer is </a:t>
              </a:r>
              <a:r>
                <a:rPr lang="en-US" sz="1200" dirty="0" err="1">
                  <a:solidFill>
                    <a:prstClr val="black"/>
                  </a:solidFill>
                  <a:cs typeface="Calibri" panose="020F0502020204030204" pitchFamily="34" charset="0"/>
                </a:rPr>
                <a:t>convencened</a:t>
              </a:r>
              <a:r>
                <a:rPr lang="en-US" sz="1200" dirty="0">
                  <a:solidFill>
                    <a:prstClr val="black"/>
                  </a:solidFill>
                  <a:cs typeface="Calibri" panose="020F0502020204030204" pitchFamily="34" charset="0"/>
                </a:rPr>
                <a:t> then FOS will close this lead.  FOS will collect below documents from customer</a:t>
              </a:r>
              <a:r>
                <a:rPr lang="en-US" sz="1200" dirty="0">
                  <a:cs typeface="Calibri" panose="020F0502020204030204" pitchFamily="34" charset="0"/>
                </a:rPr>
                <a:t> and submit to BGPML.</a:t>
              </a:r>
            </a:p>
            <a:p>
              <a:pPr marL="214313" indent="-214313">
                <a:buFont typeface="Arial" panose="020B0604020202020204" pitchFamily="34" charset="0"/>
                <a:buChar char="•"/>
                <a:defRPr/>
              </a:pPr>
              <a:r>
                <a:rPr lang="en-US" sz="1200" dirty="0">
                  <a:solidFill>
                    <a:srgbClr val="FF0000"/>
                  </a:solidFill>
                  <a:cs typeface="Calibri" panose="020F0502020204030204" pitchFamily="34" charset="0"/>
                </a:rPr>
                <a:t>- Niche form</a:t>
              </a:r>
            </a:p>
            <a:p>
              <a:pPr marL="214313" indent="-214313">
                <a:buFont typeface="Arial" panose="020B0604020202020204" pitchFamily="34" charset="0"/>
                <a:buChar char="•"/>
                <a:defRPr/>
              </a:pPr>
              <a:r>
                <a:rPr lang="en-US" sz="1200" dirty="0">
                  <a:solidFill>
                    <a:srgbClr val="FF0000"/>
                  </a:solidFill>
                  <a:cs typeface="Calibri" panose="020F0502020204030204" pitchFamily="34" charset="0"/>
                </a:rPr>
                <a:t>- annexure form</a:t>
              </a:r>
            </a:p>
            <a:p>
              <a:pPr marL="214313" indent="-214313">
                <a:buFont typeface="Arial" panose="020B0604020202020204" pitchFamily="34" charset="0"/>
                <a:buChar char="•"/>
                <a:defRPr/>
              </a:pPr>
              <a:r>
                <a:rPr lang="en-US" sz="1200" dirty="0">
                  <a:solidFill>
                    <a:srgbClr val="FF0000"/>
                  </a:solidFill>
                  <a:cs typeface="Calibri" panose="020F0502020204030204" pitchFamily="34" charset="0"/>
                </a:rPr>
                <a:t>- Customer KYC( address proof)</a:t>
              </a:r>
            </a:p>
            <a:p>
              <a:pPr marL="214313" indent="-214313">
                <a:buFont typeface="Arial" panose="020B0604020202020204" pitchFamily="34" charset="0"/>
                <a:buChar char="•"/>
                <a:defRPr/>
              </a:pPr>
              <a:r>
                <a:rPr lang="en-US" sz="1200" dirty="0">
                  <a:solidFill>
                    <a:srgbClr val="FF0000"/>
                  </a:solidFill>
                  <a:cs typeface="Calibri" panose="020F0502020204030204" pitchFamily="34" charset="0"/>
                </a:rPr>
                <a:t>- </a:t>
              </a:r>
              <a:r>
                <a:rPr lang="en-US" sz="1200" dirty="0" err="1">
                  <a:solidFill>
                    <a:srgbClr val="FF0000"/>
                  </a:solidFill>
                  <a:cs typeface="Calibri" panose="020F0502020204030204" pitchFamily="34" charset="0"/>
                </a:rPr>
                <a:t>Cheques</a:t>
              </a:r>
              <a:endParaRPr lang="en-US" sz="1200" dirty="0">
                <a:solidFill>
                  <a:srgbClr val="FF0000"/>
                </a:solidFill>
                <a:cs typeface="Calibri" panose="020F0502020204030204" pitchFamily="34" charset="0"/>
              </a:endParaRPr>
            </a:p>
          </p:txBody>
        </p:sp>
      </p:grpSp>
      <p:cxnSp>
        <p:nvCxnSpPr>
          <p:cNvPr id="88" name="Straight Connector 87"/>
          <p:cNvCxnSpPr/>
          <p:nvPr/>
        </p:nvCxnSpPr>
        <p:spPr>
          <a:xfrm>
            <a:off x="545492" y="1493615"/>
            <a:ext cx="0" cy="906056"/>
          </a:xfrm>
          <a:prstGeom prst="line">
            <a:avLst/>
          </a:prstGeom>
          <a:noFill/>
          <a:ln w="57150" cap="flat" cmpd="sng" algn="ctr">
            <a:solidFill>
              <a:schemeClr val="tx2"/>
            </a:solidFill>
            <a:prstDash val="solid"/>
          </a:ln>
          <a:effectLst>
            <a:outerShdw blurRad="50800" dist="38100" dir="2700000" algn="tl" rotWithShape="0">
              <a:prstClr val="black">
                <a:alpha val="40000"/>
              </a:prstClr>
            </a:outerShdw>
          </a:effectLst>
        </p:spPr>
      </p:cxnSp>
      <p:pic>
        <p:nvPicPr>
          <p:cNvPr id="89" name="Picture 2" descr="arrows, converge, convergence, involve, meet up, participation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96" y="1443510"/>
            <a:ext cx="582953" cy="647236"/>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p:cNvSpPr txBox="1"/>
          <p:nvPr/>
        </p:nvSpPr>
        <p:spPr>
          <a:xfrm>
            <a:off x="70069" y="1948393"/>
            <a:ext cx="518267" cy="415498"/>
          </a:xfrm>
          <a:prstGeom prst="rect">
            <a:avLst/>
          </a:prstGeom>
          <a:noFill/>
        </p:spPr>
        <p:txBody>
          <a:bodyPr wrap="square" rtlCol="0">
            <a:spAutoFit/>
          </a:bodyPr>
          <a:lstStyle/>
          <a:p>
            <a:pPr defTabSz="685783">
              <a:defRPr/>
            </a:pPr>
            <a:r>
              <a:rPr lang="en-US" sz="2100" kern="0" dirty="0">
                <a:solidFill>
                  <a:srgbClr val="000000"/>
                </a:solidFill>
                <a:effectLst>
                  <a:outerShdw blurRad="50800" dist="38100" dir="2700000" algn="tl" rotWithShape="0">
                    <a:prstClr val="black">
                      <a:alpha val="40000"/>
                    </a:prstClr>
                  </a:outerShdw>
                </a:effectLst>
              </a:rPr>
              <a:t>01</a:t>
            </a:r>
          </a:p>
        </p:txBody>
      </p:sp>
      <p:cxnSp>
        <p:nvCxnSpPr>
          <p:cNvPr id="92" name="Straight Connector 91"/>
          <p:cNvCxnSpPr/>
          <p:nvPr/>
        </p:nvCxnSpPr>
        <p:spPr>
          <a:xfrm>
            <a:off x="3370150" y="1173558"/>
            <a:ext cx="0" cy="699207"/>
          </a:xfrm>
          <a:prstGeom prst="line">
            <a:avLst/>
          </a:prstGeom>
          <a:noFill/>
          <a:ln w="57150" cap="flat" cmpd="sng" algn="ctr">
            <a:solidFill>
              <a:srgbClr val="FBB141"/>
            </a:solidFill>
            <a:prstDash val="solid"/>
          </a:ln>
          <a:effectLst>
            <a:outerShdw blurRad="50800" dist="38100" dir="2700000" algn="tl" rotWithShape="0">
              <a:prstClr val="black">
                <a:alpha val="40000"/>
              </a:prstClr>
            </a:outerShdw>
          </a:effectLst>
        </p:spPr>
      </p:cxnSp>
      <p:pic>
        <p:nvPicPr>
          <p:cNvPr id="93" name="Picture 2" descr="Image result for customer experience icon 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2918708" y="1193760"/>
            <a:ext cx="393734" cy="435520"/>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2881485" y="1627981"/>
            <a:ext cx="518267" cy="415498"/>
          </a:xfrm>
          <a:prstGeom prst="rect">
            <a:avLst/>
          </a:prstGeom>
          <a:noFill/>
        </p:spPr>
        <p:txBody>
          <a:bodyPr wrap="square" rtlCol="0">
            <a:spAutoFit/>
          </a:bodyPr>
          <a:lstStyle/>
          <a:p>
            <a:pPr defTabSz="685783">
              <a:defRPr/>
            </a:pPr>
            <a:r>
              <a:rPr lang="en-US" sz="2100" kern="0" dirty="0">
                <a:solidFill>
                  <a:srgbClr val="000000"/>
                </a:solidFill>
                <a:effectLst>
                  <a:outerShdw blurRad="50800" dist="38100" dir="2700000" algn="tl" rotWithShape="0">
                    <a:prstClr val="black">
                      <a:alpha val="40000"/>
                    </a:prstClr>
                  </a:outerShdw>
                </a:effectLst>
              </a:rPr>
              <a:t>02</a:t>
            </a:r>
          </a:p>
        </p:txBody>
      </p:sp>
      <p:grpSp>
        <p:nvGrpSpPr>
          <p:cNvPr id="95" name="Group 94"/>
          <p:cNvGrpSpPr/>
          <p:nvPr/>
        </p:nvGrpSpPr>
        <p:grpSpPr>
          <a:xfrm>
            <a:off x="6176433" y="1502122"/>
            <a:ext cx="500513" cy="902249"/>
            <a:chOff x="8795382" y="1534010"/>
            <a:chExt cx="513215" cy="1280160"/>
          </a:xfrm>
        </p:grpSpPr>
        <p:cxnSp>
          <p:nvCxnSpPr>
            <p:cNvPr id="96" name="Straight Connector 95"/>
            <p:cNvCxnSpPr/>
            <p:nvPr/>
          </p:nvCxnSpPr>
          <p:spPr>
            <a:xfrm>
              <a:off x="9308597" y="1534010"/>
              <a:ext cx="0" cy="1280160"/>
            </a:xfrm>
            <a:prstGeom prst="line">
              <a:avLst/>
            </a:prstGeom>
            <a:noFill/>
            <a:ln w="57150" cap="flat" cmpd="sng" algn="ctr">
              <a:solidFill>
                <a:srgbClr val="00B050"/>
              </a:solidFill>
              <a:prstDash val="solid"/>
            </a:ln>
            <a:effectLst>
              <a:outerShdw blurRad="50800" dist="38100" dir="2700000" algn="tl" rotWithShape="0">
                <a:prstClr val="black">
                  <a:alpha val="40000"/>
                </a:prstClr>
              </a:outerShdw>
            </a:effectLst>
          </p:spPr>
        </p:cxnSp>
        <p:sp>
          <p:nvSpPr>
            <p:cNvPr id="97" name="TextBox 96"/>
            <p:cNvSpPr txBox="1"/>
            <p:nvPr/>
          </p:nvSpPr>
          <p:spPr>
            <a:xfrm>
              <a:off x="8795382" y="2056385"/>
              <a:ext cx="495753" cy="589531"/>
            </a:xfrm>
            <a:prstGeom prst="rect">
              <a:avLst/>
            </a:prstGeom>
            <a:noFill/>
          </p:spPr>
          <p:txBody>
            <a:bodyPr wrap="square" rtlCol="0">
              <a:spAutoFit/>
            </a:bodyPr>
            <a:lstStyle/>
            <a:p>
              <a:pPr defTabSz="685783">
                <a:defRPr/>
              </a:pPr>
              <a:r>
                <a:rPr lang="en-US" sz="2100" kern="0" dirty="0">
                  <a:solidFill>
                    <a:srgbClr val="000000"/>
                  </a:solidFill>
                  <a:effectLst>
                    <a:outerShdw blurRad="50800" dist="38100" dir="2700000" algn="tl" rotWithShape="0">
                      <a:prstClr val="black">
                        <a:alpha val="40000"/>
                      </a:prstClr>
                    </a:outerShdw>
                  </a:effectLst>
                </a:rPr>
                <a:t>03</a:t>
              </a:r>
            </a:p>
          </p:txBody>
        </p:sp>
      </p:grpSp>
      <p:cxnSp>
        <p:nvCxnSpPr>
          <p:cNvPr id="98" name="Straight Connector 97"/>
          <p:cNvCxnSpPr/>
          <p:nvPr/>
        </p:nvCxnSpPr>
        <p:spPr>
          <a:xfrm>
            <a:off x="609238" y="3269945"/>
            <a:ext cx="0" cy="822941"/>
          </a:xfrm>
          <a:prstGeom prst="line">
            <a:avLst/>
          </a:prstGeom>
          <a:noFill/>
          <a:ln w="57150" cap="flat" cmpd="sng" algn="ctr">
            <a:solidFill>
              <a:srgbClr val="CDCA2F"/>
            </a:solidFill>
            <a:prstDash val="solid"/>
          </a:ln>
          <a:effectLst>
            <a:outerShdw blurRad="50800" dist="38100" dir="2700000" algn="tl" rotWithShape="0">
              <a:prstClr val="black">
                <a:alpha val="40000"/>
              </a:prstClr>
            </a:outerShdw>
          </a:effectLst>
        </p:spPr>
      </p:cxnSp>
      <p:sp>
        <p:nvSpPr>
          <p:cNvPr id="99" name="TextBox 98"/>
          <p:cNvSpPr txBox="1"/>
          <p:nvPr/>
        </p:nvSpPr>
        <p:spPr>
          <a:xfrm>
            <a:off x="70069" y="3925079"/>
            <a:ext cx="518267" cy="415498"/>
          </a:xfrm>
          <a:prstGeom prst="rect">
            <a:avLst/>
          </a:prstGeom>
          <a:noFill/>
        </p:spPr>
        <p:txBody>
          <a:bodyPr wrap="square" rtlCol="0">
            <a:spAutoFit/>
          </a:bodyPr>
          <a:lstStyle/>
          <a:p>
            <a:pPr defTabSz="685783"/>
            <a:r>
              <a:rPr lang="en-US" sz="2100" dirty="0">
                <a:solidFill>
                  <a:srgbClr val="000000"/>
                </a:solidFill>
                <a:effectLst>
                  <a:outerShdw blurRad="50800" dist="38100" dir="2700000" algn="tl" rotWithShape="0">
                    <a:prstClr val="black">
                      <a:alpha val="40000"/>
                    </a:prstClr>
                  </a:outerShdw>
                </a:effectLst>
                <a:latin typeface="Myriad Pro"/>
              </a:rPr>
              <a:t>04</a:t>
            </a:r>
          </a:p>
        </p:txBody>
      </p:sp>
      <p:grpSp>
        <p:nvGrpSpPr>
          <p:cNvPr id="100" name="Group 99"/>
          <p:cNvGrpSpPr/>
          <p:nvPr/>
        </p:nvGrpSpPr>
        <p:grpSpPr>
          <a:xfrm>
            <a:off x="5994608" y="3334697"/>
            <a:ext cx="585158" cy="982661"/>
            <a:chOff x="1593832" y="4104391"/>
            <a:chExt cx="691022" cy="1310214"/>
          </a:xfrm>
        </p:grpSpPr>
        <p:cxnSp>
          <p:nvCxnSpPr>
            <p:cNvPr id="101" name="Straight Connector 100"/>
            <p:cNvCxnSpPr/>
            <p:nvPr/>
          </p:nvCxnSpPr>
          <p:spPr>
            <a:xfrm>
              <a:off x="2235790" y="4104391"/>
              <a:ext cx="13003" cy="1310214"/>
            </a:xfrm>
            <a:prstGeom prst="line">
              <a:avLst/>
            </a:prstGeom>
            <a:noFill/>
            <a:ln w="57150" cap="flat" cmpd="sng" algn="ctr">
              <a:solidFill>
                <a:srgbClr val="A22312"/>
              </a:solidFill>
              <a:prstDash val="solid"/>
            </a:ln>
            <a:effectLst>
              <a:outerShdw blurRad="50800" dist="38100" dir="2700000" algn="tl" rotWithShape="0">
                <a:prstClr val="black">
                  <a:alpha val="40000"/>
                </a:prstClr>
              </a:outerShdw>
            </a:effectLst>
          </p:spPr>
        </p:cxnSp>
        <p:sp>
          <p:nvSpPr>
            <p:cNvPr id="102" name="TextBox 101"/>
            <p:cNvSpPr txBox="1"/>
            <p:nvPr/>
          </p:nvSpPr>
          <p:spPr>
            <a:xfrm>
              <a:off x="1593832" y="4807559"/>
              <a:ext cx="691022" cy="553997"/>
            </a:xfrm>
            <a:prstGeom prst="rect">
              <a:avLst/>
            </a:prstGeom>
            <a:noFill/>
          </p:spPr>
          <p:txBody>
            <a:bodyPr wrap="square" rtlCol="0">
              <a:spAutoFit/>
            </a:bodyPr>
            <a:lstStyle/>
            <a:p>
              <a:pPr defTabSz="685783">
                <a:defRPr/>
              </a:pPr>
              <a:r>
                <a:rPr lang="en-US" sz="2100" kern="0" dirty="0">
                  <a:solidFill>
                    <a:srgbClr val="000000"/>
                  </a:solidFill>
                  <a:effectLst>
                    <a:outerShdw blurRad="50800" dist="38100" dir="2700000" algn="tl" rotWithShape="0">
                      <a:prstClr val="black">
                        <a:alpha val="40000"/>
                      </a:prstClr>
                    </a:outerShdw>
                  </a:effectLst>
                </a:rPr>
                <a:t>06</a:t>
              </a:r>
            </a:p>
          </p:txBody>
        </p:sp>
      </p:grpSp>
      <p:pic>
        <p:nvPicPr>
          <p:cNvPr id="103" name="Content Placeholder 4"/>
          <p:cNvPicPr>
            <a:picLocks noChangeAspect="1"/>
          </p:cNvPicPr>
          <p:nvPr/>
        </p:nvPicPr>
        <p:blipFill rotWithShape="1">
          <a:blip r:embed="rId4" cstate="print">
            <a:extLst>
              <a:ext uri="{28A0092B-C50C-407E-A947-70E740481C1C}">
                <a14:useLocalDpi xmlns:a14="http://schemas.microsoft.com/office/drawing/2010/main" val="0"/>
              </a:ext>
            </a:extLst>
          </a:blip>
          <a:srcRect b="23352"/>
          <a:stretch/>
        </p:blipFill>
        <p:spPr>
          <a:xfrm>
            <a:off x="49765" y="3303534"/>
            <a:ext cx="490598" cy="485726"/>
          </a:xfrm>
          <a:prstGeom prst="rect">
            <a:avLst/>
          </a:prstGeom>
        </p:spPr>
      </p:pic>
      <p:sp>
        <p:nvSpPr>
          <p:cNvPr id="104" name="Freeform 103"/>
          <p:cNvSpPr>
            <a:spLocks/>
          </p:cNvSpPr>
          <p:nvPr/>
        </p:nvSpPr>
        <p:spPr bwMode="auto">
          <a:xfrm>
            <a:off x="6013664" y="3456080"/>
            <a:ext cx="385838" cy="333109"/>
          </a:xfrm>
          <a:custGeom>
            <a:avLst/>
            <a:gdLst>
              <a:gd name="connsiteX0" fmla="*/ 2831307 w 5635625"/>
              <a:gd name="connsiteY0" fmla="*/ 1880791 h 5470525"/>
              <a:gd name="connsiteX1" fmla="*/ 3704035 w 5635625"/>
              <a:gd name="connsiteY1" fmla="*/ 2732882 h 5470525"/>
              <a:gd name="connsiteX2" fmla="*/ 2831307 w 5635625"/>
              <a:gd name="connsiteY2" fmla="*/ 3584973 h 5470525"/>
              <a:gd name="connsiteX3" fmla="*/ 1958579 w 5635625"/>
              <a:gd name="connsiteY3" fmla="*/ 2732882 h 5470525"/>
              <a:gd name="connsiteX4" fmla="*/ 2831307 w 5635625"/>
              <a:gd name="connsiteY4" fmla="*/ 1880791 h 5470525"/>
              <a:gd name="connsiteX5" fmla="*/ 2831307 w 5635625"/>
              <a:gd name="connsiteY5" fmla="*/ 1028700 h 5470525"/>
              <a:gd name="connsiteX6" fmla="*/ 1106488 w 5635625"/>
              <a:gd name="connsiteY6" fmla="*/ 2732882 h 5470525"/>
              <a:gd name="connsiteX7" fmla="*/ 2831307 w 5635625"/>
              <a:gd name="connsiteY7" fmla="*/ 4437064 h 5470525"/>
              <a:gd name="connsiteX8" fmla="*/ 4556126 w 5635625"/>
              <a:gd name="connsiteY8" fmla="*/ 2732882 h 5470525"/>
              <a:gd name="connsiteX9" fmla="*/ 2831307 w 5635625"/>
              <a:gd name="connsiteY9" fmla="*/ 1028700 h 5470525"/>
              <a:gd name="connsiteX10" fmla="*/ 2303463 w 5635625"/>
              <a:gd name="connsiteY10" fmla="*/ 0 h 5470525"/>
              <a:gd name="connsiteX11" fmla="*/ 3305175 w 5635625"/>
              <a:gd name="connsiteY11" fmla="*/ 0 h 5470525"/>
              <a:gd name="connsiteX12" fmla="*/ 3305175 w 5635625"/>
              <a:gd name="connsiteY12" fmla="*/ 376238 h 5470525"/>
              <a:gd name="connsiteX13" fmla="*/ 3455988 w 5635625"/>
              <a:gd name="connsiteY13" fmla="*/ 411163 h 5470525"/>
              <a:gd name="connsiteX14" fmla="*/ 3603625 w 5635625"/>
              <a:gd name="connsiteY14" fmla="*/ 455613 h 5470525"/>
              <a:gd name="connsiteX15" fmla="*/ 3746500 w 5635625"/>
              <a:gd name="connsiteY15" fmla="*/ 508000 h 5470525"/>
              <a:gd name="connsiteX16" fmla="*/ 3884613 w 5635625"/>
              <a:gd name="connsiteY16" fmla="*/ 568325 h 5470525"/>
              <a:gd name="connsiteX17" fmla="*/ 4017963 w 5635625"/>
              <a:gd name="connsiteY17" fmla="*/ 638175 h 5470525"/>
              <a:gd name="connsiteX18" fmla="*/ 4146550 w 5635625"/>
              <a:gd name="connsiteY18" fmla="*/ 715963 h 5470525"/>
              <a:gd name="connsiteX19" fmla="*/ 4470400 w 5635625"/>
              <a:gd name="connsiteY19" fmla="*/ 395288 h 5470525"/>
              <a:gd name="connsiteX20" fmla="*/ 5178425 w 5635625"/>
              <a:gd name="connsiteY20" fmla="*/ 1101725 h 5470525"/>
              <a:gd name="connsiteX21" fmla="*/ 4860925 w 5635625"/>
              <a:gd name="connsiteY21" fmla="*/ 1417638 h 5470525"/>
              <a:gd name="connsiteX22" fmla="*/ 4938713 w 5635625"/>
              <a:gd name="connsiteY22" fmla="*/ 1546225 h 5470525"/>
              <a:gd name="connsiteX23" fmla="*/ 5010150 w 5635625"/>
              <a:gd name="connsiteY23" fmla="*/ 1676400 h 5470525"/>
              <a:gd name="connsiteX24" fmla="*/ 5072063 w 5635625"/>
              <a:gd name="connsiteY24" fmla="*/ 1814513 h 5470525"/>
              <a:gd name="connsiteX25" fmla="*/ 5126038 w 5635625"/>
              <a:gd name="connsiteY25" fmla="*/ 1955800 h 5470525"/>
              <a:gd name="connsiteX26" fmla="*/ 5172075 w 5635625"/>
              <a:gd name="connsiteY26" fmla="*/ 2101850 h 5470525"/>
              <a:gd name="connsiteX27" fmla="*/ 5208588 w 5635625"/>
              <a:gd name="connsiteY27" fmla="*/ 2251075 h 5470525"/>
              <a:gd name="connsiteX28" fmla="*/ 5635625 w 5635625"/>
              <a:gd name="connsiteY28" fmla="*/ 2251075 h 5470525"/>
              <a:gd name="connsiteX29" fmla="*/ 5635625 w 5635625"/>
              <a:gd name="connsiteY29" fmla="*/ 3249613 h 5470525"/>
              <a:gd name="connsiteX30" fmla="*/ 5200650 w 5635625"/>
              <a:gd name="connsiteY30" fmla="*/ 3249613 h 5470525"/>
              <a:gd name="connsiteX31" fmla="*/ 5162550 w 5635625"/>
              <a:gd name="connsiteY31" fmla="*/ 3394075 h 5470525"/>
              <a:gd name="connsiteX32" fmla="*/ 5118100 w 5635625"/>
              <a:gd name="connsiteY32" fmla="*/ 3535363 h 5470525"/>
              <a:gd name="connsiteX33" fmla="*/ 5064125 w 5635625"/>
              <a:gd name="connsiteY33" fmla="*/ 3671888 h 5470525"/>
              <a:gd name="connsiteX34" fmla="*/ 5002213 w 5635625"/>
              <a:gd name="connsiteY34" fmla="*/ 3805238 h 5470525"/>
              <a:gd name="connsiteX35" fmla="*/ 4930775 w 5635625"/>
              <a:gd name="connsiteY35" fmla="*/ 3933825 h 5470525"/>
              <a:gd name="connsiteX36" fmla="*/ 4854575 w 5635625"/>
              <a:gd name="connsiteY36" fmla="*/ 4057650 h 5470525"/>
              <a:gd name="connsiteX37" fmla="*/ 5151438 w 5635625"/>
              <a:gd name="connsiteY37" fmla="*/ 4352925 h 5470525"/>
              <a:gd name="connsiteX38" fmla="*/ 4440238 w 5635625"/>
              <a:gd name="connsiteY38" fmla="*/ 5059363 h 5470525"/>
              <a:gd name="connsiteX39" fmla="*/ 4137025 w 5635625"/>
              <a:gd name="connsiteY39" fmla="*/ 4754563 h 5470525"/>
              <a:gd name="connsiteX40" fmla="*/ 4008438 w 5635625"/>
              <a:gd name="connsiteY40" fmla="*/ 4830763 h 5470525"/>
              <a:gd name="connsiteX41" fmla="*/ 3876675 w 5635625"/>
              <a:gd name="connsiteY41" fmla="*/ 4897438 h 5470525"/>
              <a:gd name="connsiteX42" fmla="*/ 3738563 w 5635625"/>
              <a:gd name="connsiteY42" fmla="*/ 4959350 h 5470525"/>
              <a:gd name="connsiteX43" fmla="*/ 3598863 w 5635625"/>
              <a:gd name="connsiteY43" fmla="*/ 5008563 h 5470525"/>
              <a:gd name="connsiteX44" fmla="*/ 3454400 w 5635625"/>
              <a:gd name="connsiteY44" fmla="*/ 5051425 h 5470525"/>
              <a:gd name="connsiteX45" fmla="*/ 3305175 w 5635625"/>
              <a:gd name="connsiteY45" fmla="*/ 5086350 h 5470525"/>
              <a:gd name="connsiteX46" fmla="*/ 3305175 w 5635625"/>
              <a:gd name="connsiteY46" fmla="*/ 5470525 h 5470525"/>
              <a:gd name="connsiteX47" fmla="*/ 2303463 w 5635625"/>
              <a:gd name="connsiteY47" fmla="*/ 5470525 h 5470525"/>
              <a:gd name="connsiteX48" fmla="*/ 2303463 w 5635625"/>
              <a:gd name="connsiteY48" fmla="*/ 5075238 h 5470525"/>
              <a:gd name="connsiteX49" fmla="*/ 2162175 w 5635625"/>
              <a:gd name="connsiteY49" fmla="*/ 5040313 h 5470525"/>
              <a:gd name="connsiteX50" fmla="*/ 2025650 w 5635625"/>
              <a:gd name="connsiteY50" fmla="*/ 4997450 h 5470525"/>
              <a:gd name="connsiteX51" fmla="*/ 1890713 w 5635625"/>
              <a:gd name="connsiteY51" fmla="*/ 4945063 h 5470525"/>
              <a:gd name="connsiteX52" fmla="*/ 1762125 w 5635625"/>
              <a:gd name="connsiteY52" fmla="*/ 4886325 h 5470525"/>
              <a:gd name="connsiteX53" fmla="*/ 1638300 w 5635625"/>
              <a:gd name="connsiteY53" fmla="*/ 4819650 h 5470525"/>
              <a:gd name="connsiteX54" fmla="*/ 1516063 w 5635625"/>
              <a:gd name="connsiteY54" fmla="*/ 4748213 h 5470525"/>
              <a:gd name="connsiteX55" fmla="*/ 1195388 w 5635625"/>
              <a:gd name="connsiteY55" fmla="*/ 5067300 h 5470525"/>
              <a:gd name="connsiteX56" fmla="*/ 484188 w 5635625"/>
              <a:gd name="connsiteY56" fmla="*/ 4362450 h 5470525"/>
              <a:gd name="connsiteX57" fmla="*/ 801688 w 5635625"/>
              <a:gd name="connsiteY57" fmla="*/ 4046538 h 5470525"/>
              <a:gd name="connsiteX58" fmla="*/ 727075 w 5635625"/>
              <a:gd name="connsiteY58" fmla="*/ 3922713 h 5470525"/>
              <a:gd name="connsiteX59" fmla="*/ 658813 w 5635625"/>
              <a:gd name="connsiteY59" fmla="*/ 3797300 h 5470525"/>
              <a:gd name="connsiteX60" fmla="*/ 596900 w 5635625"/>
              <a:gd name="connsiteY60" fmla="*/ 3665538 h 5470525"/>
              <a:gd name="connsiteX61" fmla="*/ 544513 w 5635625"/>
              <a:gd name="connsiteY61" fmla="*/ 3530600 h 5470525"/>
              <a:gd name="connsiteX62" fmla="*/ 500063 w 5635625"/>
              <a:gd name="connsiteY62" fmla="*/ 3392488 h 5470525"/>
              <a:gd name="connsiteX63" fmla="*/ 463550 w 5635625"/>
              <a:gd name="connsiteY63" fmla="*/ 3249613 h 5470525"/>
              <a:gd name="connsiteX64" fmla="*/ 0 w 5635625"/>
              <a:gd name="connsiteY64" fmla="*/ 3249613 h 5470525"/>
              <a:gd name="connsiteX65" fmla="*/ 0 w 5635625"/>
              <a:gd name="connsiteY65" fmla="*/ 2251075 h 5470525"/>
              <a:gd name="connsiteX66" fmla="*/ 455613 w 5635625"/>
              <a:gd name="connsiteY66" fmla="*/ 2251075 h 5470525"/>
              <a:gd name="connsiteX67" fmla="*/ 488950 w 5635625"/>
              <a:gd name="connsiteY67" fmla="*/ 2103438 h 5470525"/>
              <a:gd name="connsiteX68" fmla="*/ 534988 w 5635625"/>
              <a:gd name="connsiteY68" fmla="*/ 1960563 h 5470525"/>
              <a:gd name="connsiteX69" fmla="*/ 587375 w 5635625"/>
              <a:gd name="connsiteY69" fmla="*/ 1820863 h 5470525"/>
              <a:gd name="connsiteX70" fmla="*/ 649288 w 5635625"/>
              <a:gd name="connsiteY70" fmla="*/ 1685925 h 5470525"/>
              <a:gd name="connsiteX71" fmla="*/ 719138 w 5635625"/>
              <a:gd name="connsiteY71" fmla="*/ 1555750 h 5470525"/>
              <a:gd name="connsiteX72" fmla="*/ 795338 w 5635625"/>
              <a:gd name="connsiteY72" fmla="*/ 1430338 h 5470525"/>
              <a:gd name="connsiteX73" fmla="*/ 457200 w 5635625"/>
              <a:gd name="connsiteY73" fmla="*/ 1092200 h 5470525"/>
              <a:gd name="connsiteX74" fmla="*/ 1165225 w 5635625"/>
              <a:gd name="connsiteY74" fmla="*/ 387350 h 5470525"/>
              <a:gd name="connsiteX75" fmla="*/ 1503363 w 5635625"/>
              <a:gd name="connsiteY75" fmla="*/ 723900 h 5470525"/>
              <a:gd name="connsiteX76" fmla="*/ 1627188 w 5635625"/>
              <a:gd name="connsiteY76" fmla="*/ 647700 h 5470525"/>
              <a:gd name="connsiteX77" fmla="*/ 1754188 w 5635625"/>
              <a:gd name="connsiteY77" fmla="*/ 581025 h 5470525"/>
              <a:gd name="connsiteX78" fmla="*/ 1885950 w 5635625"/>
              <a:gd name="connsiteY78" fmla="*/ 522288 h 5470525"/>
              <a:gd name="connsiteX79" fmla="*/ 2019300 w 5635625"/>
              <a:gd name="connsiteY79" fmla="*/ 469900 h 5470525"/>
              <a:gd name="connsiteX80" fmla="*/ 2160588 w 5635625"/>
              <a:gd name="connsiteY80" fmla="*/ 425450 h 5470525"/>
              <a:gd name="connsiteX81" fmla="*/ 2303463 w 5635625"/>
              <a:gd name="connsiteY81" fmla="*/ 388938 h 5470525"/>
              <a:gd name="connsiteX0" fmla="*/ 1958579 w 5635625"/>
              <a:gd name="connsiteY0" fmla="*/ 2732882 h 5470525"/>
              <a:gd name="connsiteX1" fmla="*/ 3704035 w 5635625"/>
              <a:gd name="connsiteY1" fmla="*/ 2732882 h 5470525"/>
              <a:gd name="connsiteX2" fmla="*/ 2831307 w 5635625"/>
              <a:gd name="connsiteY2" fmla="*/ 3584973 h 5470525"/>
              <a:gd name="connsiteX3" fmla="*/ 1958579 w 5635625"/>
              <a:gd name="connsiteY3" fmla="*/ 2732882 h 5470525"/>
              <a:gd name="connsiteX4" fmla="*/ 2831307 w 5635625"/>
              <a:gd name="connsiteY4" fmla="*/ 1028700 h 5470525"/>
              <a:gd name="connsiteX5" fmla="*/ 1106488 w 5635625"/>
              <a:gd name="connsiteY5" fmla="*/ 2732882 h 5470525"/>
              <a:gd name="connsiteX6" fmla="*/ 2831307 w 5635625"/>
              <a:gd name="connsiteY6" fmla="*/ 4437064 h 5470525"/>
              <a:gd name="connsiteX7" fmla="*/ 4556126 w 5635625"/>
              <a:gd name="connsiteY7" fmla="*/ 2732882 h 5470525"/>
              <a:gd name="connsiteX8" fmla="*/ 2831307 w 5635625"/>
              <a:gd name="connsiteY8" fmla="*/ 1028700 h 5470525"/>
              <a:gd name="connsiteX9" fmla="*/ 2303463 w 5635625"/>
              <a:gd name="connsiteY9" fmla="*/ 0 h 5470525"/>
              <a:gd name="connsiteX10" fmla="*/ 3305175 w 5635625"/>
              <a:gd name="connsiteY10" fmla="*/ 0 h 5470525"/>
              <a:gd name="connsiteX11" fmla="*/ 3305175 w 5635625"/>
              <a:gd name="connsiteY11" fmla="*/ 376238 h 5470525"/>
              <a:gd name="connsiteX12" fmla="*/ 3455988 w 5635625"/>
              <a:gd name="connsiteY12" fmla="*/ 411163 h 5470525"/>
              <a:gd name="connsiteX13" fmla="*/ 3603625 w 5635625"/>
              <a:gd name="connsiteY13" fmla="*/ 455613 h 5470525"/>
              <a:gd name="connsiteX14" fmla="*/ 3746500 w 5635625"/>
              <a:gd name="connsiteY14" fmla="*/ 508000 h 5470525"/>
              <a:gd name="connsiteX15" fmla="*/ 3884613 w 5635625"/>
              <a:gd name="connsiteY15" fmla="*/ 568325 h 5470525"/>
              <a:gd name="connsiteX16" fmla="*/ 4017963 w 5635625"/>
              <a:gd name="connsiteY16" fmla="*/ 638175 h 5470525"/>
              <a:gd name="connsiteX17" fmla="*/ 4146550 w 5635625"/>
              <a:gd name="connsiteY17" fmla="*/ 715963 h 5470525"/>
              <a:gd name="connsiteX18" fmla="*/ 4470400 w 5635625"/>
              <a:gd name="connsiteY18" fmla="*/ 395288 h 5470525"/>
              <a:gd name="connsiteX19" fmla="*/ 5178425 w 5635625"/>
              <a:gd name="connsiteY19" fmla="*/ 1101725 h 5470525"/>
              <a:gd name="connsiteX20" fmla="*/ 4860925 w 5635625"/>
              <a:gd name="connsiteY20" fmla="*/ 1417638 h 5470525"/>
              <a:gd name="connsiteX21" fmla="*/ 4938713 w 5635625"/>
              <a:gd name="connsiteY21" fmla="*/ 1546225 h 5470525"/>
              <a:gd name="connsiteX22" fmla="*/ 5010150 w 5635625"/>
              <a:gd name="connsiteY22" fmla="*/ 1676400 h 5470525"/>
              <a:gd name="connsiteX23" fmla="*/ 5072063 w 5635625"/>
              <a:gd name="connsiteY23" fmla="*/ 1814513 h 5470525"/>
              <a:gd name="connsiteX24" fmla="*/ 5126038 w 5635625"/>
              <a:gd name="connsiteY24" fmla="*/ 1955800 h 5470525"/>
              <a:gd name="connsiteX25" fmla="*/ 5172075 w 5635625"/>
              <a:gd name="connsiteY25" fmla="*/ 2101850 h 5470525"/>
              <a:gd name="connsiteX26" fmla="*/ 5208588 w 5635625"/>
              <a:gd name="connsiteY26" fmla="*/ 2251075 h 5470525"/>
              <a:gd name="connsiteX27" fmla="*/ 5635625 w 5635625"/>
              <a:gd name="connsiteY27" fmla="*/ 2251075 h 5470525"/>
              <a:gd name="connsiteX28" fmla="*/ 5635625 w 5635625"/>
              <a:gd name="connsiteY28" fmla="*/ 3249613 h 5470525"/>
              <a:gd name="connsiteX29" fmla="*/ 5200650 w 5635625"/>
              <a:gd name="connsiteY29" fmla="*/ 3249613 h 5470525"/>
              <a:gd name="connsiteX30" fmla="*/ 5162550 w 5635625"/>
              <a:gd name="connsiteY30" fmla="*/ 3394075 h 5470525"/>
              <a:gd name="connsiteX31" fmla="*/ 5118100 w 5635625"/>
              <a:gd name="connsiteY31" fmla="*/ 3535363 h 5470525"/>
              <a:gd name="connsiteX32" fmla="*/ 5064125 w 5635625"/>
              <a:gd name="connsiteY32" fmla="*/ 3671888 h 5470525"/>
              <a:gd name="connsiteX33" fmla="*/ 5002213 w 5635625"/>
              <a:gd name="connsiteY33" fmla="*/ 3805238 h 5470525"/>
              <a:gd name="connsiteX34" fmla="*/ 4930775 w 5635625"/>
              <a:gd name="connsiteY34" fmla="*/ 3933825 h 5470525"/>
              <a:gd name="connsiteX35" fmla="*/ 4854575 w 5635625"/>
              <a:gd name="connsiteY35" fmla="*/ 4057650 h 5470525"/>
              <a:gd name="connsiteX36" fmla="*/ 5151438 w 5635625"/>
              <a:gd name="connsiteY36" fmla="*/ 4352925 h 5470525"/>
              <a:gd name="connsiteX37" fmla="*/ 4440238 w 5635625"/>
              <a:gd name="connsiteY37" fmla="*/ 5059363 h 5470525"/>
              <a:gd name="connsiteX38" fmla="*/ 4137025 w 5635625"/>
              <a:gd name="connsiteY38" fmla="*/ 4754563 h 5470525"/>
              <a:gd name="connsiteX39" fmla="*/ 4008438 w 5635625"/>
              <a:gd name="connsiteY39" fmla="*/ 4830763 h 5470525"/>
              <a:gd name="connsiteX40" fmla="*/ 3876675 w 5635625"/>
              <a:gd name="connsiteY40" fmla="*/ 4897438 h 5470525"/>
              <a:gd name="connsiteX41" fmla="*/ 3738563 w 5635625"/>
              <a:gd name="connsiteY41" fmla="*/ 4959350 h 5470525"/>
              <a:gd name="connsiteX42" fmla="*/ 3598863 w 5635625"/>
              <a:gd name="connsiteY42" fmla="*/ 5008563 h 5470525"/>
              <a:gd name="connsiteX43" fmla="*/ 3454400 w 5635625"/>
              <a:gd name="connsiteY43" fmla="*/ 5051425 h 5470525"/>
              <a:gd name="connsiteX44" fmla="*/ 3305175 w 5635625"/>
              <a:gd name="connsiteY44" fmla="*/ 5086350 h 5470525"/>
              <a:gd name="connsiteX45" fmla="*/ 3305175 w 5635625"/>
              <a:gd name="connsiteY45" fmla="*/ 5470525 h 5470525"/>
              <a:gd name="connsiteX46" fmla="*/ 2303463 w 5635625"/>
              <a:gd name="connsiteY46" fmla="*/ 5470525 h 5470525"/>
              <a:gd name="connsiteX47" fmla="*/ 2303463 w 5635625"/>
              <a:gd name="connsiteY47" fmla="*/ 5075238 h 5470525"/>
              <a:gd name="connsiteX48" fmla="*/ 2162175 w 5635625"/>
              <a:gd name="connsiteY48" fmla="*/ 5040313 h 5470525"/>
              <a:gd name="connsiteX49" fmla="*/ 2025650 w 5635625"/>
              <a:gd name="connsiteY49" fmla="*/ 4997450 h 5470525"/>
              <a:gd name="connsiteX50" fmla="*/ 1890713 w 5635625"/>
              <a:gd name="connsiteY50" fmla="*/ 4945063 h 5470525"/>
              <a:gd name="connsiteX51" fmla="*/ 1762125 w 5635625"/>
              <a:gd name="connsiteY51" fmla="*/ 4886325 h 5470525"/>
              <a:gd name="connsiteX52" fmla="*/ 1638300 w 5635625"/>
              <a:gd name="connsiteY52" fmla="*/ 4819650 h 5470525"/>
              <a:gd name="connsiteX53" fmla="*/ 1516063 w 5635625"/>
              <a:gd name="connsiteY53" fmla="*/ 4748213 h 5470525"/>
              <a:gd name="connsiteX54" fmla="*/ 1195388 w 5635625"/>
              <a:gd name="connsiteY54" fmla="*/ 5067300 h 5470525"/>
              <a:gd name="connsiteX55" fmla="*/ 484188 w 5635625"/>
              <a:gd name="connsiteY55" fmla="*/ 4362450 h 5470525"/>
              <a:gd name="connsiteX56" fmla="*/ 801688 w 5635625"/>
              <a:gd name="connsiteY56" fmla="*/ 4046538 h 5470525"/>
              <a:gd name="connsiteX57" fmla="*/ 727075 w 5635625"/>
              <a:gd name="connsiteY57" fmla="*/ 3922713 h 5470525"/>
              <a:gd name="connsiteX58" fmla="*/ 658813 w 5635625"/>
              <a:gd name="connsiteY58" fmla="*/ 3797300 h 5470525"/>
              <a:gd name="connsiteX59" fmla="*/ 596900 w 5635625"/>
              <a:gd name="connsiteY59" fmla="*/ 3665538 h 5470525"/>
              <a:gd name="connsiteX60" fmla="*/ 544513 w 5635625"/>
              <a:gd name="connsiteY60" fmla="*/ 3530600 h 5470525"/>
              <a:gd name="connsiteX61" fmla="*/ 500063 w 5635625"/>
              <a:gd name="connsiteY61" fmla="*/ 3392488 h 5470525"/>
              <a:gd name="connsiteX62" fmla="*/ 463550 w 5635625"/>
              <a:gd name="connsiteY62" fmla="*/ 3249613 h 5470525"/>
              <a:gd name="connsiteX63" fmla="*/ 0 w 5635625"/>
              <a:gd name="connsiteY63" fmla="*/ 3249613 h 5470525"/>
              <a:gd name="connsiteX64" fmla="*/ 0 w 5635625"/>
              <a:gd name="connsiteY64" fmla="*/ 2251075 h 5470525"/>
              <a:gd name="connsiteX65" fmla="*/ 455613 w 5635625"/>
              <a:gd name="connsiteY65" fmla="*/ 2251075 h 5470525"/>
              <a:gd name="connsiteX66" fmla="*/ 488950 w 5635625"/>
              <a:gd name="connsiteY66" fmla="*/ 2103438 h 5470525"/>
              <a:gd name="connsiteX67" fmla="*/ 534988 w 5635625"/>
              <a:gd name="connsiteY67" fmla="*/ 1960563 h 5470525"/>
              <a:gd name="connsiteX68" fmla="*/ 587375 w 5635625"/>
              <a:gd name="connsiteY68" fmla="*/ 1820863 h 5470525"/>
              <a:gd name="connsiteX69" fmla="*/ 649288 w 5635625"/>
              <a:gd name="connsiteY69" fmla="*/ 1685925 h 5470525"/>
              <a:gd name="connsiteX70" fmla="*/ 719138 w 5635625"/>
              <a:gd name="connsiteY70" fmla="*/ 1555750 h 5470525"/>
              <a:gd name="connsiteX71" fmla="*/ 795338 w 5635625"/>
              <a:gd name="connsiteY71" fmla="*/ 1430338 h 5470525"/>
              <a:gd name="connsiteX72" fmla="*/ 457200 w 5635625"/>
              <a:gd name="connsiteY72" fmla="*/ 1092200 h 5470525"/>
              <a:gd name="connsiteX73" fmla="*/ 1165225 w 5635625"/>
              <a:gd name="connsiteY73" fmla="*/ 387350 h 5470525"/>
              <a:gd name="connsiteX74" fmla="*/ 1503363 w 5635625"/>
              <a:gd name="connsiteY74" fmla="*/ 723900 h 5470525"/>
              <a:gd name="connsiteX75" fmla="*/ 1627188 w 5635625"/>
              <a:gd name="connsiteY75" fmla="*/ 647700 h 5470525"/>
              <a:gd name="connsiteX76" fmla="*/ 1754188 w 5635625"/>
              <a:gd name="connsiteY76" fmla="*/ 581025 h 5470525"/>
              <a:gd name="connsiteX77" fmla="*/ 1885950 w 5635625"/>
              <a:gd name="connsiteY77" fmla="*/ 522288 h 5470525"/>
              <a:gd name="connsiteX78" fmla="*/ 2019300 w 5635625"/>
              <a:gd name="connsiteY78" fmla="*/ 469900 h 5470525"/>
              <a:gd name="connsiteX79" fmla="*/ 2160588 w 5635625"/>
              <a:gd name="connsiteY79" fmla="*/ 425450 h 5470525"/>
              <a:gd name="connsiteX80" fmla="*/ 2303463 w 5635625"/>
              <a:gd name="connsiteY80" fmla="*/ 388938 h 5470525"/>
              <a:gd name="connsiteX81" fmla="*/ 2303463 w 5635625"/>
              <a:gd name="connsiteY81" fmla="*/ 0 h 5470525"/>
              <a:gd name="connsiteX0" fmla="*/ 2831307 w 5635625"/>
              <a:gd name="connsiteY0" fmla="*/ 3584973 h 5470525"/>
              <a:gd name="connsiteX1" fmla="*/ 3704035 w 5635625"/>
              <a:gd name="connsiteY1" fmla="*/ 2732882 h 5470525"/>
              <a:gd name="connsiteX2" fmla="*/ 2831307 w 5635625"/>
              <a:gd name="connsiteY2" fmla="*/ 3584973 h 5470525"/>
              <a:gd name="connsiteX3" fmla="*/ 2831307 w 5635625"/>
              <a:gd name="connsiteY3" fmla="*/ 1028700 h 5470525"/>
              <a:gd name="connsiteX4" fmla="*/ 1106488 w 5635625"/>
              <a:gd name="connsiteY4" fmla="*/ 2732882 h 5470525"/>
              <a:gd name="connsiteX5" fmla="*/ 2831307 w 5635625"/>
              <a:gd name="connsiteY5" fmla="*/ 4437064 h 5470525"/>
              <a:gd name="connsiteX6" fmla="*/ 4556126 w 5635625"/>
              <a:gd name="connsiteY6" fmla="*/ 2732882 h 5470525"/>
              <a:gd name="connsiteX7" fmla="*/ 2831307 w 5635625"/>
              <a:gd name="connsiteY7" fmla="*/ 1028700 h 5470525"/>
              <a:gd name="connsiteX8" fmla="*/ 2303463 w 5635625"/>
              <a:gd name="connsiteY8" fmla="*/ 0 h 5470525"/>
              <a:gd name="connsiteX9" fmla="*/ 3305175 w 5635625"/>
              <a:gd name="connsiteY9" fmla="*/ 0 h 5470525"/>
              <a:gd name="connsiteX10" fmla="*/ 3305175 w 5635625"/>
              <a:gd name="connsiteY10" fmla="*/ 376238 h 5470525"/>
              <a:gd name="connsiteX11" fmla="*/ 3455988 w 5635625"/>
              <a:gd name="connsiteY11" fmla="*/ 411163 h 5470525"/>
              <a:gd name="connsiteX12" fmla="*/ 3603625 w 5635625"/>
              <a:gd name="connsiteY12" fmla="*/ 455613 h 5470525"/>
              <a:gd name="connsiteX13" fmla="*/ 3746500 w 5635625"/>
              <a:gd name="connsiteY13" fmla="*/ 508000 h 5470525"/>
              <a:gd name="connsiteX14" fmla="*/ 3884613 w 5635625"/>
              <a:gd name="connsiteY14" fmla="*/ 568325 h 5470525"/>
              <a:gd name="connsiteX15" fmla="*/ 4017963 w 5635625"/>
              <a:gd name="connsiteY15" fmla="*/ 638175 h 5470525"/>
              <a:gd name="connsiteX16" fmla="*/ 4146550 w 5635625"/>
              <a:gd name="connsiteY16" fmla="*/ 715963 h 5470525"/>
              <a:gd name="connsiteX17" fmla="*/ 4470400 w 5635625"/>
              <a:gd name="connsiteY17" fmla="*/ 395288 h 5470525"/>
              <a:gd name="connsiteX18" fmla="*/ 5178425 w 5635625"/>
              <a:gd name="connsiteY18" fmla="*/ 1101725 h 5470525"/>
              <a:gd name="connsiteX19" fmla="*/ 4860925 w 5635625"/>
              <a:gd name="connsiteY19" fmla="*/ 1417638 h 5470525"/>
              <a:gd name="connsiteX20" fmla="*/ 4938713 w 5635625"/>
              <a:gd name="connsiteY20" fmla="*/ 1546225 h 5470525"/>
              <a:gd name="connsiteX21" fmla="*/ 5010150 w 5635625"/>
              <a:gd name="connsiteY21" fmla="*/ 1676400 h 5470525"/>
              <a:gd name="connsiteX22" fmla="*/ 5072063 w 5635625"/>
              <a:gd name="connsiteY22" fmla="*/ 1814513 h 5470525"/>
              <a:gd name="connsiteX23" fmla="*/ 5126038 w 5635625"/>
              <a:gd name="connsiteY23" fmla="*/ 1955800 h 5470525"/>
              <a:gd name="connsiteX24" fmla="*/ 5172075 w 5635625"/>
              <a:gd name="connsiteY24" fmla="*/ 2101850 h 5470525"/>
              <a:gd name="connsiteX25" fmla="*/ 5208588 w 5635625"/>
              <a:gd name="connsiteY25" fmla="*/ 2251075 h 5470525"/>
              <a:gd name="connsiteX26" fmla="*/ 5635625 w 5635625"/>
              <a:gd name="connsiteY26" fmla="*/ 2251075 h 5470525"/>
              <a:gd name="connsiteX27" fmla="*/ 5635625 w 5635625"/>
              <a:gd name="connsiteY27" fmla="*/ 3249613 h 5470525"/>
              <a:gd name="connsiteX28" fmla="*/ 5200650 w 5635625"/>
              <a:gd name="connsiteY28" fmla="*/ 3249613 h 5470525"/>
              <a:gd name="connsiteX29" fmla="*/ 5162550 w 5635625"/>
              <a:gd name="connsiteY29" fmla="*/ 3394075 h 5470525"/>
              <a:gd name="connsiteX30" fmla="*/ 5118100 w 5635625"/>
              <a:gd name="connsiteY30" fmla="*/ 3535363 h 5470525"/>
              <a:gd name="connsiteX31" fmla="*/ 5064125 w 5635625"/>
              <a:gd name="connsiteY31" fmla="*/ 3671888 h 5470525"/>
              <a:gd name="connsiteX32" fmla="*/ 5002213 w 5635625"/>
              <a:gd name="connsiteY32" fmla="*/ 3805238 h 5470525"/>
              <a:gd name="connsiteX33" fmla="*/ 4930775 w 5635625"/>
              <a:gd name="connsiteY33" fmla="*/ 3933825 h 5470525"/>
              <a:gd name="connsiteX34" fmla="*/ 4854575 w 5635625"/>
              <a:gd name="connsiteY34" fmla="*/ 4057650 h 5470525"/>
              <a:gd name="connsiteX35" fmla="*/ 5151438 w 5635625"/>
              <a:gd name="connsiteY35" fmla="*/ 4352925 h 5470525"/>
              <a:gd name="connsiteX36" fmla="*/ 4440238 w 5635625"/>
              <a:gd name="connsiteY36" fmla="*/ 5059363 h 5470525"/>
              <a:gd name="connsiteX37" fmla="*/ 4137025 w 5635625"/>
              <a:gd name="connsiteY37" fmla="*/ 4754563 h 5470525"/>
              <a:gd name="connsiteX38" fmla="*/ 4008438 w 5635625"/>
              <a:gd name="connsiteY38" fmla="*/ 4830763 h 5470525"/>
              <a:gd name="connsiteX39" fmla="*/ 3876675 w 5635625"/>
              <a:gd name="connsiteY39" fmla="*/ 4897438 h 5470525"/>
              <a:gd name="connsiteX40" fmla="*/ 3738563 w 5635625"/>
              <a:gd name="connsiteY40" fmla="*/ 4959350 h 5470525"/>
              <a:gd name="connsiteX41" fmla="*/ 3598863 w 5635625"/>
              <a:gd name="connsiteY41" fmla="*/ 5008563 h 5470525"/>
              <a:gd name="connsiteX42" fmla="*/ 3454400 w 5635625"/>
              <a:gd name="connsiteY42" fmla="*/ 5051425 h 5470525"/>
              <a:gd name="connsiteX43" fmla="*/ 3305175 w 5635625"/>
              <a:gd name="connsiteY43" fmla="*/ 5086350 h 5470525"/>
              <a:gd name="connsiteX44" fmla="*/ 3305175 w 5635625"/>
              <a:gd name="connsiteY44" fmla="*/ 5470525 h 5470525"/>
              <a:gd name="connsiteX45" fmla="*/ 2303463 w 5635625"/>
              <a:gd name="connsiteY45" fmla="*/ 5470525 h 5470525"/>
              <a:gd name="connsiteX46" fmla="*/ 2303463 w 5635625"/>
              <a:gd name="connsiteY46" fmla="*/ 5075238 h 5470525"/>
              <a:gd name="connsiteX47" fmla="*/ 2162175 w 5635625"/>
              <a:gd name="connsiteY47" fmla="*/ 5040313 h 5470525"/>
              <a:gd name="connsiteX48" fmla="*/ 2025650 w 5635625"/>
              <a:gd name="connsiteY48" fmla="*/ 4997450 h 5470525"/>
              <a:gd name="connsiteX49" fmla="*/ 1890713 w 5635625"/>
              <a:gd name="connsiteY49" fmla="*/ 4945063 h 5470525"/>
              <a:gd name="connsiteX50" fmla="*/ 1762125 w 5635625"/>
              <a:gd name="connsiteY50" fmla="*/ 4886325 h 5470525"/>
              <a:gd name="connsiteX51" fmla="*/ 1638300 w 5635625"/>
              <a:gd name="connsiteY51" fmla="*/ 4819650 h 5470525"/>
              <a:gd name="connsiteX52" fmla="*/ 1516063 w 5635625"/>
              <a:gd name="connsiteY52" fmla="*/ 4748213 h 5470525"/>
              <a:gd name="connsiteX53" fmla="*/ 1195388 w 5635625"/>
              <a:gd name="connsiteY53" fmla="*/ 5067300 h 5470525"/>
              <a:gd name="connsiteX54" fmla="*/ 484188 w 5635625"/>
              <a:gd name="connsiteY54" fmla="*/ 4362450 h 5470525"/>
              <a:gd name="connsiteX55" fmla="*/ 801688 w 5635625"/>
              <a:gd name="connsiteY55" fmla="*/ 4046538 h 5470525"/>
              <a:gd name="connsiteX56" fmla="*/ 727075 w 5635625"/>
              <a:gd name="connsiteY56" fmla="*/ 3922713 h 5470525"/>
              <a:gd name="connsiteX57" fmla="*/ 658813 w 5635625"/>
              <a:gd name="connsiteY57" fmla="*/ 3797300 h 5470525"/>
              <a:gd name="connsiteX58" fmla="*/ 596900 w 5635625"/>
              <a:gd name="connsiteY58" fmla="*/ 3665538 h 5470525"/>
              <a:gd name="connsiteX59" fmla="*/ 544513 w 5635625"/>
              <a:gd name="connsiteY59" fmla="*/ 3530600 h 5470525"/>
              <a:gd name="connsiteX60" fmla="*/ 500063 w 5635625"/>
              <a:gd name="connsiteY60" fmla="*/ 3392488 h 5470525"/>
              <a:gd name="connsiteX61" fmla="*/ 463550 w 5635625"/>
              <a:gd name="connsiteY61" fmla="*/ 3249613 h 5470525"/>
              <a:gd name="connsiteX62" fmla="*/ 0 w 5635625"/>
              <a:gd name="connsiteY62" fmla="*/ 3249613 h 5470525"/>
              <a:gd name="connsiteX63" fmla="*/ 0 w 5635625"/>
              <a:gd name="connsiteY63" fmla="*/ 2251075 h 5470525"/>
              <a:gd name="connsiteX64" fmla="*/ 455613 w 5635625"/>
              <a:gd name="connsiteY64" fmla="*/ 2251075 h 5470525"/>
              <a:gd name="connsiteX65" fmla="*/ 488950 w 5635625"/>
              <a:gd name="connsiteY65" fmla="*/ 2103438 h 5470525"/>
              <a:gd name="connsiteX66" fmla="*/ 534988 w 5635625"/>
              <a:gd name="connsiteY66" fmla="*/ 1960563 h 5470525"/>
              <a:gd name="connsiteX67" fmla="*/ 587375 w 5635625"/>
              <a:gd name="connsiteY67" fmla="*/ 1820863 h 5470525"/>
              <a:gd name="connsiteX68" fmla="*/ 649288 w 5635625"/>
              <a:gd name="connsiteY68" fmla="*/ 1685925 h 5470525"/>
              <a:gd name="connsiteX69" fmla="*/ 719138 w 5635625"/>
              <a:gd name="connsiteY69" fmla="*/ 1555750 h 5470525"/>
              <a:gd name="connsiteX70" fmla="*/ 795338 w 5635625"/>
              <a:gd name="connsiteY70" fmla="*/ 1430338 h 5470525"/>
              <a:gd name="connsiteX71" fmla="*/ 457200 w 5635625"/>
              <a:gd name="connsiteY71" fmla="*/ 1092200 h 5470525"/>
              <a:gd name="connsiteX72" fmla="*/ 1165225 w 5635625"/>
              <a:gd name="connsiteY72" fmla="*/ 387350 h 5470525"/>
              <a:gd name="connsiteX73" fmla="*/ 1503363 w 5635625"/>
              <a:gd name="connsiteY73" fmla="*/ 723900 h 5470525"/>
              <a:gd name="connsiteX74" fmla="*/ 1627188 w 5635625"/>
              <a:gd name="connsiteY74" fmla="*/ 647700 h 5470525"/>
              <a:gd name="connsiteX75" fmla="*/ 1754188 w 5635625"/>
              <a:gd name="connsiteY75" fmla="*/ 581025 h 5470525"/>
              <a:gd name="connsiteX76" fmla="*/ 1885950 w 5635625"/>
              <a:gd name="connsiteY76" fmla="*/ 522288 h 5470525"/>
              <a:gd name="connsiteX77" fmla="*/ 2019300 w 5635625"/>
              <a:gd name="connsiteY77" fmla="*/ 469900 h 5470525"/>
              <a:gd name="connsiteX78" fmla="*/ 2160588 w 5635625"/>
              <a:gd name="connsiteY78" fmla="*/ 425450 h 5470525"/>
              <a:gd name="connsiteX79" fmla="*/ 2303463 w 5635625"/>
              <a:gd name="connsiteY79" fmla="*/ 388938 h 5470525"/>
              <a:gd name="connsiteX80" fmla="*/ 2303463 w 5635625"/>
              <a:gd name="connsiteY80" fmla="*/ 0 h 5470525"/>
              <a:gd name="connsiteX0" fmla="*/ 2831307 w 5635625"/>
              <a:gd name="connsiteY0" fmla="*/ 1028700 h 5470525"/>
              <a:gd name="connsiteX1" fmla="*/ 1106488 w 5635625"/>
              <a:gd name="connsiteY1" fmla="*/ 2732882 h 5470525"/>
              <a:gd name="connsiteX2" fmla="*/ 2831307 w 5635625"/>
              <a:gd name="connsiteY2" fmla="*/ 4437064 h 5470525"/>
              <a:gd name="connsiteX3" fmla="*/ 4556126 w 5635625"/>
              <a:gd name="connsiteY3" fmla="*/ 2732882 h 5470525"/>
              <a:gd name="connsiteX4" fmla="*/ 2831307 w 5635625"/>
              <a:gd name="connsiteY4" fmla="*/ 1028700 h 5470525"/>
              <a:gd name="connsiteX5" fmla="*/ 2303463 w 5635625"/>
              <a:gd name="connsiteY5" fmla="*/ 0 h 5470525"/>
              <a:gd name="connsiteX6" fmla="*/ 3305175 w 5635625"/>
              <a:gd name="connsiteY6" fmla="*/ 0 h 5470525"/>
              <a:gd name="connsiteX7" fmla="*/ 3305175 w 5635625"/>
              <a:gd name="connsiteY7" fmla="*/ 376238 h 5470525"/>
              <a:gd name="connsiteX8" fmla="*/ 3455988 w 5635625"/>
              <a:gd name="connsiteY8" fmla="*/ 411163 h 5470525"/>
              <a:gd name="connsiteX9" fmla="*/ 3603625 w 5635625"/>
              <a:gd name="connsiteY9" fmla="*/ 455613 h 5470525"/>
              <a:gd name="connsiteX10" fmla="*/ 3746500 w 5635625"/>
              <a:gd name="connsiteY10" fmla="*/ 508000 h 5470525"/>
              <a:gd name="connsiteX11" fmla="*/ 3884613 w 5635625"/>
              <a:gd name="connsiteY11" fmla="*/ 568325 h 5470525"/>
              <a:gd name="connsiteX12" fmla="*/ 4017963 w 5635625"/>
              <a:gd name="connsiteY12" fmla="*/ 638175 h 5470525"/>
              <a:gd name="connsiteX13" fmla="*/ 4146550 w 5635625"/>
              <a:gd name="connsiteY13" fmla="*/ 715963 h 5470525"/>
              <a:gd name="connsiteX14" fmla="*/ 4470400 w 5635625"/>
              <a:gd name="connsiteY14" fmla="*/ 395288 h 5470525"/>
              <a:gd name="connsiteX15" fmla="*/ 5178425 w 5635625"/>
              <a:gd name="connsiteY15" fmla="*/ 1101725 h 5470525"/>
              <a:gd name="connsiteX16" fmla="*/ 4860925 w 5635625"/>
              <a:gd name="connsiteY16" fmla="*/ 1417638 h 5470525"/>
              <a:gd name="connsiteX17" fmla="*/ 4938713 w 5635625"/>
              <a:gd name="connsiteY17" fmla="*/ 1546225 h 5470525"/>
              <a:gd name="connsiteX18" fmla="*/ 5010150 w 5635625"/>
              <a:gd name="connsiteY18" fmla="*/ 1676400 h 5470525"/>
              <a:gd name="connsiteX19" fmla="*/ 5072063 w 5635625"/>
              <a:gd name="connsiteY19" fmla="*/ 1814513 h 5470525"/>
              <a:gd name="connsiteX20" fmla="*/ 5126038 w 5635625"/>
              <a:gd name="connsiteY20" fmla="*/ 1955800 h 5470525"/>
              <a:gd name="connsiteX21" fmla="*/ 5172075 w 5635625"/>
              <a:gd name="connsiteY21" fmla="*/ 2101850 h 5470525"/>
              <a:gd name="connsiteX22" fmla="*/ 5208588 w 5635625"/>
              <a:gd name="connsiteY22" fmla="*/ 2251075 h 5470525"/>
              <a:gd name="connsiteX23" fmla="*/ 5635625 w 5635625"/>
              <a:gd name="connsiteY23" fmla="*/ 2251075 h 5470525"/>
              <a:gd name="connsiteX24" fmla="*/ 5635625 w 5635625"/>
              <a:gd name="connsiteY24" fmla="*/ 3249613 h 5470525"/>
              <a:gd name="connsiteX25" fmla="*/ 5200650 w 5635625"/>
              <a:gd name="connsiteY25" fmla="*/ 3249613 h 5470525"/>
              <a:gd name="connsiteX26" fmla="*/ 5162550 w 5635625"/>
              <a:gd name="connsiteY26" fmla="*/ 3394075 h 5470525"/>
              <a:gd name="connsiteX27" fmla="*/ 5118100 w 5635625"/>
              <a:gd name="connsiteY27" fmla="*/ 3535363 h 5470525"/>
              <a:gd name="connsiteX28" fmla="*/ 5064125 w 5635625"/>
              <a:gd name="connsiteY28" fmla="*/ 3671888 h 5470525"/>
              <a:gd name="connsiteX29" fmla="*/ 5002213 w 5635625"/>
              <a:gd name="connsiteY29" fmla="*/ 3805238 h 5470525"/>
              <a:gd name="connsiteX30" fmla="*/ 4930775 w 5635625"/>
              <a:gd name="connsiteY30" fmla="*/ 3933825 h 5470525"/>
              <a:gd name="connsiteX31" fmla="*/ 4854575 w 5635625"/>
              <a:gd name="connsiteY31" fmla="*/ 4057650 h 5470525"/>
              <a:gd name="connsiteX32" fmla="*/ 5151438 w 5635625"/>
              <a:gd name="connsiteY32" fmla="*/ 4352925 h 5470525"/>
              <a:gd name="connsiteX33" fmla="*/ 4440238 w 5635625"/>
              <a:gd name="connsiteY33" fmla="*/ 5059363 h 5470525"/>
              <a:gd name="connsiteX34" fmla="*/ 4137025 w 5635625"/>
              <a:gd name="connsiteY34" fmla="*/ 4754563 h 5470525"/>
              <a:gd name="connsiteX35" fmla="*/ 4008438 w 5635625"/>
              <a:gd name="connsiteY35" fmla="*/ 4830763 h 5470525"/>
              <a:gd name="connsiteX36" fmla="*/ 3876675 w 5635625"/>
              <a:gd name="connsiteY36" fmla="*/ 4897438 h 5470525"/>
              <a:gd name="connsiteX37" fmla="*/ 3738563 w 5635625"/>
              <a:gd name="connsiteY37" fmla="*/ 4959350 h 5470525"/>
              <a:gd name="connsiteX38" fmla="*/ 3598863 w 5635625"/>
              <a:gd name="connsiteY38" fmla="*/ 5008563 h 5470525"/>
              <a:gd name="connsiteX39" fmla="*/ 3454400 w 5635625"/>
              <a:gd name="connsiteY39" fmla="*/ 5051425 h 5470525"/>
              <a:gd name="connsiteX40" fmla="*/ 3305175 w 5635625"/>
              <a:gd name="connsiteY40" fmla="*/ 5086350 h 5470525"/>
              <a:gd name="connsiteX41" fmla="*/ 3305175 w 5635625"/>
              <a:gd name="connsiteY41" fmla="*/ 5470525 h 5470525"/>
              <a:gd name="connsiteX42" fmla="*/ 2303463 w 5635625"/>
              <a:gd name="connsiteY42" fmla="*/ 5470525 h 5470525"/>
              <a:gd name="connsiteX43" fmla="*/ 2303463 w 5635625"/>
              <a:gd name="connsiteY43" fmla="*/ 5075238 h 5470525"/>
              <a:gd name="connsiteX44" fmla="*/ 2162175 w 5635625"/>
              <a:gd name="connsiteY44" fmla="*/ 5040313 h 5470525"/>
              <a:gd name="connsiteX45" fmla="*/ 2025650 w 5635625"/>
              <a:gd name="connsiteY45" fmla="*/ 4997450 h 5470525"/>
              <a:gd name="connsiteX46" fmla="*/ 1890713 w 5635625"/>
              <a:gd name="connsiteY46" fmla="*/ 4945063 h 5470525"/>
              <a:gd name="connsiteX47" fmla="*/ 1762125 w 5635625"/>
              <a:gd name="connsiteY47" fmla="*/ 4886325 h 5470525"/>
              <a:gd name="connsiteX48" fmla="*/ 1638300 w 5635625"/>
              <a:gd name="connsiteY48" fmla="*/ 4819650 h 5470525"/>
              <a:gd name="connsiteX49" fmla="*/ 1516063 w 5635625"/>
              <a:gd name="connsiteY49" fmla="*/ 4748213 h 5470525"/>
              <a:gd name="connsiteX50" fmla="*/ 1195388 w 5635625"/>
              <a:gd name="connsiteY50" fmla="*/ 5067300 h 5470525"/>
              <a:gd name="connsiteX51" fmla="*/ 484188 w 5635625"/>
              <a:gd name="connsiteY51" fmla="*/ 4362450 h 5470525"/>
              <a:gd name="connsiteX52" fmla="*/ 801688 w 5635625"/>
              <a:gd name="connsiteY52" fmla="*/ 4046538 h 5470525"/>
              <a:gd name="connsiteX53" fmla="*/ 727075 w 5635625"/>
              <a:gd name="connsiteY53" fmla="*/ 3922713 h 5470525"/>
              <a:gd name="connsiteX54" fmla="*/ 658813 w 5635625"/>
              <a:gd name="connsiteY54" fmla="*/ 3797300 h 5470525"/>
              <a:gd name="connsiteX55" fmla="*/ 596900 w 5635625"/>
              <a:gd name="connsiteY55" fmla="*/ 3665538 h 5470525"/>
              <a:gd name="connsiteX56" fmla="*/ 544513 w 5635625"/>
              <a:gd name="connsiteY56" fmla="*/ 3530600 h 5470525"/>
              <a:gd name="connsiteX57" fmla="*/ 500063 w 5635625"/>
              <a:gd name="connsiteY57" fmla="*/ 3392488 h 5470525"/>
              <a:gd name="connsiteX58" fmla="*/ 463550 w 5635625"/>
              <a:gd name="connsiteY58" fmla="*/ 3249613 h 5470525"/>
              <a:gd name="connsiteX59" fmla="*/ 0 w 5635625"/>
              <a:gd name="connsiteY59" fmla="*/ 3249613 h 5470525"/>
              <a:gd name="connsiteX60" fmla="*/ 0 w 5635625"/>
              <a:gd name="connsiteY60" fmla="*/ 2251075 h 5470525"/>
              <a:gd name="connsiteX61" fmla="*/ 455613 w 5635625"/>
              <a:gd name="connsiteY61" fmla="*/ 2251075 h 5470525"/>
              <a:gd name="connsiteX62" fmla="*/ 488950 w 5635625"/>
              <a:gd name="connsiteY62" fmla="*/ 2103438 h 5470525"/>
              <a:gd name="connsiteX63" fmla="*/ 534988 w 5635625"/>
              <a:gd name="connsiteY63" fmla="*/ 1960563 h 5470525"/>
              <a:gd name="connsiteX64" fmla="*/ 587375 w 5635625"/>
              <a:gd name="connsiteY64" fmla="*/ 1820863 h 5470525"/>
              <a:gd name="connsiteX65" fmla="*/ 649288 w 5635625"/>
              <a:gd name="connsiteY65" fmla="*/ 1685925 h 5470525"/>
              <a:gd name="connsiteX66" fmla="*/ 719138 w 5635625"/>
              <a:gd name="connsiteY66" fmla="*/ 1555750 h 5470525"/>
              <a:gd name="connsiteX67" fmla="*/ 795338 w 5635625"/>
              <a:gd name="connsiteY67" fmla="*/ 1430338 h 5470525"/>
              <a:gd name="connsiteX68" fmla="*/ 457200 w 5635625"/>
              <a:gd name="connsiteY68" fmla="*/ 1092200 h 5470525"/>
              <a:gd name="connsiteX69" fmla="*/ 1165225 w 5635625"/>
              <a:gd name="connsiteY69" fmla="*/ 387350 h 5470525"/>
              <a:gd name="connsiteX70" fmla="*/ 1503363 w 5635625"/>
              <a:gd name="connsiteY70" fmla="*/ 723900 h 5470525"/>
              <a:gd name="connsiteX71" fmla="*/ 1627188 w 5635625"/>
              <a:gd name="connsiteY71" fmla="*/ 647700 h 5470525"/>
              <a:gd name="connsiteX72" fmla="*/ 1754188 w 5635625"/>
              <a:gd name="connsiteY72" fmla="*/ 581025 h 5470525"/>
              <a:gd name="connsiteX73" fmla="*/ 1885950 w 5635625"/>
              <a:gd name="connsiteY73" fmla="*/ 522288 h 5470525"/>
              <a:gd name="connsiteX74" fmla="*/ 2019300 w 5635625"/>
              <a:gd name="connsiteY74" fmla="*/ 469900 h 5470525"/>
              <a:gd name="connsiteX75" fmla="*/ 2160588 w 5635625"/>
              <a:gd name="connsiteY75" fmla="*/ 425450 h 5470525"/>
              <a:gd name="connsiteX76" fmla="*/ 2303463 w 5635625"/>
              <a:gd name="connsiteY76" fmla="*/ 388938 h 5470525"/>
              <a:gd name="connsiteX77" fmla="*/ 2303463 w 5635625"/>
              <a:gd name="connsiteY77" fmla="*/ 0 h 547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635625" h="5470525">
                <a:moveTo>
                  <a:pt x="2831307" y="1028700"/>
                </a:moveTo>
                <a:cubicBezTo>
                  <a:pt x="1878716" y="1028700"/>
                  <a:pt x="1106488" y="1791688"/>
                  <a:pt x="1106488" y="2732882"/>
                </a:cubicBezTo>
                <a:cubicBezTo>
                  <a:pt x="1106488" y="3674076"/>
                  <a:pt x="1878716" y="4437064"/>
                  <a:pt x="2831307" y="4437064"/>
                </a:cubicBezTo>
                <a:cubicBezTo>
                  <a:pt x="3783898" y="4437064"/>
                  <a:pt x="4556126" y="3674076"/>
                  <a:pt x="4556126" y="2732882"/>
                </a:cubicBezTo>
                <a:cubicBezTo>
                  <a:pt x="4556126" y="1791688"/>
                  <a:pt x="3783898" y="1028700"/>
                  <a:pt x="2831307" y="1028700"/>
                </a:cubicBezTo>
                <a:close/>
                <a:moveTo>
                  <a:pt x="2303463" y="0"/>
                </a:moveTo>
                <a:lnTo>
                  <a:pt x="3305175" y="0"/>
                </a:lnTo>
                <a:lnTo>
                  <a:pt x="3305175" y="376238"/>
                </a:lnTo>
                <a:lnTo>
                  <a:pt x="3455988" y="411163"/>
                </a:lnTo>
                <a:lnTo>
                  <a:pt x="3603625" y="455613"/>
                </a:lnTo>
                <a:lnTo>
                  <a:pt x="3746500" y="508000"/>
                </a:lnTo>
                <a:lnTo>
                  <a:pt x="3884613" y="568325"/>
                </a:lnTo>
                <a:lnTo>
                  <a:pt x="4017963" y="638175"/>
                </a:lnTo>
                <a:lnTo>
                  <a:pt x="4146550" y="715963"/>
                </a:lnTo>
                <a:lnTo>
                  <a:pt x="4470400" y="395288"/>
                </a:lnTo>
                <a:lnTo>
                  <a:pt x="5178425" y="1101725"/>
                </a:lnTo>
                <a:lnTo>
                  <a:pt x="4860925" y="1417638"/>
                </a:lnTo>
                <a:lnTo>
                  <a:pt x="4938713" y="1546225"/>
                </a:lnTo>
                <a:lnTo>
                  <a:pt x="5010150" y="1676400"/>
                </a:lnTo>
                <a:lnTo>
                  <a:pt x="5072063" y="1814513"/>
                </a:lnTo>
                <a:lnTo>
                  <a:pt x="5126038" y="1955800"/>
                </a:lnTo>
                <a:lnTo>
                  <a:pt x="5172075" y="2101850"/>
                </a:lnTo>
                <a:lnTo>
                  <a:pt x="5208588" y="2251075"/>
                </a:lnTo>
                <a:lnTo>
                  <a:pt x="5635625" y="2251075"/>
                </a:lnTo>
                <a:lnTo>
                  <a:pt x="5635625" y="3249613"/>
                </a:lnTo>
                <a:lnTo>
                  <a:pt x="5200650" y="3249613"/>
                </a:lnTo>
                <a:lnTo>
                  <a:pt x="5162550" y="3394075"/>
                </a:lnTo>
                <a:lnTo>
                  <a:pt x="5118100" y="3535363"/>
                </a:lnTo>
                <a:lnTo>
                  <a:pt x="5064125" y="3671888"/>
                </a:lnTo>
                <a:lnTo>
                  <a:pt x="5002213" y="3805238"/>
                </a:lnTo>
                <a:lnTo>
                  <a:pt x="4930775" y="3933825"/>
                </a:lnTo>
                <a:lnTo>
                  <a:pt x="4854575" y="4057650"/>
                </a:lnTo>
                <a:lnTo>
                  <a:pt x="5151438" y="4352925"/>
                </a:lnTo>
                <a:lnTo>
                  <a:pt x="4440238" y="5059363"/>
                </a:lnTo>
                <a:lnTo>
                  <a:pt x="4137025" y="4754563"/>
                </a:lnTo>
                <a:lnTo>
                  <a:pt x="4008438" y="4830763"/>
                </a:lnTo>
                <a:lnTo>
                  <a:pt x="3876675" y="4897438"/>
                </a:lnTo>
                <a:lnTo>
                  <a:pt x="3738563" y="4959350"/>
                </a:lnTo>
                <a:lnTo>
                  <a:pt x="3598863" y="5008563"/>
                </a:lnTo>
                <a:lnTo>
                  <a:pt x="3454400" y="5051425"/>
                </a:lnTo>
                <a:lnTo>
                  <a:pt x="3305175" y="5086350"/>
                </a:lnTo>
                <a:lnTo>
                  <a:pt x="3305175" y="5470525"/>
                </a:lnTo>
                <a:lnTo>
                  <a:pt x="2303463" y="5470525"/>
                </a:lnTo>
                <a:lnTo>
                  <a:pt x="2303463" y="5075238"/>
                </a:lnTo>
                <a:lnTo>
                  <a:pt x="2162175" y="5040313"/>
                </a:lnTo>
                <a:lnTo>
                  <a:pt x="2025650" y="4997450"/>
                </a:lnTo>
                <a:lnTo>
                  <a:pt x="1890713" y="4945063"/>
                </a:lnTo>
                <a:lnTo>
                  <a:pt x="1762125" y="4886325"/>
                </a:lnTo>
                <a:lnTo>
                  <a:pt x="1638300" y="4819650"/>
                </a:lnTo>
                <a:lnTo>
                  <a:pt x="1516063" y="4748213"/>
                </a:lnTo>
                <a:lnTo>
                  <a:pt x="1195388" y="5067300"/>
                </a:lnTo>
                <a:lnTo>
                  <a:pt x="484188" y="4362450"/>
                </a:lnTo>
                <a:lnTo>
                  <a:pt x="801688" y="4046538"/>
                </a:lnTo>
                <a:lnTo>
                  <a:pt x="727075" y="3922713"/>
                </a:lnTo>
                <a:lnTo>
                  <a:pt x="658813" y="3797300"/>
                </a:lnTo>
                <a:lnTo>
                  <a:pt x="596900" y="3665538"/>
                </a:lnTo>
                <a:lnTo>
                  <a:pt x="544513" y="3530600"/>
                </a:lnTo>
                <a:lnTo>
                  <a:pt x="500063" y="3392488"/>
                </a:lnTo>
                <a:lnTo>
                  <a:pt x="463550" y="3249613"/>
                </a:lnTo>
                <a:lnTo>
                  <a:pt x="0" y="3249613"/>
                </a:lnTo>
                <a:lnTo>
                  <a:pt x="0" y="2251075"/>
                </a:lnTo>
                <a:lnTo>
                  <a:pt x="455613" y="2251075"/>
                </a:lnTo>
                <a:lnTo>
                  <a:pt x="488950" y="2103438"/>
                </a:lnTo>
                <a:lnTo>
                  <a:pt x="534988" y="1960563"/>
                </a:lnTo>
                <a:lnTo>
                  <a:pt x="587375" y="1820863"/>
                </a:lnTo>
                <a:lnTo>
                  <a:pt x="649288" y="1685925"/>
                </a:lnTo>
                <a:lnTo>
                  <a:pt x="719138" y="1555750"/>
                </a:lnTo>
                <a:lnTo>
                  <a:pt x="795338" y="1430338"/>
                </a:lnTo>
                <a:lnTo>
                  <a:pt x="457200" y="1092200"/>
                </a:lnTo>
                <a:lnTo>
                  <a:pt x="1165225" y="387350"/>
                </a:lnTo>
                <a:lnTo>
                  <a:pt x="1503363" y="723900"/>
                </a:lnTo>
                <a:lnTo>
                  <a:pt x="1627188" y="647700"/>
                </a:lnTo>
                <a:lnTo>
                  <a:pt x="1754188" y="581025"/>
                </a:lnTo>
                <a:lnTo>
                  <a:pt x="1885950" y="522288"/>
                </a:lnTo>
                <a:lnTo>
                  <a:pt x="2019300" y="469900"/>
                </a:lnTo>
                <a:lnTo>
                  <a:pt x="2160588" y="425450"/>
                </a:lnTo>
                <a:lnTo>
                  <a:pt x="2303463" y="388938"/>
                </a:lnTo>
                <a:lnTo>
                  <a:pt x="2303463" y="0"/>
                </a:lnTo>
                <a:close/>
              </a:path>
            </a:pathLst>
          </a:custGeom>
          <a:solidFill>
            <a:srgbClr val="000000"/>
          </a:solidFill>
          <a:ln w="0">
            <a:noFill/>
            <a:prstDash val="solid"/>
            <a:round/>
            <a:headEnd/>
            <a:tailEnd/>
          </a:ln>
          <a:effectLst/>
        </p:spPr>
        <p:txBody>
          <a:bodyPr vert="horz" wrap="square" lIns="68580" tIns="34290" rIns="68580" bIns="34290" numCol="1" anchor="t" anchorCtr="0" compatLnSpc="1">
            <a:prstTxWarp prst="textNoShape">
              <a:avLst/>
            </a:prstTxWarp>
            <a:noAutofit/>
          </a:bodyPr>
          <a:lstStyle/>
          <a:p>
            <a:pPr defTabSz="685783">
              <a:defRPr/>
            </a:pPr>
            <a:r>
              <a:rPr lang="en-US" sz="1500" kern="0" dirty="0">
                <a:solidFill>
                  <a:prstClr val="black"/>
                </a:solidFill>
                <a:cs typeface="Arial" panose="020B0604020202020204" pitchFamily="34" charset="0"/>
              </a:rPr>
              <a:t> </a:t>
            </a:r>
          </a:p>
        </p:txBody>
      </p:sp>
      <p:sp>
        <p:nvSpPr>
          <p:cNvPr id="105" name="Teardrop 104"/>
          <p:cNvSpPr/>
          <p:nvPr/>
        </p:nvSpPr>
        <p:spPr>
          <a:xfrm rot="7902647">
            <a:off x="6238991" y="1446782"/>
            <a:ext cx="315482" cy="302081"/>
          </a:xfrm>
          <a:prstGeom prst="teardrop">
            <a:avLst>
              <a:gd name="adj" fmla="val 170227"/>
            </a:avLst>
          </a:prstGeom>
          <a:solidFill>
            <a:srgbClr val="000000">
              <a:lumMod val="50000"/>
              <a:lumOff val="50000"/>
            </a:srgbClr>
          </a:solidFill>
          <a:ln w="9525" cap="flat" cmpd="sng" algn="ctr">
            <a:noFill/>
            <a:prstDash val="solid"/>
          </a:ln>
          <a:effectLst/>
        </p:spPr>
        <p:txBody>
          <a:bodyPr rtlCol="0" anchor="ctr"/>
          <a:lstStyle/>
          <a:p>
            <a:pPr algn="ctr" defTabSz="685783">
              <a:defRPr/>
            </a:pPr>
            <a:endParaRPr lang="en-US" sz="1400" kern="0">
              <a:solidFill>
                <a:prstClr val="white"/>
              </a:solidFill>
            </a:endParaRPr>
          </a:p>
        </p:txBody>
      </p:sp>
      <p:grpSp>
        <p:nvGrpSpPr>
          <p:cNvPr id="59" name="Group 58"/>
          <p:cNvGrpSpPr/>
          <p:nvPr/>
        </p:nvGrpSpPr>
        <p:grpSpPr>
          <a:xfrm>
            <a:off x="3692635" y="2763372"/>
            <a:ext cx="2393537" cy="2456703"/>
            <a:chOff x="840720" y="2715882"/>
            <a:chExt cx="2309175" cy="3275606"/>
          </a:xfrm>
        </p:grpSpPr>
        <p:cxnSp>
          <p:nvCxnSpPr>
            <p:cNvPr id="60" name="Straight Connector 59"/>
            <p:cNvCxnSpPr/>
            <p:nvPr/>
          </p:nvCxnSpPr>
          <p:spPr>
            <a:xfrm>
              <a:off x="840720" y="3110698"/>
              <a:ext cx="1828800" cy="0"/>
            </a:xfrm>
            <a:prstGeom prst="line">
              <a:avLst/>
            </a:prstGeom>
            <a:noFill/>
            <a:ln w="12700" cap="flat" cmpd="sng" algn="ctr">
              <a:solidFill>
                <a:srgbClr val="000000">
                  <a:lumMod val="75000"/>
                  <a:lumOff val="25000"/>
                </a:srgbClr>
              </a:solidFill>
              <a:prstDash val="sysDash"/>
            </a:ln>
            <a:effectLst/>
          </p:spPr>
        </p:cxnSp>
        <p:sp>
          <p:nvSpPr>
            <p:cNvPr id="61" name="TextBox 127"/>
            <p:cNvSpPr txBox="1"/>
            <p:nvPr/>
          </p:nvSpPr>
          <p:spPr>
            <a:xfrm>
              <a:off x="845458" y="2715882"/>
              <a:ext cx="2270508" cy="49244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solidFill>
                    <a:srgbClr val="7030A0"/>
                  </a:solidFill>
                  <a:cs typeface="Arial" panose="020B0604020202020204" pitchFamily="34" charset="0"/>
                </a:rPr>
                <a:t>MIS</a:t>
              </a:r>
            </a:p>
          </p:txBody>
        </p:sp>
        <p:sp>
          <p:nvSpPr>
            <p:cNvPr id="62" name="TextBox 105"/>
            <p:cNvSpPr txBox="1"/>
            <p:nvPr/>
          </p:nvSpPr>
          <p:spPr>
            <a:xfrm>
              <a:off x="862813" y="3159942"/>
              <a:ext cx="2287082" cy="283154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Tx/>
                <a:buChar char="-"/>
                <a:defRPr/>
              </a:pPr>
              <a:r>
                <a:rPr lang="en-US" sz="1200" dirty="0">
                  <a:latin typeface="Calibri" panose="020F0502020204030204" pitchFamily="34" charset="0"/>
                </a:rPr>
                <a:t>After following this entire process , all details will be updated in BGPML CRM at EOD.</a:t>
              </a:r>
            </a:p>
            <a:p>
              <a:pPr marL="171450" indent="-171450">
                <a:buFontTx/>
                <a:buChar char="-"/>
                <a:defRPr/>
              </a:pPr>
              <a:r>
                <a:rPr lang="en-US" sz="1200" dirty="0">
                  <a:latin typeface="Calibri" panose="020F0502020204030204" pitchFamily="34" charset="0"/>
                </a:rPr>
                <a:t>Details to be filled in CRM are as follows-</a:t>
              </a:r>
            </a:p>
            <a:p>
              <a:pPr marL="171450" indent="-171450">
                <a:buFontTx/>
                <a:buChar char="-"/>
                <a:defRPr/>
              </a:pPr>
              <a:r>
                <a:rPr lang="en-US" sz="1200" dirty="0">
                  <a:solidFill>
                    <a:srgbClr val="FF0000"/>
                  </a:solidFill>
                  <a:latin typeface="Calibri" panose="020F0502020204030204" pitchFamily="34" charset="0"/>
                </a:rPr>
                <a:t>- submitted </a:t>
              </a:r>
            </a:p>
            <a:p>
              <a:pPr marL="171450" indent="-171450">
                <a:buFontTx/>
                <a:buChar char="-"/>
                <a:defRPr/>
              </a:pPr>
              <a:r>
                <a:rPr lang="en-US" sz="1200" dirty="0">
                  <a:solidFill>
                    <a:srgbClr val="FF0000"/>
                  </a:solidFill>
                  <a:latin typeface="Calibri" panose="020F0502020204030204" pitchFamily="34" charset="0"/>
                </a:rPr>
                <a:t>- on ground</a:t>
              </a:r>
            </a:p>
            <a:p>
              <a:pPr marL="171450" indent="-171450">
                <a:buFontTx/>
                <a:buChar char="-"/>
                <a:defRPr/>
              </a:pPr>
              <a:r>
                <a:rPr lang="en-US" sz="1200" dirty="0">
                  <a:solidFill>
                    <a:srgbClr val="FF0000"/>
                  </a:solidFill>
                  <a:latin typeface="Calibri" panose="020F0502020204030204" pitchFamily="34" charset="0"/>
                </a:rPr>
                <a:t>- Re-process</a:t>
              </a:r>
            </a:p>
            <a:p>
              <a:pPr marL="171450" indent="-171450">
                <a:buFontTx/>
                <a:buChar char="-"/>
                <a:defRPr/>
              </a:pPr>
              <a:r>
                <a:rPr lang="en-US" sz="1200" dirty="0">
                  <a:solidFill>
                    <a:srgbClr val="FF0000"/>
                  </a:solidFill>
                  <a:latin typeface="Calibri" panose="020F0502020204030204" pitchFamily="34" charset="0"/>
                </a:rPr>
                <a:t>- NI</a:t>
              </a:r>
            </a:p>
            <a:p>
              <a:pPr marL="171450" indent="-171450">
                <a:buFontTx/>
                <a:buChar char="-"/>
                <a:defRPr/>
              </a:pPr>
              <a:endParaRPr lang="en-US" sz="1200" dirty="0">
                <a:latin typeface="Calibri" panose="020F0502020204030204" pitchFamily="34" charset="0"/>
              </a:endParaRPr>
            </a:p>
            <a:p>
              <a:pPr marL="171450" indent="-171450">
                <a:buFontTx/>
                <a:buChar char="-"/>
                <a:defRPr/>
              </a:pPr>
              <a:endParaRPr lang="en-US" sz="1200" dirty="0">
                <a:cs typeface="Calibri" panose="020F0502020204030204" pitchFamily="34" charset="0"/>
              </a:endParaRPr>
            </a:p>
          </p:txBody>
        </p:sp>
      </p:grpSp>
      <p:cxnSp>
        <p:nvCxnSpPr>
          <p:cNvPr id="64" name="Straight Connector 63"/>
          <p:cNvCxnSpPr/>
          <p:nvPr/>
        </p:nvCxnSpPr>
        <p:spPr>
          <a:xfrm>
            <a:off x="3555358" y="2887011"/>
            <a:ext cx="0" cy="902249"/>
          </a:xfrm>
          <a:prstGeom prst="line">
            <a:avLst/>
          </a:prstGeom>
          <a:noFill/>
          <a:ln w="57150" cap="flat" cmpd="sng" algn="ctr">
            <a:solidFill>
              <a:srgbClr val="7030A0"/>
            </a:solidFill>
            <a:prstDash val="solid"/>
          </a:ln>
          <a:effectLst>
            <a:outerShdw blurRad="50800" dist="38100" dir="2700000" algn="tl" rotWithShape="0">
              <a:prstClr val="black">
                <a:alpha val="40000"/>
              </a:prstClr>
            </a:outerShdw>
          </a:effectLst>
        </p:spPr>
      </p:cxnSp>
      <p:sp>
        <p:nvSpPr>
          <p:cNvPr id="65" name="TextBox 64"/>
          <p:cNvSpPr txBox="1"/>
          <p:nvPr/>
        </p:nvSpPr>
        <p:spPr>
          <a:xfrm>
            <a:off x="3052968" y="3208901"/>
            <a:ext cx="483484" cy="415498"/>
          </a:xfrm>
          <a:prstGeom prst="rect">
            <a:avLst/>
          </a:prstGeom>
          <a:noFill/>
        </p:spPr>
        <p:txBody>
          <a:bodyPr wrap="square" rtlCol="0">
            <a:spAutoFit/>
          </a:bodyPr>
          <a:lstStyle/>
          <a:p>
            <a:pPr defTabSz="685783">
              <a:defRPr/>
            </a:pPr>
            <a:r>
              <a:rPr lang="en-US" sz="2100" kern="0" dirty="0">
                <a:solidFill>
                  <a:srgbClr val="000000"/>
                </a:solidFill>
                <a:effectLst>
                  <a:outerShdw blurRad="50800" dist="38100" dir="2700000" algn="tl" rotWithShape="0">
                    <a:prstClr val="black">
                      <a:alpha val="40000"/>
                    </a:prstClr>
                  </a:outerShdw>
                </a:effectLst>
              </a:rPr>
              <a:t>05</a:t>
            </a:r>
          </a:p>
        </p:txBody>
      </p:sp>
      <p:sp>
        <p:nvSpPr>
          <p:cNvPr id="66" name="Freeform 65"/>
          <p:cNvSpPr>
            <a:spLocks/>
          </p:cNvSpPr>
          <p:nvPr/>
        </p:nvSpPr>
        <p:spPr bwMode="auto">
          <a:xfrm>
            <a:off x="3059379" y="2915488"/>
            <a:ext cx="385838" cy="333109"/>
          </a:xfrm>
          <a:custGeom>
            <a:avLst/>
            <a:gdLst>
              <a:gd name="connsiteX0" fmla="*/ 2831307 w 5635625"/>
              <a:gd name="connsiteY0" fmla="*/ 1880791 h 5470525"/>
              <a:gd name="connsiteX1" fmla="*/ 3704035 w 5635625"/>
              <a:gd name="connsiteY1" fmla="*/ 2732882 h 5470525"/>
              <a:gd name="connsiteX2" fmla="*/ 2831307 w 5635625"/>
              <a:gd name="connsiteY2" fmla="*/ 3584973 h 5470525"/>
              <a:gd name="connsiteX3" fmla="*/ 1958579 w 5635625"/>
              <a:gd name="connsiteY3" fmla="*/ 2732882 h 5470525"/>
              <a:gd name="connsiteX4" fmla="*/ 2831307 w 5635625"/>
              <a:gd name="connsiteY4" fmla="*/ 1880791 h 5470525"/>
              <a:gd name="connsiteX5" fmla="*/ 2831307 w 5635625"/>
              <a:gd name="connsiteY5" fmla="*/ 1028700 h 5470525"/>
              <a:gd name="connsiteX6" fmla="*/ 1106488 w 5635625"/>
              <a:gd name="connsiteY6" fmla="*/ 2732882 h 5470525"/>
              <a:gd name="connsiteX7" fmla="*/ 2831307 w 5635625"/>
              <a:gd name="connsiteY7" fmla="*/ 4437064 h 5470525"/>
              <a:gd name="connsiteX8" fmla="*/ 4556126 w 5635625"/>
              <a:gd name="connsiteY8" fmla="*/ 2732882 h 5470525"/>
              <a:gd name="connsiteX9" fmla="*/ 2831307 w 5635625"/>
              <a:gd name="connsiteY9" fmla="*/ 1028700 h 5470525"/>
              <a:gd name="connsiteX10" fmla="*/ 2303463 w 5635625"/>
              <a:gd name="connsiteY10" fmla="*/ 0 h 5470525"/>
              <a:gd name="connsiteX11" fmla="*/ 3305175 w 5635625"/>
              <a:gd name="connsiteY11" fmla="*/ 0 h 5470525"/>
              <a:gd name="connsiteX12" fmla="*/ 3305175 w 5635625"/>
              <a:gd name="connsiteY12" fmla="*/ 376238 h 5470525"/>
              <a:gd name="connsiteX13" fmla="*/ 3455988 w 5635625"/>
              <a:gd name="connsiteY13" fmla="*/ 411163 h 5470525"/>
              <a:gd name="connsiteX14" fmla="*/ 3603625 w 5635625"/>
              <a:gd name="connsiteY14" fmla="*/ 455613 h 5470525"/>
              <a:gd name="connsiteX15" fmla="*/ 3746500 w 5635625"/>
              <a:gd name="connsiteY15" fmla="*/ 508000 h 5470525"/>
              <a:gd name="connsiteX16" fmla="*/ 3884613 w 5635625"/>
              <a:gd name="connsiteY16" fmla="*/ 568325 h 5470525"/>
              <a:gd name="connsiteX17" fmla="*/ 4017963 w 5635625"/>
              <a:gd name="connsiteY17" fmla="*/ 638175 h 5470525"/>
              <a:gd name="connsiteX18" fmla="*/ 4146550 w 5635625"/>
              <a:gd name="connsiteY18" fmla="*/ 715963 h 5470525"/>
              <a:gd name="connsiteX19" fmla="*/ 4470400 w 5635625"/>
              <a:gd name="connsiteY19" fmla="*/ 395288 h 5470525"/>
              <a:gd name="connsiteX20" fmla="*/ 5178425 w 5635625"/>
              <a:gd name="connsiteY20" fmla="*/ 1101725 h 5470525"/>
              <a:gd name="connsiteX21" fmla="*/ 4860925 w 5635625"/>
              <a:gd name="connsiteY21" fmla="*/ 1417638 h 5470525"/>
              <a:gd name="connsiteX22" fmla="*/ 4938713 w 5635625"/>
              <a:gd name="connsiteY22" fmla="*/ 1546225 h 5470525"/>
              <a:gd name="connsiteX23" fmla="*/ 5010150 w 5635625"/>
              <a:gd name="connsiteY23" fmla="*/ 1676400 h 5470525"/>
              <a:gd name="connsiteX24" fmla="*/ 5072063 w 5635625"/>
              <a:gd name="connsiteY24" fmla="*/ 1814513 h 5470525"/>
              <a:gd name="connsiteX25" fmla="*/ 5126038 w 5635625"/>
              <a:gd name="connsiteY25" fmla="*/ 1955800 h 5470525"/>
              <a:gd name="connsiteX26" fmla="*/ 5172075 w 5635625"/>
              <a:gd name="connsiteY26" fmla="*/ 2101850 h 5470525"/>
              <a:gd name="connsiteX27" fmla="*/ 5208588 w 5635625"/>
              <a:gd name="connsiteY27" fmla="*/ 2251075 h 5470525"/>
              <a:gd name="connsiteX28" fmla="*/ 5635625 w 5635625"/>
              <a:gd name="connsiteY28" fmla="*/ 2251075 h 5470525"/>
              <a:gd name="connsiteX29" fmla="*/ 5635625 w 5635625"/>
              <a:gd name="connsiteY29" fmla="*/ 3249613 h 5470525"/>
              <a:gd name="connsiteX30" fmla="*/ 5200650 w 5635625"/>
              <a:gd name="connsiteY30" fmla="*/ 3249613 h 5470525"/>
              <a:gd name="connsiteX31" fmla="*/ 5162550 w 5635625"/>
              <a:gd name="connsiteY31" fmla="*/ 3394075 h 5470525"/>
              <a:gd name="connsiteX32" fmla="*/ 5118100 w 5635625"/>
              <a:gd name="connsiteY32" fmla="*/ 3535363 h 5470525"/>
              <a:gd name="connsiteX33" fmla="*/ 5064125 w 5635625"/>
              <a:gd name="connsiteY33" fmla="*/ 3671888 h 5470525"/>
              <a:gd name="connsiteX34" fmla="*/ 5002213 w 5635625"/>
              <a:gd name="connsiteY34" fmla="*/ 3805238 h 5470525"/>
              <a:gd name="connsiteX35" fmla="*/ 4930775 w 5635625"/>
              <a:gd name="connsiteY35" fmla="*/ 3933825 h 5470525"/>
              <a:gd name="connsiteX36" fmla="*/ 4854575 w 5635625"/>
              <a:gd name="connsiteY36" fmla="*/ 4057650 h 5470525"/>
              <a:gd name="connsiteX37" fmla="*/ 5151438 w 5635625"/>
              <a:gd name="connsiteY37" fmla="*/ 4352925 h 5470525"/>
              <a:gd name="connsiteX38" fmla="*/ 4440238 w 5635625"/>
              <a:gd name="connsiteY38" fmla="*/ 5059363 h 5470525"/>
              <a:gd name="connsiteX39" fmla="*/ 4137025 w 5635625"/>
              <a:gd name="connsiteY39" fmla="*/ 4754563 h 5470525"/>
              <a:gd name="connsiteX40" fmla="*/ 4008438 w 5635625"/>
              <a:gd name="connsiteY40" fmla="*/ 4830763 h 5470525"/>
              <a:gd name="connsiteX41" fmla="*/ 3876675 w 5635625"/>
              <a:gd name="connsiteY41" fmla="*/ 4897438 h 5470525"/>
              <a:gd name="connsiteX42" fmla="*/ 3738563 w 5635625"/>
              <a:gd name="connsiteY42" fmla="*/ 4959350 h 5470525"/>
              <a:gd name="connsiteX43" fmla="*/ 3598863 w 5635625"/>
              <a:gd name="connsiteY43" fmla="*/ 5008563 h 5470525"/>
              <a:gd name="connsiteX44" fmla="*/ 3454400 w 5635625"/>
              <a:gd name="connsiteY44" fmla="*/ 5051425 h 5470525"/>
              <a:gd name="connsiteX45" fmla="*/ 3305175 w 5635625"/>
              <a:gd name="connsiteY45" fmla="*/ 5086350 h 5470525"/>
              <a:gd name="connsiteX46" fmla="*/ 3305175 w 5635625"/>
              <a:gd name="connsiteY46" fmla="*/ 5470525 h 5470525"/>
              <a:gd name="connsiteX47" fmla="*/ 2303463 w 5635625"/>
              <a:gd name="connsiteY47" fmla="*/ 5470525 h 5470525"/>
              <a:gd name="connsiteX48" fmla="*/ 2303463 w 5635625"/>
              <a:gd name="connsiteY48" fmla="*/ 5075238 h 5470525"/>
              <a:gd name="connsiteX49" fmla="*/ 2162175 w 5635625"/>
              <a:gd name="connsiteY49" fmla="*/ 5040313 h 5470525"/>
              <a:gd name="connsiteX50" fmla="*/ 2025650 w 5635625"/>
              <a:gd name="connsiteY50" fmla="*/ 4997450 h 5470525"/>
              <a:gd name="connsiteX51" fmla="*/ 1890713 w 5635625"/>
              <a:gd name="connsiteY51" fmla="*/ 4945063 h 5470525"/>
              <a:gd name="connsiteX52" fmla="*/ 1762125 w 5635625"/>
              <a:gd name="connsiteY52" fmla="*/ 4886325 h 5470525"/>
              <a:gd name="connsiteX53" fmla="*/ 1638300 w 5635625"/>
              <a:gd name="connsiteY53" fmla="*/ 4819650 h 5470525"/>
              <a:gd name="connsiteX54" fmla="*/ 1516063 w 5635625"/>
              <a:gd name="connsiteY54" fmla="*/ 4748213 h 5470525"/>
              <a:gd name="connsiteX55" fmla="*/ 1195388 w 5635625"/>
              <a:gd name="connsiteY55" fmla="*/ 5067300 h 5470525"/>
              <a:gd name="connsiteX56" fmla="*/ 484188 w 5635625"/>
              <a:gd name="connsiteY56" fmla="*/ 4362450 h 5470525"/>
              <a:gd name="connsiteX57" fmla="*/ 801688 w 5635625"/>
              <a:gd name="connsiteY57" fmla="*/ 4046538 h 5470525"/>
              <a:gd name="connsiteX58" fmla="*/ 727075 w 5635625"/>
              <a:gd name="connsiteY58" fmla="*/ 3922713 h 5470525"/>
              <a:gd name="connsiteX59" fmla="*/ 658813 w 5635625"/>
              <a:gd name="connsiteY59" fmla="*/ 3797300 h 5470525"/>
              <a:gd name="connsiteX60" fmla="*/ 596900 w 5635625"/>
              <a:gd name="connsiteY60" fmla="*/ 3665538 h 5470525"/>
              <a:gd name="connsiteX61" fmla="*/ 544513 w 5635625"/>
              <a:gd name="connsiteY61" fmla="*/ 3530600 h 5470525"/>
              <a:gd name="connsiteX62" fmla="*/ 500063 w 5635625"/>
              <a:gd name="connsiteY62" fmla="*/ 3392488 h 5470525"/>
              <a:gd name="connsiteX63" fmla="*/ 463550 w 5635625"/>
              <a:gd name="connsiteY63" fmla="*/ 3249613 h 5470525"/>
              <a:gd name="connsiteX64" fmla="*/ 0 w 5635625"/>
              <a:gd name="connsiteY64" fmla="*/ 3249613 h 5470525"/>
              <a:gd name="connsiteX65" fmla="*/ 0 w 5635625"/>
              <a:gd name="connsiteY65" fmla="*/ 2251075 h 5470525"/>
              <a:gd name="connsiteX66" fmla="*/ 455613 w 5635625"/>
              <a:gd name="connsiteY66" fmla="*/ 2251075 h 5470525"/>
              <a:gd name="connsiteX67" fmla="*/ 488950 w 5635625"/>
              <a:gd name="connsiteY67" fmla="*/ 2103438 h 5470525"/>
              <a:gd name="connsiteX68" fmla="*/ 534988 w 5635625"/>
              <a:gd name="connsiteY68" fmla="*/ 1960563 h 5470525"/>
              <a:gd name="connsiteX69" fmla="*/ 587375 w 5635625"/>
              <a:gd name="connsiteY69" fmla="*/ 1820863 h 5470525"/>
              <a:gd name="connsiteX70" fmla="*/ 649288 w 5635625"/>
              <a:gd name="connsiteY70" fmla="*/ 1685925 h 5470525"/>
              <a:gd name="connsiteX71" fmla="*/ 719138 w 5635625"/>
              <a:gd name="connsiteY71" fmla="*/ 1555750 h 5470525"/>
              <a:gd name="connsiteX72" fmla="*/ 795338 w 5635625"/>
              <a:gd name="connsiteY72" fmla="*/ 1430338 h 5470525"/>
              <a:gd name="connsiteX73" fmla="*/ 457200 w 5635625"/>
              <a:gd name="connsiteY73" fmla="*/ 1092200 h 5470525"/>
              <a:gd name="connsiteX74" fmla="*/ 1165225 w 5635625"/>
              <a:gd name="connsiteY74" fmla="*/ 387350 h 5470525"/>
              <a:gd name="connsiteX75" fmla="*/ 1503363 w 5635625"/>
              <a:gd name="connsiteY75" fmla="*/ 723900 h 5470525"/>
              <a:gd name="connsiteX76" fmla="*/ 1627188 w 5635625"/>
              <a:gd name="connsiteY76" fmla="*/ 647700 h 5470525"/>
              <a:gd name="connsiteX77" fmla="*/ 1754188 w 5635625"/>
              <a:gd name="connsiteY77" fmla="*/ 581025 h 5470525"/>
              <a:gd name="connsiteX78" fmla="*/ 1885950 w 5635625"/>
              <a:gd name="connsiteY78" fmla="*/ 522288 h 5470525"/>
              <a:gd name="connsiteX79" fmla="*/ 2019300 w 5635625"/>
              <a:gd name="connsiteY79" fmla="*/ 469900 h 5470525"/>
              <a:gd name="connsiteX80" fmla="*/ 2160588 w 5635625"/>
              <a:gd name="connsiteY80" fmla="*/ 425450 h 5470525"/>
              <a:gd name="connsiteX81" fmla="*/ 2303463 w 5635625"/>
              <a:gd name="connsiteY81" fmla="*/ 388938 h 5470525"/>
              <a:gd name="connsiteX0" fmla="*/ 1958579 w 5635625"/>
              <a:gd name="connsiteY0" fmla="*/ 2732882 h 5470525"/>
              <a:gd name="connsiteX1" fmla="*/ 3704035 w 5635625"/>
              <a:gd name="connsiteY1" fmla="*/ 2732882 h 5470525"/>
              <a:gd name="connsiteX2" fmla="*/ 2831307 w 5635625"/>
              <a:gd name="connsiteY2" fmla="*/ 3584973 h 5470525"/>
              <a:gd name="connsiteX3" fmla="*/ 1958579 w 5635625"/>
              <a:gd name="connsiteY3" fmla="*/ 2732882 h 5470525"/>
              <a:gd name="connsiteX4" fmla="*/ 2831307 w 5635625"/>
              <a:gd name="connsiteY4" fmla="*/ 1028700 h 5470525"/>
              <a:gd name="connsiteX5" fmla="*/ 1106488 w 5635625"/>
              <a:gd name="connsiteY5" fmla="*/ 2732882 h 5470525"/>
              <a:gd name="connsiteX6" fmla="*/ 2831307 w 5635625"/>
              <a:gd name="connsiteY6" fmla="*/ 4437064 h 5470525"/>
              <a:gd name="connsiteX7" fmla="*/ 4556126 w 5635625"/>
              <a:gd name="connsiteY7" fmla="*/ 2732882 h 5470525"/>
              <a:gd name="connsiteX8" fmla="*/ 2831307 w 5635625"/>
              <a:gd name="connsiteY8" fmla="*/ 1028700 h 5470525"/>
              <a:gd name="connsiteX9" fmla="*/ 2303463 w 5635625"/>
              <a:gd name="connsiteY9" fmla="*/ 0 h 5470525"/>
              <a:gd name="connsiteX10" fmla="*/ 3305175 w 5635625"/>
              <a:gd name="connsiteY10" fmla="*/ 0 h 5470525"/>
              <a:gd name="connsiteX11" fmla="*/ 3305175 w 5635625"/>
              <a:gd name="connsiteY11" fmla="*/ 376238 h 5470525"/>
              <a:gd name="connsiteX12" fmla="*/ 3455988 w 5635625"/>
              <a:gd name="connsiteY12" fmla="*/ 411163 h 5470525"/>
              <a:gd name="connsiteX13" fmla="*/ 3603625 w 5635625"/>
              <a:gd name="connsiteY13" fmla="*/ 455613 h 5470525"/>
              <a:gd name="connsiteX14" fmla="*/ 3746500 w 5635625"/>
              <a:gd name="connsiteY14" fmla="*/ 508000 h 5470525"/>
              <a:gd name="connsiteX15" fmla="*/ 3884613 w 5635625"/>
              <a:gd name="connsiteY15" fmla="*/ 568325 h 5470525"/>
              <a:gd name="connsiteX16" fmla="*/ 4017963 w 5635625"/>
              <a:gd name="connsiteY16" fmla="*/ 638175 h 5470525"/>
              <a:gd name="connsiteX17" fmla="*/ 4146550 w 5635625"/>
              <a:gd name="connsiteY17" fmla="*/ 715963 h 5470525"/>
              <a:gd name="connsiteX18" fmla="*/ 4470400 w 5635625"/>
              <a:gd name="connsiteY18" fmla="*/ 395288 h 5470525"/>
              <a:gd name="connsiteX19" fmla="*/ 5178425 w 5635625"/>
              <a:gd name="connsiteY19" fmla="*/ 1101725 h 5470525"/>
              <a:gd name="connsiteX20" fmla="*/ 4860925 w 5635625"/>
              <a:gd name="connsiteY20" fmla="*/ 1417638 h 5470525"/>
              <a:gd name="connsiteX21" fmla="*/ 4938713 w 5635625"/>
              <a:gd name="connsiteY21" fmla="*/ 1546225 h 5470525"/>
              <a:gd name="connsiteX22" fmla="*/ 5010150 w 5635625"/>
              <a:gd name="connsiteY22" fmla="*/ 1676400 h 5470525"/>
              <a:gd name="connsiteX23" fmla="*/ 5072063 w 5635625"/>
              <a:gd name="connsiteY23" fmla="*/ 1814513 h 5470525"/>
              <a:gd name="connsiteX24" fmla="*/ 5126038 w 5635625"/>
              <a:gd name="connsiteY24" fmla="*/ 1955800 h 5470525"/>
              <a:gd name="connsiteX25" fmla="*/ 5172075 w 5635625"/>
              <a:gd name="connsiteY25" fmla="*/ 2101850 h 5470525"/>
              <a:gd name="connsiteX26" fmla="*/ 5208588 w 5635625"/>
              <a:gd name="connsiteY26" fmla="*/ 2251075 h 5470525"/>
              <a:gd name="connsiteX27" fmla="*/ 5635625 w 5635625"/>
              <a:gd name="connsiteY27" fmla="*/ 2251075 h 5470525"/>
              <a:gd name="connsiteX28" fmla="*/ 5635625 w 5635625"/>
              <a:gd name="connsiteY28" fmla="*/ 3249613 h 5470525"/>
              <a:gd name="connsiteX29" fmla="*/ 5200650 w 5635625"/>
              <a:gd name="connsiteY29" fmla="*/ 3249613 h 5470525"/>
              <a:gd name="connsiteX30" fmla="*/ 5162550 w 5635625"/>
              <a:gd name="connsiteY30" fmla="*/ 3394075 h 5470525"/>
              <a:gd name="connsiteX31" fmla="*/ 5118100 w 5635625"/>
              <a:gd name="connsiteY31" fmla="*/ 3535363 h 5470525"/>
              <a:gd name="connsiteX32" fmla="*/ 5064125 w 5635625"/>
              <a:gd name="connsiteY32" fmla="*/ 3671888 h 5470525"/>
              <a:gd name="connsiteX33" fmla="*/ 5002213 w 5635625"/>
              <a:gd name="connsiteY33" fmla="*/ 3805238 h 5470525"/>
              <a:gd name="connsiteX34" fmla="*/ 4930775 w 5635625"/>
              <a:gd name="connsiteY34" fmla="*/ 3933825 h 5470525"/>
              <a:gd name="connsiteX35" fmla="*/ 4854575 w 5635625"/>
              <a:gd name="connsiteY35" fmla="*/ 4057650 h 5470525"/>
              <a:gd name="connsiteX36" fmla="*/ 5151438 w 5635625"/>
              <a:gd name="connsiteY36" fmla="*/ 4352925 h 5470525"/>
              <a:gd name="connsiteX37" fmla="*/ 4440238 w 5635625"/>
              <a:gd name="connsiteY37" fmla="*/ 5059363 h 5470525"/>
              <a:gd name="connsiteX38" fmla="*/ 4137025 w 5635625"/>
              <a:gd name="connsiteY38" fmla="*/ 4754563 h 5470525"/>
              <a:gd name="connsiteX39" fmla="*/ 4008438 w 5635625"/>
              <a:gd name="connsiteY39" fmla="*/ 4830763 h 5470525"/>
              <a:gd name="connsiteX40" fmla="*/ 3876675 w 5635625"/>
              <a:gd name="connsiteY40" fmla="*/ 4897438 h 5470525"/>
              <a:gd name="connsiteX41" fmla="*/ 3738563 w 5635625"/>
              <a:gd name="connsiteY41" fmla="*/ 4959350 h 5470525"/>
              <a:gd name="connsiteX42" fmla="*/ 3598863 w 5635625"/>
              <a:gd name="connsiteY42" fmla="*/ 5008563 h 5470525"/>
              <a:gd name="connsiteX43" fmla="*/ 3454400 w 5635625"/>
              <a:gd name="connsiteY43" fmla="*/ 5051425 h 5470525"/>
              <a:gd name="connsiteX44" fmla="*/ 3305175 w 5635625"/>
              <a:gd name="connsiteY44" fmla="*/ 5086350 h 5470525"/>
              <a:gd name="connsiteX45" fmla="*/ 3305175 w 5635625"/>
              <a:gd name="connsiteY45" fmla="*/ 5470525 h 5470525"/>
              <a:gd name="connsiteX46" fmla="*/ 2303463 w 5635625"/>
              <a:gd name="connsiteY46" fmla="*/ 5470525 h 5470525"/>
              <a:gd name="connsiteX47" fmla="*/ 2303463 w 5635625"/>
              <a:gd name="connsiteY47" fmla="*/ 5075238 h 5470525"/>
              <a:gd name="connsiteX48" fmla="*/ 2162175 w 5635625"/>
              <a:gd name="connsiteY48" fmla="*/ 5040313 h 5470525"/>
              <a:gd name="connsiteX49" fmla="*/ 2025650 w 5635625"/>
              <a:gd name="connsiteY49" fmla="*/ 4997450 h 5470525"/>
              <a:gd name="connsiteX50" fmla="*/ 1890713 w 5635625"/>
              <a:gd name="connsiteY50" fmla="*/ 4945063 h 5470525"/>
              <a:gd name="connsiteX51" fmla="*/ 1762125 w 5635625"/>
              <a:gd name="connsiteY51" fmla="*/ 4886325 h 5470525"/>
              <a:gd name="connsiteX52" fmla="*/ 1638300 w 5635625"/>
              <a:gd name="connsiteY52" fmla="*/ 4819650 h 5470525"/>
              <a:gd name="connsiteX53" fmla="*/ 1516063 w 5635625"/>
              <a:gd name="connsiteY53" fmla="*/ 4748213 h 5470525"/>
              <a:gd name="connsiteX54" fmla="*/ 1195388 w 5635625"/>
              <a:gd name="connsiteY54" fmla="*/ 5067300 h 5470525"/>
              <a:gd name="connsiteX55" fmla="*/ 484188 w 5635625"/>
              <a:gd name="connsiteY55" fmla="*/ 4362450 h 5470525"/>
              <a:gd name="connsiteX56" fmla="*/ 801688 w 5635625"/>
              <a:gd name="connsiteY56" fmla="*/ 4046538 h 5470525"/>
              <a:gd name="connsiteX57" fmla="*/ 727075 w 5635625"/>
              <a:gd name="connsiteY57" fmla="*/ 3922713 h 5470525"/>
              <a:gd name="connsiteX58" fmla="*/ 658813 w 5635625"/>
              <a:gd name="connsiteY58" fmla="*/ 3797300 h 5470525"/>
              <a:gd name="connsiteX59" fmla="*/ 596900 w 5635625"/>
              <a:gd name="connsiteY59" fmla="*/ 3665538 h 5470525"/>
              <a:gd name="connsiteX60" fmla="*/ 544513 w 5635625"/>
              <a:gd name="connsiteY60" fmla="*/ 3530600 h 5470525"/>
              <a:gd name="connsiteX61" fmla="*/ 500063 w 5635625"/>
              <a:gd name="connsiteY61" fmla="*/ 3392488 h 5470525"/>
              <a:gd name="connsiteX62" fmla="*/ 463550 w 5635625"/>
              <a:gd name="connsiteY62" fmla="*/ 3249613 h 5470525"/>
              <a:gd name="connsiteX63" fmla="*/ 0 w 5635625"/>
              <a:gd name="connsiteY63" fmla="*/ 3249613 h 5470525"/>
              <a:gd name="connsiteX64" fmla="*/ 0 w 5635625"/>
              <a:gd name="connsiteY64" fmla="*/ 2251075 h 5470525"/>
              <a:gd name="connsiteX65" fmla="*/ 455613 w 5635625"/>
              <a:gd name="connsiteY65" fmla="*/ 2251075 h 5470525"/>
              <a:gd name="connsiteX66" fmla="*/ 488950 w 5635625"/>
              <a:gd name="connsiteY66" fmla="*/ 2103438 h 5470525"/>
              <a:gd name="connsiteX67" fmla="*/ 534988 w 5635625"/>
              <a:gd name="connsiteY67" fmla="*/ 1960563 h 5470525"/>
              <a:gd name="connsiteX68" fmla="*/ 587375 w 5635625"/>
              <a:gd name="connsiteY68" fmla="*/ 1820863 h 5470525"/>
              <a:gd name="connsiteX69" fmla="*/ 649288 w 5635625"/>
              <a:gd name="connsiteY69" fmla="*/ 1685925 h 5470525"/>
              <a:gd name="connsiteX70" fmla="*/ 719138 w 5635625"/>
              <a:gd name="connsiteY70" fmla="*/ 1555750 h 5470525"/>
              <a:gd name="connsiteX71" fmla="*/ 795338 w 5635625"/>
              <a:gd name="connsiteY71" fmla="*/ 1430338 h 5470525"/>
              <a:gd name="connsiteX72" fmla="*/ 457200 w 5635625"/>
              <a:gd name="connsiteY72" fmla="*/ 1092200 h 5470525"/>
              <a:gd name="connsiteX73" fmla="*/ 1165225 w 5635625"/>
              <a:gd name="connsiteY73" fmla="*/ 387350 h 5470525"/>
              <a:gd name="connsiteX74" fmla="*/ 1503363 w 5635625"/>
              <a:gd name="connsiteY74" fmla="*/ 723900 h 5470525"/>
              <a:gd name="connsiteX75" fmla="*/ 1627188 w 5635625"/>
              <a:gd name="connsiteY75" fmla="*/ 647700 h 5470525"/>
              <a:gd name="connsiteX76" fmla="*/ 1754188 w 5635625"/>
              <a:gd name="connsiteY76" fmla="*/ 581025 h 5470525"/>
              <a:gd name="connsiteX77" fmla="*/ 1885950 w 5635625"/>
              <a:gd name="connsiteY77" fmla="*/ 522288 h 5470525"/>
              <a:gd name="connsiteX78" fmla="*/ 2019300 w 5635625"/>
              <a:gd name="connsiteY78" fmla="*/ 469900 h 5470525"/>
              <a:gd name="connsiteX79" fmla="*/ 2160588 w 5635625"/>
              <a:gd name="connsiteY79" fmla="*/ 425450 h 5470525"/>
              <a:gd name="connsiteX80" fmla="*/ 2303463 w 5635625"/>
              <a:gd name="connsiteY80" fmla="*/ 388938 h 5470525"/>
              <a:gd name="connsiteX81" fmla="*/ 2303463 w 5635625"/>
              <a:gd name="connsiteY81" fmla="*/ 0 h 5470525"/>
              <a:gd name="connsiteX0" fmla="*/ 2831307 w 5635625"/>
              <a:gd name="connsiteY0" fmla="*/ 3584973 h 5470525"/>
              <a:gd name="connsiteX1" fmla="*/ 3704035 w 5635625"/>
              <a:gd name="connsiteY1" fmla="*/ 2732882 h 5470525"/>
              <a:gd name="connsiteX2" fmla="*/ 2831307 w 5635625"/>
              <a:gd name="connsiteY2" fmla="*/ 3584973 h 5470525"/>
              <a:gd name="connsiteX3" fmla="*/ 2831307 w 5635625"/>
              <a:gd name="connsiteY3" fmla="*/ 1028700 h 5470525"/>
              <a:gd name="connsiteX4" fmla="*/ 1106488 w 5635625"/>
              <a:gd name="connsiteY4" fmla="*/ 2732882 h 5470525"/>
              <a:gd name="connsiteX5" fmla="*/ 2831307 w 5635625"/>
              <a:gd name="connsiteY5" fmla="*/ 4437064 h 5470525"/>
              <a:gd name="connsiteX6" fmla="*/ 4556126 w 5635625"/>
              <a:gd name="connsiteY6" fmla="*/ 2732882 h 5470525"/>
              <a:gd name="connsiteX7" fmla="*/ 2831307 w 5635625"/>
              <a:gd name="connsiteY7" fmla="*/ 1028700 h 5470525"/>
              <a:gd name="connsiteX8" fmla="*/ 2303463 w 5635625"/>
              <a:gd name="connsiteY8" fmla="*/ 0 h 5470525"/>
              <a:gd name="connsiteX9" fmla="*/ 3305175 w 5635625"/>
              <a:gd name="connsiteY9" fmla="*/ 0 h 5470525"/>
              <a:gd name="connsiteX10" fmla="*/ 3305175 w 5635625"/>
              <a:gd name="connsiteY10" fmla="*/ 376238 h 5470525"/>
              <a:gd name="connsiteX11" fmla="*/ 3455988 w 5635625"/>
              <a:gd name="connsiteY11" fmla="*/ 411163 h 5470525"/>
              <a:gd name="connsiteX12" fmla="*/ 3603625 w 5635625"/>
              <a:gd name="connsiteY12" fmla="*/ 455613 h 5470525"/>
              <a:gd name="connsiteX13" fmla="*/ 3746500 w 5635625"/>
              <a:gd name="connsiteY13" fmla="*/ 508000 h 5470525"/>
              <a:gd name="connsiteX14" fmla="*/ 3884613 w 5635625"/>
              <a:gd name="connsiteY14" fmla="*/ 568325 h 5470525"/>
              <a:gd name="connsiteX15" fmla="*/ 4017963 w 5635625"/>
              <a:gd name="connsiteY15" fmla="*/ 638175 h 5470525"/>
              <a:gd name="connsiteX16" fmla="*/ 4146550 w 5635625"/>
              <a:gd name="connsiteY16" fmla="*/ 715963 h 5470525"/>
              <a:gd name="connsiteX17" fmla="*/ 4470400 w 5635625"/>
              <a:gd name="connsiteY17" fmla="*/ 395288 h 5470525"/>
              <a:gd name="connsiteX18" fmla="*/ 5178425 w 5635625"/>
              <a:gd name="connsiteY18" fmla="*/ 1101725 h 5470525"/>
              <a:gd name="connsiteX19" fmla="*/ 4860925 w 5635625"/>
              <a:gd name="connsiteY19" fmla="*/ 1417638 h 5470525"/>
              <a:gd name="connsiteX20" fmla="*/ 4938713 w 5635625"/>
              <a:gd name="connsiteY20" fmla="*/ 1546225 h 5470525"/>
              <a:gd name="connsiteX21" fmla="*/ 5010150 w 5635625"/>
              <a:gd name="connsiteY21" fmla="*/ 1676400 h 5470525"/>
              <a:gd name="connsiteX22" fmla="*/ 5072063 w 5635625"/>
              <a:gd name="connsiteY22" fmla="*/ 1814513 h 5470525"/>
              <a:gd name="connsiteX23" fmla="*/ 5126038 w 5635625"/>
              <a:gd name="connsiteY23" fmla="*/ 1955800 h 5470525"/>
              <a:gd name="connsiteX24" fmla="*/ 5172075 w 5635625"/>
              <a:gd name="connsiteY24" fmla="*/ 2101850 h 5470525"/>
              <a:gd name="connsiteX25" fmla="*/ 5208588 w 5635625"/>
              <a:gd name="connsiteY25" fmla="*/ 2251075 h 5470525"/>
              <a:gd name="connsiteX26" fmla="*/ 5635625 w 5635625"/>
              <a:gd name="connsiteY26" fmla="*/ 2251075 h 5470525"/>
              <a:gd name="connsiteX27" fmla="*/ 5635625 w 5635625"/>
              <a:gd name="connsiteY27" fmla="*/ 3249613 h 5470525"/>
              <a:gd name="connsiteX28" fmla="*/ 5200650 w 5635625"/>
              <a:gd name="connsiteY28" fmla="*/ 3249613 h 5470525"/>
              <a:gd name="connsiteX29" fmla="*/ 5162550 w 5635625"/>
              <a:gd name="connsiteY29" fmla="*/ 3394075 h 5470525"/>
              <a:gd name="connsiteX30" fmla="*/ 5118100 w 5635625"/>
              <a:gd name="connsiteY30" fmla="*/ 3535363 h 5470525"/>
              <a:gd name="connsiteX31" fmla="*/ 5064125 w 5635625"/>
              <a:gd name="connsiteY31" fmla="*/ 3671888 h 5470525"/>
              <a:gd name="connsiteX32" fmla="*/ 5002213 w 5635625"/>
              <a:gd name="connsiteY32" fmla="*/ 3805238 h 5470525"/>
              <a:gd name="connsiteX33" fmla="*/ 4930775 w 5635625"/>
              <a:gd name="connsiteY33" fmla="*/ 3933825 h 5470525"/>
              <a:gd name="connsiteX34" fmla="*/ 4854575 w 5635625"/>
              <a:gd name="connsiteY34" fmla="*/ 4057650 h 5470525"/>
              <a:gd name="connsiteX35" fmla="*/ 5151438 w 5635625"/>
              <a:gd name="connsiteY35" fmla="*/ 4352925 h 5470525"/>
              <a:gd name="connsiteX36" fmla="*/ 4440238 w 5635625"/>
              <a:gd name="connsiteY36" fmla="*/ 5059363 h 5470525"/>
              <a:gd name="connsiteX37" fmla="*/ 4137025 w 5635625"/>
              <a:gd name="connsiteY37" fmla="*/ 4754563 h 5470525"/>
              <a:gd name="connsiteX38" fmla="*/ 4008438 w 5635625"/>
              <a:gd name="connsiteY38" fmla="*/ 4830763 h 5470525"/>
              <a:gd name="connsiteX39" fmla="*/ 3876675 w 5635625"/>
              <a:gd name="connsiteY39" fmla="*/ 4897438 h 5470525"/>
              <a:gd name="connsiteX40" fmla="*/ 3738563 w 5635625"/>
              <a:gd name="connsiteY40" fmla="*/ 4959350 h 5470525"/>
              <a:gd name="connsiteX41" fmla="*/ 3598863 w 5635625"/>
              <a:gd name="connsiteY41" fmla="*/ 5008563 h 5470525"/>
              <a:gd name="connsiteX42" fmla="*/ 3454400 w 5635625"/>
              <a:gd name="connsiteY42" fmla="*/ 5051425 h 5470525"/>
              <a:gd name="connsiteX43" fmla="*/ 3305175 w 5635625"/>
              <a:gd name="connsiteY43" fmla="*/ 5086350 h 5470525"/>
              <a:gd name="connsiteX44" fmla="*/ 3305175 w 5635625"/>
              <a:gd name="connsiteY44" fmla="*/ 5470525 h 5470525"/>
              <a:gd name="connsiteX45" fmla="*/ 2303463 w 5635625"/>
              <a:gd name="connsiteY45" fmla="*/ 5470525 h 5470525"/>
              <a:gd name="connsiteX46" fmla="*/ 2303463 w 5635625"/>
              <a:gd name="connsiteY46" fmla="*/ 5075238 h 5470525"/>
              <a:gd name="connsiteX47" fmla="*/ 2162175 w 5635625"/>
              <a:gd name="connsiteY47" fmla="*/ 5040313 h 5470525"/>
              <a:gd name="connsiteX48" fmla="*/ 2025650 w 5635625"/>
              <a:gd name="connsiteY48" fmla="*/ 4997450 h 5470525"/>
              <a:gd name="connsiteX49" fmla="*/ 1890713 w 5635625"/>
              <a:gd name="connsiteY49" fmla="*/ 4945063 h 5470525"/>
              <a:gd name="connsiteX50" fmla="*/ 1762125 w 5635625"/>
              <a:gd name="connsiteY50" fmla="*/ 4886325 h 5470525"/>
              <a:gd name="connsiteX51" fmla="*/ 1638300 w 5635625"/>
              <a:gd name="connsiteY51" fmla="*/ 4819650 h 5470525"/>
              <a:gd name="connsiteX52" fmla="*/ 1516063 w 5635625"/>
              <a:gd name="connsiteY52" fmla="*/ 4748213 h 5470525"/>
              <a:gd name="connsiteX53" fmla="*/ 1195388 w 5635625"/>
              <a:gd name="connsiteY53" fmla="*/ 5067300 h 5470525"/>
              <a:gd name="connsiteX54" fmla="*/ 484188 w 5635625"/>
              <a:gd name="connsiteY54" fmla="*/ 4362450 h 5470525"/>
              <a:gd name="connsiteX55" fmla="*/ 801688 w 5635625"/>
              <a:gd name="connsiteY55" fmla="*/ 4046538 h 5470525"/>
              <a:gd name="connsiteX56" fmla="*/ 727075 w 5635625"/>
              <a:gd name="connsiteY56" fmla="*/ 3922713 h 5470525"/>
              <a:gd name="connsiteX57" fmla="*/ 658813 w 5635625"/>
              <a:gd name="connsiteY57" fmla="*/ 3797300 h 5470525"/>
              <a:gd name="connsiteX58" fmla="*/ 596900 w 5635625"/>
              <a:gd name="connsiteY58" fmla="*/ 3665538 h 5470525"/>
              <a:gd name="connsiteX59" fmla="*/ 544513 w 5635625"/>
              <a:gd name="connsiteY59" fmla="*/ 3530600 h 5470525"/>
              <a:gd name="connsiteX60" fmla="*/ 500063 w 5635625"/>
              <a:gd name="connsiteY60" fmla="*/ 3392488 h 5470525"/>
              <a:gd name="connsiteX61" fmla="*/ 463550 w 5635625"/>
              <a:gd name="connsiteY61" fmla="*/ 3249613 h 5470525"/>
              <a:gd name="connsiteX62" fmla="*/ 0 w 5635625"/>
              <a:gd name="connsiteY62" fmla="*/ 3249613 h 5470525"/>
              <a:gd name="connsiteX63" fmla="*/ 0 w 5635625"/>
              <a:gd name="connsiteY63" fmla="*/ 2251075 h 5470525"/>
              <a:gd name="connsiteX64" fmla="*/ 455613 w 5635625"/>
              <a:gd name="connsiteY64" fmla="*/ 2251075 h 5470525"/>
              <a:gd name="connsiteX65" fmla="*/ 488950 w 5635625"/>
              <a:gd name="connsiteY65" fmla="*/ 2103438 h 5470525"/>
              <a:gd name="connsiteX66" fmla="*/ 534988 w 5635625"/>
              <a:gd name="connsiteY66" fmla="*/ 1960563 h 5470525"/>
              <a:gd name="connsiteX67" fmla="*/ 587375 w 5635625"/>
              <a:gd name="connsiteY67" fmla="*/ 1820863 h 5470525"/>
              <a:gd name="connsiteX68" fmla="*/ 649288 w 5635625"/>
              <a:gd name="connsiteY68" fmla="*/ 1685925 h 5470525"/>
              <a:gd name="connsiteX69" fmla="*/ 719138 w 5635625"/>
              <a:gd name="connsiteY69" fmla="*/ 1555750 h 5470525"/>
              <a:gd name="connsiteX70" fmla="*/ 795338 w 5635625"/>
              <a:gd name="connsiteY70" fmla="*/ 1430338 h 5470525"/>
              <a:gd name="connsiteX71" fmla="*/ 457200 w 5635625"/>
              <a:gd name="connsiteY71" fmla="*/ 1092200 h 5470525"/>
              <a:gd name="connsiteX72" fmla="*/ 1165225 w 5635625"/>
              <a:gd name="connsiteY72" fmla="*/ 387350 h 5470525"/>
              <a:gd name="connsiteX73" fmla="*/ 1503363 w 5635625"/>
              <a:gd name="connsiteY73" fmla="*/ 723900 h 5470525"/>
              <a:gd name="connsiteX74" fmla="*/ 1627188 w 5635625"/>
              <a:gd name="connsiteY74" fmla="*/ 647700 h 5470525"/>
              <a:gd name="connsiteX75" fmla="*/ 1754188 w 5635625"/>
              <a:gd name="connsiteY75" fmla="*/ 581025 h 5470525"/>
              <a:gd name="connsiteX76" fmla="*/ 1885950 w 5635625"/>
              <a:gd name="connsiteY76" fmla="*/ 522288 h 5470525"/>
              <a:gd name="connsiteX77" fmla="*/ 2019300 w 5635625"/>
              <a:gd name="connsiteY77" fmla="*/ 469900 h 5470525"/>
              <a:gd name="connsiteX78" fmla="*/ 2160588 w 5635625"/>
              <a:gd name="connsiteY78" fmla="*/ 425450 h 5470525"/>
              <a:gd name="connsiteX79" fmla="*/ 2303463 w 5635625"/>
              <a:gd name="connsiteY79" fmla="*/ 388938 h 5470525"/>
              <a:gd name="connsiteX80" fmla="*/ 2303463 w 5635625"/>
              <a:gd name="connsiteY80" fmla="*/ 0 h 5470525"/>
              <a:gd name="connsiteX0" fmla="*/ 2831307 w 5635625"/>
              <a:gd name="connsiteY0" fmla="*/ 1028700 h 5470525"/>
              <a:gd name="connsiteX1" fmla="*/ 1106488 w 5635625"/>
              <a:gd name="connsiteY1" fmla="*/ 2732882 h 5470525"/>
              <a:gd name="connsiteX2" fmla="*/ 2831307 w 5635625"/>
              <a:gd name="connsiteY2" fmla="*/ 4437064 h 5470525"/>
              <a:gd name="connsiteX3" fmla="*/ 4556126 w 5635625"/>
              <a:gd name="connsiteY3" fmla="*/ 2732882 h 5470525"/>
              <a:gd name="connsiteX4" fmla="*/ 2831307 w 5635625"/>
              <a:gd name="connsiteY4" fmla="*/ 1028700 h 5470525"/>
              <a:gd name="connsiteX5" fmla="*/ 2303463 w 5635625"/>
              <a:gd name="connsiteY5" fmla="*/ 0 h 5470525"/>
              <a:gd name="connsiteX6" fmla="*/ 3305175 w 5635625"/>
              <a:gd name="connsiteY6" fmla="*/ 0 h 5470525"/>
              <a:gd name="connsiteX7" fmla="*/ 3305175 w 5635625"/>
              <a:gd name="connsiteY7" fmla="*/ 376238 h 5470525"/>
              <a:gd name="connsiteX8" fmla="*/ 3455988 w 5635625"/>
              <a:gd name="connsiteY8" fmla="*/ 411163 h 5470525"/>
              <a:gd name="connsiteX9" fmla="*/ 3603625 w 5635625"/>
              <a:gd name="connsiteY9" fmla="*/ 455613 h 5470525"/>
              <a:gd name="connsiteX10" fmla="*/ 3746500 w 5635625"/>
              <a:gd name="connsiteY10" fmla="*/ 508000 h 5470525"/>
              <a:gd name="connsiteX11" fmla="*/ 3884613 w 5635625"/>
              <a:gd name="connsiteY11" fmla="*/ 568325 h 5470525"/>
              <a:gd name="connsiteX12" fmla="*/ 4017963 w 5635625"/>
              <a:gd name="connsiteY12" fmla="*/ 638175 h 5470525"/>
              <a:gd name="connsiteX13" fmla="*/ 4146550 w 5635625"/>
              <a:gd name="connsiteY13" fmla="*/ 715963 h 5470525"/>
              <a:gd name="connsiteX14" fmla="*/ 4470400 w 5635625"/>
              <a:gd name="connsiteY14" fmla="*/ 395288 h 5470525"/>
              <a:gd name="connsiteX15" fmla="*/ 5178425 w 5635625"/>
              <a:gd name="connsiteY15" fmla="*/ 1101725 h 5470525"/>
              <a:gd name="connsiteX16" fmla="*/ 4860925 w 5635625"/>
              <a:gd name="connsiteY16" fmla="*/ 1417638 h 5470525"/>
              <a:gd name="connsiteX17" fmla="*/ 4938713 w 5635625"/>
              <a:gd name="connsiteY17" fmla="*/ 1546225 h 5470525"/>
              <a:gd name="connsiteX18" fmla="*/ 5010150 w 5635625"/>
              <a:gd name="connsiteY18" fmla="*/ 1676400 h 5470525"/>
              <a:gd name="connsiteX19" fmla="*/ 5072063 w 5635625"/>
              <a:gd name="connsiteY19" fmla="*/ 1814513 h 5470525"/>
              <a:gd name="connsiteX20" fmla="*/ 5126038 w 5635625"/>
              <a:gd name="connsiteY20" fmla="*/ 1955800 h 5470525"/>
              <a:gd name="connsiteX21" fmla="*/ 5172075 w 5635625"/>
              <a:gd name="connsiteY21" fmla="*/ 2101850 h 5470525"/>
              <a:gd name="connsiteX22" fmla="*/ 5208588 w 5635625"/>
              <a:gd name="connsiteY22" fmla="*/ 2251075 h 5470525"/>
              <a:gd name="connsiteX23" fmla="*/ 5635625 w 5635625"/>
              <a:gd name="connsiteY23" fmla="*/ 2251075 h 5470525"/>
              <a:gd name="connsiteX24" fmla="*/ 5635625 w 5635625"/>
              <a:gd name="connsiteY24" fmla="*/ 3249613 h 5470525"/>
              <a:gd name="connsiteX25" fmla="*/ 5200650 w 5635625"/>
              <a:gd name="connsiteY25" fmla="*/ 3249613 h 5470525"/>
              <a:gd name="connsiteX26" fmla="*/ 5162550 w 5635625"/>
              <a:gd name="connsiteY26" fmla="*/ 3394075 h 5470525"/>
              <a:gd name="connsiteX27" fmla="*/ 5118100 w 5635625"/>
              <a:gd name="connsiteY27" fmla="*/ 3535363 h 5470525"/>
              <a:gd name="connsiteX28" fmla="*/ 5064125 w 5635625"/>
              <a:gd name="connsiteY28" fmla="*/ 3671888 h 5470525"/>
              <a:gd name="connsiteX29" fmla="*/ 5002213 w 5635625"/>
              <a:gd name="connsiteY29" fmla="*/ 3805238 h 5470525"/>
              <a:gd name="connsiteX30" fmla="*/ 4930775 w 5635625"/>
              <a:gd name="connsiteY30" fmla="*/ 3933825 h 5470525"/>
              <a:gd name="connsiteX31" fmla="*/ 4854575 w 5635625"/>
              <a:gd name="connsiteY31" fmla="*/ 4057650 h 5470525"/>
              <a:gd name="connsiteX32" fmla="*/ 5151438 w 5635625"/>
              <a:gd name="connsiteY32" fmla="*/ 4352925 h 5470525"/>
              <a:gd name="connsiteX33" fmla="*/ 4440238 w 5635625"/>
              <a:gd name="connsiteY33" fmla="*/ 5059363 h 5470525"/>
              <a:gd name="connsiteX34" fmla="*/ 4137025 w 5635625"/>
              <a:gd name="connsiteY34" fmla="*/ 4754563 h 5470525"/>
              <a:gd name="connsiteX35" fmla="*/ 4008438 w 5635625"/>
              <a:gd name="connsiteY35" fmla="*/ 4830763 h 5470525"/>
              <a:gd name="connsiteX36" fmla="*/ 3876675 w 5635625"/>
              <a:gd name="connsiteY36" fmla="*/ 4897438 h 5470525"/>
              <a:gd name="connsiteX37" fmla="*/ 3738563 w 5635625"/>
              <a:gd name="connsiteY37" fmla="*/ 4959350 h 5470525"/>
              <a:gd name="connsiteX38" fmla="*/ 3598863 w 5635625"/>
              <a:gd name="connsiteY38" fmla="*/ 5008563 h 5470525"/>
              <a:gd name="connsiteX39" fmla="*/ 3454400 w 5635625"/>
              <a:gd name="connsiteY39" fmla="*/ 5051425 h 5470525"/>
              <a:gd name="connsiteX40" fmla="*/ 3305175 w 5635625"/>
              <a:gd name="connsiteY40" fmla="*/ 5086350 h 5470525"/>
              <a:gd name="connsiteX41" fmla="*/ 3305175 w 5635625"/>
              <a:gd name="connsiteY41" fmla="*/ 5470525 h 5470525"/>
              <a:gd name="connsiteX42" fmla="*/ 2303463 w 5635625"/>
              <a:gd name="connsiteY42" fmla="*/ 5470525 h 5470525"/>
              <a:gd name="connsiteX43" fmla="*/ 2303463 w 5635625"/>
              <a:gd name="connsiteY43" fmla="*/ 5075238 h 5470525"/>
              <a:gd name="connsiteX44" fmla="*/ 2162175 w 5635625"/>
              <a:gd name="connsiteY44" fmla="*/ 5040313 h 5470525"/>
              <a:gd name="connsiteX45" fmla="*/ 2025650 w 5635625"/>
              <a:gd name="connsiteY45" fmla="*/ 4997450 h 5470525"/>
              <a:gd name="connsiteX46" fmla="*/ 1890713 w 5635625"/>
              <a:gd name="connsiteY46" fmla="*/ 4945063 h 5470525"/>
              <a:gd name="connsiteX47" fmla="*/ 1762125 w 5635625"/>
              <a:gd name="connsiteY47" fmla="*/ 4886325 h 5470525"/>
              <a:gd name="connsiteX48" fmla="*/ 1638300 w 5635625"/>
              <a:gd name="connsiteY48" fmla="*/ 4819650 h 5470525"/>
              <a:gd name="connsiteX49" fmla="*/ 1516063 w 5635625"/>
              <a:gd name="connsiteY49" fmla="*/ 4748213 h 5470525"/>
              <a:gd name="connsiteX50" fmla="*/ 1195388 w 5635625"/>
              <a:gd name="connsiteY50" fmla="*/ 5067300 h 5470525"/>
              <a:gd name="connsiteX51" fmla="*/ 484188 w 5635625"/>
              <a:gd name="connsiteY51" fmla="*/ 4362450 h 5470525"/>
              <a:gd name="connsiteX52" fmla="*/ 801688 w 5635625"/>
              <a:gd name="connsiteY52" fmla="*/ 4046538 h 5470525"/>
              <a:gd name="connsiteX53" fmla="*/ 727075 w 5635625"/>
              <a:gd name="connsiteY53" fmla="*/ 3922713 h 5470525"/>
              <a:gd name="connsiteX54" fmla="*/ 658813 w 5635625"/>
              <a:gd name="connsiteY54" fmla="*/ 3797300 h 5470525"/>
              <a:gd name="connsiteX55" fmla="*/ 596900 w 5635625"/>
              <a:gd name="connsiteY55" fmla="*/ 3665538 h 5470525"/>
              <a:gd name="connsiteX56" fmla="*/ 544513 w 5635625"/>
              <a:gd name="connsiteY56" fmla="*/ 3530600 h 5470525"/>
              <a:gd name="connsiteX57" fmla="*/ 500063 w 5635625"/>
              <a:gd name="connsiteY57" fmla="*/ 3392488 h 5470525"/>
              <a:gd name="connsiteX58" fmla="*/ 463550 w 5635625"/>
              <a:gd name="connsiteY58" fmla="*/ 3249613 h 5470525"/>
              <a:gd name="connsiteX59" fmla="*/ 0 w 5635625"/>
              <a:gd name="connsiteY59" fmla="*/ 3249613 h 5470525"/>
              <a:gd name="connsiteX60" fmla="*/ 0 w 5635625"/>
              <a:gd name="connsiteY60" fmla="*/ 2251075 h 5470525"/>
              <a:gd name="connsiteX61" fmla="*/ 455613 w 5635625"/>
              <a:gd name="connsiteY61" fmla="*/ 2251075 h 5470525"/>
              <a:gd name="connsiteX62" fmla="*/ 488950 w 5635625"/>
              <a:gd name="connsiteY62" fmla="*/ 2103438 h 5470525"/>
              <a:gd name="connsiteX63" fmla="*/ 534988 w 5635625"/>
              <a:gd name="connsiteY63" fmla="*/ 1960563 h 5470525"/>
              <a:gd name="connsiteX64" fmla="*/ 587375 w 5635625"/>
              <a:gd name="connsiteY64" fmla="*/ 1820863 h 5470525"/>
              <a:gd name="connsiteX65" fmla="*/ 649288 w 5635625"/>
              <a:gd name="connsiteY65" fmla="*/ 1685925 h 5470525"/>
              <a:gd name="connsiteX66" fmla="*/ 719138 w 5635625"/>
              <a:gd name="connsiteY66" fmla="*/ 1555750 h 5470525"/>
              <a:gd name="connsiteX67" fmla="*/ 795338 w 5635625"/>
              <a:gd name="connsiteY67" fmla="*/ 1430338 h 5470525"/>
              <a:gd name="connsiteX68" fmla="*/ 457200 w 5635625"/>
              <a:gd name="connsiteY68" fmla="*/ 1092200 h 5470525"/>
              <a:gd name="connsiteX69" fmla="*/ 1165225 w 5635625"/>
              <a:gd name="connsiteY69" fmla="*/ 387350 h 5470525"/>
              <a:gd name="connsiteX70" fmla="*/ 1503363 w 5635625"/>
              <a:gd name="connsiteY70" fmla="*/ 723900 h 5470525"/>
              <a:gd name="connsiteX71" fmla="*/ 1627188 w 5635625"/>
              <a:gd name="connsiteY71" fmla="*/ 647700 h 5470525"/>
              <a:gd name="connsiteX72" fmla="*/ 1754188 w 5635625"/>
              <a:gd name="connsiteY72" fmla="*/ 581025 h 5470525"/>
              <a:gd name="connsiteX73" fmla="*/ 1885950 w 5635625"/>
              <a:gd name="connsiteY73" fmla="*/ 522288 h 5470525"/>
              <a:gd name="connsiteX74" fmla="*/ 2019300 w 5635625"/>
              <a:gd name="connsiteY74" fmla="*/ 469900 h 5470525"/>
              <a:gd name="connsiteX75" fmla="*/ 2160588 w 5635625"/>
              <a:gd name="connsiteY75" fmla="*/ 425450 h 5470525"/>
              <a:gd name="connsiteX76" fmla="*/ 2303463 w 5635625"/>
              <a:gd name="connsiteY76" fmla="*/ 388938 h 5470525"/>
              <a:gd name="connsiteX77" fmla="*/ 2303463 w 5635625"/>
              <a:gd name="connsiteY77" fmla="*/ 0 h 547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635625" h="5470525">
                <a:moveTo>
                  <a:pt x="2831307" y="1028700"/>
                </a:moveTo>
                <a:cubicBezTo>
                  <a:pt x="1878716" y="1028700"/>
                  <a:pt x="1106488" y="1791688"/>
                  <a:pt x="1106488" y="2732882"/>
                </a:cubicBezTo>
                <a:cubicBezTo>
                  <a:pt x="1106488" y="3674076"/>
                  <a:pt x="1878716" y="4437064"/>
                  <a:pt x="2831307" y="4437064"/>
                </a:cubicBezTo>
                <a:cubicBezTo>
                  <a:pt x="3783898" y="4437064"/>
                  <a:pt x="4556126" y="3674076"/>
                  <a:pt x="4556126" y="2732882"/>
                </a:cubicBezTo>
                <a:cubicBezTo>
                  <a:pt x="4556126" y="1791688"/>
                  <a:pt x="3783898" y="1028700"/>
                  <a:pt x="2831307" y="1028700"/>
                </a:cubicBezTo>
                <a:close/>
                <a:moveTo>
                  <a:pt x="2303463" y="0"/>
                </a:moveTo>
                <a:lnTo>
                  <a:pt x="3305175" y="0"/>
                </a:lnTo>
                <a:lnTo>
                  <a:pt x="3305175" y="376238"/>
                </a:lnTo>
                <a:lnTo>
                  <a:pt x="3455988" y="411163"/>
                </a:lnTo>
                <a:lnTo>
                  <a:pt x="3603625" y="455613"/>
                </a:lnTo>
                <a:lnTo>
                  <a:pt x="3746500" y="508000"/>
                </a:lnTo>
                <a:lnTo>
                  <a:pt x="3884613" y="568325"/>
                </a:lnTo>
                <a:lnTo>
                  <a:pt x="4017963" y="638175"/>
                </a:lnTo>
                <a:lnTo>
                  <a:pt x="4146550" y="715963"/>
                </a:lnTo>
                <a:lnTo>
                  <a:pt x="4470400" y="395288"/>
                </a:lnTo>
                <a:lnTo>
                  <a:pt x="5178425" y="1101725"/>
                </a:lnTo>
                <a:lnTo>
                  <a:pt x="4860925" y="1417638"/>
                </a:lnTo>
                <a:lnTo>
                  <a:pt x="4938713" y="1546225"/>
                </a:lnTo>
                <a:lnTo>
                  <a:pt x="5010150" y="1676400"/>
                </a:lnTo>
                <a:lnTo>
                  <a:pt x="5072063" y="1814513"/>
                </a:lnTo>
                <a:lnTo>
                  <a:pt x="5126038" y="1955800"/>
                </a:lnTo>
                <a:lnTo>
                  <a:pt x="5172075" y="2101850"/>
                </a:lnTo>
                <a:lnTo>
                  <a:pt x="5208588" y="2251075"/>
                </a:lnTo>
                <a:lnTo>
                  <a:pt x="5635625" y="2251075"/>
                </a:lnTo>
                <a:lnTo>
                  <a:pt x="5635625" y="3249613"/>
                </a:lnTo>
                <a:lnTo>
                  <a:pt x="5200650" y="3249613"/>
                </a:lnTo>
                <a:lnTo>
                  <a:pt x="5162550" y="3394075"/>
                </a:lnTo>
                <a:lnTo>
                  <a:pt x="5118100" y="3535363"/>
                </a:lnTo>
                <a:lnTo>
                  <a:pt x="5064125" y="3671888"/>
                </a:lnTo>
                <a:lnTo>
                  <a:pt x="5002213" y="3805238"/>
                </a:lnTo>
                <a:lnTo>
                  <a:pt x="4930775" y="3933825"/>
                </a:lnTo>
                <a:lnTo>
                  <a:pt x="4854575" y="4057650"/>
                </a:lnTo>
                <a:lnTo>
                  <a:pt x="5151438" y="4352925"/>
                </a:lnTo>
                <a:lnTo>
                  <a:pt x="4440238" y="5059363"/>
                </a:lnTo>
                <a:lnTo>
                  <a:pt x="4137025" y="4754563"/>
                </a:lnTo>
                <a:lnTo>
                  <a:pt x="4008438" y="4830763"/>
                </a:lnTo>
                <a:lnTo>
                  <a:pt x="3876675" y="4897438"/>
                </a:lnTo>
                <a:lnTo>
                  <a:pt x="3738563" y="4959350"/>
                </a:lnTo>
                <a:lnTo>
                  <a:pt x="3598863" y="5008563"/>
                </a:lnTo>
                <a:lnTo>
                  <a:pt x="3454400" y="5051425"/>
                </a:lnTo>
                <a:lnTo>
                  <a:pt x="3305175" y="5086350"/>
                </a:lnTo>
                <a:lnTo>
                  <a:pt x="3305175" y="5470525"/>
                </a:lnTo>
                <a:lnTo>
                  <a:pt x="2303463" y="5470525"/>
                </a:lnTo>
                <a:lnTo>
                  <a:pt x="2303463" y="5075238"/>
                </a:lnTo>
                <a:lnTo>
                  <a:pt x="2162175" y="5040313"/>
                </a:lnTo>
                <a:lnTo>
                  <a:pt x="2025650" y="4997450"/>
                </a:lnTo>
                <a:lnTo>
                  <a:pt x="1890713" y="4945063"/>
                </a:lnTo>
                <a:lnTo>
                  <a:pt x="1762125" y="4886325"/>
                </a:lnTo>
                <a:lnTo>
                  <a:pt x="1638300" y="4819650"/>
                </a:lnTo>
                <a:lnTo>
                  <a:pt x="1516063" y="4748213"/>
                </a:lnTo>
                <a:lnTo>
                  <a:pt x="1195388" y="5067300"/>
                </a:lnTo>
                <a:lnTo>
                  <a:pt x="484188" y="4362450"/>
                </a:lnTo>
                <a:lnTo>
                  <a:pt x="801688" y="4046538"/>
                </a:lnTo>
                <a:lnTo>
                  <a:pt x="727075" y="3922713"/>
                </a:lnTo>
                <a:lnTo>
                  <a:pt x="658813" y="3797300"/>
                </a:lnTo>
                <a:lnTo>
                  <a:pt x="596900" y="3665538"/>
                </a:lnTo>
                <a:lnTo>
                  <a:pt x="544513" y="3530600"/>
                </a:lnTo>
                <a:lnTo>
                  <a:pt x="500063" y="3392488"/>
                </a:lnTo>
                <a:lnTo>
                  <a:pt x="463550" y="3249613"/>
                </a:lnTo>
                <a:lnTo>
                  <a:pt x="0" y="3249613"/>
                </a:lnTo>
                <a:lnTo>
                  <a:pt x="0" y="2251075"/>
                </a:lnTo>
                <a:lnTo>
                  <a:pt x="455613" y="2251075"/>
                </a:lnTo>
                <a:lnTo>
                  <a:pt x="488950" y="2103438"/>
                </a:lnTo>
                <a:lnTo>
                  <a:pt x="534988" y="1960563"/>
                </a:lnTo>
                <a:lnTo>
                  <a:pt x="587375" y="1820863"/>
                </a:lnTo>
                <a:lnTo>
                  <a:pt x="649288" y="1685925"/>
                </a:lnTo>
                <a:lnTo>
                  <a:pt x="719138" y="1555750"/>
                </a:lnTo>
                <a:lnTo>
                  <a:pt x="795338" y="1430338"/>
                </a:lnTo>
                <a:lnTo>
                  <a:pt x="457200" y="1092200"/>
                </a:lnTo>
                <a:lnTo>
                  <a:pt x="1165225" y="387350"/>
                </a:lnTo>
                <a:lnTo>
                  <a:pt x="1503363" y="723900"/>
                </a:lnTo>
                <a:lnTo>
                  <a:pt x="1627188" y="647700"/>
                </a:lnTo>
                <a:lnTo>
                  <a:pt x="1754188" y="581025"/>
                </a:lnTo>
                <a:lnTo>
                  <a:pt x="1885950" y="522288"/>
                </a:lnTo>
                <a:lnTo>
                  <a:pt x="2019300" y="469900"/>
                </a:lnTo>
                <a:lnTo>
                  <a:pt x="2160588" y="425450"/>
                </a:lnTo>
                <a:lnTo>
                  <a:pt x="2303463" y="388938"/>
                </a:lnTo>
                <a:lnTo>
                  <a:pt x="2303463" y="0"/>
                </a:lnTo>
                <a:close/>
              </a:path>
            </a:pathLst>
          </a:custGeom>
          <a:solidFill>
            <a:srgbClr val="000000"/>
          </a:solidFill>
          <a:ln w="0">
            <a:noFill/>
            <a:prstDash val="solid"/>
            <a:round/>
            <a:headEnd/>
            <a:tailEnd/>
          </a:ln>
          <a:effectLst/>
        </p:spPr>
        <p:txBody>
          <a:bodyPr vert="horz" wrap="square" lIns="68580" tIns="34290" rIns="68580" bIns="34290" numCol="1" anchor="t" anchorCtr="0" compatLnSpc="1">
            <a:prstTxWarp prst="textNoShape">
              <a:avLst/>
            </a:prstTxWarp>
            <a:noAutofit/>
          </a:bodyPr>
          <a:lstStyle/>
          <a:p>
            <a:pPr defTabSz="685783">
              <a:defRPr/>
            </a:pPr>
            <a:r>
              <a:rPr lang="en-US" sz="1500" kern="0" dirty="0">
                <a:solidFill>
                  <a:prstClr val="black"/>
                </a:solidFill>
                <a:cs typeface="Arial" panose="020B0604020202020204" pitchFamily="34" charset="0"/>
              </a:rPr>
              <a:t> </a:t>
            </a:r>
          </a:p>
        </p:txBody>
      </p:sp>
      <p:sp>
        <p:nvSpPr>
          <p:cNvPr id="49" name="Rectangle 48"/>
          <p:cNvSpPr/>
          <p:nvPr/>
        </p:nvSpPr>
        <p:spPr>
          <a:xfrm>
            <a:off x="0" y="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0" y="6172200"/>
            <a:ext cx="9144000" cy="685800"/>
            <a:chOff x="0" y="6172200"/>
            <a:chExt cx="9144000" cy="685800"/>
          </a:xfrm>
        </p:grpSpPr>
        <p:sp>
          <p:nvSpPr>
            <p:cNvPr id="51" name="Rectangle 50"/>
            <p:cNvSpPr/>
            <p:nvPr/>
          </p:nvSpPr>
          <p:spPr>
            <a:xfrm>
              <a:off x="0" y="617220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C:\Users\MFB\Downloads\logo (4).png"/>
            <p:cNvPicPr>
              <a:picLocks noChangeAspect="1" noChangeArrowheads="1"/>
            </p:cNvPicPr>
            <p:nvPr/>
          </p:nvPicPr>
          <p:blipFill>
            <a:blip r:embed="rId5"/>
            <a:srcRect/>
            <a:stretch>
              <a:fillRect/>
            </a:stretch>
          </p:blipFill>
          <p:spPr bwMode="auto">
            <a:xfrm>
              <a:off x="7696200" y="6324600"/>
              <a:ext cx="1295400" cy="414528"/>
            </a:xfrm>
            <a:prstGeom prst="rect">
              <a:avLst/>
            </a:prstGeom>
            <a:noFill/>
          </p:spPr>
        </p:pic>
      </p:grpSp>
      <p:sp>
        <p:nvSpPr>
          <p:cNvPr id="53" name="TextBox 52"/>
          <p:cNvSpPr txBox="1"/>
          <p:nvPr/>
        </p:nvSpPr>
        <p:spPr>
          <a:xfrm>
            <a:off x="1390650" y="50513"/>
            <a:ext cx="6362700" cy="584775"/>
          </a:xfrm>
          <a:prstGeom prst="rect">
            <a:avLst/>
          </a:prstGeom>
          <a:noFill/>
        </p:spPr>
        <p:txBody>
          <a:bodyPr wrap="square" rtlCol="0">
            <a:spAutoFit/>
          </a:bodyPr>
          <a:lstStyle/>
          <a:p>
            <a:pPr algn="ctr"/>
            <a:r>
              <a:rPr lang="en-US" sz="3200" b="1" dirty="0">
                <a:solidFill>
                  <a:schemeClr val="bg1"/>
                </a:solidFill>
                <a:latin typeface="Lato" pitchFamily="34" charset="0"/>
              </a:rPr>
              <a:t>Our understanding-Sample</a:t>
            </a:r>
          </a:p>
        </p:txBody>
      </p:sp>
      <p:cxnSp>
        <p:nvCxnSpPr>
          <p:cNvPr id="54" name="Straight Connector 53"/>
          <p:cNvCxnSpPr/>
          <p:nvPr/>
        </p:nvCxnSpPr>
        <p:spPr>
          <a:xfrm>
            <a:off x="6609988" y="3769697"/>
            <a:ext cx="2053409" cy="0"/>
          </a:xfrm>
          <a:prstGeom prst="line">
            <a:avLst/>
          </a:prstGeom>
          <a:noFill/>
          <a:ln w="12700" cap="flat" cmpd="sng" algn="ctr">
            <a:solidFill>
              <a:srgbClr val="000000">
                <a:lumMod val="75000"/>
                <a:lumOff val="25000"/>
              </a:srgbClr>
            </a:solidFill>
            <a:prstDash val="sysDash"/>
          </a:ln>
          <a:effectLst/>
        </p:spPr>
      </p:cxnSp>
      <p:sp>
        <p:nvSpPr>
          <p:cNvPr id="55" name="TextBox 127"/>
          <p:cNvSpPr txBox="1"/>
          <p:nvPr/>
        </p:nvSpPr>
        <p:spPr>
          <a:xfrm>
            <a:off x="6650653" y="3439450"/>
            <a:ext cx="235095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solidFill>
                  <a:srgbClr val="A22312"/>
                </a:solidFill>
                <a:cs typeface="Arial" panose="020B0604020202020204" pitchFamily="34" charset="0"/>
              </a:rPr>
              <a:t>Product USPs</a:t>
            </a:r>
          </a:p>
        </p:txBody>
      </p:sp>
      <p:sp>
        <p:nvSpPr>
          <p:cNvPr id="56" name="TextBox 105"/>
          <p:cNvSpPr txBox="1"/>
          <p:nvPr/>
        </p:nvSpPr>
        <p:spPr>
          <a:xfrm>
            <a:off x="6638317" y="3808406"/>
            <a:ext cx="2270342" cy="249299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019" indent="-180019">
              <a:buFont typeface="Arial" panose="020B0604020202020204" pitchFamily="34" charset="0"/>
              <a:buChar char="•"/>
            </a:pPr>
            <a:r>
              <a:rPr lang="en-IN" sz="1200" dirty="0"/>
              <a:t>Accumulate Gold on monthly basis</a:t>
            </a:r>
          </a:p>
          <a:p>
            <a:pPr marL="180019" indent="-180019">
              <a:buFont typeface="Arial" panose="020B0604020202020204" pitchFamily="34" charset="0"/>
              <a:buChar char="•"/>
            </a:pPr>
            <a:r>
              <a:rPr lang="en-IN" sz="1200" dirty="0"/>
              <a:t>BGP can be subscribed for tenure of 11 months</a:t>
            </a:r>
            <a:endParaRPr lang="en-US" sz="1200" dirty="0">
              <a:latin typeface="Calibri" panose="020F0502020204030204" pitchFamily="34" charset="0"/>
            </a:endParaRPr>
          </a:p>
          <a:p>
            <a:pPr marL="180019" indent="-180019">
              <a:buFont typeface="Arial" panose="020B0604020202020204" pitchFamily="34" charset="0"/>
              <a:buChar char="•"/>
            </a:pPr>
            <a:r>
              <a:rPr lang="en-US" sz="1200" dirty="0">
                <a:latin typeface="Calibri" panose="020F0502020204030204" pitchFamily="34" charset="0"/>
              </a:rPr>
              <a:t>Part Payment Facility</a:t>
            </a:r>
          </a:p>
          <a:p>
            <a:pPr marL="180019" indent="-180019">
              <a:buFont typeface="Arial" panose="020B0604020202020204" pitchFamily="34" charset="0"/>
              <a:buChar char="•"/>
            </a:pPr>
            <a:r>
              <a:rPr lang="en-IN" sz="1200" dirty="0"/>
              <a:t>Easy &amp; multiple subscription options are available for the customer through Online and Offline medium. </a:t>
            </a:r>
          </a:p>
          <a:p>
            <a:pPr marL="180019" indent="-180019">
              <a:buFont typeface="Arial" panose="020B0604020202020204" pitchFamily="34" charset="0"/>
              <a:buChar char="•"/>
            </a:pPr>
            <a:r>
              <a:rPr lang="en-IN" sz="1200" dirty="0"/>
              <a:t>The plan has no lock in period</a:t>
            </a:r>
            <a:endParaRPr lang="en-US" sz="1200" dirty="0">
              <a:latin typeface="Calibri" panose="020F0502020204030204" pitchFamily="34" charset="0"/>
            </a:endParaRPr>
          </a:p>
          <a:p>
            <a:pPr marL="180019" indent="-180019">
              <a:buFont typeface="Arial" panose="020B0604020202020204" pitchFamily="34" charset="0"/>
              <a:buChar char="•"/>
            </a:pPr>
            <a:r>
              <a:rPr lang="en-US" sz="1200" dirty="0">
                <a:latin typeface="Calibri" panose="020F0502020204030204" pitchFamily="34" charset="0"/>
              </a:rPr>
              <a:t>Door step service ( no need to visit branch)</a:t>
            </a:r>
          </a:p>
          <a:p>
            <a:pPr marL="180019" indent="-180019">
              <a:buFont typeface="Arial" panose="020B0604020202020204" pitchFamily="34" charset="0"/>
              <a:buChar char="•"/>
            </a:pPr>
            <a:endParaRPr lang="en-US" sz="1200" dirty="0">
              <a:latin typeface="Calibri" panose="020F0502020204030204" pitchFamily="34" charset="0"/>
            </a:endParaRPr>
          </a:p>
        </p:txBody>
      </p:sp>
      <p:sp>
        <p:nvSpPr>
          <p:cNvPr id="57" name="Oval 56"/>
          <p:cNvSpPr/>
          <p:nvPr/>
        </p:nvSpPr>
        <p:spPr>
          <a:xfrm>
            <a:off x="6272636" y="3766156"/>
            <a:ext cx="90767" cy="80682"/>
          </a:xfrm>
          <a:prstGeom prst="ellipse">
            <a:avLst/>
          </a:prstGeom>
          <a:solidFill>
            <a:sysClr val="window" lastClr="FFFFFF"/>
          </a:solidFill>
          <a:ln w="9525" cap="flat" cmpd="sng" algn="ctr">
            <a:noFill/>
            <a:prstDash val="solid"/>
          </a:ln>
          <a:effectLst/>
        </p:spPr>
        <p:txBody>
          <a:bodyPr rtlCol="0" anchor="ctr"/>
          <a:lstStyle/>
          <a:p>
            <a:pPr algn="ctr" defTabSz="685783">
              <a:defRPr/>
            </a:pPr>
            <a:endParaRPr lang="en-US" sz="1400" kern="0">
              <a:solidFill>
                <a:prstClr val="white"/>
              </a:solidFill>
            </a:endParaRPr>
          </a:p>
        </p:txBody>
      </p:sp>
    </p:spTree>
    <p:extLst>
      <p:ext uri="{BB962C8B-B14F-4D97-AF65-F5344CB8AC3E}">
        <p14:creationId xmlns:p14="http://schemas.microsoft.com/office/powerpoint/2010/main" val="203269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994"/>
          <a:stretch/>
        </p:blipFill>
        <p:spPr bwMode="auto">
          <a:xfrm>
            <a:off x="0" y="0"/>
            <a:ext cx="9120554" cy="6858000"/>
          </a:xfrm>
          <a:prstGeom prst="rect">
            <a:avLst/>
          </a:prstGeom>
          <a:noFill/>
        </p:spPr>
      </p:pic>
      <p:sp>
        <p:nvSpPr>
          <p:cNvPr id="8" name="Rectangle 7"/>
          <p:cNvSpPr/>
          <p:nvPr/>
        </p:nvSpPr>
        <p:spPr>
          <a:xfrm>
            <a:off x="0" y="0"/>
            <a:ext cx="9144000" cy="6858000"/>
          </a:xfrm>
          <a:prstGeom prst="rect">
            <a:avLst/>
          </a:prstGeom>
          <a:solidFill>
            <a:schemeClr val="tx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6"/>
          <p:cNvGrpSpPr/>
          <p:nvPr/>
        </p:nvGrpSpPr>
        <p:grpSpPr>
          <a:xfrm>
            <a:off x="-152399" y="990600"/>
            <a:ext cx="3886200" cy="914400"/>
            <a:chOff x="2305050" y="3200400"/>
            <a:chExt cx="4354167" cy="914400"/>
          </a:xfrm>
        </p:grpSpPr>
        <p:sp>
          <p:nvSpPr>
            <p:cNvPr id="46" name="Rectangle 45"/>
            <p:cNvSpPr/>
            <p:nvPr/>
          </p:nvSpPr>
          <p:spPr>
            <a:xfrm>
              <a:off x="2658717" y="3200400"/>
              <a:ext cx="4000500"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305050" y="3303657"/>
              <a:ext cx="4038600" cy="707886"/>
            </a:xfrm>
            <a:prstGeom prst="rect">
              <a:avLst/>
            </a:prstGeom>
            <a:noFill/>
          </p:spPr>
          <p:txBody>
            <a:bodyPr wrap="square" rtlCol="0">
              <a:spAutoFit/>
            </a:bodyPr>
            <a:lstStyle/>
            <a:p>
              <a:pPr algn="ctr"/>
              <a:r>
                <a:rPr lang="en-US" sz="4000" b="1" dirty="0">
                  <a:solidFill>
                    <a:schemeClr val="bg1"/>
                  </a:solidFill>
                  <a:latin typeface="Lato" pitchFamily="34" charset="0"/>
                </a:rPr>
                <a:t>Technology</a:t>
              </a:r>
            </a:p>
          </p:txBody>
        </p:sp>
      </p:grpSp>
    </p:spTree>
    <p:extLst>
      <p:ext uri="{BB962C8B-B14F-4D97-AF65-F5344CB8AC3E}">
        <p14:creationId xmlns:p14="http://schemas.microsoft.com/office/powerpoint/2010/main" val="235868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838200"/>
            <a:ext cx="6781800" cy="369332"/>
          </a:xfrm>
          <a:prstGeom prst="rect">
            <a:avLst/>
          </a:prstGeom>
          <a:noFill/>
        </p:spPr>
        <p:txBody>
          <a:bodyPr wrap="square" rtlCol="0">
            <a:spAutoFit/>
          </a:bodyPr>
          <a:lstStyle/>
          <a:p>
            <a:endParaRPr lang="en-US" dirty="0"/>
          </a:p>
        </p:txBody>
      </p:sp>
      <p:grpSp>
        <p:nvGrpSpPr>
          <p:cNvPr id="13" name="Group 12"/>
          <p:cNvGrpSpPr/>
          <p:nvPr/>
        </p:nvGrpSpPr>
        <p:grpSpPr>
          <a:xfrm>
            <a:off x="381000" y="1537663"/>
            <a:ext cx="8382000" cy="2958137"/>
            <a:chOff x="381000" y="1625025"/>
            <a:chExt cx="8382000" cy="2958137"/>
          </a:xfrm>
        </p:grpSpPr>
        <p:sp>
          <p:nvSpPr>
            <p:cNvPr id="9" name="TextBox 8"/>
            <p:cNvSpPr txBox="1"/>
            <p:nvPr/>
          </p:nvSpPr>
          <p:spPr>
            <a:xfrm>
              <a:off x="381000" y="2274838"/>
              <a:ext cx="8382000" cy="2308324"/>
            </a:xfrm>
            <a:prstGeom prst="rect">
              <a:avLst/>
            </a:prstGeom>
            <a:noFill/>
          </p:spPr>
          <p:txBody>
            <a:bodyPr wrap="square" rtlCol="0">
              <a:spAutoFit/>
            </a:bodyPr>
            <a:lstStyle/>
            <a:p>
              <a:pPr algn="just"/>
              <a:r>
                <a:rPr lang="en-US" dirty="0">
                  <a:solidFill>
                    <a:schemeClr val="bg1">
                      <a:lumMod val="50000"/>
                    </a:schemeClr>
                  </a:solidFill>
                  <a:latin typeface="Lato" pitchFamily="34" charset="0"/>
                </a:rPr>
                <a:t>This document and the information in it are provided in confidence for the sole purpose of exploring a business opportunity between the disclosing party </a:t>
              </a:r>
              <a:br>
                <a:rPr lang="en-US" dirty="0">
                  <a:solidFill>
                    <a:schemeClr val="bg1">
                      <a:lumMod val="50000"/>
                    </a:schemeClr>
                  </a:solidFill>
                  <a:latin typeface="Lato" pitchFamily="34" charset="0"/>
                </a:rPr>
              </a:br>
              <a:r>
                <a:rPr lang="en-US" dirty="0" err="1">
                  <a:solidFill>
                    <a:schemeClr val="bg1">
                      <a:lumMod val="50000"/>
                    </a:schemeClr>
                  </a:solidFill>
                  <a:latin typeface="Lato" pitchFamily="34" charset="0"/>
                </a:rPr>
                <a:t>Cylsys</a:t>
              </a:r>
              <a:r>
                <a:rPr lang="en-US" dirty="0">
                  <a:solidFill>
                    <a:schemeClr val="bg1">
                      <a:lumMod val="50000"/>
                    </a:schemeClr>
                  </a:solidFill>
                  <a:latin typeface="Lato" pitchFamily="34" charset="0"/>
                </a:rPr>
                <a:t> Software Solution Pvt. Ltd. and the receiving party concerning crowd sourcing of certain operational projects as mentioned herein (“Services”). </a:t>
              </a:r>
              <a:br>
                <a:rPr lang="en-US" dirty="0">
                  <a:solidFill>
                    <a:schemeClr val="bg1">
                      <a:lumMod val="50000"/>
                    </a:schemeClr>
                  </a:solidFill>
                  <a:latin typeface="Lato" pitchFamily="34" charset="0"/>
                </a:rPr>
              </a:br>
              <a:r>
                <a:rPr lang="en-US" dirty="0">
                  <a:solidFill>
                    <a:schemeClr val="bg1">
                      <a:lumMod val="50000"/>
                    </a:schemeClr>
                  </a:solidFill>
                  <a:latin typeface="Lato" pitchFamily="34" charset="0"/>
                </a:rPr>
                <a:t>This document and the information contained herein in any form must not be disclosed to any third party or be used for any other purposes other than to evaluate the Services offered by </a:t>
              </a:r>
              <a:r>
                <a:rPr lang="en-US" dirty="0" err="1">
                  <a:solidFill>
                    <a:schemeClr val="bg1">
                      <a:lumMod val="50000"/>
                    </a:schemeClr>
                  </a:solidFill>
                  <a:latin typeface="Lato" pitchFamily="34" charset="0"/>
                </a:rPr>
                <a:t>Cylsys</a:t>
              </a:r>
              <a:r>
                <a:rPr lang="en-US" dirty="0">
                  <a:solidFill>
                    <a:schemeClr val="bg1">
                      <a:lumMod val="50000"/>
                    </a:schemeClr>
                  </a:solidFill>
                  <a:latin typeface="Lato" pitchFamily="34" charset="0"/>
                </a:rPr>
                <a:t> Software Solution Pvt. Ltd. to the receiving party without the express written permission of </a:t>
              </a:r>
              <a:r>
                <a:rPr lang="en-US" dirty="0" err="1">
                  <a:solidFill>
                    <a:schemeClr val="bg1">
                      <a:lumMod val="50000"/>
                    </a:schemeClr>
                  </a:solidFill>
                  <a:latin typeface="Lato" pitchFamily="34" charset="0"/>
                </a:rPr>
                <a:t>Cylsys</a:t>
              </a:r>
              <a:r>
                <a:rPr lang="en-US" dirty="0">
                  <a:solidFill>
                    <a:schemeClr val="bg1">
                      <a:lumMod val="50000"/>
                    </a:schemeClr>
                  </a:solidFill>
                  <a:latin typeface="Lato" pitchFamily="34" charset="0"/>
                </a:rPr>
                <a:t> Software Solution Pvt. Ltd.</a:t>
              </a:r>
            </a:p>
          </p:txBody>
        </p:sp>
        <p:sp>
          <p:nvSpPr>
            <p:cNvPr id="10" name="TextBox 9"/>
            <p:cNvSpPr txBox="1"/>
            <p:nvPr/>
          </p:nvSpPr>
          <p:spPr>
            <a:xfrm>
              <a:off x="3162300" y="1625025"/>
              <a:ext cx="2819400" cy="584775"/>
            </a:xfrm>
            <a:prstGeom prst="rect">
              <a:avLst/>
            </a:prstGeom>
            <a:noFill/>
          </p:spPr>
          <p:txBody>
            <a:bodyPr wrap="square" rtlCol="0">
              <a:spAutoFit/>
            </a:bodyPr>
            <a:lstStyle/>
            <a:p>
              <a:pPr algn="ctr"/>
              <a:r>
                <a:rPr lang="en-US" sz="3200" b="1" dirty="0">
                  <a:solidFill>
                    <a:schemeClr val="tx1">
                      <a:lumMod val="75000"/>
                      <a:lumOff val="25000"/>
                    </a:schemeClr>
                  </a:solidFill>
                  <a:latin typeface="Lato" pitchFamily="34" charset="0"/>
                </a:rPr>
                <a:t>DISCLAIMER</a:t>
              </a:r>
            </a:p>
          </p:txBody>
        </p:sp>
      </p:grpSp>
      <p:grpSp>
        <p:nvGrpSpPr>
          <p:cNvPr id="14" name="Group 13"/>
          <p:cNvGrpSpPr/>
          <p:nvPr/>
        </p:nvGrpSpPr>
        <p:grpSpPr>
          <a:xfrm>
            <a:off x="0" y="6172200"/>
            <a:ext cx="9144000" cy="685800"/>
            <a:chOff x="0" y="6172200"/>
            <a:chExt cx="9144000" cy="685800"/>
          </a:xfrm>
        </p:grpSpPr>
        <p:sp>
          <p:nvSpPr>
            <p:cNvPr id="11" name="Rectangle 10"/>
            <p:cNvSpPr/>
            <p:nvPr/>
          </p:nvSpPr>
          <p:spPr>
            <a:xfrm>
              <a:off x="0" y="617220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3" descr="C:\Users\MFB\Downloads\logo (4).png"/>
            <p:cNvPicPr>
              <a:picLocks noChangeAspect="1" noChangeArrowheads="1"/>
            </p:cNvPicPr>
            <p:nvPr/>
          </p:nvPicPr>
          <p:blipFill>
            <a:blip r:embed="rId2" cstate="print"/>
            <a:srcRect/>
            <a:stretch>
              <a:fillRect/>
            </a:stretch>
          </p:blipFill>
          <p:spPr bwMode="auto">
            <a:xfrm>
              <a:off x="7696200" y="6324600"/>
              <a:ext cx="1295400" cy="414528"/>
            </a:xfrm>
            <a:prstGeom prst="rect">
              <a:avLst/>
            </a:prstGeom>
            <a:noFill/>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172200"/>
            <a:ext cx="9144000" cy="685800"/>
            <a:chOff x="0" y="6172200"/>
            <a:chExt cx="9144000" cy="685800"/>
          </a:xfrm>
        </p:grpSpPr>
        <p:sp>
          <p:nvSpPr>
            <p:cNvPr id="3" name="Rectangle 2"/>
            <p:cNvSpPr/>
            <p:nvPr/>
          </p:nvSpPr>
          <p:spPr>
            <a:xfrm>
              <a:off x="0" y="617220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2" cstate="print"/>
            <a:srcRect/>
            <a:stretch>
              <a:fillRect/>
            </a:stretch>
          </p:blipFill>
          <p:spPr bwMode="auto">
            <a:xfrm>
              <a:off x="7696200" y="6324600"/>
              <a:ext cx="1295400" cy="414528"/>
            </a:xfrm>
            <a:prstGeom prst="rect">
              <a:avLst/>
            </a:prstGeom>
            <a:noFill/>
          </p:spPr>
        </p:pic>
      </p:grpSp>
      <p:sp>
        <p:nvSpPr>
          <p:cNvPr id="9" name="Rectangle 8"/>
          <p:cNvSpPr/>
          <p:nvPr/>
        </p:nvSpPr>
        <p:spPr>
          <a:xfrm>
            <a:off x="0" y="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 y="30708"/>
            <a:ext cx="7619999" cy="584775"/>
          </a:xfrm>
          <a:prstGeom prst="rect">
            <a:avLst/>
          </a:prstGeom>
          <a:noFill/>
        </p:spPr>
        <p:txBody>
          <a:bodyPr wrap="square" rtlCol="0">
            <a:spAutoFit/>
          </a:bodyPr>
          <a:lstStyle/>
          <a:p>
            <a:pPr algn="ctr"/>
            <a:r>
              <a:rPr lang="en-US" sz="3200" dirty="0">
                <a:solidFill>
                  <a:schemeClr val="bg1"/>
                </a:solidFill>
              </a:rPr>
              <a:t>Technology Infrastructure Solution-</a:t>
            </a:r>
            <a:r>
              <a:rPr lang="en-US" sz="3200" b="1" dirty="0">
                <a:solidFill>
                  <a:schemeClr val="bg1"/>
                </a:solidFill>
                <a:latin typeface="Lato" pitchFamily="34" charset="0"/>
              </a:rPr>
              <a:t>-Sample</a:t>
            </a:r>
          </a:p>
        </p:txBody>
      </p:sp>
      <p:sp>
        <p:nvSpPr>
          <p:cNvPr id="6" name="AutoShape 4" descr="Image result for NeoGrowth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Image result for NeoGrowth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3"/>
          <a:stretch>
            <a:fillRect/>
          </a:stretch>
        </p:blipFill>
        <p:spPr>
          <a:xfrm>
            <a:off x="9939" y="1034357"/>
            <a:ext cx="6276975" cy="4000500"/>
          </a:xfrm>
          <a:prstGeom prst="rect">
            <a:avLst/>
          </a:prstGeom>
        </p:spPr>
      </p:pic>
      <p:sp>
        <p:nvSpPr>
          <p:cNvPr id="11" name="Rectangle 10"/>
          <p:cNvSpPr/>
          <p:nvPr/>
        </p:nvSpPr>
        <p:spPr>
          <a:xfrm>
            <a:off x="6426475" y="1127804"/>
            <a:ext cx="2571751" cy="3907053"/>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defTabSz="336947">
              <a:spcAft>
                <a:spcPts val="450"/>
              </a:spcAft>
              <a:buSzPct val="100000"/>
              <a:tabLst>
                <a:tab pos="5981700" algn="l"/>
                <a:tab pos="6318647" algn="l"/>
                <a:tab pos="6655594" algn="l"/>
                <a:tab pos="6992541" algn="l"/>
              </a:tabLst>
              <a:defRPr/>
            </a:pPr>
            <a:endParaRPr lang="en-US" sz="1200" dirty="0">
              <a:solidFill>
                <a:srgbClr val="343433"/>
              </a:solidFill>
              <a:latin typeface="Calibri" panose="020F0502020204030204" pitchFamily="34" charset="0"/>
              <a:ea typeface="Arial" charset="0"/>
              <a:cs typeface="Calibri" panose="020F0502020204030204" pitchFamily="34" charset="0"/>
            </a:endParaRPr>
          </a:p>
          <a:p>
            <a:pPr marL="214313" lvl="1" indent="-214313" defTabSz="336947">
              <a:spcAft>
                <a:spcPts val="450"/>
              </a:spcAft>
              <a:buSzPct val="100000"/>
              <a:buFont typeface="Arial" panose="020B0604020202020204" pitchFamily="34" charset="0"/>
              <a:buChar char="•"/>
              <a:tabLst>
                <a:tab pos="5981700" algn="l"/>
                <a:tab pos="6318647" algn="l"/>
                <a:tab pos="6655594" algn="l"/>
                <a:tab pos="6992541" algn="l"/>
              </a:tabLst>
              <a:defRPr/>
            </a:pPr>
            <a:r>
              <a:rPr lang="en-US" sz="1200" dirty="0" err="1">
                <a:solidFill>
                  <a:srgbClr val="343433"/>
                </a:solidFill>
                <a:latin typeface="Calibri" panose="020F0502020204030204" pitchFamily="34" charset="0"/>
                <a:ea typeface="Arial" charset="0"/>
                <a:cs typeface="Calibri" panose="020F0502020204030204" pitchFamily="34" charset="0"/>
              </a:rPr>
              <a:t>Cylsys</a:t>
            </a:r>
            <a:r>
              <a:rPr lang="en-US" sz="1200" dirty="0">
                <a:solidFill>
                  <a:srgbClr val="343433"/>
                </a:solidFill>
                <a:latin typeface="Calibri" panose="020F0502020204030204" pitchFamily="34" charset="0"/>
                <a:ea typeface="Arial" charset="0"/>
                <a:cs typeface="Calibri" panose="020F0502020204030204" pitchFamily="34" charset="0"/>
              </a:rPr>
              <a:t> Users at Mumbai Delivery Center will connect to BGPML Data Center, INDIA via site to site VPN over shared internet.</a:t>
            </a:r>
          </a:p>
          <a:p>
            <a:pPr marL="214313" lvl="1" indent="-214313" defTabSz="336947">
              <a:spcAft>
                <a:spcPts val="450"/>
              </a:spcAft>
              <a:buSzPct val="100000"/>
              <a:buFont typeface="Arial" panose="020B0604020202020204" pitchFamily="34" charset="0"/>
              <a:buChar char="•"/>
              <a:tabLst>
                <a:tab pos="5981700" algn="l"/>
                <a:tab pos="6318647" algn="l"/>
                <a:tab pos="6655594" algn="l"/>
                <a:tab pos="6992541" algn="l"/>
              </a:tabLst>
              <a:defRPr/>
            </a:pPr>
            <a:r>
              <a:rPr lang="en-US" sz="1200" dirty="0">
                <a:solidFill>
                  <a:srgbClr val="343433"/>
                </a:solidFill>
                <a:latin typeface="Calibri" panose="020F0502020204030204" pitchFamily="34" charset="0"/>
                <a:ea typeface="Arial" charset="0"/>
                <a:cs typeface="Calibri" panose="020F0502020204030204" pitchFamily="34" charset="0"/>
              </a:rPr>
              <a:t>All applications in-scope required for data processing will be accessed through </a:t>
            </a:r>
            <a:r>
              <a:rPr lang="en-US" sz="1200" dirty="0">
                <a:solidFill>
                  <a:schemeClr val="accent2"/>
                </a:solidFill>
                <a:latin typeface="Calibri" panose="020F0502020204030204" pitchFamily="34" charset="0"/>
                <a:ea typeface="Arial" charset="0"/>
                <a:cs typeface="Calibri" panose="020F0502020204030204" pitchFamily="34" charset="0"/>
              </a:rPr>
              <a:t>Citrix/internet</a:t>
            </a:r>
            <a:r>
              <a:rPr lang="en-US" sz="1200" dirty="0">
                <a:solidFill>
                  <a:srgbClr val="343433"/>
                </a:solidFill>
                <a:latin typeface="Calibri" panose="020F0502020204030204" pitchFamily="34" charset="0"/>
                <a:ea typeface="Arial" charset="0"/>
                <a:cs typeface="Calibri" panose="020F0502020204030204" pitchFamily="34" charset="0"/>
              </a:rPr>
              <a:t> environment, hosted and managed by BGPML at their Data Center. </a:t>
            </a:r>
          </a:p>
          <a:p>
            <a:pPr marL="214313" lvl="1" indent="-214313" defTabSz="336947">
              <a:spcAft>
                <a:spcPts val="450"/>
              </a:spcAft>
              <a:buSzPct val="100000"/>
              <a:buFont typeface="Arial" panose="020B0604020202020204" pitchFamily="34" charset="0"/>
              <a:buChar char="•"/>
              <a:tabLst>
                <a:tab pos="5981700" algn="l"/>
                <a:tab pos="6318647" algn="l"/>
                <a:tab pos="6655594" algn="l"/>
                <a:tab pos="6992541" algn="l"/>
              </a:tabLst>
              <a:defRPr/>
            </a:pPr>
            <a:r>
              <a:rPr lang="en-US" sz="1200" dirty="0">
                <a:solidFill>
                  <a:srgbClr val="343433"/>
                </a:solidFill>
                <a:latin typeface="Calibri" panose="020F0502020204030204" pitchFamily="34" charset="0"/>
                <a:ea typeface="Arial" charset="0"/>
                <a:cs typeface="Calibri" panose="020F0502020204030204" pitchFamily="34" charset="0"/>
              </a:rPr>
              <a:t>Cloud hosted contact center is proposed for in scope voice requirements (inbound, manual outbound, call reports and call recording) over shared internet.</a:t>
            </a:r>
            <a:endParaRPr lang="en-IN" sz="1200" dirty="0">
              <a:solidFill>
                <a:srgbClr val="343433"/>
              </a:solidFill>
              <a:latin typeface="Calibri" panose="020F0502020204030204" pitchFamily="34" charset="0"/>
              <a:ea typeface="Arial" charset="0"/>
              <a:cs typeface="Calibri" panose="020F0502020204030204" pitchFamily="34" charset="0"/>
            </a:endParaRPr>
          </a:p>
        </p:txBody>
      </p:sp>
    </p:spTree>
    <p:extLst>
      <p:ext uri="{BB962C8B-B14F-4D97-AF65-F5344CB8AC3E}">
        <p14:creationId xmlns:p14="http://schemas.microsoft.com/office/powerpoint/2010/main" val="6273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25812" y="28525"/>
            <a:ext cx="6586538" cy="584775"/>
          </a:xfrm>
          <a:prstGeom prst="rect">
            <a:avLst/>
          </a:prstGeom>
          <a:noFill/>
        </p:spPr>
        <p:txBody>
          <a:bodyPr wrap="square" rtlCol="0">
            <a:spAutoFit/>
          </a:bodyPr>
          <a:lstStyle/>
          <a:p>
            <a:pPr lvl="0" algn="ctr"/>
            <a:r>
              <a:rPr lang="en-US" sz="3200" b="1" dirty="0">
                <a:solidFill>
                  <a:schemeClr val="bg1"/>
                </a:solidFill>
                <a:latin typeface="Calibri" pitchFamily="34" charset="0"/>
                <a:ea typeface="Calibri" pitchFamily="34" charset="0"/>
                <a:cs typeface="Times New Roman" pitchFamily="18" charset="0"/>
              </a:rPr>
              <a:t>Gallery</a:t>
            </a:r>
            <a:endParaRPr lang="en-US" sz="3200" b="1" dirty="0">
              <a:solidFill>
                <a:schemeClr val="bg1"/>
              </a:solidFill>
              <a:latin typeface="Lato" pitchFamily="34" charset="0"/>
            </a:endParaRPr>
          </a:p>
        </p:txBody>
      </p:sp>
      <p:sp>
        <p:nvSpPr>
          <p:cNvPr id="6" name="AutoShape 4" descr="Image result for NeoGrowth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Image result for NeoGrowth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3" name="Picture 22" descr="D:\Document\OFC\cylsys\unicon_ops\Team_Photos_\Mumbai Team.jpg"/>
          <p:cNvPicPr/>
          <p:nvPr/>
        </p:nvPicPr>
        <p:blipFill rotWithShape="1">
          <a:blip r:embed="rId2">
            <a:extLst>
              <a:ext uri="{28A0092B-C50C-407E-A947-70E740481C1C}">
                <a14:useLocalDpi xmlns:a14="http://schemas.microsoft.com/office/drawing/2010/main" val="0"/>
              </a:ext>
            </a:extLst>
          </a:blip>
          <a:srcRect t="20799"/>
          <a:stretch/>
        </p:blipFill>
        <p:spPr bwMode="auto">
          <a:xfrm>
            <a:off x="80963" y="762000"/>
            <a:ext cx="3311525" cy="1870881"/>
          </a:xfrm>
          <a:prstGeom prst="rect">
            <a:avLst/>
          </a:prstGeom>
          <a:noFill/>
          <a:ln>
            <a:noFill/>
          </a:ln>
        </p:spPr>
      </p:pic>
      <p:pic>
        <p:nvPicPr>
          <p:cNvPr id="24" name="Picture 23" descr="D:\Document\OFC\cylsys\unicon_ops\Team_Photos_\Mumbai Team.jpg"/>
          <p:cNvPicPr/>
          <p:nvPr/>
        </p:nvPicPr>
        <p:blipFill rotWithShape="1">
          <a:blip r:embed="rId2">
            <a:extLst>
              <a:ext uri="{28A0092B-C50C-407E-A947-70E740481C1C}">
                <a14:useLocalDpi xmlns:a14="http://schemas.microsoft.com/office/drawing/2010/main" val="0"/>
              </a:ext>
            </a:extLst>
          </a:blip>
          <a:srcRect t="22099"/>
          <a:stretch/>
        </p:blipFill>
        <p:spPr bwMode="auto">
          <a:xfrm>
            <a:off x="3474611" y="762000"/>
            <a:ext cx="3311525" cy="1870881"/>
          </a:xfrm>
          <a:prstGeom prst="rect">
            <a:avLst/>
          </a:prstGeom>
          <a:noFill/>
          <a:ln>
            <a:noFill/>
          </a:ln>
        </p:spPr>
      </p:pic>
      <p:pic>
        <p:nvPicPr>
          <p:cNvPr id="25" name="Picture 24" descr="D:\Document\OFC\cylsys\unicon_ops\Team_Photos_\Nodia Team.jpe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88" y="2695575"/>
            <a:ext cx="3314700" cy="1864360"/>
          </a:xfrm>
          <a:prstGeom prst="rect">
            <a:avLst/>
          </a:prstGeom>
          <a:noFill/>
          <a:ln>
            <a:noFill/>
          </a:ln>
        </p:spPr>
      </p:pic>
      <p:pic>
        <p:nvPicPr>
          <p:cNvPr id="26" name="Picture 25" descr="D:\Document\OFC\cylsys\unicon_ops\Team_Photos_\PHOTO-2018-06-10-19-57-26.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4611" y="2695575"/>
            <a:ext cx="3311525" cy="1876425"/>
          </a:xfrm>
          <a:prstGeom prst="rect">
            <a:avLst/>
          </a:prstGeom>
          <a:noFill/>
          <a:ln>
            <a:noFill/>
          </a:ln>
        </p:spPr>
      </p:pic>
      <p:pic>
        <p:nvPicPr>
          <p:cNvPr id="27" name="Picture 26" descr="D:\Document\OFC\cylsys\unicon_ops\Team_Photos_\Team-This-Mumbai-Based-Startup-Pledges-to-Change-the-Face-of-Services-in-Financial-Solutions-Industry-With-its-Digital-Concept-e1548177317607.jpg"/>
          <p:cNvPicPr/>
          <p:nvPr/>
        </p:nvPicPr>
        <p:blipFill rotWithShape="1">
          <a:blip r:embed="rId5">
            <a:extLst>
              <a:ext uri="{28A0092B-C50C-407E-A947-70E740481C1C}">
                <a14:useLocalDpi xmlns:a14="http://schemas.microsoft.com/office/drawing/2010/main" val="0"/>
              </a:ext>
            </a:extLst>
          </a:blip>
          <a:srcRect b="12915"/>
          <a:stretch/>
        </p:blipFill>
        <p:spPr bwMode="auto">
          <a:xfrm>
            <a:off x="77788" y="4610101"/>
            <a:ext cx="3314700" cy="1485899"/>
          </a:xfrm>
          <a:prstGeom prst="rect">
            <a:avLst/>
          </a:prstGeom>
          <a:noFill/>
          <a:ln>
            <a:noFill/>
          </a:ln>
        </p:spPr>
      </p:pic>
      <p:pic>
        <p:nvPicPr>
          <p:cNvPr id="28" name="Picture 27" descr="D:\Document\OFC\cylsys\unicon_ops\Team_Photos_\WhatsApp Image 2018-09-09 at 1.03.42 PM.jpeg"/>
          <p:cNvPicPr/>
          <p:nvPr/>
        </p:nvPicPr>
        <p:blipFill rotWithShape="1">
          <a:blip r:embed="rId6" cstate="print">
            <a:extLst>
              <a:ext uri="{28A0092B-C50C-407E-A947-70E740481C1C}">
                <a14:useLocalDpi xmlns:a14="http://schemas.microsoft.com/office/drawing/2010/main" val="0"/>
              </a:ext>
            </a:extLst>
          </a:blip>
          <a:srcRect b="13333"/>
          <a:stretch/>
        </p:blipFill>
        <p:spPr bwMode="auto">
          <a:xfrm>
            <a:off x="3474611" y="4610101"/>
            <a:ext cx="3311525" cy="1485900"/>
          </a:xfrm>
          <a:prstGeom prst="rect">
            <a:avLst/>
          </a:prstGeom>
          <a:noFill/>
          <a:ln>
            <a:noFill/>
          </a:ln>
        </p:spPr>
      </p:pic>
      <p:pic>
        <p:nvPicPr>
          <p:cNvPr id="29" name="Picture 28" descr="D:\Document\OFC\cylsys\unicon_ops\Team_Photos_\PHOTO-2018-06-11-08-23-52.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8000" y="762001"/>
            <a:ext cx="2133600" cy="2619374"/>
          </a:xfrm>
          <a:prstGeom prst="rect">
            <a:avLst/>
          </a:prstGeom>
          <a:noFill/>
          <a:ln>
            <a:noFill/>
          </a:ln>
        </p:spPr>
      </p:pic>
      <p:pic>
        <p:nvPicPr>
          <p:cNvPr id="30" name="Picture 29" descr="D:\Document\OFC\cylsys\unicon_ops\Team_Photos_\PHOTO-2018-06-21-19-20-23.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0" y="3475356"/>
            <a:ext cx="2133600" cy="2620644"/>
          </a:xfrm>
          <a:prstGeom prst="rect">
            <a:avLst/>
          </a:prstGeom>
          <a:noFill/>
          <a:ln>
            <a:noFill/>
          </a:ln>
        </p:spPr>
      </p:pic>
      <p:grpSp>
        <p:nvGrpSpPr>
          <p:cNvPr id="2" name="Group 1"/>
          <p:cNvGrpSpPr/>
          <p:nvPr/>
        </p:nvGrpSpPr>
        <p:grpSpPr>
          <a:xfrm>
            <a:off x="0" y="6172200"/>
            <a:ext cx="9144000" cy="685800"/>
            <a:chOff x="0" y="6172200"/>
            <a:chExt cx="9144000" cy="685800"/>
          </a:xfrm>
        </p:grpSpPr>
        <p:sp>
          <p:nvSpPr>
            <p:cNvPr id="3" name="Rectangle 2"/>
            <p:cNvSpPr/>
            <p:nvPr/>
          </p:nvSpPr>
          <p:spPr>
            <a:xfrm>
              <a:off x="0" y="617220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9" cstate="print"/>
            <a:srcRect/>
            <a:stretch>
              <a:fillRect/>
            </a:stretch>
          </p:blipFill>
          <p:spPr bwMode="auto">
            <a:xfrm>
              <a:off x="7696200" y="6324600"/>
              <a:ext cx="1295400" cy="414528"/>
            </a:xfrm>
            <a:prstGeom prst="rect">
              <a:avLst/>
            </a:prstGeom>
            <a:noFill/>
          </p:spPr>
        </p:pic>
      </p:grpSp>
    </p:spTree>
    <p:extLst>
      <p:ext uri="{BB962C8B-B14F-4D97-AF65-F5344CB8AC3E}">
        <p14:creationId xmlns:p14="http://schemas.microsoft.com/office/powerpoint/2010/main" val="1656783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172200"/>
            <a:ext cx="9144000" cy="685800"/>
            <a:chOff x="0" y="6172200"/>
            <a:chExt cx="9144000" cy="685800"/>
          </a:xfrm>
        </p:grpSpPr>
        <p:sp>
          <p:nvSpPr>
            <p:cNvPr id="3" name="Rectangle 2"/>
            <p:cNvSpPr/>
            <p:nvPr/>
          </p:nvSpPr>
          <p:spPr>
            <a:xfrm>
              <a:off x="0" y="617220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2" cstate="print"/>
            <a:srcRect/>
            <a:stretch>
              <a:fillRect/>
            </a:stretch>
          </p:blipFill>
          <p:spPr bwMode="auto">
            <a:xfrm>
              <a:off x="7696200" y="6324600"/>
              <a:ext cx="1295400" cy="414528"/>
            </a:xfrm>
            <a:prstGeom prst="rect">
              <a:avLst/>
            </a:prstGeom>
            <a:noFill/>
          </p:spPr>
        </p:pic>
      </p:grpSp>
      <p:sp>
        <p:nvSpPr>
          <p:cNvPr id="9" name="Rectangle 8"/>
          <p:cNvSpPr/>
          <p:nvPr/>
        </p:nvSpPr>
        <p:spPr>
          <a:xfrm>
            <a:off x="0" y="0"/>
            <a:ext cx="9144000" cy="685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0"/>
          <p:cNvGrpSpPr/>
          <p:nvPr/>
        </p:nvGrpSpPr>
        <p:grpSpPr>
          <a:xfrm>
            <a:off x="2590800" y="304800"/>
            <a:ext cx="533400" cy="76200"/>
            <a:chOff x="5943600" y="2362200"/>
            <a:chExt cx="533400" cy="76200"/>
          </a:xfrm>
        </p:grpSpPr>
        <p:sp>
          <p:nvSpPr>
            <p:cNvPr id="12" name="Oval 11"/>
            <p:cNvSpPr/>
            <p:nvPr/>
          </p:nvSpPr>
          <p:spPr>
            <a:xfrm>
              <a:off x="5943600" y="2362200"/>
              <a:ext cx="76200" cy="76200"/>
            </a:xfrm>
            <a:prstGeom prst="ellipse">
              <a:avLst/>
            </a:prstGeom>
            <a:solidFill>
              <a:srgbClr val="E0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096000" y="2362200"/>
              <a:ext cx="76200" cy="76200"/>
            </a:xfrm>
            <a:prstGeom prst="ellipse">
              <a:avLst/>
            </a:prstGeom>
            <a:solidFill>
              <a:srgbClr val="44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248400" y="2362200"/>
              <a:ext cx="76200" cy="76200"/>
            </a:xfrm>
            <a:prstGeom prst="ellipse">
              <a:avLst/>
            </a:prstGeom>
            <a:solidFill>
              <a:srgbClr val="FFF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00800" y="2362200"/>
              <a:ext cx="76200" cy="76200"/>
            </a:xfrm>
            <a:prstGeom prst="ellipse">
              <a:avLst/>
            </a:prstGeom>
            <a:solidFill>
              <a:srgbClr val="45A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15"/>
          <p:cNvGrpSpPr/>
          <p:nvPr/>
        </p:nvGrpSpPr>
        <p:grpSpPr>
          <a:xfrm>
            <a:off x="6019800" y="304800"/>
            <a:ext cx="533400" cy="76200"/>
            <a:chOff x="2667000" y="2362200"/>
            <a:chExt cx="533400" cy="76200"/>
          </a:xfrm>
        </p:grpSpPr>
        <p:sp>
          <p:nvSpPr>
            <p:cNvPr id="17" name="Oval 16"/>
            <p:cNvSpPr/>
            <p:nvPr/>
          </p:nvSpPr>
          <p:spPr>
            <a:xfrm>
              <a:off x="2667000" y="2362200"/>
              <a:ext cx="76200" cy="76200"/>
            </a:xfrm>
            <a:prstGeom prst="ellipse">
              <a:avLst/>
            </a:prstGeom>
            <a:solidFill>
              <a:srgbClr val="E0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819400" y="2362200"/>
              <a:ext cx="76200" cy="76200"/>
            </a:xfrm>
            <a:prstGeom prst="ellipse">
              <a:avLst/>
            </a:prstGeom>
            <a:solidFill>
              <a:srgbClr val="44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971800" y="2362200"/>
              <a:ext cx="76200" cy="76200"/>
            </a:xfrm>
            <a:prstGeom prst="ellipse">
              <a:avLst/>
            </a:prstGeom>
            <a:solidFill>
              <a:srgbClr val="FFF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124200" y="2362200"/>
              <a:ext cx="76200" cy="76200"/>
            </a:xfrm>
            <a:prstGeom prst="ellipse">
              <a:avLst/>
            </a:prstGeom>
            <a:solidFill>
              <a:srgbClr val="45A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3124200" y="50513"/>
            <a:ext cx="2895601" cy="584775"/>
          </a:xfrm>
          <a:prstGeom prst="rect">
            <a:avLst/>
          </a:prstGeom>
          <a:noFill/>
        </p:spPr>
        <p:txBody>
          <a:bodyPr wrap="square" rtlCol="0">
            <a:spAutoFit/>
          </a:bodyPr>
          <a:lstStyle/>
          <a:p>
            <a:pPr algn="ctr"/>
            <a:r>
              <a:rPr lang="en-US" sz="3200" b="1" dirty="0">
                <a:solidFill>
                  <a:schemeClr val="bg1"/>
                </a:solidFill>
                <a:latin typeface="Lato" pitchFamily="34" charset="0"/>
              </a:rPr>
              <a:t>CONTACT US</a:t>
            </a:r>
          </a:p>
        </p:txBody>
      </p:sp>
      <p:pic>
        <p:nvPicPr>
          <p:cNvPr id="2050" name="Picture 2" descr="Image result for MUMBAI city"/>
          <p:cNvPicPr>
            <a:picLocks noChangeAspect="1" noChangeArrowheads="1"/>
          </p:cNvPicPr>
          <p:nvPr/>
        </p:nvPicPr>
        <p:blipFill>
          <a:blip r:embed="rId3" cstate="print"/>
          <a:srcRect/>
          <a:stretch>
            <a:fillRect/>
          </a:stretch>
        </p:blipFill>
        <p:spPr bwMode="auto">
          <a:xfrm>
            <a:off x="0" y="685800"/>
            <a:ext cx="9144000" cy="2590800"/>
          </a:xfrm>
          <a:prstGeom prst="rect">
            <a:avLst/>
          </a:prstGeom>
          <a:noFill/>
        </p:spPr>
      </p:pic>
      <p:sp>
        <p:nvSpPr>
          <p:cNvPr id="39" name="Rectangle 38"/>
          <p:cNvSpPr/>
          <p:nvPr/>
        </p:nvSpPr>
        <p:spPr>
          <a:xfrm>
            <a:off x="0" y="685800"/>
            <a:ext cx="9144000" cy="2590800"/>
          </a:xfrm>
          <a:prstGeom prst="rect">
            <a:avLst/>
          </a:prstGeom>
          <a:solidFill>
            <a:srgbClr val="224361">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52600" y="990600"/>
            <a:ext cx="5638800" cy="523220"/>
          </a:xfrm>
          <a:prstGeom prst="rect">
            <a:avLst/>
          </a:prstGeom>
          <a:noFill/>
        </p:spPr>
        <p:txBody>
          <a:bodyPr wrap="square" rtlCol="0">
            <a:spAutoFit/>
          </a:bodyPr>
          <a:lstStyle/>
          <a:p>
            <a:r>
              <a:rPr lang="en-US" sz="2800" b="1" dirty="0">
                <a:solidFill>
                  <a:schemeClr val="bg1"/>
                </a:solidFill>
                <a:latin typeface="Lato" pitchFamily="34" charset="0"/>
              </a:rPr>
              <a:t>WE’RE BASED IN MUMBAI, MH</a:t>
            </a:r>
          </a:p>
        </p:txBody>
      </p:sp>
      <p:sp>
        <p:nvSpPr>
          <p:cNvPr id="33" name="TextBox 32"/>
          <p:cNvSpPr txBox="1"/>
          <p:nvPr/>
        </p:nvSpPr>
        <p:spPr>
          <a:xfrm>
            <a:off x="1235890" y="1524000"/>
            <a:ext cx="6672220" cy="1323439"/>
          </a:xfrm>
          <a:prstGeom prst="rect">
            <a:avLst/>
          </a:prstGeom>
          <a:noFill/>
        </p:spPr>
        <p:txBody>
          <a:bodyPr wrap="square" rtlCol="0">
            <a:spAutoFit/>
          </a:bodyPr>
          <a:lstStyle/>
          <a:p>
            <a:pPr algn="ctr"/>
            <a:r>
              <a:rPr lang="en-US" sz="2000" dirty="0">
                <a:solidFill>
                  <a:schemeClr val="bg1"/>
                </a:solidFill>
                <a:latin typeface="Lato" pitchFamily="34" charset="0"/>
              </a:rPr>
              <a:t>We would love to engage and understand your business need and discuss areas in which we can work together. Please feel to contact us at your convenience on the given below contact details.</a:t>
            </a:r>
          </a:p>
        </p:txBody>
      </p:sp>
      <p:grpSp>
        <p:nvGrpSpPr>
          <p:cNvPr id="60" name="Group 59"/>
          <p:cNvGrpSpPr/>
          <p:nvPr/>
        </p:nvGrpSpPr>
        <p:grpSpPr>
          <a:xfrm>
            <a:off x="152400" y="3877270"/>
            <a:ext cx="8839201" cy="1657529"/>
            <a:chOff x="304799" y="3505200"/>
            <a:chExt cx="8839201" cy="1657529"/>
          </a:xfrm>
        </p:grpSpPr>
        <p:grpSp>
          <p:nvGrpSpPr>
            <p:cNvPr id="59" name="Group 58"/>
            <p:cNvGrpSpPr/>
            <p:nvPr/>
          </p:nvGrpSpPr>
          <p:grpSpPr>
            <a:xfrm>
              <a:off x="457199" y="3505200"/>
              <a:ext cx="1676400" cy="381000"/>
              <a:chOff x="457200" y="3505200"/>
              <a:chExt cx="1676400" cy="381000"/>
            </a:xfrm>
          </p:grpSpPr>
          <p:sp>
            <p:nvSpPr>
              <p:cNvPr id="54" name="Rectangle 53"/>
              <p:cNvSpPr/>
              <p:nvPr/>
            </p:nvSpPr>
            <p:spPr>
              <a:xfrm>
                <a:off x="457200" y="3505200"/>
                <a:ext cx="1676400" cy="381000"/>
              </a:xfrm>
              <a:prstGeom prst="rect">
                <a:avLst/>
              </a:prstGeom>
              <a:solidFill>
                <a:srgbClr val="E0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47700" y="3505200"/>
                <a:ext cx="1295400" cy="369332"/>
              </a:xfrm>
              <a:prstGeom prst="rect">
                <a:avLst/>
              </a:prstGeom>
              <a:noFill/>
            </p:spPr>
            <p:txBody>
              <a:bodyPr wrap="square" rtlCol="0">
                <a:spAutoFit/>
              </a:bodyPr>
              <a:lstStyle/>
              <a:p>
                <a:pPr algn="ctr"/>
                <a:r>
                  <a:rPr lang="en-US" dirty="0">
                    <a:solidFill>
                      <a:schemeClr val="bg1"/>
                    </a:solidFill>
                  </a:rPr>
                  <a:t>CONTACT</a:t>
                </a:r>
              </a:p>
            </p:txBody>
          </p:sp>
        </p:grpSp>
        <p:grpSp>
          <p:nvGrpSpPr>
            <p:cNvPr id="57" name="Group 56"/>
            <p:cNvGrpSpPr/>
            <p:nvPr/>
          </p:nvGrpSpPr>
          <p:grpSpPr>
            <a:xfrm>
              <a:off x="3429000" y="3505200"/>
              <a:ext cx="1676400" cy="381000"/>
              <a:chOff x="3810000" y="3505200"/>
              <a:chExt cx="1676400" cy="381000"/>
            </a:xfrm>
          </p:grpSpPr>
          <p:sp>
            <p:nvSpPr>
              <p:cNvPr id="55" name="Rectangle 54"/>
              <p:cNvSpPr/>
              <p:nvPr/>
            </p:nvSpPr>
            <p:spPr>
              <a:xfrm>
                <a:off x="3810000" y="3505200"/>
                <a:ext cx="1676400" cy="381000"/>
              </a:xfrm>
              <a:prstGeom prst="rect">
                <a:avLst/>
              </a:prstGeom>
              <a:solidFill>
                <a:srgbClr val="05B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962400" y="3505200"/>
                <a:ext cx="1295400" cy="369332"/>
              </a:xfrm>
              <a:prstGeom prst="rect">
                <a:avLst/>
              </a:prstGeom>
              <a:noFill/>
            </p:spPr>
            <p:txBody>
              <a:bodyPr wrap="square" rtlCol="0">
                <a:spAutoFit/>
              </a:bodyPr>
              <a:lstStyle/>
              <a:p>
                <a:pPr algn="ctr"/>
                <a:r>
                  <a:rPr lang="en-US" dirty="0">
                    <a:solidFill>
                      <a:schemeClr val="bg1"/>
                    </a:solidFill>
                  </a:rPr>
                  <a:t>E-MAIL</a:t>
                </a:r>
              </a:p>
            </p:txBody>
          </p:sp>
        </p:grpSp>
        <p:grpSp>
          <p:nvGrpSpPr>
            <p:cNvPr id="58" name="Group 57"/>
            <p:cNvGrpSpPr/>
            <p:nvPr/>
          </p:nvGrpSpPr>
          <p:grpSpPr>
            <a:xfrm>
              <a:off x="6858000" y="3505200"/>
              <a:ext cx="1676400" cy="381000"/>
              <a:chOff x="6781800" y="3505200"/>
              <a:chExt cx="1676400" cy="381000"/>
            </a:xfrm>
          </p:grpSpPr>
          <p:sp>
            <p:nvSpPr>
              <p:cNvPr id="56" name="Rectangle 55"/>
              <p:cNvSpPr/>
              <p:nvPr/>
            </p:nvSpPr>
            <p:spPr>
              <a:xfrm>
                <a:off x="6781800" y="3505200"/>
                <a:ext cx="1676400" cy="381000"/>
              </a:xfrm>
              <a:prstGeom prst="rect">
                <a:avLst/>
              </a:prstGeom>
              <a:solidFill>
                <a:srgbClr val="45A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972300" y="3505200"/>
                <a:ext cx="1295400" cy="369332"/>
              </a:xfrm>
              <a:prstGeom prst="rect">
                <a:avLst/>
              </a:prstGeom>
              <a:noFill/>
            </p:spPr>
            <p:txBody>
              <a:bodyPr wrap="square" rtlCol="0">
                <a:spAutoFit/>
              </a:bodyPr>
              <a:lstStyle/>
              <a:p>
                <a:pPr algn="ctr"/>
                <a:r>
                  <a:rPr lang="en-US" dirty="0">
                    <a:solidFill>
                      <a:schemeClr val="bg1"/>
                    </a:solidFill>
                  </a:rPr>
                  <a:t>VISIT US</a:t>
                </a:r>
              </a:p>
            </p:txBody>
          </p:sp>
        </p:grpSp>
        <p:grpSp>
          <p:nvGrpSpPr>
            <p:cNvPr id="47" name="Group 46"/>
            <p:cNvGrpSpPr/>
            <p:nvPr/>
          </p:nvGrpSpPr>
          <p:grpSpPr>
            <a:xfrm>
              <a:off x="304799" y="4044434"/>
              <a:ext cx="2057400" cy="369332"/>
              <a:chOff x="304799" y="4050268"/>
              <a:chExt cx="2057400" cy="369332"/>
            </a:xfrm>
          </p:grpSpPr>
          <p:pic>
            <p:nvPicPr>
              <p:cNvPr id="32770" name="Picture 2" descr="C:\Users\MFB\Downloads\powerbattery-telephone-batterie-moto-voiture.png"/>
              <p:cNvPicPr>
                <a:picLocks noChangeAspect="1" noChangeArrowheads="1"/>
              </p:cNvPicPr>
              <p:nvPr/>
            </p:nvPicPr>
            <p:blipFill>
              <a:blip r:embed="rId4" cstate="print"/>
              <a:srcRect/>
              <a:stretch>
                <a:fillRect/>
              </a:stretch>
            </p:blipFill>
            <p:spPr bwMode="auto">
              <a:xfrm>
                <a:off x="304799" y="4069951"/>
                <a:ext cx="409971" cy="349649"/>
              </a:xfrm>
              <a:prstGeom prst="rect">
                <a:avLst/>
              </a:prstGeom>
              <a:noFill/>
            </p:spPr>
          </p:pic>
          <p:sp>
            <p:nvSpPr>
              <p:cNvPr id="46" name="TextBox 45"/>
              <p:cNvSpPr txBox="1"/>
              <p:nvPr/>
            </p:nvSpPr>
            <p:spPr>
              <a:xfrm>
                <a:off x="533399" y="4050268"/>
                <a:ext cx="1828800" cy="369332"/>
              </a:xfrm>
              <a:prstGeom prst="rect">
                <a:avLst/>
              </a:prstGeom>
              <a:noFill/>
            </p:spPr>
            <p:txBody>
              <a:bodyPr wrap="square" rtlCol="0">
                <a:spAutoFit/>
              </a:bodyPr>
              <a:lstStyle/>
              <a:p>
                <a:pPr algn="ctr"/>
                <a:r>
                  <a:rPr lang="en-US" dirty="0"/>
                  <a:t>+919967502429</a:t>
                </a:r>
              </a:p>
            </p:txBody>
          </p:sp>
        </p:grpSp>
        <p:grpSp>
          <p:nvGrpSpPr>
            <p:cNvPr id="50" name="Group 49"/>
            <p:cNvGrpSpPr/>
            <p:nvPr/>
          </p:nvGrpSpPr>
          <p:grpSpPr>
            <a:xfrm>
              <a:off x="3048000" y="4044434"/>
              <a:ext cx="2438400" cy="369332"/>
              <a:chOff x="3352800" y="4044434"/>
              <a:chExt cx="2438400" cy="369332"/>
            </a:xfrm>
          </p:grpSpPr>
          <p:pic>
            <p:nvPicPr>
              <p:cNvPr id="32771" name="Picture 3" descr="C:\Users\MFB\Downloads\You've_got_mail.png"/>
              <p:cNvPicPr>
                <a:picLocks noChangeAspect="1" noChangeArrowheads="1"/>
              </p:cNvPicPr>
              <p:nvPr/>
            </p:nvPicPr>
            <p:blipFill>
              <a:blip r:embed="rId5" cstate="print"/>
              <a:srcRect/>
              <a:stretch>
                <a:fillRect/>
              </a:stretch>
            </p:blipFill>
            <p:spPr bwMode="auto">
              <a:xfrm>
                <a:off x="3352800" y="4076565"/>
                <a:ext cx="304801" cy="305070"/>
              </a:xfrm>
              <a:prstGeom prst="rect">
                <a:avLst/>
              </a:prstGeom>
              <a:noFill/>
            </p:spPr>
          </p:pic>
          <p:sp>
            <p:nvSpPr>
              <p:cNvPr id="49" name="TextBox 48"/>
              <p:cNvSpPr txBox="1"/>
              <p:nvPr/>
            </p:nvSpPr>
            <p:spPr>
              <a:xfrm>
                <a:off x="3657600" y="4044434"/>
                <a:ext cx="2133600" cy="369332"/>
              </a:xfrm>
              <a:prstGeom prst="rect">
                <a:avLst/>
              </a:prstGeom>
              <a:noFill/>
            </p:spPr>
            <p:txBody>
              <a:bodyPr wrap="square" rtlCol="0">
                <a:spAutoFit/>
              </a:bodyPr>
              <a:lstStyle/>
              <a:p>
                <a:pPr algn="ctr"/>
                <a:r>
                  <a:rPr lang="en-US" dirty="0"/>
                  <a:t>reachus@cylsys.com</a:t>
                </a:r>
              </a:p>
            </p:txBody>
          </p:sp>
        </p:grpSp>
        <p:grpSp>
          <p:nvGrpSpPr>
            <p:cNvPr id="53" name="Group 52"/>
            <p:cNvGrpSpPr/>
            <p:nvPr/>
          </p:nvGrpSpPr>
          <p:grpSpPr>
            <a:xfrm>
              <a:off x="6248400" y="3962400"/>
              <a:ext cx="2895600" cy="1200329"/>
              <a:chOff x="6248400" y="3962400"/>
              <a:chExt cx="2895600" cy="1200329"/>
            </a:xfrm>
          </p:grpSpPr>
          <p:pic>
            <p:nvPicPr>
              <p:cNvPr id="32772" name="Picture 4" descr="C:\Users\MFB\Downloads\14236-200.png"/>
              <p:cNvPicPr>
                <a:picLocks noChangeAspect="1" noChangeArrowheads="1"/>
              </p:cNvPicPr>
              <p:nvPr/>
            </p:nvPicPr>
            <p:blipFill>
              <a:blip r:embed="rId6" cstate="print"/>
              <a:srcRect/>
              <a:stretch>
                <a:fillRect/>
              </a:stretch>
            </p:blipFill>
            <p:spPr bwMode="auto">
              <a:xfrm>
                <a:off x="6248400" y="3962400"/>
                <a:ext cx="431800" cy="431800"/>
              </a:xfrm>
              <a:prstGeom prst="rect">
                <a:avLst/>
              </a:prstGeom>
              <a:noFill/>
            </p:spPr>
          </p:pic>
          <p:sp>
            <p:nvSpPr>
              <p:cNvPr id="52" name="TextBox 51"/>
              <p:cNvSpPr txBox="1"/>
              <p:nvPr/>
            </p:nvSpPr>
            <p:spPr>
              <a:xfrm>
                <a:off x="6705600" y="3962400"/>
                <a:ext cx="2438400" cy="1200329"/>
              </a:xfrm>
              <a:prstGeom prst="rect">
                <a:avLst/>
              </a:prstGeom>
              <a:noFill/>
            </p:spPr>
            <p:txBody>
              <a:bodyPr wrap="square" rtlCol="0">
                <a:spAutoFit/>
              </a:bodyPr>
              <a:lstStyle/>
              <a:p>
                <a:r>
                  <a:rPr lang="en-US" dirty="0"/>
                  <a:t>85/86, First Floor, Harmony Mall, Link road, </a:t>
                </a:r>
                <a:r>
                  <a:rPr lang="en-US" dirty="0" err="1"/>
                  <a:t>Goregaon</a:t>
                </a:r>
                <a:r>
                  <a:rPr lang="en-US" dirty="0"/>
                  <a:t>(W), </a:t>
                </a:r>
                <a:br>
                  <a:rPr lang="en-US" dirty="0"/>
                </a:br>
                <a:r>
                  <a:rPr lang="en-US" dirty="0"/>
                  <a:t>MUMBAI - 400104</a:t>
                </a: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771650" y="50513"/>
            <a:ext cx="5600700" cy="584775"/>
          </a:xfrm>
          <a:prstGeom prst="rect">
            <a:avLst/>
          </a:prstGeom>
          <a:noFill/>
        </p:spPr>
        <p:txBody>
          <a:bodyPr wrap="square" rtlCol="0">
            <a:spAutoFit/>
          </a:bodyPr>
          <a:lstStyle/>
          <a:p>
            <a:pPr algn="ctr"/>
            <a:r>
              <a:rPr lang="en-US" sz="3200" b="1" dirty="0">
                <a:solidFill>
                  <a:schemeClr val="bg1"/>
                </a:solidFill>
                <a:latin typeface="Lato" pitchFamily="34" charset="0"/>
              </a:rPr>
              <a:t>CYLSYS INTRODUCTION</a:t>
            </a:r>
          </a:p>
        </p:txBody>
      </p:sp>
      <p:grpSp>
        <p:nvGrpSpPr>
          <p:cNvPr id="32" name="Group 31"/>
          <p:cNvGrpSpPr/>
          <p:nvPr/>
        </p:nvGrpSpPr>
        <p:grpSpPr>
          <a:xfrm>
            <a:off x="228600" y="2424009"/>
            <a:ext cx="4876800" cy="2256204"/>
            <a:chOff x="228600" y="2577897"/>
            <a:chExt cx="4876800" cy="2256204"/>
          </a:xfrm>
        </p:grpSpPr>
        <p:sp>
          <p:nvSpPr>
            <p:cNvPr id="27" name="TextBox 26"/>
            <p:cNvSpPr txBox="1"/>
            <p:nvPr/>
          </p:nvSpPr>
          <p:spPr>
            <a:xfrm>
              <a:off x="228600" y="3264441"/>
              <a:ext cx="4876800" cy="1569660"/>
            </a:xfrm>
            <a:prstGeom prst="rect">
              <a:avLst/>
            </a:prstGeom>
            <a:noFill/>
          </p:spPr>
          <p:txBody>
            <a:bodyPr wrap="square" rtlCol="0">
              <a:spAutoFit/>
            </a:bodyPr>
            <a:lstStyle/>
            <a:p>
              <a:r>
                <a:rPr lang="en-US" sz="1600" dirty="0">
                  <a:solidFill>
                    <a:schemeClr val="bg1">
                      <a:lumMod val="50000"/>
                    </a:schemeClr>
                  </a:solidFill>
                  <a:latin typeface="Lato" pitchFamily="34" charset="0"/>
                </a:rPr>
                <a:t> Founded in 2010, </a:t>
              </a:r>
              <a:r>
                <a:rPr lang="en-US" sz="1600" dirty="0" err="1">
                  <a:solidFill>
                    <a:schemeClr val="bg1">
                      <a:lumMod val="50000"/>
                    </a:schemeClr>
                  </a:solidFill>
                  <a:latin typeface="Lato" pitchFamily="34" charset="0"/>
                </a:rPr>
                <a:t>Cylsys</a:t>
              </a:r>
              <a:r>
                <a:rPr lang="en-US" sz="1600" dirty="0">
                  <a:solidFill>
                    <a:schemeClr val="bg1">
                      <a:lumMod val="50000"/>
                    </a:schemeClr>
                  </a:solidFill>
                  <a:latin typeface="Lato" pitchFamily="34" charset="0"/>
                </a:rPr>
                <a:t> is a software development and voice solutions organization committed to catalyzing the competence and competitiveness of its clients by helping them succeed through the power of information technology.</a:t>
              </a:r>
            </a:p>
          </p:txBody>
        </p:sp>
        <p:sp>
          <p:nvSpPr>
            <p:cNvPr id="30" name="TextBox 29"/>
            <p:cNvSpPr txBox="1"/>
            <p:nvPr/>
          </p:nvSpPr>
          <p:spPr>
            <a:xfrm>
              <a:off x="228600" y="2577897"/>
              <a:ext cx="4267200" cy="584775"/>
            </a:xfrm>
            <a:prstGeom prst="rect">
              <a:avLst/>
            </a:prstGeom>
            <a:noFill/>
          </p:spPr>
          <p:txBody>
            <a:bodyPr wrap="square" rtlCol="0">
              <a:spAutoFit/>
            </a:bodyPr>
            <a:lstStyle/>
            <a:p>
              <a:r>
                <a:rPr lang="en-US" sz="3200" b="1" dirty="0">
                  <a:solidFill>
                    <a:schemeClr val="tx1">
                      <a:lumMod val="65000"/>
                      <a:lumOff val="35000"/>
                    </a:schemeClr>
                  </a:solidFill>
                  <a:latin typeface="Lato" pitchFamily="34" charset="0"/>
                </a:rPr>
                <a:t>CYLSYS </a:t>
              </a:r>
              <a:r>
                <a:rPr lang="en-US" sz="3200" dirty="0">
                  <a:solidFill>
                    <a:schemeClr val="tx1">
                      <a:lumMod val="65000"/>
                      <a:lumOff val="35000"/>
                    </a:schemeClr>
                  </a:solidFill>
                  <a:latin typeface="Lato" pitchFamily="34" charset="0"/>
                </a:rPr>
                <a:t>SOFTWARE</a:t>
              </a:r>
            </a:p>
          </p:txBody>
        </p:sp>
      </p:grpSp>
      <p:pic>
        <p:nvPicPr>
          <p:cNvPr id="15370" name="Picture 10" descr="Man Using Laptop Beside Mug on Top of Gray Desk"/>
          <p:cNvPicPr>
            <a:picLocks noChangeAspect="1" noChangeArrowheads="1"/>
          </p:cNvPicPr>
          <p:nvPr/>
        </p:nvPicPr>
        <p:blipFill>
          <a:blip r:embed="rId2" cstate="print"/>
          <a:srcRect/>
          <a:stretch>
            <a:fillRect/>
          </a:stretch>
        </p:blipFill>
        <p:spPr bwMode="auto">
          <a:xfrm>
            <a:off x="5105400" y="0"/>
            <a:ext cx="403860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172200"/>
            <a:ext cx="9144000" cy="685800"/>
            <a:chOff x="0" y="6172200"/>
            <a:chExt cx="9144000" cy="685800"/>
          </a:xfrm>
        </p:grpSpPr>
        <p:sp>
          <p:nvSpPr>
            <p:cNvPr id="3" name="Rectangle 2"/>
            <p:cNvSpPr/>
            <p:nvPr/>
          </p:nvSpPr>
          <p:spPr>
            <a:xfrm>
              <a:off x="0" y="617220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2" cstate="print"/>
            <a:srcRect/>
            <a:stretch>
              <a:fillRect/>
            </a:stretch>
          </p:blipFill>
          <p:spPr bwMode="auto">
            <a:xfrm>
              <a:off x="7696200" y="6324600"/>
              <a:ext cx="1295400" cy="414528"/>
            </a:xfrm>
            <a:prstGeom prst="rect">
              <a:avLst/>
            </a:prstGeom>
            <a:noFill/>
          </p:spPr>
        </p:pic>
      </p:grpSp>
      <p:sp>
        <p:nvSpPr>
          <p:cNvPr id="9" name="Rectangle 8"/>
          <p:cNvSpPr/>
          <p:nvPr/>
        </p:nvSpPr>
        <p:spPr>
          <a:xfrm>
            <a:off x="0" y="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0"/>
          <p:cNvGrpSpPr/>
          <p:nvPr/>
        </p:nvGrpSpPr>
        <p:grpSpPr>
          <a:xfrm>
            <a:off x="1752600" y="304800"/>
            <a:ext cx="533400" cy="76200"/>
            <a:chOff x="5943600" y="2362200"/>
            <a:chExt cx="533400" cy="76200"/>
          </a:xfrm>
        </p:grpSpPr>
        <p:sp>
          <p:nvSpPr>
            <p:cNvPr id="12" name="Oval 11"/>
            <p:cNvSpPr/>
            <p:nvPr/>
          </p:nvSpPr>
          <p:spPr>
            <a:xfrm>
              <a:off x="5943600" y="2362200"/>
              <a:ext cx="76200" cy="76200"/>
            </a:xfrm>
            <a:prstGeom prst="ellipse">
              <a:avLst/>
            </a:prstGeom>
            <a:solidFill>
              <a:srgbClr val="E0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096000" y="2362200"/>
              <a:ext cx="76200" cy="76200"/>
            </a:xfrm>
            <a:prstGeom prst="ellipse">
              <a:avLst/>
            </a:prstGeom>
            <a:solidFill>
              <a:srgbClr val="44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248400" y="2362200"/>
              <a:ext cx="76200" cy="76200"/>
            </a:xfrm>
            <a:prstGeom prst="ellipse">
              <a:avLst/>
            </a:prstGeom>
            <a:solidFill>
              <a:srgbClr val="FFF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00800" y="2362200"/>
              <a:ext cx="76200" cy="76200"/>
            </a:xfrm>
            <a:prstGeom prst="ellipse">
              <a:avLst/>
            </a:prstGeom>
            <a:solidFill>
              <a:srgbClr val="45A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15"/>
          <p:cNvGrpSpPr/>
          <p:nvPr/>
        </p:nvGrpSpPr>
        <p:grpSpPr>
          <a:xfrm>
            <a:off x="6934200" y="304800"/>
            <a:ext cx="533400" cy="76200"/>
            <a:chOff x="2667000" y="2362200"/>
            <a:chExt cx="533400" cy="76200"/>
          </a:xfrm>
        </p:grpSpPr>
        <p:sp>
          <p:nvSpPr>
            <p:cNvPr id="17" name="Oval 16"/>
            <p:cNvSpPr/>
            <p:nvPr/>
          </p:nvSpPr>
          <p:spPr>
            <a:xfrm>
              <a:off x="2667000" y="2362200"/>
              <a:ext cx="76200" cy="76200"/>
            </a:xfrm>
            <a:prstGeom prst="ellipse">
              <a:avLst/>
            </a:prstGeom>
            <a:solidFill>
              <a:srgbClr val="E0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819400" y="2362200"/>
              <a:ext cx="76200" cy="76200"/>
            </a:xfrm>
            <a:prstGeom prst="ellipse">
              <a:avLst/>
            </a:prstGeom>
            <a:solidFill>
              <a:srgbClr val="44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971800" y="2362200"/>
              <a:ext cx="76200" cy="76200"/>
            </a:xfrm>
            <a:prstGeom prst="ellipse">
              <a:avLst/>
            </a:prstGeom>
            <a:solidFill>
              <a:srgbClr val="FFF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124200" y="2362200"/>
              <a:ext cx="76200" cy="76200"/>
            </a:xfrm>
            <a:prstGeom prst="ellipse">
              <a:avLst/>
            </a:prstGeom>
            <a:solidFill>
              <a:srgbClr val="45A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600200" y="50513"/>
            <a:ext cx="6096000" cy="584775"/>
          </a:xfrm>
          <a:prstGeom prst="rect">
            <a:avLst/>
          </a:prstGeom>
          <a:noFill/>
        </p:spPr>
        <p:txBody>
          <a:bodyPr wrap="square" rtlCol="0">
            <a:spAutoFit/>
          </a:bodyPr>
          <a:lstStyle/>
          <a:p>
            <a:pPr algn="ctr"/>
            <a:r>
              <a:rPr lang="en-US" sz="3200" b="1" dirty="0">
                <a:solidFill>
                  <a:schemeClr val="bg1"/>
                </a:solidFill>
                <a:latin typeface="Lato" pitchFamily="34" charset="0"/>
              </a:rPr>
              <a:t>OUR SOLUTION STACK</a:t>
            </a:r>
          </a:p>
        </p:txBody>
      </p:sp>
      <p:pic>
        <p:nvPicPr>
          <p:cNvPr id="7" name="Picture 2" descr="E:\Anil\Cylsys\why01.png"/>
          <p:cNvPicPr>
            <a:picLocks noChangeAspect="1" noChangeArrowheads="1"/>
          </p:cNvPicPr>
          <p:nvPr/>
        </p:nvPicPr>
        <p:blipFill>
          <a:blip r:embed="rId3" cstate="print"/>
          <a:srcRect/>
          <a:stretch>
            <a:fillRect/>
          </a:stretch>
        </p:blipFill>
        <p:spPr bwMode="auto">
          <a:xfrm>
            <a:off x="1693069" y="533400"/>
            <a:ext cx="5757862" cy="57578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0" y="6172200"/>
            <a:ext cx="9144000" cy="685800"/>
            <a:chOff x="0" y="6172200"/>
            <a:chExt cx="9144000" cy="685800"/>
          </a:xfrm>
        </p:grpSpPr>
        <p:sp>
          <p:nvSpPr>
            <p:cNvPr id="62" name="Rectangle 61"/>
            <p:cNvSpPr/>
            <p:nvPr/>
          </p:nvSpPr>
          <p:spPr>
            <a:xfrm>
              <a:off x="0" y="617220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C:\Users\MFB\Downloads\logo (4).png"/>
            <p:cNvPicPr>
              <a:picLocks noChangeAspect="1" noChangeArrowheads="1"/>
            </p:cNvPicPr>
            <p:nvPr/>
          </p:nvPicPr>
          <p:blipFill>
            <a:blip r:embed="rId2" cstate="print"/>
            <a:srcRect/>
            <a:stretch>
              <a:fillRect/>
            </a:stretch>
          </p:blipFill>
          <p:spPr bwMode="auto">
            <a:xfrm>
              <a:off x="7696200" y="6324600"/>
              <a:ext cx="1295400" cy="414528"/>
            </a:xfrm>
            <a:prstGeom prst="rect">
              <a:avLst/>
            </a:prstGeom>
            <a:noFill/>
          </p:spPr>
        </p:pic>
      </p:grpSp>
      <p:pic>
        <p:nvPicPr>
          <p:cNvPr id="1028" name="Picture 4" descr="fuller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6347" y="829095"/>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uller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794" y="860120"/>
            <a:ext cx="1456842" cy="6205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ullert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3927" y="829095"/>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ullert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2364" y="829095"/>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ullert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9952" y="3075228"/>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ullert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9952" y="1580959"/>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ullert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9727" y="1613910"/>
            <a:ext cx="1447800" cy="61665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ullerton"/>
          <p:cNvPicPr>
            <a:picLocks noChangeAspect="1" noChangeArrowheads="1"/>
          </p:cNvPicPr>
          <p:nvPr/>
        </p:nvPicPr>
        <p:blipFill rotWithShape="1">
          <a:blip r:embed="rId10">
            <a:extLst>
              <a:ext uri="{28A0092B-C50C-407E-A947-70E740481C1C}">
                <a14:useLocalDpi xmlns:a14="http://schemas.microsoft.com/office/drawing/2010/main" val="0"/>
              </a:ext>
            </a:extLst>
          </a:blip>
          <a:srcRect l="9655" r="7278"/>
          <a:stretch/>
        </p:blipFill>
        <p:spPr bwMode="auto">
          <a:xfrm>
            <a:off x="5072023" y="1580959"/>
            <a:ext cx="1331174"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fullert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3927" y="1580959"/>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fullerto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9952" y="3862536"/>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fullerto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39952" y="2373333"/>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fullerton"/>
          <p:cNvPicPr>
            <a:picLocks noChangeAspect="1" noChangeArrowheads="1"/>
          </p:cNvPicPr>
          <p:nvPr/>
        </p:nvPicPr>
        <p:blipFill rotWithShape="1">
          <a:blip r:embed="rId14">
            <a:extLst>
              <a:ext uri="{28A0092B-C50C-407E-A947-70E740481C1C}">
                <a14:useLocalDpi xmlns:a14="http://schemas.microsoft.com/office/drawing/2010/main" val="0"/>
              </a:ext>
            </a:extLst>
          </a:blip>
          <a:srcRect l="23775" r="21203"/>
          <a:stretch/>
        </p:blipFill>
        <p:spPr bwMode="auto">
          <a:xfrm>
            <a:off x="8084630" y="2373333"/>
            <a:ext cx="881743"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ullerton"/>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92364" y="2373333"/>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fullerton"/>
          <p:cNvPicPr>
            <a:picLocks noChangeAspect="1" noChangeArrowheads="1"/>
          </p:cNvPicPr>
          <p:nvPr/>
        </p:nvPicPr>
        <p:blipFill rotWithShape="1">
          <a:blip r:embed="rId16">
            <a:extLst>
              <a:ext uri="{28A0092B-C50C-407E-A947-70E740481C1C}">
                <a14:useLocalDpi xmlns:a14="http://schemas.microsoft.com/office/drawing/2010/main" val="0"/>
              </a:ext>
            </a:extLst>
          </a:blip>
          <a:srcRect l="30980" r="34510"/>
          <a:stretch/>
        </p:blipFill>
        <p:spPr bwMode="auto">
          <a:xfrm>
            <a:off x="8248986" y="5348376"/>
            <a:ext cx="553031"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fullerto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36347" y="2373333"/>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fullerto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92364" y="3075228"/>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fullerto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36347" y="3075228"/>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fullerton"/>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93927" y="3075228"/>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fullerton"/>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39952" y="4629874"/>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fullerton"/>
          <p:cNvPicPr>
            <a:picLocks noChangeAspect="1" noChangeArrowheads="1"/>
          </p:cNvPicPr>
          <p:nvPr/>
        </p:nvPicPr>
        <p:blipFill rotWithShape="1">
          <a:blip r:embed="rId22">
            <a:extLst>
              <a:ext uri="{28A0092B-C50C-407E-A947-70E740481C1C}">
                <a14:useLocalDpi xmlns:a14="http://schemas.microsoft.com/office/drawing/2010/main" val="0"/>
              </a:ext>
            </a:extLst>
          </a:blip>
          <a:srcRect l="19355" r="21814"/>
          <a:stretch/>
        </p:blipFill>
        <p:spPr bwMode="auto">
          <a:xfrm>
            <a:off x="373146" y="5377837"/>
            <a:ext cx="1002626" cy="623635"/>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fullerton"/>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92364" y="5348376"/>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fullerton"/>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92364" y="3862536"/>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fullerton"/>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93927" y="3862536"/>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fullerton"/>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39952" y="5348376"/>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fullerton"/>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92364" y="4629874"/>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fullerton"/>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36347" y="4629874"/>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fullerton"/>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936347" y="3862536"/>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fullerton"/>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93927" y="5348376"/>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fullerton"/>
          <p:cNvPicPr>
            <a:picLocks noChangeAspect="1" noChangeArrowheads="1"/>
          </p:cNvPicPr>
          <p:nvPr/>
        </p:nvPicPr>
        <p:blipFill rotWithShape="1">
          <a:blip r:embed="rId31">
            <a:extLst>
              <a:ext uri="{28A0092B-C50C-407E-A947-70E740481C1C}">
                <a14:useLocalDpi xmlns:a14="http://schemas.microsoft.com/office/drawing/2010/main" val="0"/>
              </a:ext>
            </a:extLst>
          </a:blip>
          <a:srcRect l="24825" r="22543"/>
          <a:stretch/>
        </p:blipFill>
        <p:spPr bwMode="auto">
          <a:xfrm>
            <a:off x="527444" y="4690332"/>
            <a:ext cx="694030" cy="56164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fullerton"/>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36347" y="5348376"/>
            <a:ext cx="1602526"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fullerton"/>
          <p:cNvPicPr>
            <a:picLocks noChangeAspect="1" noChangeArrowheads="1"/>
          </p:cNvPicPr>
          <p:nvPr/>
        </p:nvPicPr>
        <p:blipFill rotWithShape="1">
          <a:blip r:embed="rId33">
            <a:extLst>
              <a:ext uri="{28A0092B-C50C-407E-A947-70E740481C1C}">
                <a14:useLocalDpi xmlns:a14="http://schemas.microsoft.com/office/drawing/2010/main" val="0"/>
              </a:ext>
            </a:extLst>
          </a:blip>
          <a:srcRect l="27870" r="25605"/>
          <a:stretch/>
        </p:blipFill>
        <p:spPr bwMode="auto">
          <a:xfrm>
            <a:off x="8152707" y="4629874"/>
            <a:ext cx="745588"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fullerton"/>
          <p:cNvPicPr>
            <a:picLocks noChangeAspect="1" noChangeArrowheads="1"/>
          </p:cNvPicPr>
          <p:nvPr/>
        </p:nvPicPr>
        <p:blipFill rotWithShape="1">
          <a:blip r:embed="rId34">
            <a:extLst>
              <a:ext uri="{28A0092B-C50C-407E-A947-70E740481C1C}">
                <a14:useLocalDpi xmlns:a14="http://schemas.microsoft.com/office/drawing/2010/main" val="0"/>
              </a:ext>
            </a:extLst>
          </a:blip>
          <a:srcRect l="21347" r="19983"/>
          <a:stretch/>
        </p:blipFill>
        <p:spPr bwMode="auto">
          <a:xfrm>
            <a:off x="457089" y="3113505"/>
            <a:ext cx="834740" cy="606002"/>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D:\Document\OFC\cylsys\cylsys_site\Cylsys website work\Cylsys website work\CylProject\CylProject\images\clients\client4.jpg"/>
          <p:cNvPicPr>
            <a:picLocks noChangeAspect="1" noChangeArrowheads="1"/>
          </p:cNvPicPr>
          <p:nvPr/>
        </p:nvPicPr>
        <p:blipFill rotWithShape="1">
          <a:blip r:embed="rId35">
            <a:extLst>
              <a:ext uri="{28A0092B-C50C-407E-A947-70E740481C1C}">
                <a14:useLocalDpi xmlns:a14="http://schemas.microsoft.com/office/drawing/2010/main" val="0"/>
              </a:ext>
            </a:extLst>
          </a:blip>
          <a:srcRect l="19165" r="23920"/>
          <a:stretch/>
        </p:blipFill>
        <p:spPr bwMode="auto">
          <a:xfrm>
            <a:off x="8069464" y="3862536"/>
            <a:ext cx="912075" cy="682557"/>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D:\Document\OFC\cylsys\cylsys_site\Cylsys website work\Cylsys website work\CylProject\CylProject\images\clients\client5.jpg"/>
          <p:cNvPicPr>
            <a:picLocks noChangeAspect="1" noChangeArrowheads="1"/>
          </p:cNvPicPr>
          <p:nvPr/>
        </p:nvPicPr>
        <p:blipFill rotWithShape="1">
          <a:blip r:embed="rId36">
            <a:extLst>
              <a:ext uri="{28A0092B-C50C-407E-A947-70E740481C1C}">
                <a14:useLocalDpi xmlns:a14="http://schemas.microsoft.com/office/drawing/2010/main" val="0"/>
              </a:ext>
            </a:extLst>
          </a:blip>
          <a:srcRect l="19165" r="17704"/>
          <a:stretch/>
        </p:blipFill>
        <p:spPr bwMode="auto">
          <a:xfrm>
            <a:off x="7976327" y="3075228"/>
            <a:ext cx="1011702" cy="682557"/>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100"/>
          <p:cNvSpPr/>
          <p:nvPr/>
        </p:nvSpPr>
        <p:spPr>
          <a:xfrm>
            <a:off x="0" y="0"/>
            <a:ext cx="91440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
          <p:cNvGrpSpPr/>
          <p:nvPr/>
        </p:nvGrpSpPr>
        <p:grpSpPr>
          <a:xfrm>
            <a:off x="2590800" y="304800"/>
            <a:ext cx="533400" cy="76200"/>
            <a:chOff x="5943600" y="2362200"/>
            <a:chExt cx="533400" cy="76200"/>
          </a:xfrm>
        </p:grpSpPr>
        <p:sp>
          <p:nvSpPr>
            <p:cNvPr id="103" name="Oval 102"/>
            <p:cNvSpPr/>
            <p:nvPr/>
          </p:nvSpPr>
          <p:spPr>
            <a:xfrm>
              <a:off x="5943600" y="2362200"/>
              <a:ext cx="76200" cy="76200"/>
            </a:xfrm>
            <a:prstGeom prst="ellipse">
              <a:avLst/>
            </a:prstGeom>
            <a:solidFill>
              <a:srgbClr val="E0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096000" y="2362200"/>
              <a:ext cx="76200" cy="76200"/>
            </a:xfrm>
            <a:prstGeom prst="ellipse">
              <a:avLst/>
            </a:prstGeom>
            <a:solidFill>
              <a:srgbClr val="44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6248400" y="2362200"/>
              <a:ext cx="76200" cy="76200"/>
            </a:xfrm>
            <a:prstGeom prst="ellipse">
              <a:avLst/>
            </a:prstGeom>
            <a:solidFill>
              <a:srgbClr val="FFF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400800" y="2362200"/>
              <a:ext cx="76200" cy="76200"/>
            </a:xfrm>
            <a:prstGeom prst="ellipse">
              <a:avLst/>
            </a:prstGeom>
            <a:solidFill>
              <a:srgbClr val="45A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5"/>
          <p:cNvGrpSpPr/>
          <p:nvPr/>
        </p:nvGrpSpPr>
        <p:grpSpPr>
          <a:xfrm>
            <a:off x="6172200" y="304800"/>
            <a:ext cx="533400" cy="76200"/>
            <a:chOff x="2667000" y="2362200"/>
            <a:chExt cx="533400" cy="76200"/>
          </a:xfrm>
        </p:grpSpPr>
        <p:sp>
          <p:nvSpPr>
            <p:cNvPr id="108" name="Oval 107"/>
            <p:cNvSpPr/>
            <p:nvPr/>
          </p:nvSpPr>
          <p:spPr>
            <a:xfrm>
              <a:off x="2667000" y="2362200"/>
              <a:ext cx="76200" cy="76200"/>
            </a:xfrm>
            <a:prstGeom prst="ellipse">
              <a:avLst/>
            </a:prstGeom>
            <a:solidFill>
              <a:srgbClr val="E0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2819400" y="2362200"/>
              <a:ext cx="76200" cy="76200"/>
            </a:xfrm>
            <a:prstGeom prst="ellipse">
              <a:avLst/>
            </a:prstGeom>
            <a:solidFill>
              <a:srgbClr val="44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971800" y="2362200"/>
              <a:ext cx="76200" cy="76200"/>
            </a:xfrm>
            <a:prstGeom prst="ellipse">
              <a:avLst/>
            </a:prstGeom>
            <a:solidFill>
              <a:srgbClr val="FFF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124200" y="2362200"/>
              <a:ext cx="76200" cy="76200"/>
            </a:xfrm>
            <a:prstGeom prst="ellipse">
              <a:avLst/>
            </a:prstGeom>
            <a:solidFill>
              <a:srgbClr val="45A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p:cNvSpPr txBox="1"/>
          <p:nvPr/>
        </p:nvSpPr>
        <p:spPr>
          <a:xfrm>
            <a:off x="3048000" y="50513"/>
            <a:ext cx="3200400" cy="584775"/>
          </a:xfrm>
          <a:prstGeom prst="rect">
            <a:avLst/>
          </a:prstGeom>
          <a:noFill/>
        </p:spPr>
        <p:txBody>
          <a:bodyPr wrap="square" rtlCol="0">
            <a:spAutoFit/>
          </a:bodyPr>
          <a:lstStyle/>
          <a:p>
            <a:pPr algn="ctr"/>
            <a:r>
              <a:rPr lang="en-US" sz="3200" b="1" dirty="0">
                <a:solidFill>
                  <a:schemeClr val="bg1"/>
                </a:solidFill>
                <a:latin typeface="Lato" pitchFamily="34" charset="0"/>
              </a:rPr>
              <a:t>OUR CLIENTS</a:t>
            </a:r>
          </a:p>
        </p:txBody>
      </p:sp>
      <p:sp>
        <p:nvSpPr>
          <p:cNvPr id="113" name="AutoShape 4" descr="Image result for NeoGrowth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4" name="AutoShape 6" descr="Image result for NeoGrowth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00" name="Picture 76" descr="D:\Document\OFC\cylsys\cylsys_site\Cylsys website work\Cylsys website work\CylProject\CylProject\images\clients\client1.jpg"/>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15952" y="847306"/>
            <a:ext cx="1517014" cy="646135"/>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5" descr="Description: D:\Document\OFC\KK\Cylsy office\work\Cylsys_site\New folder\cylsys_com\images\clients\client30.jpg"/>
          <p:cNvPicPr>
            <a:picLocks noChangeAspect="1" noChangeArrowheads="1"/>
          </p:cNvPicPr>
          <p:nvPr/>
        </p:nvPicPr>
        <p:blipFill rotWithShape="1">
          <a:blip r:embed="rId38">
            <a:extLst>
              <a:ext uri="{28A0092B-C50C-407E-A947-70E740481C1C}">
                <a14:useLocalDpi xmlns:a14="http://schemas.microsoft.com/office/drawing/2010/main" val="0"/>
              </a:ext>
            </a:extLst>
          </a:blip>
          <a:srcRect l="32493" r="33754"/>
          <a:stretch/>
        </p:blipFill>
        <p:spPr bwMode="auto">
          <a:xfrm>
            <a:off x="612326" y="3878308"/>
            <a:ext cx="524267" cy="651012"/>
          </a:xfrm>
          <a:prstGeom prst="rect">
            <a:avLst/>
          </a:prstGeom>
          <a:noFill/>
          <a:ln>
            <a:noFill/>
          </a:ln>
        </p:spPr>
      </p:pic>
      <p:pic>
        <p:nvPicPr>
          <p:cNvPr id="117" name="Picture 56" descr="Description: GoKhana | LinkedIn"/>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8191586" y="841584"/>
            <a:ext cx="667830" cy="657579"/>
          </a:xfrm>
          <a:prstGeom prst="rect">
            <a:avLst/>
          </a:prstGeom>
          <a:noFill/>
          <a:ln>
            <a:noFill/>
          </a:ln>
        </p:spPr>
      </p:pic>
      <p:pic>
        <p:nvPicPr>
          <p:cNvPr id="118" name="Picture 57" descr="Description: Tss Consultancy Pvt Ltd, Lower Parel - Computer Software Solution ..."/>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8059402" y="1555525"/>
            <a:ext cx="932198" cy="733424"/>
          </a:xfrm>
          <a:prstGeom prst="rect">
            <a:avLst/>
          </a:prstGeom>
          <a:noFill/>
          <a:ln>
            <a:noFill/>
          </a:ln>
        </p:spPr>
      </p:pic>
      <p:pic>
        <p:nvPicPr>
          <p:cNvPr id="119" name="Picture 58" descr="Description: Working at GUS Education (India) | Glassdoo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844510" y="4574856"/>
            <a:ext cx="901361" cy="792593"/>
          </a:xfrm>
          <a:prstGeom prst="rect">
            <a:avLst/>
          </a:prstGeom>
          <a:noFill/>
          <a:ln>
            <a:noFill/>
          </a:ln>
        </p:spPr>
      </p:pic>
      <p:pic>
        <p:nvPicPr>
          <p:cNvPr id="120" name="Picture 48" descr="Description: D:\Document\OFC\KK\Cylsy office\work\Cylsys_site\New folder\cylsys_com\images\clients\client33.jpg"/>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25153" y="2383078"/>
            <a:ext cx="1098613" cy="663067"/>
          </a:xfrm>
          <a:prstGeom prst="rect">
            <a:avLst/>
          </a:prstGeom>
          <a:noFill/>
          <a:ln>
            <a:noFill/>
          </a:ln>
        </p:spPr>
      </p:pic>
      <p:pic>
        <p:nvPicPr>
          <p:cNvPr id="121" name="Picture 47" descr="Description: D:\Document\OFC\KK\Cylsy office\work\Cylsys_site\New folder\cylsys_com\images\clients\client32.jpg"/>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202032" y="1616080"/>
            <a:ext cx="1344854" cy="612314"/>
          </a:xfrm>
          <a:prstGeom prst="rect">
            <a:avLst/>
          </a:prstGeom>
          <a:noFill/>
          <a:ln>
            <a:noFill/>
          </a:ln>
        </p:spPr>
      </p:pic>
      <p:pic>
        <p:nvPicPr>
          <p:cNvPr id="124" name="Picture 30" descr="fullerton"/>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493927" y="2373333"/>
            <a:ext cx="1602526" cy="68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apple device, blur, blurry"/>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8" name="Rectangle 7"/>
          <p:cNvSpPr/>
          <p:nvPr/>
        </p:nvSpPr>
        <p:spPr>
          <a:xfrm>
            <a:off x="0" y="0"/>
            <a:ext cx="9144000" cy="6858000"/>
          </a:xfrm>
          <a:prstGeom prst="rect">
            <a:avLst/>
          </a:prstGeom>
          <a:solidFill>
            <a:srgbClr val="224361">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6"/>
          <p:cNvGrpSpPr/>
          <p:nvPr/>
        </p:nvGrpSpPr>
        <p:grpSpPr>
          <a:xfrm>
            <a:off x="2552700" y="2971800"/>
            <a:ext cx="4038600" cy="914400"/>
            <a:chOff x="2305050" y="3200400"/>
            <a:chExt cx="4038600" cy="914400"/>
          </a:xfrm>
        </p:grpSpPr>
        <p:sp>
          <p:nvSpPr>
            <p:cNvPr id="46" name="Rectangle 45"/>
            <p:cNvSpPr/>
            <p:nvPr/>
          </p:nvSpPr>
          <p:spPr>
            <a:xfrm>
              <a:off x="2324100" y="3200400"/>
              <a:ext cx="4000500"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305050" y="3303657"/>
              <a:ext cx="4038600" cy="707886"/>
            </a:xfrm>
            <a:prstGeom prst="rect">
              <a:avLst/>
            </a:prstGeom>
            <a:noFill/>
          </p:spPr>
          <p:txBody>
            <a:bodyPr wrap="square" rtlCol="0">
              <a:spAutoFit/>
            </a:bodyPr>
            <a:lstStyle/>
            <a:p>
              <a:pPr algn="ctr"/>
              <a:r>
                <a:rPr lang="en-US" sz="4000" b="1" dirty="0">
                  <a:solidFill>
                    <a:schemeClr val="bg1"/>
                  </a:solidFill>
                  <a:latin typeface="Lato" pitchFamily="34" charset="0"/>
                </a:rPr>
                <a:t>OUR WORK</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172200"/>
            <a:ext cx="4876800" cy="685800"/>
            <a:chOff x="0" y="6172200"/>
            <a:chExt cx="4876800" cy="685800"/>
          </a:xfrm>
        </p:grpSpPr>
        <p:sp>
          <p:nvSpPr>
            <p:cNvPr id="3" name="Rectangle 2"/>
            <p:cNvSpPr/>
            <p:nvPr/>
          </p:nvSpPr>
          <p:spPr>
            <a:xfrm>
              <a:off x="0" y="6172200"/>
              <a:ext cx="48768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2"/>
            <a:srcRect/>
            <a:stretch>
              <a:fillRect/>
            </a:stretch>
          </p:blipFill>
          <p:spPr bwMode="auto">
            <a:xfrm>
              <a:off x="228600" y="6324600"/>
              <a:ext cx="1295400" cy="414528"/>
            </a:xfrm>
            <a:prstGeom prst="rect">
              <a:avLst/>
            </a:prstGeom>
            <a:noFill/>
          </p:spPr>
        </p:pic>
      </p:grpSp>
      <p:grpSp>
        <p:nvGrpSpPr>
          <p:cNvPr id="24" name="Group 23"/>
          <p:cNvGrpSpPr/>
          <p:nvPr/>
        </p:nvGrpSpPr>
        <p:grpSpPr>
          <a:xfrm>
            <a:off x="228600" y="469877"/>
            <a:ext cx="7924800" cy="3425994"/>
            <a:chOff x="3733800" y="485943"/>
            <a:chExt cx="7924800" cy="3425994"/>
          </a:xfrm>
        </p:grpSpPr>
        <p:sp>
          <p:nvSpPr>
            <p:cNvPr id="25" name="TextBox 24"/>
            <p:cNvSpPr txBox="1"/>
            <p:nvPr/>
          </p:nvSpPr>
          <p:spPr>
            <a:xfrm>
              <a:off x="3733800" y="485943"/>
              <a:ext cx="7924800" cy="523220"/>
            </a:xfrm>
            <a:prstGeom prst="rect">
              <a:avLst/>
            </a:prstGeom>
            <a:noFill/>
          </p:spPr>
          <p:txBody>
            <a:bodyPr wrap="square" rtlCol="0">
              <a:spAutoFit/>
            </a:bodyPr>
            <a:lstStyle/>
            <a:p>
              <a:r>
                <a:rPr lang="en-US" sz="2800" b="1" dirty="0">
                  <a:solidFill>
                    <a:schemeClr val="tx1">
                      <a:lumMod val="75000"/>
                      <a:lumOff val="25000"/>
                    </a:schemeClr>
                  </a:solidFill>
                  <a:latin typeface="Lato" pitchFamily="34" charset="0"/>
                </a:rPr>
                <a:t>Voice Solution-MFB</a:t>
              </a:r>
            </a:p>
          </p:txBody>
        </p:sp>
        <p:sp>
          <p:nvSpPr>
            <p:cNvPr id="26" name="TextBox 25"/>
            <p:cNvSpPr txBox="1"/>
            <p:nvPr/>
          </p:nvSpPr>
          <p:spPr>
            <a:xfrm>
              <a:off x="3771900" y="1111170"/>
              <a:ext cx="4343400" cy="2800767"/>
            </a:xfrm>
            <a:prstGeom prst="rect">
              <a:avLst/>
            </a:prstGeom>
            <a:noFill/>
          </p:spPr>
          <p:txBody>
            <a:bodyPr wrap="square" rtlCol="0">
              <a:spAutoFit/>
            </a:bodyPr>
            <a:lstStyle/>
            <a:p>
              <a:r>
                <a:rPr lang="en-US" sz="1600" dirty="0" err="1">
                  <a:solidFill>
                    <a:schemeClr val="bg1">
                      <a:lumMod val="50000"/>
                    </a:schemeClr>
                  </a:solidFill>
                  <a:latin typeface="Lato" pitchFamily="34" charset="0"/>
                </a:rPr>
                <a:t>MyFundBucket</a:t>
              </a:r>
              <a:r>
                <a:rPr lang="en-US" sz="1600" dirty="0">
                  <a:solidFill>
                    <a:schemeClr val="bg1">
                      <a:lumMod val="50000"/>
                    </a:schemeClr>
                  </a:solidFill>
                  <a:latin typeface="Lato" pitchFamily="34" charset="0"/>
                </a:rPr>
                <a:t> is an Online aggregation platform for credit cards ,saving accounts, secured and unsecured  loans</a:t>
              </a:r>
              <a:endParaRPr lang="en-IN" sz="1600" dirty="0">
                <a:solidFill>
                  <a:schemeClr val="bg1">
                    <a:lumMod val="50000"/>
                  </a:schemeClr>
                </a:solidFill>
                <a:latin typeface="Lato" pitchFamily="34" charset="0"/>
              </a:endParaRPr>
            </a:p>
            <a:p>
              <a:r>
                <a:rPr lang="en-IN" sz="1600" dirty="0">
                  <a:solidFill>
                    <a:schemeClr val="bg1">
                      <a:lumMod val="50000"/>
                    </a:schemeClr>
                  </a:solidFill>
                  <a:latin typeface="Lato" pitchFamily="34" charset="0"/>
                </a:rPr>
                <a:t>Voice powers their lead</a:t>
              </a:r>
            </a:p>
            <a:p>
              <a:r>
                <a:rPr lang="en-IN" sz="1600" dirty="0">
                  <a:solidFill>
                    <a:schemeClr val="bg1">
                      <a:lumMod val="50000"/>
                    </a:schemeClr>
                  </a:solidFill>
                  <a:latin typeface="Lato" pitchFamily="34" charset="0"/>
                </a:rPr>
                <a:t>qualification process, delivering</a:t>
              </a:r>
            </a:p>
            <a:p>
              <a:r>
                <a:rPr lang="en-IN" sz="1600" dirty="0">
                  <a:solidFill>
                    <a:schemeClr val="bg1">
                      <a:lumMod val="50000"/>
                    </a:schemeClr>
                  </a:solidFill>
                  <a:latin typeface="Lato" pitchFamily="34" charset="0"/>
                </a:rPr>
                <a:t>hourly reports with detailed</a:t>
              </a:r>
            </a:p>
            <a:p>
              <a:r>
                <a:rPr lang="en-IN" sz="1600" dirty="0">
                  <a:solidFill>
                    <a:schemeClr val="bg1">
                      <a:lumMod val="50000"/>
                    </a:schemeClr>
                  </a:solidFill>
                  <a:latin typeface="Lato" pitchFamily="34" charset="0"/>
                </a:rPr>
                <a:t>Analysis</a:t>
              </a:r>
              <a:r>
                <a:rPr lang="en-IN" sz="1600" dirty="0"/>
                <a:t> </a:t>
              </a:r>
              <a:r>
                <a:rPr lang="en-IN" sz="1600" dirty="0">
                  <a:solidFill>
                    <a:schemeClr val="bg1">
                      <a:lumMod val="50000"/>
                    </a:schemeClr>
                  </a:solidFill>
                  <a:latin typeface="Lato" pitchFamily="34" charset="0"/>
                </a:rPr>
                <a:t>with below facilities.</a:t>
              </a:r>
              <a:endParaRPr lang="en-US" sz="1600" dirty="0">
                <a:solidFill>
                  <a:schemeClr val="bg1">
                    <a:lumMod val="50000"/>
                  </a:schemeClr>
                </a:solidFill>
                <a:latin typeface="Lato" pitchFamily="34" charset="0"/>
              </a:endParaRPr>
            </a:p>
            <a:p>
              <a:pPr marL="285750" lvl="0" indent="-285750">
                <a:buFont typeface="Arial" panose="020B0604020202020204" pitchFamily="34" charset="0"/>
                <a:buChar char="•"/>
              </a:pPr>
              <a:r>
                <a:rPr lang="en-US" sz="1600" dirty="0">
                  <a:solidFill>
                    <a:schemeClr val="bg1">
                      <a:lumMod val="50000"/>
                    </a:schemeClr>
                  </a:solidFill>
                  <a:latin typeface="Lato" pitchFamily="34" charset="0"/>
                </a:rPr>
                <a:t>Call Recordings</a:t>
              </a:r>
              <a:endParaRPr lang="en-IN" sz="1600" dirty="0">
                <a:solidFill>
                  <a:schemeClr val="bg1">
                    <a:lumMod val="50000"/>
                  </a:schemeClr>
                </a:solidFill>
                <a:latin typeface="Lato" pitchFamily="34" charset="0"/>
              </a:endParaRPr>
            </a:p>
            <a:p>
              <a:pPr marL="285750" lvl="0" indent="-285750">
                <a:buFont typeface="Arial" panose="020B0604020202020204" pitchFamily="34" charset="0"/>
                <a:buChar char="•"/>
              </a:pPr>
              <a:r>
                <a:rPr lang="en-US" sz="1600" dirty="0">
                  <a:solidFill>
                    <a:schemeClr val="bg1">
                      <a:lumMod val="50000"/>
                    </a:schemeClr>
                  </a:solidFill>
                  <a:latin typeface="Lato" pitchFamily="34" charset="0"/>
                </a:rPr>
                <a:t>Dialers</a:t>
              </a:r>
              <a:endParaRPr lang="en-IN" sz="1600" dirty="0">
                <a:solidFill>
                  <a:schemeClr val="bg1">
                    <a:lumMod val="50000"/>
                  </a:schemeClr>
                </a:solidFill>
                <a:latin typeface="Lato" pitchFamily="34" charset="0"/>
              </a:endParaRPr>
            </a:p>
            <a:p>
              <a:pPr marL="285750" lvl="0" indent="-285750">
                <a:buFont typeface="Arial" panose="020B0604020202020204" pitchFamily="34" charset="0"/>
                <a:buChar char="•"/>
              </a:pPr>
              <a:r>
                <a:rPr lang="en-US" sz="1600" dirty="0">
                  <a:solidFill>
                    <a:schemeClr val="bg1">
                      <a:lumMod val="50000"/>
                    </a:schemeClr>
                  </a:solidFill>
                  <a:latin typeface="Lato" pitchFamily="34" charset="0"/>
                </a:rPr>
                <a:t>PRI Line</a:t>
              </a:r>
              <a:endParaRPr lang="en-IN" sz="1600" dirty="0">
                <a:solidFill>
                  <a:schemeClr val="bg1">
                    <a:lumMod val="50000"/>
                  </a:schemeClr>
                </a:solidFill>
                <a:latin typeface="Lato" pitchFamily="34" charset="0"/>
              </a:endParaRPr>
            </a:p>
            <a:p>
              <a:pPr marL="285750" indent="-285750">
                <a:buFont typeface="Arial" panose="020B0604020202020204" pitchFamily="34" charset="0"/>
                <a:buChar char="•"/>
              </a:pPr>
              <a:r>
                <a:rPr lang="en-US" sz="1600" dirty="0">
                  <a:solidFill>
                    <a:schemeClr val="bg1">
                      <a:lumMod val="50000"/>
                    </a:schemeClr>
                  </a:solidFill>
                  <a:latin typeface="Lato" pitchFamily="34" charset="0"/>
                </a:rPr>
                <a:t>Seats per hour available</a:t>
              </a:r>
            </a:p>
          </p:txBody>
        </p:sp>
      </p:grpSp>
      <p:graphicFrame>
        <p:nvGraphicFramePr>
          <p:cNvPr id="6" name="Table 5"/>
          <p:cNvGraphicFramePr>
            <a:graphicFrameLocks noGrp="1"/>
          </p:cNvGraphicFramePr>
          <p:nvPr/>
        </p:nvGraphicFramePr>
        <p:xfrm>
          <a:off x="326951" y="4245526"/>
          <a:ext cx="4267200" cy="1633728"/>
        </p:xfrm>
        <a:graphic>
          <a:graphicData uri="http://schemas.openxmlformats.org/drawingml/2006/table">
            <a:tbl>
              <a:tblPr firstRow="1" bandRow="1">
                <a:effectLst>
                  <a:outerShdw blurRad="1270000" dist="50800" dir="5400000" algn="ctr" rotWithShape="0">
                    <a:srgbClr val="000000">
                      <a:alpha val="43137"/>
                    </a:srgbClr>
                  </a:outerShdw>
                </a:effectLst>
                <a:tableStyleId>{2D5ABB26-0587-4C30-8999-92F81FD0307C}</a:tableStyleId>
              </a:tblPr>
              <a:tblGrid>
                <a:gridCol w="1349449">
                  <a:extLst>
                    <a:ext uri="{9D8B030D-6E8A-4147-A177-3AD203B41FA5}">
                      <a16:colId xmlns:a16="http://schemas.microsoft.com/office/drawing/2014/main" val="20000"/>
                    </a:ext>
                  </a:extLst>
                </a:gridCol>
                <a:gridCol w="2917751">
                  <a:extLst>
                    <a:ext uri="{9D8B030D-6E8A-4147-A177-3AD203B41FA5}">
                      <a16:colId xmlns:a16="http://schemas.microsoft.com/office/drawing/2014/main" val="20001"/>
                    </a:ext>
                  </a:extLst>
                </a:gridCol>
              </a:tblGrid>
              <a:tr h="816864">
                <a:tc>
                  <a:txBody>
                    <a:bodyPr/>
                    <a:lstStyle/>
                    <a:p>
                      <a:r>
                        <a:rPr lang="en-IN" dirty="0"/>
                        <a:t>TAT</a:t>
                      </a:r>
                    </a:p>
                    <a:p>
                      <a:r>
                        <a:rPr lang="en-IN" sz="1600" dirty="0"/>
                        <a:t>1 hour</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dirty="0"/>
                        <a:t>Language Support</a:t>
                      </a:r>
                    </a:p>
                    <a:p>
                      <a:r>
                        <a:rPr lang="en-IN" sz="1600" dirty="0"/>
                        <a:t>Hindi/Marathi/English</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816864">
                <a:tc>
                  <a:txBody>
                    <a:bodyPr/>
                    <a:lstStyle/>
                    <a:p>
                      <a:r>
                        <a:rPr lang="en-IN" dirty="0"/>
                        <a:t>Daily</a:t>
                      </a:r>
                      <a:r>
                        <a:rPr lang="en-IN" baseline="0" dirty="0"/>
                        <a:t> Calls</a:t>
                      </a:r>
                    </a:p>
                    <a:p>
                      <a:r>
                        <a:rPr lang="en-IN" sz="1600" baseline="0" dirty="0"/>
                        <a:t>8000+</a:t>
                      </a:r>
                      <a:endParaRPr lang="en-IN" sz="16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dirty="0"/>
                        <a:t>Impact</a:t>
                      </a:r>
                    </a:p>
                    <a:p>
                      <a:r>
                        <a:rPr lang="en-IN" sz="1600" dirty="0"/>
                        <a:t>22.4% lead</a:t>
                      </a:r>
                      <a:r>
                        <a:rPr lang="en-IN" sz="1600" baseline="0" dirty="0"/>
                        <a:t> conversion rate</a:t>
                      </a:r>
                      <a:r>
                        <a:rPr lang="en-IN" sz="1600" dirty="0"/>
                        <a:t> </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3"/>
          <a:stretch>
            <a:fillRect/>
          </a:stretch>
        </p:blipFill>
        <p:spPr>
          <a:xfrm>
            <a:off x="4876800" y="0"/>
            <a:ext cx="4267200" cy="6858000"/>
          </a:xfrm>
          <a:prstGeom prst="rect">
            <a:avLst/>
          </a:prstGeom>
        </p:spPr>
      </p:pic>
      <p:sp>
        <p:nvSpPr>
          <p:cNvPr id="13" name="Rectangle 12"/>
          <p:cNvSpPr/>
          <p:nvPr/>
        </p:nvSpPr>
        <p:spPr>
          <a:xfrm>
            <a:off x="4876800" y="-36844"/>
            <a:ext cx="4267200" cy="6858000"/>
          </a:xfrm>
          <a:prstGeom prst="rect">
            <a:avLst/>
          </a:prstGeom>
          <a:solidFill>
            <a:srgbClr val="22436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98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0" y="0"/>
            <a:ext cx="3581400" cy="6858000"/>
            <a:chOff x="0" y="0"/>
            <a:chExt cx="3581400" cy="6858000"/>
          </a:xfrm>
        </p:grpSpPr>
        <p:pic>
          <p:nvPicPr>
            <p:cNvPr id="8194" name="Picture 2" descr="Person Writing On Notebook"/>
            <p:cNvPicPr>
              <a:picLocks noChangeAspect="1" noChangeArrowheads="1"/>
            </p:cNvPicPr>
            <p:nvPr/>
          </p:nvPicPr>
          <p:blipFill>
            <a:blip r:embed="rId2" cstate="print"/>
            <a:srcRect/>
            <a:stretch>
              <a:fillRect/>
            </a:stretch>
          </p:blipFill>
          <p:spPr bwMode="auto">
            <a:xfrm>
              <a:off x="0" y="0"/>
              <a:ext cx="3581400" cy="6858000"/>
            </a:xfrm>
            <a:prstGeom prst="rect">
              <a:avLst/>
            </a:prstGeom>
            <a:noFill/>
          </p:spPr>
        </p:pic>
        <p:sp>
          <p:nvSpPr>
            <p:cNvPr id="26" name="Rectangle 25"/>
            <p:cNvSpPr/>
            <p:nvPr/>
          </p:nvSpPr>
          <p:spPr>
            <a:xfrm>
              <a:off x="0" y="0"/>
              <a:ext cx="3581400" cy="6858000"/>
            </a:xfrm>
            <a:prstGeom prst="rect">
              <a:avLst/>
            </a:prstGeom>
            <a:solidFill>
              <a:srgbClr val="224361">
                <a:alpha val="6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3505200" y="6172200"/>
            <a:ext cx="5638800" cy="685800"/>
            <a:chOff x="3962400" y="6172200"/>
            <a:chExt cx="5181600" cy="685800"/>
          </a:xfrm>
        </p:grpSpPr>
        <p:sp>
          <p:nvSpPr>
            <p:cNvPr id="3" name="Rectangle 2"/>
            <p:cNvSpPr/>
            <p:nvPr/>
          </p:nvSpPr>
          <p:spPr>
            <a:xfrm>
              <a:off x="3962400" y="6172200"/>
              <a:ext cx="51816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3" cstate="print"/>
            <a:srcRect/>
            <a:stretch>
              <a:fillRect/>
            </a:stretch>
          </p:blipFill>
          <p:spPr bwMode="auto">
            <a:xfrm>
              <a:off x="7696200" y="6324600"/>
              <a:ext cx="1295400" cy="414528"/>
            </a:xfrm>
            <a:prstGeom prst="rect">
              <a:avLst/>
            </a:prstGeom>
            <a:noFill/>
          </p:spPr>
        </p:pic>
      </p:grpSp>
      <p:sp>
        <p:nvSpPr>
          <p:cNvPr id="21" name="TextBox 20"/>
          <p:cNvSpPr txBox="1"/>
          <p:nvPr/>
        </p:nvSpPr>
        <p:spPr>
          <a:xfrm>
            <a:off x="3886200" y="762000"/>
            <a:ext cx="5257800" cy="954107"/>
          </a:xfrm>
          <a:prstGeom prst="rect">
            <a:avLst/>
          </a:prstGeom>
          <a:noFill/>
        </p:spPr>
        <p:txBody>
          <a:bodyPr wrap="square" rtlCol="0">
            <a:spAutoFit/>
          </a:bodyPr>
          <a:lstStyle/>
          <a:p>
            <a:r>
              <a:rPr lang="en-US" sz="2800" b="1" dirty="0">
                <a:solidFill>
                  <a:schemeClr val="tx1">
                    <a:lumMod val="75000"/>
                    <a:lumOff val="25000"/>
                  </a:schemeClr>
                </a:solidFill>
                <a:latin typeface="Lato" pitchFamily="34" charset="0"/>
              </a:rPr>
              <a:t>Non Voice Solutions- Form Development</a:t>
            </a:r>
          </a:p>
        </p:txBody>
      </p:sp>
      <p:sp>
        <p:nvSpPr>
          <p:cNvPr id="23" name="TextBox 22"/>
          <p:cNvSpPr txBox="1"/>
          <p:nvPr/>
        </p:nvSpPr>
        <p:spPr>
          <a:xfrm>
            <a:off x="3968212" y="1725669"/>
            <a:ext cx="5029200" cy="1569660"/>
          </a:xfrm>
          <a:prstGeom prst="rect">
            <a:avLst/>
          </a:prstGeom>
          <a:noFill/>
        </p:spPr>
        <p:txBody>
          <a:bodyPr wrap="square" rtlCol="0">
            <a:spAutoFit/>
          </a:bodyPr>
          <a:lstStyle/>
          <a:p>
            <a:r>
              <a:rPr lang="en-US" sz="1600" dirty="0">
                <a:solidFill>
                  <a:schemeClr val="bg1">
                    <a:lumMod val="50000"/>
                  </a:schemeClr>
                </a:solidFill>
                <a:latin typeface="Lato" pitchFamily="34" charset="0"/>
              </a:rPr>
              <a:t>We are doing form creation and data filling for SIP forms for customer’s education and training.  </a:t>
            </a:r>
          </a:p>
          <a:p>
            <a:r>
              <a:rPr lang="en-US" sz="1600" dirty="0">
                <a:solidFill>
                  <a:schemeClr val="bg1">
                    <a:lumMod val="50000"/>
                  </a:schemeClr>
                </a:solidFill>
                <a:latin typeface="Lato" pitchFamily="34" charset="0"/>
              </a:rPr>
              <a:t>We have to create forms as per the given instruction via UTI, and also send them filling all the fields of form for customer knowledge perspective. </a:t>
            </a:r>
            <a:br>
              <a:rPr lang="en-US" sz="1600" dirty="0">
                <a:solidFill>
                  <a:schemeClr val="bg1">
                    <a:lumMod val="50000"/>
                  </a:schemeClr>
                </a:solidFill>
                <a:latin typeface="Lato" pitchFamily="34" charset="0"/>
              </a:rPr>
            </a:br>
            <a:endParaRPr lang="en-US" sz="1600" b="1" dirty="0">
              <a:solidFill>
                <a:schemeClr val="bg1">
                  <a:lumMod val="50000"/>
                </a:schemeClr>
              </a:solidFill>
              <a:latin typeface="Lato" pitchFamily="34" charset="0"/>
            </a:endParaRPr>
          </a:p>
        </p:txBody>
      </p:sp>
      <p:pic>
        <p:nvPicPr>
          <p:cNvPr id="27" name="Picture Placeholder 35" descr="uti.png"/>
          <p:cNvPicPr>
            <a:picLocks noChangeAspect="1"/>
          </p:cNvPicPr>
          <p:nvPr/>
        </p:nvPicPr>
        <p:blipFill>
          <a:blip r:embed="rId4" cstate="print"/>
          <a:stretch>
            <a:fillRect/>
          </a:stretch>
        </p:blipFill>
        <p:spPr>
          <a:xfrm>
            <a:off x="612775" y="2210294"/>
            <a:ext cx="2355850" cy="217007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871835651"/>
              </p:ext>
            </p:extLst>
          </p:nvPr>
        </p:nvGraphicFramePr>
        <p:xfrm>
          <a:off x="4191000" y="4191000"/>
          <a:ext cx="4267200" cy="816864"/>
        </p:xfrm>
        <a:graphic>
          <a:graphicData uri="http://schemas.openxmlformats.org/drawingml/2006/table">
            <a:tbl>
              <a:tblPr firstRow="1" bandRow="1">
                <a:effectLst>
                  <a:outerShdw blurRad="1270000" dist="50800" dir="5400000" algn="ctr" rotWithShape="0">
                    <a:srgbClr val="000000">
                      <a:alpha val="43137"/>
                    </a:srgbClr>
                  </a:outerShdw>
                </a:effectLst>
                <a:tableStyleId>{2D5ABB26-0587-4C30-8999-92F81FD0307C}</a:tableStyleId>
              </a:tblPr>
              <a:tblGrid>
                <a:gridCol w="1752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816864">
                <a:tc>
                  <a:txBody>
                    <a:bodyPr/>
                    <a:lstStyle/>
                    <a:p>
                      <a:r>
                        <a:rPr lang="en-IN" baseline="0" dirty="0"/>
                        <a:t>TAT</a:t>
                      </a:r>
                    </a:p>
                    <a:p>
                      <a:r>
                        <a:rPr lang="en-IN" sz="1600" baseline="0" dirty="0"/>
                        <a:t>3 days</a:t>
                      </a:r>
                      <a:endParaRPr lang="en-IN" sz="16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800" dirty="0"/>
                        <a:t>Location</a:t>
                      </a:r>
                    </a:p>
                    <a:p>
                      <a:r>
                        <a:rPr lang="en-IN" sz="1800" dirty="0"/>
                        <a:t>MP</a:t>
                      </a:r>
                      <a:r>
                        <a:rPr lang="en-IN" sz="1600" dirty="0"/>
                        <a:t> </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172200"/>
            <a:ext cx="5562600" cy="685800"/>
            <a:chOff x="0" y="6172200"/>
            <a:chExt cx="5562600" cy="685800"/>
          </a:xfrm>
        </p:grpSpPr>
        <p:sp>
          <p:nvSpPr>
            <p:cNvPr id="3" name="Rectangle 2"/>
            <p:cNvSpPr/>
            <p:nvPr/>
          </p:nvSpPr>
          <p:spPr>
            <a:xfrm>
              <a:off x="0" y="6172200"/>
              <a:ext cx="5562600" cy="685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MFB\Downloads\logo (4).png"/>
            <p:cNvPicPr>
              <a:picLocks noChangeAspect="1" noChangeArrowheads="1"/>
            </p:cNvPicPr>
            <p:nvPr/>
          </p:nvPicPr>
          <p:blipFill>
            <a:blip r:embed="rId2" cstate="print"/>
            <a:srcRect/>
            <a:stretch>
              <a:fillRect/>
            </a:stretch>
          </p:blipFill>
          <p:spPr bwMode="auto">
            <a:xfrm>
              <a:off x="228600" y="6324600"/>
              <a:ext cx="1295400" cy="414528"/>
            </a:xfrm>
            <a:prstGeom prst="rect">
              <a:avLst/>
            </a:prstGeom>
            <a:noFill/>
          </p:spPr>
        </p:pic>
      </p:grpSp>
      <p:grpSp>
        <p:nvGrpSpPr>
          <p:cNvPr id="27" name="Group 26"/>
          <p:cNvGrpSpPr/>
          <p:nvPr/>
        </p:nvGrpSpPr>
        <p:grpSpPr>
          <a:xfrm>
            <a:off x="358775" y="1073481"/>
            <a:ext cx="8077200" cy="2078742"/>
            <a:chOff x="3886200" y="1527855"/>
            <a:chExt cx="8077200" cy="2078742"/>
          </a:xfrm>
        </p:grpSpPr>
        <p:sp>
          <p:nvSpPr>
            <p:cNvPr id="22" name="TextBox 21"/>
            <p:cNvSpPr txBox="1"/>
            <p:nvPr/>
          </p:nvSpPr>
          <p:spPr>
            <a:xfrm>
              <a:off x="3886200" y="1527855"/>
              <a:ext cx="8077200" cy="954107"/>
            </a:xfrm>
            <a:prstGeom prst="rect">
              <a:avLst/>
            </a:prstGeom>
            <a:noFill/>
          </p:spPr>
          <p:txBody>
            <a:bodyPr wrap="square" rtlCol="0">
              <a:spAutoFit/>
            </a:bodyPr>
            <a:lstStyle/>
            <a:p>
              <a:r>
                <a:rPr lang="en-US" sz="2800" b="1" dirty="0">
                  <a:solidFill>
                    <a:schemeClr val="tx1">
                      <a:lumMod val="75000"/>
                      <a:lumOff val="25000"/>
                    </a:schemeClr>
                  </a:solidFill>
                  <a:latin typeface="Lato" pitchFamily="34" charset="0"/>
                </a:rPr>
                <a:t>Document Collections </a:t>
              </a:r>
            </a:p>
            <a:p>
              <a:r>
                <a:rPr lang="en-US" sz="2800" b="1" dirty="0">
                  <a:solidFill>
                    <a:schemeClr val="tx1">
                      <a:lumMod val="75000"/>
                      <a:lumOff val="25000"/>
                    </a:schemeClr>
                  </a:solidFill>
                  <a:latin typeface="Lato" pitchFamily="34" charset="0"/>
                </a:rPr>
                <a:t>/Verification and FOS  </a:t>
              </a:r>
            </a:p>
          </p:txBody>
        </p:sp>
        <p:sp>
          <p:nvSpPr>
            <p:cNvPr id="26" name="TextBox 25"/>
            <p:cNvSpPr txBox="1"/>
            <p:nvPr/>
          </p:nvSpPr>
          <p:spPr>
            <a:xfrm>
              <a:off x="3886200" y="2529379"/>
              <a:ext cx="5029200" cy="1077218"/>
            </a:xfrm>
            <a:prstGeom prst="rect">
              <a:avLst/>
            </a:prstGeom>
            <a:noFill/>
          </p:spPr>
          <p:txBody>
            <a:bodyPr wrap="square" rtlCol="0">
              <a:spAutoFit/>
            </a:bodyPr>
            <a:lstStyle/>
            <a:p>
              <a:r>
                <a:rPr lang="en-US" sz="1600" dirty="0">
                  <a:solidFill>
                    <a:schemeClr val="tx1">
                      <a:lumMod val="75000"/>
                      <a:lumOff val="25000"/>
                    </a:schemeClr>
                  </a:solidFill>
                  <a:latin typeface="Lato" pitchFamily="34" charset="0"/>
                </a:rPr>
                <a:t>We get customer information in excel and then we call to the customers and fill those information into  CRM. After this we verify customer details and send our FOS to collect all the documents.</a:t>
              </a:r>
            </a:p>
          </p:txBody>
        </p:sp>
      </p:grpSp>
      <p:pic>
        <p:nvPicPr>
          <p:cNvPr id="7170" name="Picture 2" descr="Working in a group"/>
          <p:cNvPicPr>
            <a:picLocks noChangeAspect="1" noChangeArrowheads="1"/>
          </p:cNvPicPr>
          <p:nvPr/>
        </p:nvPicPr>
        <p:blipFill>
          <a:blip r:embed="rId3" cstate="print"/>
          <a:srcRect/>
          <a:stretch>
            <a:fillRect/>
          </a:stretch>
        </p:blipFill>
        <p:spPr bwMode="auto">
          <a:xfrm>
            <a:off x="5562600" y="0"/>
            <a:ext cx="3581400" cy="6858000"/>
          </a:xfrm>
          <a:prstGeom prst="rect">
            <a:avLst/>
          </a:prstGeom>
          <a:noFill/>
        </p:spPr>
      </p:pic>
      <p:sp>
        <p:nvSpPr>
          <p:cNvPr id="29" name="Rectangle 28"/>
          <p:cNvSpPr/>
          <p:nvPr/>
        </p:nvSpPr>
        <p:spPr>
          <a:xfrm>
            <a:off x="5562600" y="0"/>
            <a:ext cx="3581400" cy="6858000"/>
          </a:xfrm>
          <a:prstGeom prst="rect">
            <a:avLst/>
          </a:prstGeom>
          <a:solidFill>
            <a:srgbClr val="224361">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4" name="Picture 6" descr="C:\Users\MFB\Downloads\Tata-Capital-logo.jpg"/>
          <p:cNvPicPr>
            <a:picLocks noChangeAspect="1" noChangeArrowheads="1"/>
          </p:cNvPicPr>
          <p:nvPr/>
        </p:nvPicPr>
        <p:blipFill>
          <a:blip r:embed="rId4" cstate="print"/>
          <a:srcRect/>
          <a:stretch>
            <a:fillRect/>
          </a:stretch>
        </p:blipFill>
        <p:spPr bwMode="auto">
          <a:xfrm>
            <a:off x="5791200" y="2819400"/>
            <a:ext cx="3147033" cy="990600"/>
          </a:xfrm>
          <a:prstGeom prst="rect">
            <a:avLst/>
          </a:prstGeom>
          <a:noFill/>
        </p:spPr>
      </p:pic>
      <p:graphicFrame>
        <p:nvGraphicFramePr>
          <p:cNvPr id="11" name="Table 10"/>
          <p:cNvGraphicFramePr>
            <a:graphicFrameLocks noGrp="1"/>
          </p:cNvGraphicFramePr>
          <p:nvPr>
            <p:extLst>
              <p:ext uri="{D42A27DB-BD31-4B8C-83A1-F6EECF244321}">
                <p14:modId xmlns:p14="http://schemas.microsoft.com/office/powerpoint/2010/main" val="3332451209"/>
              </p:ext>
            </p:extLst>
          </p:nvPr>
        </p:nvGraphicFramePr>
        <p:xfrm>
          <a:off x="326951" y="4245526"/>
          <a:ext cx="4267200" cy="1633728"/>
        </p:xfrm>
        <a:graphic>
          <a:graphicData uri="http://schemas.openxmlformats.org/drawingml/2006/table">
            <a:tbl>
              <a:tblPr firstRow="1" bandRow="1">
                <a:effectLst>
                  <a:outerShdw blurRad="1270000" dist="50800" dir="5400000" algn="ctr" rotWithShape="0">
                    <a:srgbClr val="000000">
                      <a:alpha val="43137"/>
                    </a:srgbClr>
                  </a:outerShdw>
                </a:effectLst>
                <a:tableStyleId>{2D5ABB26-0587-4C30-8999-92F81FD0307C}</a:tableStyleId>
              </a:tblPr>
              <a:tblGrid>
                <a:gridCol w="1349449">
                  <a:extLst>
                    <a:ext uri="{9D8B030D-6E8A-4147-A177-3AD203B41FA5}">
                      <a16:colId xmlns:a16="http://schemas.microsoft.com/office/drawing/2014/main" val="20000"/>
                    </a:ext>
                  </a:extLst>
                </a:gridCol>
                <a:gridCol w="2917751">
                  <a:extLst>
                    <a:ext uri="{9D8B030D-6E8A-4147-A177-3AD203B41FA5}">
                      <a16:colId xmlns:a16="http://schemas.microsoft.com/office/drawing/2014/main" val="20001"/>
                    </a:ext>
                  </a:extLst>
                </a:gridCol>
              </a:tblGrid>
              <a:tr h="816864">
                <a:tc>
                  <a:txBody>
                    <a:bodyPr/>
                    <a:lstStyle/>
                    <a:p>
                      <a:r>
                        <a:rPr lang="en-IN" dirty="0"/>
                        <a:t>FOS</a:t>
                      </a:r>
                    </a:p>
                    <a:p>
                      <a:r>
                        <a:rPr lang="en-IN" sz="1600" dirty="0"/>
                        <a:t>13</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dirty="0"/>
                        <a:t>Language Support</a:t>
                      </a:r>
                    </a:p>
                    <a:p>
                      <a:r>
                        <a:rPr lang="en-IN" sz="1600" dirty="0"/>
                        <a:t>Hindi/Marathi/English</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816864">
                <a:tc>
                  <a:txBody>
                    <a:bodyPr/>
                    <a:lstStyle/>
                    <a:p>
                      <a:r>
                        <a:rPr lang="en-IN" dirty="0"/>
                        <a:t>Daily</a:t>
                      </a:r>
                      <a:r>
                        <a:rPr lang="en-IN" baseline="0" dirty="0"/>
                        <a:t> Calls</a:t>
                      </a:r>
                    </a:p>
                    <a:p>
                      <a:r>
                        <a:rPr lang="en-IN" sz="1600" baseline="0" dirty="0"/>
                        <a:t>300+</a:t>
                      </a:r>
                      <a:endParaRPr lang="en-IN" sz="16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600" dirty="0"/>
                        <a:t>Location</a:t>
                      </a:r>
                      <a:r>
                        <a:rPr lang="en-IN" sz="1600" baseline="0" dirty="0"/>
                        <a:t> </a:t>
                      </a:r>
                    </a:p>
                    <a:p>
                      <a:r>
                        <a:rPr lang="en-IN" sz="1600" baseline="0" dirty="0"/>
                        <a:t>Mumbai/Pune/Delhi</a:t>
                      </a:r>
                      <a:endParaRPr lang="en-IN" sz="16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2495</TotalTime>
  <Words>1212</Words>
  <Application>Microsoft Office PowerPoint</Application>
  <PresentationFormat>On-screen Show (4:3)</PresentationFormat>
  <Paragraphs>227</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Calibiri</vt:lpstr>
      <vt:lpstr>Calibri</vt:lpstr>
      <vt:lpstr>Lato</vt:lpstr>
      <vt:lpstr>Myriad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MFB</dc:creator>
  <cp:lastModifiedBy>Pawas Goyal</cp:lastModifiedBy>
  <cp:revision>302</cp:revision>
  <dcterms:created xsi:type="dcterms:W3CDTF">2018-06-26T08:52:22Z</dcterms:created>
  <dcterms:modified xsi:type="dcterms:W3CDTF">2020-06-24T10:05:14Z</dcterms:modified>
</cp:coreProperties>
</file>