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Cooper Hewitt Bold" charset="1" panose="00000000000000000000"/>
      <p:regular r:id="rId16"/>
    </p:embeddedFont>
    <p:embeddedFont>
      <p:font typeface="Cooper Hewitt" charset="1" panose="00000000000000000000"/>
      <p:regular r:id="rId17"/>
    </p:embeddedFont>
    <p:embeddedFont>
      <p:font typeface="Canva Sans" charset="1" panose="020B0503030501040103"/>
      <p:regular r:id="rId18"/>
    </p:embeddedFont>
    <p:embeddedFont>
      <p:font typeface="Canva Sans Bold" charset="1" panose="020B08030305010401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5.png" Type="http://schemas.openxmlformats.org/officeDocument/2006/relationships/image"/><Relationship Id="rId9" Target="../media/image2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9.png" Type="http://schemas.openxmlformats.org/officeDocument/2006/relationships/image"/><Relationship Id="rId11" Target="../media/image40.svg" Type="http://schemas.openxmlformats.org/officeDocument/2006/relationships/image"/><Relationship Id="rId12" Target="../media/image41.png" Type="http://schemas.openxmlformats.org/officeDocument/2006/relationships/image"/><Relationship Id="rId13" Target="../media/image42.svg" Type="http://schemas.openxmlformats.org/officeDocument/2006/relationships/image"/><Relationship Id="rId14" Target="../media/image43.png" Type="http://schemas.openxmlformats.org/officeDocument/2006/relationships/image"/><Relationship Id="rId15" Target="../media/image44.svg" Type="http://schemas.openxmlformats.org/officeDocument/2006/relationships/image"/><Relationship Id="rId16" Target="../media/image45.png" Type="http://schemas.openxmlformats.org/officeDocument/2006/relationships/image"/><Relationship Id="rId17" Target="../media/image46.svg" Type="http://schemas.openxmlformats.org/officeDocument/2006/relationships/image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37.png" Type="http://schemas.openxmlformats.org/officeDocument/2006/relationships/image"/><Relationship Id="rId9" Target="../media/image3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7.png" Type="http://schemas.openxmlformats.org/officeDocument/2006/relationships/image"/><Relationship Id="rId3" Target="../media/image48.svg" Type="http://schemas.openxmlformats.org/officeDocument/2006/relationships/image"/><Relationship Id="rId4" Target="../media/image49.png" Type="http://schemas.openxmlformats.org/officeDocument/2006/relationships/image"/><Relationship Id="rId5" Target="../media/image50.svg" Type="http://schemas.openxmlformats.org/officeDocument/2006/relationships/image"/><Relationship Id="rId6" Target="../media/image51.png" Type="http://schemas.openxmlformats.org/officeDocument/2006/relationships/image"/><Relationship Id="rId7" Target="../media/image52.svg" Type="http://schemas.openxmlformats.org/officeDocument/2006/relationships/image"/><Relationship Id="rId8" Target="../media/image53.png" Type="http://schemas.openxmlformats.org/officeDocument/2006/relationships/image"/><Relationship Id="rId9" Target="../media/image5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417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82838" y="-2259716"/>
            <a:ext cx="14956322" cy="9633095"/>
            <a:chOff x="0" y="0"/>
            <a:chExt cx="19941762" cy="12844127"/>
          </a:xfrm>
        </p:grpSpPr>
        <p:grpSp>
          <p:nvGrpSpPr>
            <p:cNvPr name="Group 3" id="3"/>
            <p:cNvGrpSpPr/>
            <p:nvPr/>
          </p:nvGrpSpPr>
          <p:grpSpPr>
            <a:xfrm rot="-1667678">
              <a:off x="-419698" y="6733284"/>
              <a:ext cx="21307889" cy="1212832"/>
              <a:chOff x="0" y="0"/>
              <a:chExt cx="4208966" cy="239572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208966" cy="239572"/>
              </a:xfrm>
              <a:custGeom>
                <a:avLst/>
                <a:gdLst/>
                <a:ahLst/>
                <a:cxnLst/>
                <a:rect r="r" b="b" t="t" l="l"/>
                <a:pathLst>
                  <a:path h="239572" w="4208966">
                    <a:moveTo>
                      <a:pt x="0" y="0"/>
                    </a:moveTo>
                    <a:lnTo>
                      <a:pt x="4208966" y="0"/>
                    </a:lnTo>
                    <a:lnTo>
                      <a:pt x="4208966" y="239572"/>
                    </a:lnTo>
                    <a:lnTo>
                      <a:pt x="0" y="239572"/>
                    </a:lnTo>
                    <a:close/>
                  </a:path>
                </a:pathLst>
              </a:custGeom>
              <a:solidFill>
                <a:srgbClr val="FFDE59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4208966" cy="2776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-1667678">
              <a:off x="-302646" y="4048321"/>
              <a:ext cx="18153622" cy="3193603"/>
              <a:chOff x="0" y="0"/>
              <a:chExt cx="3585901" cy="630835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3585901" cy="630835"/>
              </a:xfrm>
              <a:custGeom>
                <a:avLst/>
                <a:gdLst/>
                <a:ahLst/>
                <a:cxnLst/>
                <a:rect r="r" b="b" t="t" l="l"/>
                <a:pathLst>
                  <a:path h="630835" w="3585901">
                    <a:moveTo>
                      <a:pt x="0" y="0"/>
                    </a:moveTo>
                    <a:lnTo>
                      <a:pt x="3585901" y="0"/>
                    </a:lnTo>
                    <a:lnTo>
                      <a:pt x="3585901" y="630835"/>
                    </a:lnTo>
                    <a:lnTo>
                      <a:pt x="0" y="630835"/>
                    </a:lnTo>
                    <a:close/>
                  </a:path>
                </a:pathLst>
              </a:custGeom>
              <a:solidFill>
                <a:srgbClr val="997505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38100"/>
                <a:ext cx="3585901" cy="66893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-1667678">
              <a:off x="438508" y="4568977"/>
              <a:ext cx="10616045" cy="900464"/>
              <a:chOff x="0" y="0"/>
              <a:chExt cx="2096996" cy="1778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096996" cy="177869"/>
              </a:xfrm>
              <a:custGeom>
                <a:avLst/>
                <a:gdLst/>
                <a:ahLst/>
                <a:cxnLst/>
                <a:rect r="r" b="b" t="t" l="l"/>
                <a:pathLst>
                  <a:path h="177869" w="2096996">
                    <a:moveTo>
                      <a:pt x="0" y="0"/>
                    </a:moveTo>
                    <a:lnTo>
                      <a:pt x="2096996" y="0"/>
                    </a:lnTo>
                    <a:lnTo>
                      <a:pt x="2096996" y="177869"/>
                    </a:lnTo>
                    <a:lnTo>
                      <a:pt x="0" y="177869"/>
                    </a:lnTo>
                    <a:close/>
                  </a:path>
                </a:pathLst>
              </a:custGeom>
              <a:solidFill>
                <a:srgbClr val="FFDE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2096996" cy="21596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-1667678">
              <a:off x="26241" y="4940780"/>
              <a:ext cx="13622496" cy="1223923"/>
              <a:chOff x="0" y="0"/>
              <a:chExt cx="2690863" cy="241763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690863" cy="241763"/>
              </a:xfrm>
              <a:custGeom>
                <a:avLst/>
                <a:gdLst/>
                <a:ahLst/>
                <a:cxnLst/>
                <a:rect r="r" b="b" t="t" l="l"/>
                <a:pathLst>
                  <a:path h="241763" w="2690863">
                    <a:moveTo>
                      <a:pt x="0" y="0"/>
                    </a:moveTo>
                    <a:lnTo>
                      <a:pt x="2690863" y="0"/>
                    </a:lnTo>
                    <a:lnTo>
                      <a:pt x="2690863" y="241763"/>
                    </a:lnTo>
                    <a:lnTo>
                      <a:pt x="0" y="241763"/>
                    </a:lnTo>
                    <a:close/>
                  </a:path>
                </a:pathLst>
              </a:custGeom>
              <a:solidFill>
                <a:srgbClr val="C29305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38100"/>
                <a:ext cx="2690863" cy="27986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15" id="15"/>
          <p:cNvSpPr/>
          <p:nvPr/>
        </p:nvSpPr>
        <p:spPr>
          <a:xfrm flipH="false" flipV="false" rot="0">
            <a:off x="8423836" y="91942"/>
            <a:ext cx="2655650" cy="3597556"/>
          </a:xfrm>
          <a:custGeom>
            <a:avLst/>
            <a:gdLst/>
            <a:ahLst/>
            <a:cxnLst/>
            <a:rect r="r" b="b" t="t" l="l"/>
            <a:pathLst>
              <a:path h="3597556" w="2655650">
                <a:moveTo>
                  <a:pt x="0" y="0"/>
                </a:moveTo>
                <a:lnTo>
                  <a:pt x="2655650" y="0"/>
                </a:lnTo>
                <a:lnTo>
                  <a:pt x="2655650" y="3597556"/>
                </a:lnTo>
                <a:lnTo>
                  <a:pt x="0" y="3597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4999726" y="1617172"/>
            <a:ext cx="4582568" cy="4894004"/>
          </a:xfrm>
          <a:custGeom>
            <a:avLst/>
            <a:gdLst/>
            <a:ahLst/>
            <a:cxnLst/>
            <a:rect r="r" b="b" t="t" l="l"/>
            <a:pathLst>
              <a:path h="4894004" w="4582568">
                <a:moveTo>
                  <a:pt x="0" y="0"/>
                </a:moveTo>
                <a:lnTo>
                  <a:pt x="4582568" y="0"/>
                </a:lnTo>
                <a:lnTo>
                  <a:pt x="4582568" y="4894004"/>
                </a:lnTo>
                <a:lnTo>
                  <a:pt x="0" y="48940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89356" y="4274695"/>
            <a:ext cx="4244878" cy="4036493"/>
          </a:xfrm>
          <a:custGeom>
            <a:avLst/>
            <a:gdLst/>
            <a:ahLst/>
            <a:cxnLst/>
            <a:rect r="r" b="b" t="t" l="l"/>
            <a:pathLst>
              <a:path h="4036493" w="4244878">
                <a:moveTo>
                  <a:pt x="0" y="0"/>
                </a:moveTo>
                <a:lnTo>
                  <a:pt x="4244878" y="0"/>
                </a:lnTo>
                <a:lnTo>
                  <a:pt x="4244878" y="4036492"/>
                </a:lnTo>
                <a:lnTo>
                  <a:pt x="0" y="40364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919767" y="440716"/>
            <a:ext cx="2451252" cy="4036493"/>
          </a:xfrm>
          <a:custGeom>
            <a:avLst/>
            <a:gdLst/>
            <a:ahLst/>
            <a:cxnLst/>
            <a:rect r="r" b="b" t="t" l="l"/>
            <a:pathLst>
              <a:path h="4036493" w="2451252">
                <a:moveTo>
                  <a:pt x="0" y="0"/>
                </a:moveTo>
                <a:lnTo>
                  <a:pt x="2451252" y="0"/>
                </a:lnTo>
                <a:lnTo>
                  <a:pt x="2451252" y="4036493"/>
                </a:lnTo>
                <a:lnTo>
                  <a:pt x="0" y="403649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true" flipV="false" rot="-9986162">
            <a:off x="2339839" y="4130528"/>
            <a:ext cx="3063712" cy="2980258"/>
          </a:xfrm>
          <a:custGeom>
            <a:avLst/>
            <a:gdLst/>
            <a:ahLst/>
            <a:cxnLst/>
            <a:rect r="r" b="b" t="t" l="l"/>
            <a:pathLst>
              <a:path h="2980258" w="3063712">
                <a:moveTo>
                  <a:pt x="3063712" y="0"/>
                </a:moveTo>
                <a:lnTo>
                  <a:pt x="0" y="0"/>
                </a:lnTo>
                <a:lnTo>
                  <a:pt x="0" y="2980258"/>
                </a:lnTo>
                <a:lnTo>
                  <a:pt x="3063712" y="2980258"/>
                </a:lnTo>
                <a:lnTo>
                  <a:pt x="3063712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3371019" y="0"/>
            <a:ext cx="4392318" cy="3234343"/>
          </a:xfrm>
          <a:custGeom>
            <a:avLst/>
            <a:gdLst/>
            <a:ahLst/>
            <a:cxnLst/>
            <a:rect r="r" b="b" t="t" l="l"/>
            <a:pathLst>
              <a:path h="3234343" w="4392318">
                <a:moveTo>
                  <a:pt x="0" y="0"/>
                </a:moveTo>
                <a:lnTo>
                  <a:pt x="4392318" y="0"/>
                </a:lnTo>
                <a:lnTo>
                  <a:pt x="4392318" y="3234343"/>
                </a:lnTo>
                <a:lnTo>
                  <a:pt x="0" y="323434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5400870" y="4274695"/>
            <a:ext cx="5678617" cy="5513421"/>
          </a:xfrm>
          <a:custGeom>
            <a:avLst/>
            <a:gdLst/>
            <a:ahLst/>
            <a:cxnLst/>
            <a:rect r="r" b="b" t="t" l="l"/>
            <a:pathLst>
              <a:path h="5513421" w="5678617">
                <a:moveTo>
                  <a:pt x="0" y="0"/>
                </a:moveTo>
                <a:lnTo>
                  <a:pt x="5678616" y="0"/>
                </a:lnTo>
                <a:lnTo>
                  <a:pt x="5678616" y="5513420"/>
                </a:lnTo>
                <a:lnTo>
                  <a:pt x="0" y="55134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-630954" y="5620657"/>
            <a:ext cx="2617318" cy="4470575"/>
          </a:xfrm>
          <a:custGeom>
            <a:avLst/>
            <a:gdLst/>
            <a:ahLst/>
            <a:cxnLst/>
            <a:rect r="r" b="b" t="t" l="l"/>
            <a:pathLst>
              <a:path h="4470575" w="2617318">
                <a:moveTo>
                  <a:pt x="0" y="0"/>
                </a:moveTo>
                <a:lnTo>
                  <a:pt x="2617318" y="0"/>
                </a:lnTo>
                <a:lnTo>
                  <a:pt x="2617318" y="4470575"/>
                </a:lnTo>
                <a:lnTo>
                  <a:pt x="0" y="447057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2145393" y="5376152"/>
            <a:ext cx="3589383" cy="4910848"/>
          </a:xfrm>
          <a:custGeom>
            <a:avLst/>
            <a:gdLst/>
            <a:ahLst/>
            <a:cxnLst/>
            <a:rect r="r" b="b" t="t" l="l"/>
            <a:pathLst>
              <a:path h="4910848" w="3589383">
                <a:moveTo>
                  <a:pt x="0" y="0"/>
                </a:moveTo>
                <a:lnTo>
                  <a:pt x="3589384" y="0"/>
                </a:lnTo>
                <a:lnTo>
                  <a:pt x="3589384" y="4910848"/>
                </a:lnTo>
                <a:lnTo>
                  <a:pt x="0" y="4910848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9961091" y="3695077"/>
            <a:ext cx="8326909" cy="3010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61"/>
              </a:lnSpc>
            </a:pPr>
            <a:r>
              <a:rPr lang="en-US" sz="11699" b="true">
                <a:solidFill>
                  <a:srgbClr val="FFFFF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Symptom </a:t>
            </a:r>
          </a:p>
          <a:p>
            <a:pPr algn="l">
              <a:lnSpc>
                <a:spcPts val="10061"/>
              </a:lnSpc>
            </a:pPr>
            <a:r>
              <a:rPr lang="en-US" sz="11699" b="true">
                <a:solidFill>
                  <a:srgbClr val="FFFFF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Analyzer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488965" y="6808188"/>
            <a:ext cx="2866926" cy="404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74"/>
              </a:lnSpc>
            </a:pPr>
            <a:r>
              <a:rPr lang="en-US" sz="2760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Presented By :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488965" y="7232206"/>
            <a:ext cx="5187755" cy="918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3"/>
              </a:lnSpc>
            </a:pPr>
            <a:r>
              <a:rPr lang="en-US" sz="3632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Saurabh Lakhanpal, Evan Gowans, Melanie Liao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417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82838" y="-2259716"/>
            <a:ext cx="14956322" cy="9633095"/>
            <a:chOff x="0" y="0"/>
            <a:chExt cx="19941762" cy="12844127"/>
          </a:xfrm>
        </p:grpSpPr>
        <p:grpSp>
          <p:nvGrpSpPr>
            <p:cNvPr name="Group 3" id="3"/>
            <p:cNvGrpSpPr/>
            <p:nvPr/>
          </p:nvGrpSpPr>
          <p:grpSpPr>
            <a:xfrm rot="-1667678">
              <a:off x="-419698" y="6733284"/>
              <a:ext cx="21307889" cy="1212832"/>
              <a:chOff x="0" y="0"/>
              <a:chExt cx="4208966" cy="239572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208966" cy="239572"/>
              </a:xfrm>
              <a:custGeom>
                <a:avLst/>
                <a:gdLst/>
                <a:ahLst/>
                <a:cxnLst/>
                <a:rect r="r" b="b" t="t" l="l"/>
                <a:pathLst>
                  <a:path h="239572" w="4208966">
                    <a:moveTo>
                      <a:pt x="0" y="0"/>
                    </a:moveTo>
                    <a:lnTo>
                      <a:pt x="4208966" y="0"/>
                    </a:lnTo>
                    <a:lnTo>
                      <a:pt x="4208966" y="239572"/>
                    </a:lnTo>
                    <a:lnTo>
                      <a:pt x="0" y="239572"/>
                    </a:lnTo>
                    <a:close/>
                  </a:path>
                </a:pathLst>
              </a:custGeom>
              <a:solidFill>
                <a:srgbClr val="FFDE59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4208966" cy="2776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-1667678">
              <a:off x="-302646" y="4048321"/>
              <a:ext cx="18153622" cy="3193603"/>
              <a:chOff x="0" y="0"/>
              <a:chExt cx="3585901" cy="630835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3585901" cy="630835"/>
              </a:xfrm>
              <a:custGeom>
                <a:avLst/>
                <a:gdLst/>
                <a:ahLst/>
                <a:cxnLst/>
                <a:rect r="r" b="b" t="t" l="l"/>
                <a:pathLst>
                  <a:path h="630835" w="3585901">
                    <a:moveTo>
                      <a:pt x="0" y="0"/>
                    </a:moveTo>
                    <a:lnTo>
                      <a:pt x="3585901" y="0"/>
                    </a:lnTo>
                    <a:lnTo>
                      <a:pt x="3585901" y="630835"/>
                    </a:lnTo>
                    <a:lnTo>
                      <a:pt x="0" y="630835"/>
                    </a:lnTo>
                    <a:close/>
                  </a:path>
                </a:pathLst>
              </a:custGeom>
              <a:solidFill>
                <a:srgbClr val="997505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38100"/>
                <a:ext cx="3585901" cy="66893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-1667678">
              <a:off x="438508" y="4568977"/>
              <a:ext cx="10616045" cy="900464"/>
              <a:chOff x="0" y="0"/>
              <a:chExt cx="2096996" cy="1778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096996" cy="177869"/>
              </a:xfrm>
              <a:custGeom>
                <a:avLst/>
                <a:gdLst/>
                <a:ahLst/>
                <a:cxnLst/>
                <a:rect r="r" b="b" t="t" l="l"/>
                <a:pathLst>
                  <a:path h="177869" w="2096996">
                    <a:moveTo>
                      <a:pt x="0" y="0"/>
                    </a:moveTo>
                    <a:lnTo>
                      <a:pt x="2096996" y="0"/>
                    </a:lnTo>
                    <a:lnTo>
                      <a:pt x="2096996" y="177869"/>
                    </a:lnTo>
                    <a:lnTo>
                      <a:pt x="0" y="177869"/>
                    </a:lnTo>
                    <a:close/>
                  </a:path>
                </a:pathLst>
              </a:custGeom>
              <a:solidFill>
                <a:srgbClr val="FFDE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2096996" cy="21596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-1667678">
              <a:off x="26241" y="4940780"/>
              <a:ext cx="13622496" cy="1223923"/>
              <a:chOff x="0" y="0"/>
              <a:chExt cx="2690863" cy="241763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690863" cy="241763"/>
              </a:xfrm>
              <a:custGeom>
                <a:avLst/>
                <a:gdLst/>
                <a:ahLst/>
                <a:cxnLst/>
                <a:rect r="r" b="b" t="t" l="l"/>
                <a:pathLst>
                  <a:path h="241763" w="2690863">
                    <a:moveTo>
                      <a:pt x="0" y="0"/>
                    </a:moveTo>
                    <a:lnTo>
                      <a:pt x="2690863" y="0"/>
                    </a:lnTo>
                    <a:lnTo>
                      <a:pt x="2690863" y="241763"/>
                    </a:lnTo>
                    <a:lnTo>
                      <a:pt x="0" y="241763"/>
                    </a:lnTo>
                    <a:close/>
                  </a:path>
                </a:pathLst>
              </a:custGeom>
              <a:solidFill>
                <a:srgbClr val="C29305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38100"/>
                <a:ext cx="2690863" cy="27986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15" id="15"/>
          <p:cNvSpPr/>
          <p:nvPr/>
        </p:nvSpPr>
        <p:spPr>
          <a:xfrm flipH="false" flipV="false" rot="0">
            <a:off x="8423836" y="91942"/>
            <a:ext cx="2655650" cy="3597556"/>
          </a:xfrm>
          <a:custGeom>
            <a:avLst/>
            <a:gdLst/>
            <a:ahLst/>
            <a:cxnLst/>
            <a:rect r="r" b="b" t="t" l="l"/>
            <a:pathLst>
              <a:path h="3597556" w="2655650">
                <a:moveTo>
                  <a:pt x="0" y="0"/>
                </a:moveTo>
                <a:lnTo>
                  <a:pt x="2655650" y="0"/>
                </a:lnTo>
                <a:lnTo>
                  <a:pt x="2655650" y="3597556"/>
                </a:lnTo>
                <a:lnTo>
                  <a:pt x="0" y="3597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4999726" y="1617172"/>
            <a:ext cx="4582568" cy="4894004"/>
          </a:xfrm>
          <a:custGeom>
            <a:avLst/>
            <a:gdLst/>
            <a:ahLst/>
            <a:cxnLst/>
            <a:rect r="r" b="b" t="t" l="l"/>
            <a:pathLst>
              <a:path h="4894004" w="4582568">
                <a:moveTo>
                  <a:pt x="0" y="0"/>
                </a:moveTo>
                <a:lnTo>
                  <a:pt x="4582568" y="0"/>
                </a:lnTo>
                <a:lnTo>
                  <a:pt x="4582568" y="4894004"/>
                </a:lnTo>
                <a:lnTo>
                  <a:pt x="0" y="48940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89356" y="4274695"/>
            <a:ext cx="4244878" cy="4036493"/>
          </a:xfrm>
          <a:custGeom>
            <a:avLst/>
            <a:gdLst/>
            <a:ahLst/>
            <a:cxnLst/>
            <a:rect r="r" b="b" t="t" l="l"/>
            <a:pathLst>
              <a:path h="4036493" w="4244878">
                <a:moveTo>
                  <a:pt x="0" y="0"/>
                </a:moveTo>
                <a:lnTo>
                  <a:pt x="4244878" y="0"/>
                </a:lnTo>
                <a:lnTo>
                  <a:pt x="4244878" y="4036492"/>
                </a:lnTo>
                <a:lnTo>
                  <a:pt x="0" y="40364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919767" y="440716"/>
            <a:ext cx="2451252" cy="4036493"/>
          </a:xfrm>
          <a:custGeom>
            <a:avLst/>
            <a:gdLst/>
            <a:ahLst/>
            <a:cxnLst/>
            <a:rect r="r" b="b" t="t" l="l"/>
            <a:pathLst>
              <a:path h="4036493" w="2451252">
                <a:moveTo>
                  <a:pt x="0" y="0"/>
                </a:moveTo>
                <a:lnTo>
                  <a:pt x="2451252" y="0"/>
                </a:lnTo>
                <a:lnTo>
                  <a:pt x="2451252" y="4036493"/>
                </a:lnTo>
                <a:lnTo>
                  <a:pt x="0" y="403649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true" flipV="false" rot="-9986162">
            <a:off x="2339839" y="4130528"/>
            <a:ext cx="3063712" cy="2980258"/>
          </a:xfrm>
          <a:custGeom>
            <a:avLst/>
            <a:gdLst/>
            <a:ahLst/>
            <a:cxnLst/>
            <a:rect r="r" b="b" t="t" l="l"/>
            <a:pathLst>
              <a:path h="2980258" w="3063712">
                <a:moveTo>
                  <a:pt x="3063712" y="0"/>
                </a:moveTo>
                <a:lnTo>
                  <a:pt x="0" y="0"/>
                </a:lnTo>
                <a:lnTo>
                  <a:pt x="0" y="2980258"/>
                </a:lnTo>
                <a:lnTo>
                  <a:pt x="3063712" y="2980258"/>
                </a:lnTo>
                <a:lnTo>
                  <a:pt x="3063712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3371019" y="0"/>
            <a:ext cx="4392318" cy="3234343"/>
          </a:xfrm>
          <a:custGeom>
            <a:avLst/>
            <a:gdLst/>
            <a:ahLst/>
            <a:cxnLst/>
            <a:rect r="r" b="b" t="t" l="l"/>
            <a:pathLst>
              <a:path h="3234343" w="4392318">
                <a:moveTo>
                  <a:pt x="0" y="0"/>
                </a:moveTo>
                <a:lnTo>
                  <a:pt x="4392318" y="0"/>
                </a:lnTo>
                <a:lnTo>
                  <a:pt x="4392318" y="3234343"/>
                </a:lnTo>
                <a:lnTo>
                  <a:pt x="0" y="323434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5400870" y="4274695"/>
            <a:ext cx="5678617" cy="5513421"/>
          </a:xfrm>
          <a:custGeom>
            <a:avLst/>
            <a:gdLst/>
            <a:ahLst/>
            <a:cxnLst/>
            <a:rect r="r" b="b" t="t" l="l"/>
            <a:pathLst>
              <a:path h="5513421" w="5678617">
                <a:moveTo>
                  <a:pt x="0" y="0"/>
                </a:moveTo>
                <a:lnTo>
                  <a:pt x="5678616" y="0"/>
                </a:lnTo>
                <a:lnTo>
                  <a:pt x="5678616" y="5513420"/>
                </a:lnTo>
                <a:lnTo>
                  <a:pt x="0" y="55134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-630954" y="5620657"/>
            <a:ext cx="2617318" cy="4470575"/>
          </a:xfrm>
          <a:custGeom>
            <a:avLst/>
            <a:gdLst/>
            <a:ahLst/>
            <a:cxnLst/>
            <a:rect r="r" b="b" t="t" l="l"/>
            <a:pathLst>
              <a:path h="4470575" w="2617318">
                <a:moveTo>
                  <a:pt x="0" y="0"/>
                </a:moveTo>
                <a:lnTo>
                  <a:pt x="2617318" y="0"/>
                </a:lnTo>
                <a:lnTo>
                  <a:pt x="2617318" y="4470575"/>
                </a:lnTo>
                <a:lnTo>
                  <a:pt x="0" y="447057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2145393" y="5376152"/>
            <a:ext cx="3589383" cy="4910848"/>
          </a:xfrm>
          <a:custGeom>
            <a:avLst/>
            <a:gdLst/>
            <a:ahLst/>
            <a:cxnLst/>
            <a:rect r="r" b="b" t="t" l="l"/>
            <a:pathLst>
              <a:path h="4910848" w="3589383">
                <a:moveTo>
                  <a:pt x="0" y="0"/>
                </a:moveTo>
                <a:lnTo>
                  <a:pt x="3589384" y="0"/>
                </a:lnTo>
                <a:lnTo>
                  <a:pt x="3589384" y="4910848"/>
                </a:lnTo>
                <a:lnTo>
                  <a:pt x="0" y="4910848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9961091" y="4608187"/>
            <a:ext cx="8326909" cy="1733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61"/>
              </a:lnSpc>
            </a:pPr>
            <a:r>
              <a:rPr lang="en-US" sz="11699" b="true">
                <a:solidFill>
                  <a:srgbClr val="FFFFF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417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107007"/>
            <a:ext cx="2451252" cy="4036493"/>
          </a:xfrm>
          <a:custGeom>
            <a:avLst/>
            <a:gdLst/>
            <a:ahLst/>
            <a:cxnLst/>
            <a:rect r="r" b="b" t="t" l="l"/>
            <a:pathLst>
              <a:path h="4036493" w="2451252">
                <a:moveTo>
                  <a:pt x="0" y="0"/>
                </a:moveTo>
                <a:lnTo>
                  <a:pt x="2451252" y="0"/>
                </a:lnTo>
                <a:lnTo>
                  <a:pt x="2451252" y="4036493"/>
                </a:lnTo>
                <a:lnTo>
                  <a:pt x="0" y="40364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525516" y="2649904"/>
            <a:ext cx="4837767" cy="2493596"/>
            <a:chOff x="0" y="0"/>
            <a:chExt cx="1274144" cy="65674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74144" cy="656749"/>
            </a:xfrm>
            <a:custGeom>
              <a:avLst/>
              <a:gdLst/>
              <a:ahLst/>
              <a:cxnLst/>
              <a:rect r="r" b="b" t="t" l="l"/>
              <a:pathLst>
                <a:path h="656749" w="1274144">
                  <a:moveTo>
                    <a:pt x="81616" y="0"/>
                  </a:moveTo>
                  <a:lnTo>
                    <a:pt x="1192529" y="0"/>
                  </a:lnTo>
                  <a:cubicBezTo>
                    <a:pt x="1237604" y="0"/>
                    <a:pt x="1274144" y="36541"/>
                    <a:pt x="1274144" y="81616"/>
                  </a:cubicBezTo>
                  <a:lnTo>
                    <a:pt x="1274144" y="575134"/>
                  </a:lnTo>
                  <a:cubicBezTo>
                    <a:pt x="1274144" y="596780"/>
                    <a:pt x="1265546" y="617539"/>
                    <a:pt x="1250240" y="632845"/>
                  </a:cubicBezTo>
                  <a:cubicBezTo>
                    <a:pt x="1234934" y="648151"/>
                    <a:pt x="1214175" y="656749"/>
                    <a:pt x="1192529" y="656749"/>
                  </a:cubicBezTo>
                  <a:lnTo>
                    <a:pt x="81616" y="656749"/>
                  </a:lnTo>
                  <a:cubicBezTo>
                    <a:pt x="36541" y="656749"/>
                    <a:pt x="0" y="620209"/>
                    <a:pt x="0" y="575134"/>
                  </a:cubicBezTo>
                  <a:lnTo>
                    <a:pt x="0" y="81616"/>
                  </a:lnTo>
                  <a:cubicBezTo>
                    <a:pt x="0" y="36541"/>
                    <a:pt x="36541" y="0"/>
                    <a:pt x="81616" y="0"/>
                  </a:cubicBezTo>
                  <a:close/>
                </a:path>
              </a:pathLst>
            </a:custGeom>
            <a:solidFill>
              <a:srgbClr val="00134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1274144" cy="6853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  <a:p>
              <a:pPr algn="ctr" marL="345441" indent="-172721" lvl="1">
                <a:lnSpc>
                  <a:spcPts val="2240"/>
                </a:lnSpc>
                <a:buFont typeface="Arial"/>
                <a:buChar char="•"/>
              </a:pPr>
              <a:r>
                <a:rPr lang="en-US" sz="1600">
                  <a:solidFill>
                    <a:srgbClr val="FCFCFC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Prepared structured data by generating synthetic patient data based on the Disease Symptom Knowledge Base (DSKB). </a:t>
              </a:r>
            </a:p>
            <a:p>
              <a:pPr algn="ctr" marL="345441" indent="-172721" lvl="1">
                <a:lnSpc>
                  <a:spcPts val="2240"/>
                </a:lnSpc>
                <a:buFont typeface="Arial"/>
                <a:buChar char="•"/>
              </a:pPr>
              <a:r>
                <a:rPr lang="en-US" sz="1600">
                  <a:solidFill>
                    <a:srgbClr val="FCFCFC"/>
                  </a:solidFill>
                  <a:latin typeface="Canva Sans"/>
                  <a:ea typeface="Canva Sans"/>
                  <a:cs typeface="Canva Sans"/>
                  <a:sym typeface="Canva Sans"/>
                </a:rPr>
                <a:t>Ensured clinical realism by simulating partial symptom presence and adding</a:t>
              </a:r>
              <a:r>
                <a:rPr lang="en-US" sz="1600">
                  <a:solidFill>
                    <a:srgbClr val="FCFCFC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controlled noise for variability.</a:t>
              </a:r>
            </a:p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674844" y="333724"/>
            <a:ext cx="10938313" cy="1546567"/>
            <a:chOff x="0" y="0"/>
            <a:chExt cx="2880872" cy="40732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880872" cy="407326"/>
            </a:xfrm>
            <a:custGeom>
              <a:avLst/>
              <a:gdLst/>
              <a:ahLst/>
              <a:cxnLst/>
              <a:rect r="r" b="b" t="t" l="l"/>
              <a:pathLst>
                <a:path h="407326" w="2880872">
                  <a:moveTo>
                    <a:pt x="36097" y="0"/>
                  </a:moveTo>
                  <a:lnTo>
                    <a:pt x="2844776" y="0"/>
                  </a:lnTo>
                  <a:cubicBezTo>
                    <a:pt x="2854349" y="0"/>
                    <a:pt x="2863530" y="3803"/>
                    <a:pt x="2870300" y="10573"/>
                  </a:cubicBezTo>
                  <a:cubicBezTo>
                    <a:pt x="2877069" y="17342"/>
                    <a:pt x="2880872" y="26523"/>
                    <a:pt x="2880872" y="36097"/>
                  </a:cubicBezTo>
                  <a:lnTo>
                    <a:pt x="2880872" y="371229"/>
                  </a:lnTo>
                  <a:cubicBezTo>
                    <a:pt x="2880872" y="380803"/>
                    <a:pt x="2877069" y="389984"/>
                    <a:pt x="2870300" y="396754"/>
                  </a:cubicBezTo>
                  <a:cubicBezTo>
                    <a:pt x="2863530" y="403523"/>
                    <a:pt x="2854349" y="407326"/>
                    <a:pt x="2844776" y="407326"/>
                  </a:cubicBezTo>
                  <a:lnTo>
                    <a:pt x="36097" y="407326"/>
                  </a:lnTo>
                  <a:cubicBezTo>
                    <a:pt x="26523" y="407326"/>
                    <a:pt x="17342" y="403523"/>
                    <a:pt x="10573" y="396754"/>
                  </a:cubicBezTo>
                  <a:cubicBezTo>
                    <a:pt x="3803" y="389984"/>
                    <a:pt x="0" y="380803"/>
                    <a:pt x="0" y="371229"/>
                  </a:cubicBezTo>
                  <a:lnTo>
                    <a:pt x="0" y="36097"/>
                  </a:lnTo>
                  <a:cubicBezTo>
                    <a:pt x="0" y="26523"/>
                    <a:pt x="3803" y="17342"/>
                    <a:pt x="10573" y="10573"/>
                  </a:cubicBezTo>
                  <a:cubicBezTo>
                    <a:pt x="17342" y="3803"/>
                    <a:pt x="26523" y="0"/>
                    <a:pt x="36097" y="0"/>
                  </a:cubicBezTo>
                  <a:close/>
                </a:path>
              </a:pathLst>
            </a:custGeom>
            <a:solidFill>
              <a:srgbClr val="E6F6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57175"/>
              <a:ext cx="2880872" cy="6645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573"/>
                </a:lnSpc>
              </a:pPr>
              <a:r>
                <a:rPr lang="en-US" b="true" sz="5409">
                  <a:solidFill>
                    <a:srgbClr val="034172"/>
                  </a:solidFill>
                  <a:latin typeface="Cooper Hewitt Bold"/>
                  <a:ea typeface="Cooper Hewitt Bold"/>
                  <a:cs typeface="Cooper Hewitt Bold"/>
                  <a:sym typeface="Cooper Hewitt Bold"/>
                </a:rPr>
                <a:t>Project Break Down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439608" y="2649904"/>
            <a:ext cx="4837767" cy="2493596"/>
            <a:chOff x="0" y="0"/>
            <a:chExt cx="1274144" cy="65674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74144" cy="656749"/>
            </a:xfrm>
            <a:custGeom>
              <a:avLst/>
              <a:gdLst/>
              <a:ahLst/>
              <a:cxnLst/>
              <a:rect r="r" b="b" t="t" l="l"/>
              <a:pathLst>
                <a:path h="656749" w="1274144">
                  <a:moveTo>
                    <a:pt x="81616" y="0"/>
                  </a:moveTo>
                  <a:lnTo>
                    <a:pt x="1192529" y="0"/>
                  </a:lnTo>
                  <a:cubicBezTo>
                    <a:pt x="1237604" y="0"/>
                    <a:pt x="1274144" y="36541"/>
                    <a:pt x="1274144" y="81616"/>
                  </a:cubicBezTo>
                  <a:lnTo>
                    <a:pt x="1274144" y="575134"/>
                  </a:lnTo>
                  <a:cubicBezTo>
                    <a:pt x="1274144" y="596780"/>
                    <a:pt x="1265546" y="617539"/>
                    <a:pt x="1250240" y="632845"/>
                  </a:cubicBezTo>
                  <a:cubicBezTo>
                    <a:pt x="1234934" y="648151"/>
                    <a:pt x="1214175" y="656749"/>
                    <a:pt x="1192529" y="656749"/>
                  </a:cubicBezTo>
                  <a:lnTo>
                    <a:pt x="81616" y="656749"/>
                  </a:lnTo>
                  <a:cubicBezTo>
                    <a:pt x="36541" y="656749"/>
                    <a:pt x="0" y="620209"/>
                    <a:pt x="0" y="575134"/>
                  </a:cubicBezTo>
                  <a:lnTo>
                    <a:pt x="0" y="81616"/>
                  </a:lnTo>
                  <a:cubicBezTo>
                    <a:pt x="0" y="36541"/>
                    <a:pt x="36541" y="0"/>
                    <a:pt x="81616" y="0"/>
                  </a:cubicBezTo>
                  <a:close/>
                </a:path>
              </a:pathLst>
            </a:custGeom>
            <a:solidFill>
              <a:srgbClr val="00134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1274144" cy="6853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388620" indent="-194310" lvl="1">
                <a:lnSpc>
                  <a:spcPts val="2520"/>
                </a:lnSpc>
                <a:buFont typeface="Arial"/>
                <a:buChar char="•"/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Built and trained a dens</a:t>
              </a: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e neural network using TensorFlow. </a:t>
              </a:r>
            </a:p>
            <a:p>
              <a:pPr algn="ctr" marL="388620" indent="-194310" lvl="1">
                <a:lnSpc>
                  <a:spcPts val="2520"/>
                </a:lnSpc>
                <a:buFont typeface="Arial"/>
                <a:buChar char="•"/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Saved the model, scaler, and feature encodings to deploy predictions in real-time.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525516" y="6062944"/>
            <a:ext cx="4837767" cy="2493596"/>
            <a:chOff x="0" y="0"/>
            <a:chExt cx="1274144" cy="65674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74144" cy="656749"/>
            </a:xfrm>
            <a:custGeom>
              <a:avLst/>
              <a:gdLst/>
              <a:ahLst/>
              <a:cxnLst/>
              <a:rect r="r" b="b" t="t" l="l"/>
              <a:pathLst>
                <a:path h="656749" w="1274144">
                  <a:moveTo>
                    <a:pt x="81616" y="0"/>
                  </a:moveTo>
                  <a:lnTo>
                    <a:pt x="1192529" y="0"/>
                  </a:lnTo>
                  <a:cubicBezTo>
                    <a:pt x="1237604" y="0"/>
                    <a:pt x="1274144" y="36541"/>
                    <a:pt x="1274144" y="81616"/>
                  </a:cubicBezTo>
                  <a:lnTo>
                    <a:pt x="1274144" y="575134"/>
                  </a:lnTo>
                  <a:cubicBezTo>
                    <a:pt x="1274144" y="596780"/>
                    <a:pt x="1265546" y="617539"/>
                    <a:pt x="1250240" y="632845"/>
                  </a:cubicBezTo>
                  <a:cubicBezTo>
                    <a:pt x="1234934" y="648151"/>
                    <a:pt x="1214175" y="656749"/>
                    <a:pt x="1192529" y="656749"/>
                  </a:cubicBezTo>
                  <a:lnTo>
                    <a:pt x="81616" y="656749"/>
                  </a:lnTo>
                  <a:cubicBezTo>
                    <a:pt x="36541" y="656749"/>
                    <a:pt x="0" y="620209"/>
                    <a:pt x="0" y="575134"/>
                  </a:cubicBezTo>
                  <a:lnTo>
                    <a:pt x="0" y="81616"/>
                  </a:lnTo>
                  <a:cubicBezTo>
                    <a:pt x="0" y="36541"/>
                    <a:pt x="36541" y="0"/>
                    <a:pt x="81616" y="0"/>
                  </a:cubicBezTo>
                  <a:close/>
                </a:path>
              </a:pathLst>
            </a:custGeom>
            <a:solidFill>
              <a:srgbClr val="00134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1274144" cy="6853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388620" indent="-194310" lvl="1">
                <a:lnSpc>
                  <a:spcPts val="2520"/>
                </a:lnSpc>
                <a:buFont typeface="Arial"/>
                <a:buChar char="•"/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Developed a Flask API connected to a PostgreSQL database. </a:t>
              </a:r>
            </a:p>
            <a:p>
              <a:pPr algn="ctr" marL="388620" indent="-194310" lvl="1">
                <a:lnSpc>
                  <a:spcPts val="2520"/>
                </a:lnSpc>
                <a:buFont typeface="Arial"/>
                <a:buChar char="•"/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Serves symptoms, diseases, and model predictions through structured endpoints.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439608" y="6062944"/>
            <a:ext cx="4837767" cy="2493596"/>
            <a:chOff x="0" y="0"/>
            <a:chExt cx="1274144" cy="65674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74144" cy="656749"/>
            </a:xfrm>
            <a:custGeom>
              <a:avLst/>
              <a:gdLst/>
              <a:ahLst/>
              <a:cxnLst/>
              <a:rect r="r" b="b" t="t" l="l"/>
              <a:pathLst>
                <a:path h="656749" w="1274144">
                  <a:moveTo>
                    <a:pt x="81616" y="0"/>
                  </a:moveTo>
                  <a:lnTo>
                    <a:pt x="1192529" y="0"/>
                  </a:lnTo>
                  <a:cubicBezTo>
                    <a:pt x="1237604" y="0"/>
                    <a:pt x="1274144" y="36541"/>
                    <a:pt x="1274144" y="81616"/>
                  </a:cubicBezTo>
                  <a:lnTo>
                    <a:pt x="1274144" y="575134"/>
                  </a:lnTo>
                  <a:cubicBezTo>
                    <a:pt x="1274144" y="596780"/>
                    <a:pt x="1265546" y="617539"/>
                    <a:pt x="1250240" y="632845"/>
                  </a:cubicBezTo>
                  <a:cubicBezTo>
                    <a:pt x="1234934" y="648151"/>
                    <a:pt x="1214175" y="656749"/>
                    <a:pt x="1192529" y="656749"/>
                  </a:cubicBezTo>
                  <a:lnTo>
                    <a:pt x="81616" y="656749"/>
                  </a:lnTo>
                  <a:cubicBezTo>
                    <a:pt x="36541" y="656749"/>
                    <a:pt x="0" y="620209"/>
                    <a:pt x="0" y="575134"/>
                  </a:cubicBezTo>
                  <a:lnTo>
                    <a:pt x="0" y="81616"/>
                  </a:lnTo>
                  <a:cubicBezTo>
                    <a:pt x="0" y="36541"/>
                    <a:pt x="36541" y="0"/>
                    <a:pt x="81616" y="0"/>
                  </a:cubicBezTo>
                  <a:close/>
                </a:path>
              </a:pathLst>
            </a:custGeom>
            <a:solidFill>
              <a:srgbClr val="00134C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1274144" cy="6853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388620" indent="-194310" lvl="1">
                <a:lnSpc>
                  <a:spcPts val="2520"/>
                </a:lnSpc>
                <a:buFont typeface="Arial"/>
                <a:buChar char="•"/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Created an interactive web app using HTML, CSS, and JavaScript.</a:t>
              </a:r>
            </a:p>
            <a:p>
              <a:pPr algn="ctr" marL="388620" indent="-194310" lvl="1">
                <a:lnSpc>
                  <a:spcPts val="2520"/>
                </a:lnSpc>
                <a:buFont typeface="Arial"/>
                <a:buChar char="•"/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Users can search symptoms, analyze results, and view top disease matches with probabilities.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true" flipV="false" rot="0">
            <a:off x="15029005" y="6062944"/>
            <a:ext cx="3007545" cy="4114800"/>
          </a:xfrm>
          <a:custGeom>
            <a:avLst/>
            <a:gdLst/>
            <a:ahLst/>
            <a:cxnLst/>
            <a:rect r="r" b="b" t="t" l="l"/>
            <a:pathLst>
              <a:path h="4114800" w="3007545">
                <a:moveTo>
                  <a:pt x="3007545" y="0"/>
                </a:moveTo>
                <a:lnTo>
                  <a:pt x="0" y="0"/>
                </a:lnTo>
                <a:lnTo>
                  <a:pt x="0" y="4114800"/>
                </a:lnTo>
                <a:lnTo>
                  <a:pt x="3007545" y="4114800"/>
                </a:lnTo>
                <a:lnTo>
                  <a:pt x="300754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3859379" y="2419082"/>
            <a:ext cx="4172102" cy="461645"/>
            <a:chOff x="0" y="0"/>
            <a:chExt cx="1098825" cy="12158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098825" cy="121586"/>
            </a:xfrm>
            <a:custGeom>
              <a:avLst/>
              <a:gdLst/>
              <a:ahLst/>
              <a:cxnLst/>
              <a:rect r="r" b="b" t="t" l="l"/>
              <a:pathLst>
                <a:path h="121586" w="1098825">
                  <a:moveTo>
                    <a:pt x="60793" y="0"/>
                  </a:moveTo>
                  <a:lnTo>
                    <a:pt x="1038032" y="0"/>
                  </a:lnTo>
                  <a:cubicBezTo>
                    <a:pt x="1071607" y="0"/>
                    <a:pt x="1098825" y="27218"/>
                    <a:pt x="1098825" y="60793"/>
                  </a:cubicBezTo>
                  <a:lnTo>
                    <a:pt x="1098825" y="60793"/>
                  </a:lnTo>
                  <a:cubicBezTo>
                    <a:pt x="1098825" y="94368"/>
                    <a:pt x="1071607" y="121586"/>
                    <a:pt x="1038032" y="121586"/>
                  </a:cubicBezTo>
                  <a:lnTo>
                    <a:pt x="60793" y="121586"/>
                  </a:lnTo>
                  <a:cubicBezTo>
                    <a:pt x="27218" y="121586"/>
                    <a:pt x="0" y="94368"/>
                    <a:pt x="0" y="60793"/>
                  </a:cubicBezTo>
                  <a:lnTo>
                    <a:pt x="0" y="60793"/>
                  </a:lnTo>
                  <a:cubicBezTo>
                    <a:pt x="0" y="27218"/>
                    <a:pt x="27218" y="0"/>
                    <a:pt x="60793" y="0"/>
                  </a:cubicBezTo>
                  <a:close/>
                </a:path>
              </a:pathLst>
            </a:custGeom>
            <a:solidFill>
              <a:srgbClr val="E6F6F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104775"/>
              <a:ext cx="1098825" cy="2263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  <a:r>
                <a:rPr lang="en-US" b="true" sz="2000">
                  <a:solidFill>
                    <a:srgbClr val="034172"/>
                  </a:solidFill>
                  <a:latin typeface="Cooper Hewitt Bold"/>
                  <a:ea typeface="Cooper Hewitt Bold"/>
                  <a:cs typeface="Cooper Hewitt Bold"/>
                  <a:sym typeface="Cooper Hewitt Bold"/>
                </a:rPr>
                <a:t>Data Preparation &amp; Resources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9772441" y="2419082"/>
            <a:ext cx="4172102" cy="461645"/>
            <a:chOff x="0" y="0"/>
            <a:chExt cx="1098825" cy="121586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098825" cy="121586"/>
            </a:xfrm>
            <a:custGeom>
              <a:avLst/>
              <a:gdLst/>
              <a:ahLst/>
              <a:cxnLst/>
              <a:rect r="r" b="b" t="t" l="l"/>
              <a:pathLst>
                <a:path h="121586" w="1098825">
                  <a:moveTo>
                    <a:pt x="60793" y="0"/>
                  </a:moveTo>
                  <a:lnTo>
                    <a:pt x="1038032" y="0"/>
                  </a:lnTo>
                  <a:cubicBezTo>
                    <a:pt x="1071607" y="0"/>
                    <a:pt x="1098825" y="27218"/>
                    <a:pt x="1098825" y="60793"/>
                  </a:cubicBezTo>
                  <a:lnTo>
                    <a:pt x="1098825" y="60793"/>
                  </a:lnTo>
                  <a:cubicBezTo>
                    <a:pt x="1098825" y="94368"/>
                    <a:pt x="1071607" y="121586"/>
                    <a:pt x="1038032" y="121586"/>
                  </a:cubicBezTo>
                  <a:lnTo>
                    <a:pt x="60793" y="121586"/>
                  </a:lnTo>
                  <a:cubicBezTo>
                    <a:pt x="27218" y="121586"/>
                    <a:pt x="0" y="94368"/>
                    <a:pt x="0" y="60793"/>
                  </a:cubicBezTo>
                  <a:lnTo>
                    <a:pt x="0" y="60793"/>
                  </a:lnTo>
                  <a:cubicBezTo>
                    <a:pt x="0" y="27218"/>
                    <a:pt x="27218" y="0"/>
                    <a:pt x="60793" y="0"/>
                  </a:cubicBezTo>
                  <a:close/>
                </a:path>
              </a:pathLst>
            </a:custGeom>
            <a:solidFill>
              <a:srgbClr val="E6F6FF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104775"/>
              <a:ext cx="1098825" cy="2263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  <a:r>
                <a:rPr lang="en-US" b="true" sz="2000">
                  <a:solidFill>
                    <a:srgbClr val="034172"/>
                  </a:solidFill>
                  <a:latin typeface="Cooper Hewitt Bold"/>
                  <a:ea typeface="Cooper Hewitt Bold"/>
                  <a:cs typeface="Cooper Hewitt Bold"/>
                  <a:sym typeface="Cooper Hewitt Bold"/>
                </a:rPr>
                <a:t>Model Development &amp; Storage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3859379" y="5832122"/>
            <a:ext cx="4172102" cy="461645"/>
            <a:chOff x="0" y="0"/>
            <a:chExt cx="1098825" cy="121586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098825" cy="121586"/>
            </a:xfrm>
            <a:custGeom>
              <a:avLst/>
              <a:gdLst/>
              <a:ahLst/>
              <a:cxnLst/>
              <a:rect r="r" b="b" t="t" l="l"/>
              <a:pathLst>
                <a:path h="121586" w="1098825">
                  <a:moveTo>
                    <a:pt x="60793" y="0"/>
                  </a:moveTo>
                  <a:lnTo>
                    <a:pt x="1038032" y="0"/>
                  </a:lnTo>
                  <a:cubicBezTo>
                    <a:pt x="1071607" y="0"/>
                    <a:pt x="1098825" y="27218"/>
                    <a:pt x="1098825" y="60793"/>
                  </a:cubicBezTo>
                  <a:lnTo>
                    <a:pt x="1098825" y="60793"/>
                  </a:lnTo>
                  <a:cubicBezTo>
                    <a:pt x="1098825" y="94368"/>
                    <a:pt x="1071607" y="121586"/>
                    <a:pt x="1038032" y="121586"/>
                  </a:cubicBezTo>
                  <a:lnTo>
                    <a:pt x="60793" y="121586"/>
                  </a:lnTo>
                  <a:cubicBezTo>
                    <a:pt x="27218" y="121586"/>
                    <a:pt x="0" y="94368"/>
                    <a:pt x="0" y="60793"/>
                  </a:cubicBezTo>
                  <a:lnTo>
                    <a:pt x="0" y="60793"/>
                  </a:lnTo>
                  <a:cubicBezTo>
                    <a:pt x="0" y="27218"/>
                    <a:pt x="27218" y="0"/>
                    <a:pt x="60793" y="0"/>
                  </a:cubicBezTo>
                  <a:close/>
                </a:path>
              </a:pathLst>
            </a:custGeom>
            <a:solidFill>
              <a:srgbClr val="E6F6FF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104775"/>
              <a:ext cx="1098825" cy="2263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  <a:r>
                <a:rPr lang="en-US" b="true" sz="2000">
                  <a:solidFill>
                    <a:srgbClr val="034172"/>
                  </a:solidFill>
                  <a:latin typeface="Cooper Hewitt Bold"/>
                  <a:ea typeface="Cooper Hewitt Bold"/>
                  <a:cs typeface="Cooper Hewitt Bold"/>
                  <a:sym typeface="Cooper Hewitt Bold"/>
                </a:rPr>
                <a:t>Backend API Development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9772441" y="5832122"/>
            <a:ext cx="4172102" cy="461645"/>
            <a:chOff x="0" y="0"/>
            <a:chExt cx="1098825" cy="121586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098825" cy="121586"/>
            </a:xfrm>
            <a:custGeom>
              <a:avLst/>
              <a:gdLst/>
              <a:ahLst/>
              <a:cxnLst/>
              <a:rect r="r" b="b" t="t" l="l"/>
              <a:pathLst>
                <a:path h="121586" w="1098825">
                  <a:moveTo>
                    <a:pt x="60793" y="0"/>
                  </a:moveTo>
                  <a:lnTo>
                    <a:pt x="1038032" y="0"/>
                  </a:lnTo>
                  <a:cubicBezTo>
                    <a:pt x="1071607" y="0"/>
                    <a:pt x="1098825" y="27218"/>
                    <a:pt x="1098825" y="60793"/>
                  </a:cubicBezTo>
                  <a:lnTo>
                    <a:pt x="1098825" y="60793"/>
                  </a:lnTo>
                  <a:cubicBezTo>
                    <a:pt x="1098825" y="94368"/>
                    <a:pt x="1071607" y="121586"/>
                    <a:pt x="1038032" y="121586"/>
                  </a:cubicBezTo>
                  <a:lnTo>
                    <a:pt x="60793" y="121586"/>
                  </a:lnTo>
                  <a:cubicBezTo>
                    <a:pt x="27218" y="121586"/>
                    <a:pt x="0" y="94368"/>
                    <a:pt x="0" y="60793"/>
                  </a:cubicBezTo>
                  <a:lnTo>
                    <a:pt x="0" y="60793"/>
                  </a:lnTo>
                  <a:cubicBezTo>
                    <a:pt x="0" y="27218"/>
                    <a:pt x="27218" y="0"/>
                    <a:pt x="60793" y="0"/>
                  </a:cubicBezTo>
                  <a:close/>
                </a:path>
              </a:pathLst>
            </a:custGeom>
            <a:solidFill>
              <a:srgbClr val="E6F6FF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104775"/>
              <a:ext cx="1098825" cy="2263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  <a:r>
                <a:rPr lang="en-US" b="true" sz="2000">
                  <a:solidFill>
                    <a:srgbClr val="034172"/>
                  </a:solidFill>
                  <a:latin typeface="Cooper Hewitt Bold"/>
                  <a:ea typeface="Cooper Hewitt Bold"/>
                  <a:cs typeface="Cooper Hewitt Bold"/>
                  <a:sym typeface="Cooper Hewitt Bold"/>
                </a:rPr>
                <a:t>Frontend Web Application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417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607703" y="6735704"/>
            <a:ext cx="3882875" cy="4114800"/>
          </a:xfrm>
          <a:custGeom>
            <a:avLst/>
            <a:gdLst/>
            <a:ahLst/>
            <a:cxnLst/>
            <a:rect r="r" b="b" t="t" l="l"/>
            <a:pathLst>
              <a:path h="4114800" w="3882875">
                <a:moveTo>
                  <a:pt x="0" y="0"/>
                </a:moveTo>
                <a:lnTo>
                  <a:pt x="3882874" y="0"/>
                </a:lnTo>
                <a:lnTo>
                  <a:pt x="388287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754448" y="38916"/>
            <a:ext cx="3589383" cy="4910848"/>
          </a:xfrm>
          <a:custGeom>
            <a:avLst/>
            <a:gdLst/>
            <a:ahLst/>
            <a:cxnLst/>
            <a:rect r="r" b="b" t="t" l="l"/>
            <a:pathLst>
              <a:path h="4910848" w="3589383">
                <a:moveTo>
                  <a:pt x="0" y="0"/>
                </a:moveTo>
                <a:lnTo>
                  <a:pt x="3589384" y="0"/>
                </a:lnTo>
                <a:lnTo>
                  <a:pt x="3589384" y="4910848"/>
                </a:lnTo>
                <a:lnTo>
                  <a:pt x="0" y="49108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541503" y="2494340"/>
            <a:ext cx="11649696" cy="6298764"/>
            <a:chOff x="0" y="0"/>
            <a:chExt cx="3068233" cy="165893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068233" cy="1658934"/>
            </a:xfrm>
            <a:custGeom>
              <a:avLst/>
              <a:gdLst/>
              <a:ahLst/>
              <a:cxnLst/>
              <a:rect r="r" b="b" t="t" l="l"/>
              <a:pathLst>
                <a:path h="1658934" w="3068233">
                  <a:moveTo>
                    <a:pt x="33893" y="0"/>
                  </a:moveTo>
                  <a:lnTo>
                    <a:pt x="3034340" y="0"/>
                  </a:lnTo>
                  <a:cubicBezTo>
                    <a:pt x="3043329" y="0"/>
                    <a:pt x="3051950" y="3571"/>
                    <a:pt x="3058306" y="9927"/>
                  </a:cubicBezTo>
                  <a:cubicBezTo>
                    <a:pt x="3064662" y="16283"/>
                    <a:pt x="3068233" y="24904"/>
                    <a:pt x="3068233" y="33893"/>
                  </a:cubicBezTo>
                  <a:lnTo>
                    <a:pt x="3068233" y="1625041"/>
                  </a:lnTo>
                  <a:cubicBezTo>
                    <a:pt x="3068233" y="1643759"/>
                    <a:pt x="3053058" y="1658934"/>
                    <a:pt x="3034340" y="1658934"/>
                  </a:cubicBezTo>
                  <a:lnTo>
                    <a:pt x="33893" y="1658934"/>
                  </a:lnTo>
                  <a:cubicBezTo>
                    <a:pt x="24904" y="1658934"/>
                    <a:pt x="16283" y="1655363"/>
                    <a:pt x="9927" y="1649007"/>
                  </a:cubicBezTo>
                  <a:cubicBezTo>
                    <a:pt x="3571" y="1642651"/>
                    <a:pt x="0" y="1634030"/>
                    <a:pt x="0" y="1625041"/>
                  </a:cubicBezTo>
                  <a:lnTo>
                    <a:pt x="0" y="33893"/>
                  </a:lnTo>
                  <a:cubicBezTo>
                    <a:pt x="0" y="24904"/>
                    <a:pt x="3571" y="16283"/>
                    <a:pt x="9927" y="9927"/>
                  </a:cubicBezTo>
                  <a:cubicBezTo>
                    <a:pt x="16283" y="3571"/>
                    <a:pt x="24904" y="0"/>
                    <a:pt x="33893" y="0"/>
                  </a:cubicBezTo>
                  <a:close/>
                </a:path>
              </a:pathLst>
            </a:custGeom>
            <a:solidFill>
              <a:srgbClr val="00134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3068233" cy="16970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239344" y="372203"/>
            <a:ext cx="6254013" cy="1549091"/>
            <a:chOff x="0" y="0"/>
            <a:chExt cx="1647147" cy="40799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647147" cy="407991"/>
            </a:xfrm>
            <a:custGeom>
              <a:avLst/>
              <a:gdLst/>
              <a:ahLst/>
              <a:cxnLst/>
              <a:rect r="r" b="b" t="t" l="l"/>
              <a:pathLst>
                <a:path h="407991" w="1647147">
                  <a:moveTo>
                    <a:pt x="63134" y="0"/>
                  </a:moveTo>
                  <a:lnTo>
                    <a:pt x="1584014" y="0"/>
                  </a:lnTo>
                  <a:cubicBezTo>
                    <a:pt x="1618882" y="0"/>
                    <a:pt x="1647147" y="28266"/>
                    <a:pt x="1647147" y="63134"/>
                  </a:cubicBezTo>
                  <a:lnTo>
                    <a:pt x="1647147" y="344857"/>
                  </a:lnTo>
                  <a:cubicBezTo>
                    <a:pt x="1647147" y="379725"/>
                    <a:pt x="1618882" y="407991"/>
                    <a:pt x="1584014" y="407991"/>
                  </a:cubicBezTo>
                  <a:lnTo>
                    <a:pt x="63134" y="407991"/>
                  </a:lnTo>
                  <a:cubicBezTo>
                    <a:pt x="28266" y="407991"/>
                    <a:pt x="0" y="379725"/>
                    <a:pt x="0" y="344857"/>
                  </a:cubicBezTo>
                  <a:lnTo>
                    <a:pt x="0" y="63134"/>
                  </a:lnTo>
                  <a:cubicBezTo>
                    <a:pt x="0" y="28266"/>
                    <a:pt x="28266" y="0"/>
                    <a:pt x="63134" y="0"/>
                  </a:cubicBezTo>
                  <a:close/>
                </a:path>
              </a:pathLst>
            </a:custGeom>
            <a:solidFill>
              <a:srgbClr val="E6F6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647147" cy="4460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4648809" y="2790259"/>
            <a:ext cx="9435084" cy="5602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1"/>
              </a:lnSpc>
            </a:pPr>
            <a:r>
              <a:rPr lang="en-US" sz="2312" b="true">
                <a:solidFill>
                  <a:srgbClr val="FFFFF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Problem Statement</a:t>
            </a:r>
          </a:p>
          <a:p>
            <a:pPr algn="l">
              <a:lnSpc>
                <a:spcPts val="3121"/>
              </a:lnSpc>
            </a:pPr>
            <a:r>
              <a:rPr lang="en-US" sz="2312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Patients often turn to generic online searches for health concerns, leading to anxiety and misinformation.</a:t>
            </a:r>
          </a:p>
          <a:p>
            <a:pPr algn="l">
              <a:lnSpc>
                <a:spcPts val="3121"/>
              </a:lnSpc>
            </a:pPr>
            <a:r>
              <a:rPr lang="en-US" sz="2312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 There is a need for a reliable tool that can predict diseases based on symptom input, reducing uncertainty and improving user trust.</a:t>
            </a:r>
          </a:p>
          <a:p>
            <a:pPr algn="l">
              <a:lnSpc>
                <a:spcPts val="3121"/>
              </a:lnSpc>
            </a:pPr>
          </a:p>
          <a:p>
            <a:pPr algn="l">
              <a:lnSpc>
                <a:spcPts val="3121"/>
              </a:lnSpc>
            </a:pPr>
            <a:r>
              <a:rPr lang="en-US" sz="2312" b="true">
                <a:solidFill>
                  <a:srgbClr val="FFFFF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Project Objective</a:t>
            </a:r>
          </a:p>
          <a:p>
            <a:pPr algn="l">
              <a:lnSpc>
                <a:spcPts val="3121"/>
              </a:lnSpc>
            </a:pPr>
            <a:r>
              <a:rPr lang="en-US" sz="2312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Develop a machine learning-powered web application that:</a:t>
            </a:r>
          </a:p>
          <a:p>
            <a:pPr algn="l" marL="499183" indent="-249592" lvl="1">
              <a:lnSpc>
                <a:spcPts val="3121"/>
              </a:lnSpc>
              <a:buFont typeface="Arial"/>
              <a:buChar char="•"/>
            </a:pPr>
            <a:r>
              <a:rPr lang="en-US" sz="2312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Accepts symptoms from users.</a:t>
            </a:r>
          </a:p>
          <a:p>
            <a:pPr algn="l" marL="499183" indent="-249592" lvl="1">
              <a:lnSpc>
                <a:spcPts val="3121"/>
              </a:lnSpc>
              <a:buFont typeface="Arial"/>
              <a:buChar char="•"/>
            </a:pPr>
            <a:r>
              <a:rPr lang="en-US" sz="2312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Predicts the top 3 most likely diseases with probability scores.</a:t>
            </a:r>
          </a:p>
          <a:p>
            <a:pPr algn="l" marL="499183" indent="-249592" lvl="1">
              <a:lnSpc>
                <a:spcPts val="3121"/>
              </a:lnSpc>
              <a:buFont typeface="Arial"/>
              <a:buChar char="•"/>
            </a:pPr>
            <a:r>
              <a:rPr lang="en-US" sz="2312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Provides related symptoms to refine and improve predictions.</a:t>
            </a:r>
          </a:p>
          <a:p>
            <a:pPr algn="l" marL="499183" indent="-249592" lvl="1">
              <a:lnSpc>
                <a:spcPts val="3121"/>
              </a:lnSpc>
              <a:buFont typeface="Arial"/>
              <a:buChar char="•"/>
            </a:pPr>
            <a:r>
              <a:rPr lang="en-US" sz="2312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Offers a more accurate alternative to broad, unreliable online symptom searches.</a:t>
            </a:r>
          </a:p>
          <a:p>
            <a:pPr algn="l">
              <a:lnSpc>
                <a:spcPts val="4308"/>
              </a:lnSpc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0" y="0"/>
            <a:ext cx="2274362" cy="4114800"/>
          </a:xfrm>
          <a:custGeom>
            <a:avLst/>
            <a:gdLst/>
            <a:ahLst/>
            <a:cxnLst/>
            <a:rect r="r" b="b" t="t" l="l"/>
            <a:pathLst>
              <a:path h="4114800" w="2274362">
                <a:moveTo>
                  <a:pt x="0" y="0"/>
                </a:moveTo>
                <a:lnTo>
                  <a:pt x="2274362" y="0"/>
                </a:lnTo>
                <a:lnTo>
                  <a:pt x="227436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0" y="6544950"/>
            <a:ext cx="4167845" cy="4114800"/>
          </a:xfrm>
          <a:custGeom>
            <a:avLst/>
            <a:gdLst/>
            <a:ahLst/>
            <a:cxnLst/>
            <a:rect r="r" b="b" t="t" l="l"/>
            <a:pathLst>
              <a:path h="4114800" w="4167845">
                <a:moveTo>
                  <a:pt x="4167845" y="0"/>
                </a:moveTo>
                <a:lnTo>
                  <a:pt x="0" y="0"/>
                </a:lnTo>
                <a:lnTo>
                  <a:pt x="0" y="4114800"/>
                </a:lnTo>
                <a:lnTo>
                  <a:pt x="4167845" y="4114800"/>
                </a:lnTo>
                <a:lnTo>
                  <a:pt x="4167845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6523997" y="670585"/>
            <a:ext cx="5684706" cy="885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17"/>
              </a:lnSpc>
            </a:pPr>
            <a:r>
              <a:rPr lang="en-US" sz="5409" b="true">
                <a:solidFill>
                  <a:srgbClr val="03417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Project Objective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417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2918" y="455661"/>
            <a:ext cx="7065292" cy="1110656"/>
            <a:chOff x="0" y="0"/>
            <a:chExt cx="1860818" cy="2925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60818" cy="292518"/>
            </a:xfrm>
            <a:custGeom>
              <a:avLst/>
              <a:gdLst/>
              <a:ahLst/>
              <a:cxnLst/>
              <a:rect r="r" b="b" t="t" l="l"/>
              <a:pathLst>
                <a:path h="292518" w="1860818">
                  <a:moveTo>
                    <a:pt x="55884" y="0"/>
                  </a:moveTo>
                  <a:lnTo>
                    <a:pt x="1804933" y="0"/>
                  </a:lnTo>
                  <a:cubicBezTo>
                    <a:pt x="1819755" y="0"/>
                    <a:pt x="1833969" y="5888"/>
                    <a:pt x="1844450" y="16368"/>
                  </a:cubicBezTo>
                  <a:cubicBezTo>
                    <a:pt x="1854930" y="26848"/>
                    <a:pt x="1860818" y="41063"/>
                    <a:pt x="1860818" y="55884"/>
                  </a:cubicBezTo>
                  <a:lnTo>
                    <a:pt x="1860818" y="236634"/>
                  </a:lnTo>
                  <a:cubicBezTo>
                    <a:pt x="1860818" y="267498"/>
                    <a:pt x="1835797" y="292518"/>
                    <a:pt x="1804933" y="292518"/>
                  </a:cubicBezTo>
                  <a:lnTo>
                    <a:pt x="55884" y="292518"/>
                  </a:lnTo>
                  <a:cubicBezTo>
                    <a:pt x="41063" y="292518"/>
                    <a:pt x="26848" y="286631"/>
                    <a:pt x="16368" y="276150"/>
                  </a:cubicBezTo>
                  <a:cubicBezTo>
                    <a:pt x="5888" y="265670"/>
                    <a:pt x="0" y="251456"/>
                    <a:pt x="0" y="236634"/>
                  </a:cubicBezTo>
                  <a:lnTo>
                    <a:pt x="0" y="55884"/>
                  </a:lnTo>
                  <a:cubicBezTo>
                    <a:pt x="0" y="41063"/>
                    <a:pt x="5888" y="26848"/>
                    <a:pt x="16368" y="16368"/>
                  </a:cubicBezTo>
                  <a:cubicBezTo>
                    <a:pt x="26848" y="5888"/>
                    <a:pt x="41063" y="0"/>
                    <a:pt x="55884" y="0"/>
                  </a:cubicBezTo>
                  <a:close/>
                </a:path>
              </a:pathLst>
            </a:custGeom>
            <a:solidFill>
              <a:srgbClr val="E6F6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860818" cy="3306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751542" y="2088622"/>
            <a:ext cx="7507758" cy="4201969"/>
            <a:chOff x="0" y="0"/>
            <a:chExt cx="1977352" cy="110669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77352" cy="1106692"/>
            </a:xfrm>
            <a:custGeom>
              <a:avLst/>
              <a:gdLst/>
              <a:ahLst/>
              <a:cxnLst/>
              <a:rect r="r" b="b" t="t" l="l"/>
              <a:pathLst>
                <a:path h="1106692" w="1977352">
                  <a:moveTo>
                    <a:pt x="52591" y="0"/>
                  </a:moveTo>
                  <a:lnTo>
                    <a:pt x="1924761" y="0"/>
                  </a:lnTo>
                  <a:cubicBezTo>
                    <a:pt x="1938709" y="0"/>
                    <a:pt x="1952086" y="5541"/>
                    <a:pt x="1961948" y="15403"/>
                  </a:cubicBezTo>
                  <a:cubicBezTo>
                    <a:pt x="1971811" y="25266"/>
                    <a:pt x="1977352" y="38643"/>
                    <a:pt x="1977352" y="52591"/>
                  </a:cubicBezTo>
                  <a:lnTo>
                    <a:pt x="1977352" y="1054101"/>
                  </a:lnTo>
                  <a:cubicBezTo>
                    <a:pt x="1977352" y="1068049"/>
                    <a:pt x="1971811" y="1081425"/>
                    <a:pt x="1961948" y="1091288"/>
                  </a:cubicBezTo>
                  <a:cubicBezTo>
                    <a:pt x="1952086" y="1101151"/>
                    <a:pt x="1938709" y="1106692"/>
                    <a:pt x="1924761" y="1106692"/>
                  </a:cubicBezTo>
                  <a:lnTo>
                    <a:pt x="52591" y="1106692"/>
                  </a:lnTo>
                  <a:cubicBezTo>
                    <a:pt x="38643" y="1106692"/>
                    <a:pt x="25266" y="1101151"/>
                    <a:pt x="15403" y="1091288"/>
                  </a:cubicBezTo>
                  <a:cubicBezTo>
                    <a:pt x="5541" y="1081425"/>
                    <a:pt x="0" y="1068049"/>
                    <a:pt x="0" y="1054101"/>
                  </a:cubicBezTo>
                  <a:lnTo>
                    <a:pt x="0" y="52591"/>
                  </a:lnTo>
                  <a:cubicBezTo>
                    <a:pt x="0" y="38643"/>
                    <a:pt x="5541" y="25266"/>
                    <a:pt x="15403" y="15403"/>
                  </a:cubicBezTo>
                  <a:cubicBezTo>
                    <a:pt x="25266" y="5541"/>
                    <a:pt x="38643" y="0"/>
                    <a:pt x="52591" y="0"/>
                  </a:cubicBezTo>
                  <a:close/>
                </a:path>
              </a:pathLst>
            </a:custGeom>
            <a:solidFill>
              <a:srgbClr val="00134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977352" cy="11447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057069" y="7325366"/>
            <a:ext cx="7807091" cy="1932934"/>
          </a:xfrm>
          <a:custGeom>
            <a:avLst/>
            <a:gdLst/>
            <a:ahLst/>
            <a:cxnLst/>
            <a:rect r="r" b="b" t="t" l="l"/>
            <a:pathLst>
              <a:path h="1932934" w="7807091">
                <a:moveTo>
                  <a:pt x="0" y="0"/>
                </a:moveTo>
                <a:lnTo>
                  <a:pt x="7807091" y="0"/>
                </a:lnTo>
                <a:lnTo>
                  <a:pt x="7807091" y="1932934"/>
                </a:lnTo>
                <a:lnTo>
                  <a:pt x="0" y="19329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701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593905" y="2088622"/>
            <a:ext cx="7507758" cy="4201969"/>
            <a:chOff x="0" y="0"/>
            <a:chExt cx="1977352" cy="110669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977352" cy="1106692"/>
            </a:xfrm>
            <a:custGeom>
              <a:avLst/>
              <a:gdLst/>
              <a:ahLst/>
              <a:cxnLst/>
              <a:rect r="r" b="b" t="t" l="l"/>
              <a:pathLst>
                <a:path h="1106692" w="1977352">
                  <a:moveTo>
                    <a:pt x="52591" y="0"/>
                  </a:moveTo>
                  <a:lnTo>
                    <a:pt x="1924761" y="0"/>
                  </a:lnTo>
                  <a:cubicBezTo>
                    <a:pt x="1938709" y="0"/>
                    <a:pt x="1952086" y="5541"/>
                    <a:pt x="1961948" y="15403"/>
                  </a:cubicBezTo>
                  <a:cubicBezTo>
                    <a:pt x="1971811" y="25266"/>
                    <a:pt x="1977352" y="38643"/>
                    <a:pt x="1977352" y="52591"/>
                  </a:cubicBezTo>
                  <a:lnTo>
                    <a:pt x="1977352" y="1054101"/>
                  </a:lnTo>
                  <a:cubicBezTo>
                    <a:pt x="1977352" y="1068049"/>
                    <a:pt x="1971811" y="1081425"/>
                    <a:pt x="1961948" y="1091288"/>
                  </a:cubicBezTo>
                  <a:cubicBezTo>
                    <a:pt x="1952086" y="1101151"/>
                    <a:pt x="1938709" y="1106692"/>
                    <a:pt x="1924761" y="1106692"/>
                  </a:cubicBezTo>
                  <a:lnTo>
                    <a:pt x="52591" y="1106692"/>
                  </a:lnTo>
                  <a:cubicBezTo>
                    <a:pt x="38643" y="1106692"/>
                    <a:pt x="25266" y="1101151"/>
                    <a:pt x="15403" y="1091288"/>
                  </a:cubicBezTo>
                  <a:cubicBezTo>
                    <a:pt x="5541" y="1081425"/>
                    <a:pt x="0" y="1068049"/>
                    <a:pt x="0" y="1054101"/>
                  </a:cubicBezTo>
                  <a:lnTo>
                    <a:pt x="0" y="52591"/>
                  </a:lnTo>
                  <a:cubicBezTo>
                    <a:pt x="0" y="38643"/>
                    <a:pt x="5541" y="25266"/>
                    <a:pt x="15403" y="15403"/>
                  </a:cubicBezTo>
                  <a:cubicBezTo>
                    <a:pt x="25266" y="5541"/>
                    <a:pt x="38643" y="0"/>
                    <a:pt x="52591" y="0"/>
                  </a:cubicBezTo>
                  <a:close/>
                </a:path>
              </a:pathLst>
            </a:custGeom>
            <a:solidFill>
              <a:srgbClr val="00134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977352" cy="11447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35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857132" y="7680003"/>
            <a:ext cx="8286868" cy="611830"/>
          </a:xfrm>
          <a:custGeom>
            <a:avLst/>
            <a:gdLst/>
            <a:ahLst/>
            <a:cxnLst/>
            <a:rect r="r" b="b" t="t" l="l"/>
            <a:pathLst>
              <a:path h="611830" w="8286868">
                <a:moveTo>
                  <a:pt x="0" y="0"/>
                </a:moveTo>
                <a:lnTo>
                  <a:pt x="8286868" y="0"/>
                </a:lnTo>
                <a:lnTo>
                  <a:pt x="8286868" y="611830"/>
                </a:lnTo>
                <a:lnTo>
                  <a:pt x="0" y="6118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522500" r="-38472" b="-2369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93905" y="534826"/>
            <a:ext cx="6703320" cy="885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17"/>
              </a:lnSpc>
            </a:pPr>
            <a:r>
              <a:rPr lang="en-US" sz="5409" b="true">
                <a:solidFill>
                  <a:srgbClr val="03417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Dataset Overview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057069" y="2296036"/>
            <a:ext cx="6896703" cy="3749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Format:</a:t>
            </a:r>
          </a:p>
          <a:p>
            <a:pPr algn="l" marL="518157" indent="-259078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CSV files </a:t>
            </a:r>
          </a:p>
          <a:p>
            <a:pPr algn="l" marL="518157" indent="-259078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Web Scraping</a:t>
            </a:r>
          </a:p>
          <a:p>
            <a:pPr algn="l" marL="518157" indent="-259078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Symptoms hotcoded into binary columns (1 = symptom present, 0 = absent)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Why DSKB?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Provides structured, rich labeled data ideal for supervised machine learning.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2416287"/>
            <a:ext cx="6690310" cy="3489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3"/>
              </a:lnSpc>
              <a:spcBef>
                <a:spcPct val="0"/>
              </a:spcBef>
            </a:pPr>
            <a:r>
              <a:rPr lang="en-US" sz="250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Dataset: </a:t>
            </a:r>
          </a:p>
          <a:p>
            <a:pPr algn="l" marL="540276" indent="-270138" lvl="1">
              <a:lnSpc>
                <a:spcPts val="3503"/>
              </a:lnSpc>
              <a:spcBef>
                <a:spcPct val="0"/>
              </a:spcBef>
              <a:buFont typeface="Arial"/>
              <a:buChar char="•"/>
            </a:pPr>
            <a:r>
              <a:rPr lang="en-US" sz="250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Disease Symptom Knowledge Base (DSKB)</a:t>
            </a:r>
          </a:p>
          <a:p>
            <a:pPr algn="l">
              <a:lnSpc>
                <a:spcPts val="3503"/>
              </a:lnSpc>
              <a:spcBef>
                <a:spcPct val="0"/>
              </a:spcBef>
            </a:pPr>
          </a:p>
          <a:p>
            <a:pPr algn="l">
              <a:lnSpc>
                <a:spcPts val="3503"/>
              </a:lnSpc>
              <a:spcBef>
                <a:spcPct val="0"/>
              </a:spcBef>
            </a:pPr>
            <a:r>
              <a:rPr lang="en-US" sz="250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Content:</a:t>
            </a:r>
          </a:p>
          <a:p>
            <a:pPr algn="l" marL="540276" indent="-270138" lvl="1">
              <a:lnSpc>
                <a:spcPts val="3503"/>
              </a:lnSpc>
              <a:spcBef>
                <a:spcPct val="0"/>
              </a:spcBef>
              <a:buFont typeface="Arial"/>
              <a:buChar char="•"/>
            </a:pPr>
            <a:r>
              <a:rPr lang="en-US" sz="250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149 diseases</a:t>
            </a:r>
          </a:p>
          <a:p>
            <a:pPr algn="l" marL="540276" indent="-270138" lvl="1">
              <a:lnSpc>
                <a:spcPts val="3503"/>
              </a:lnSpc>
              <a:spcBef>
                <a:spcPct val="0"/>
              </a:spcBef>
              <a:buFont typeface="Arial"/>
              <a:buChar char="•"/>
            </a:pPr>
            <a:r>
              <a:rPr lang="en-US" sz="250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407 symptoms</a:t>
            </a:r>
          </a:p>
          <a:p>
            <a:pPr algn="l" marL="540276" indent="-270138" lvl="1">
              <a:lnSpc>
                <a:spcPts val="3503"/>
              </a:lnSpc>
              <a:spcBef>
                <a:spcPct val="0"/>
              </a:spcBef>
              <a:buFont typeface="Arial"/>
              <a:buChar char="•"/>
            </a:pPr>
            <a:r>
              <a:rPr lang="en-US" sz="250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5,000 synthetic mock patient records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417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243386" y="1867617"/>
            <a:ext cx="10152332" cy="7874461"/>
            <a:chOff x="0" y="0"/>
            <a:chExt cx="2673865" cy="207393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73865" cy="2073932"/>
            </a:xfrm>
            <a:custGeom>
              <a:avLst/>
              <a:gdLst/>
              <a:ahLst/>
              <a:cxnLst/>
              <a:rect r="r" b="b" t="t" l="l"/>
              <a:pathLst>
                <a:path h="2073932" w="2673865">
                  <a:moveTo>
                    <a:pt x="38891" y="0"/>
                  </a:moveTo>
                  <a:lnTo>
                    <a:pt x="2634974" y="0"/>
                  </a:lnTo>
                  <a:cubicBezTo>
                    <a:pt x="2656453" y="0"/>
                    <a:pt x="2673865" y="17412"/>
                    <a:pt x="2673865" y="38891"/>
                  </a:cubicBezTo>
                  <a:lnTo>
                    <a:pt x="2673865" y="2035041"/>
                  </a:lnTo>
                  <a:cubicBezTo>
                    <a:pt x="2673865" y="2056520"/>
                    <a:pt x="2656453" y="2073932"/>
                    <a:pt x="2634974" y="2073932"/>
                  </a:cubicBezTo>
                  <a:lnTo>
                    <a:pt x="38891" y="2073932"/>
                  </a:lnTo>
                  <a:cubicBezTo>
                    <a:pt x="28577" y="2073932"/>
                    <a:pt x="18685" y="2069835"/>
                    <a:pt x="11391" y="2062541"/>
                  </a:cubicBezTo>
                  <a:cubicBezTo>
                    <a:pt x="4097" y="2055248"/>
                    <a:pt x="0" y="2045355"/>
                    <a:pt x="0" y="2035041"/>
                  </a:cubicBezTo>
                  <a:lnTo>
                    <a:pt x="0" y="38891"/>
                  </a:lnTo>
                  <a:cubicBezTo>
                    <a:pt x="0" y="17412"/>
                    <a:pt x="17412" y="0"/>
                    <a:pt x="38891" y="0"/>
                  </a:cubicBezTo>
                  <a:close/>
                </a:path>
              </a:pathLst>
            </a:custGeom>
            <a:solidFill>
              <a:srgbClr val="00134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673865" cy="21120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90960" y="337247"/>
            <a:ext cx="11121429" cy="1087321"/>
            <a:chOff x="0" y="0"/>
            <a:chExt cx="2929101" cy="28637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929101" cy="286373"/>
            </a:xfrm>
            <a:custGeom>
              <a:avLst/>
              <a:gdLst/>
              <a:ahLst/>
              <a:cxnLst/>
              <a:rect r="r" b="b" t="t" l="l"/>
              <a:pathLst>
                <a:path h="286373" w="2929101">
                  <a:moveTo>
                    <a:pt x="35502" y="0"/>
                  </a:moveTo>
                  <a:lnTo>
                    <a:pt x="2893598" y="0"/>
                  </a:lnTo>
                  <a:cubicBezTo>
                    <a:pt x="2913206" y="0"/>
                    <a:pt x="2929101" y="15895"/>
                    <a:pt x="2929101" y="35502"/>
                  </a:cubicBezTo>
                  <a:lnTo>
                    <a:pt x="2929101" y="250870"/>
                  </a:lnTo>
                  <a:cubicBezTo>
                    <a:pt x="2929101" y="270478"/>
                    <a:pt x="2913206" y="286373"/>
                    <a:pt x="2893598" y="286373"/>
                  </a:cubicBezTo>
                  <a:lnTo>
                    <a:pt x="35502" y="286373"/>
                  </a:lnTo>
                  <a:cubicBezTo>
                    <a:pt x="15895" y="286373"/>
                    <a:pt x="0" y="270478"/>
                    <a:pt x="0" y="250870"/>
                  </a:cubicBezTo>
                  <a:lnTo>
                    <a:pt x="0" y="35502"/>
                  </a:lnTo>
                  <a:cubicBezTo>
                    <a:pt x="0" y="15895"/>
                    <a:pt x="15895" y="0"/>
                    <a:pt x="35502" y="0"/>
                  </a:cubicBezTo>
                  <a:close/>
                </a:path>
              </a:pathLst>
            </a:custGeom>
            <a:solidFill>
              <a:srgbClr val="E6F6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929101" cy="3244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150029" y="1867617"/>
            <a:ext cx="6352745" cy="3462246"/>
          </a:xfrm>
          <a:custGeom>
            <a:avLst/>
            <a:gdLst/>
            <a:ahLst/>
            <a:cxnLst/>
            <a:rect r="r" b="b" t="t" l="l"/>
            <a:pathLst>
              <a:path h="3462246" w="6352745">
                <a:moveTo>
                  <a:pt x="0" y="0"/>
                </a:moveTo>
                <a:lnTo>
                  <a:pt x="6352744" y="0"/>
                </a:lnTo>
                <a:lnTo>
                  <a:pt x="6352744" y="3462246"/>
                </a:lnTo>
                <a:lnTo>
                  <a:pt x="0" y="34622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5772912"/>
            <a:ext cx="6595402" cy="3638152"/>
          </a:xfrm>
          <a:custGeom>
            <a:avLst/>
            <a:gdLst/>
            <a:ahLst/>
            <a:cxnLst/>
            <a:rect r="r" b="b" t="t" l="l"/>
            <a:pathLst>
              <a:path h="3638152" w="6595402">
                <a:moveTo>
                  <a:pt x="0" y="0"/>
                </a:moveTo>
                <a:lnTo>
                  <a:pt x="6595402" y="0"/>
                </a:lnTo>
                <a:lnTo>
                  <a:pt x="6595402" y="3638152"/>
                </a:lnTo>
                <a:lnTo>
                  <a:pt x="0" y="36381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59830" y="404745"/>
            <a:ext cx="10783689" cy="885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17"/>
              </a:lnSpc>
            </a:pPr>
            <a:r>
              <a:rPr lang="en-US" sz="5409" b="true">
                <a:solidFill>
                  <a:srgbClr val="03417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Technologies &amp; ML Architecture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693693" y="1957980"/>
            <a:ext cx="9251718" cy="7998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36"/>
              </a:lnSpc>
            </a:pPr>
            <a:r>
              <a:rPr lang="en-US" sz="2027" b="true">
                <a:solidFill>
                  <a:srgbClr val="FFFFF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Technologies Used</a:t>
            </a:r>
          </a:p>
          <a:p>
            <a:pPr algn="l" marL="437669" indent="-218834" lvl="1">
              <a:lnSpc>
                <a:spcPts val="2736"/>
              </a:lnSpc>
              <a:buFont typeface="Arial"/>
              <a:buChar char="•"/>
            </a:pPr>
            <a:r>
              <a:rPr lang="en-US" sz="2027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Machine Learning: TensorFlow, Scikit-learn</a:t>
            </a:r>
          </a:p>
          <a:p>
            <a:pPr algn="l" marL="437669" indent="-218834" lvl="1">
              <a:lnSpc>
                <a:spcPts val="2736"/>
              </a:lnSpc>
              <a:buFont typeface="Arial"/>
              <a:buChar char="•"/>
            </a:pPr>
            <a:r>
              <a:rPr lang="en-US" sz="2027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Data Handling: Pandas, NumPy</a:t>
            </a:r>
          </a:p>
          <a:p>
            <a:pPr algn="l" marL="437669" indent="-218834" lvl="1">
              <a:lnSpc>
                <a:spcPts val="2736"/>
              </a:lnSpc>
              <a:buFont typeface="Arial"/>
              <a:buChar char="•"/>
            </a:pPr>
            <a:r>
              <a:rPr lang="en-US" sz="2027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Backend: Flask, SQLAlchemy, PostgreSQL</a:t>
            </a:r>
          </a:p>
          <a:p>
            <a:pPr algn="l" marL="437669" indent="-218834" lvl="1">
              <a:lnSpc>
                <a:spcPts val="2736"/>
              </a:lnSpc>
              <a:buFont typeface="Arial"/>
              <a:buChar char="•"/>
            </a:pPr>
            <a:r>
              <a:rPr lang="en-US" sz="2027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Frontend: HTML, CSS, JavaScript</a:t>
            </a:r>
          </a:p>
          <a:p>
            <a:pPr algn="l" marL="437669" indent="-218834" lvl="1">
              <a:lnSpc>
                <a:spcPts val="2736"/>
              </a:lnSpc>
              <a:buFont typeface="Arial"/>
              <a:buChar char="•"/>
            </a:pPr>
            <a:r>
              <a:rPr lang="en-US" sz="2027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Dev Tools: Google Colab, GitHub, AWS (planned deployment)</a:t>
            </a:r>
          </a:p>
          <a:p>
            <a:pPr algn="l">
              <a:lnSpc>
                <a:spcPts val="2736"/>
              </a:lnSpc>
            </a:pPr>
          </a:p>
          <a:p>
            <a:pPr algn="l">
              <a:lnSpc>
                <a:spcPts val="2736"/>
              </a:lnSpc>
            </a:pPr>
            <a:r>
              <a:rPr lang="en-US" sz="2027" b="true">
                <a:solidFill>
                  <a:srgbClr val="FFFFF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Machine Learning Model Architecture</a:t>
            </a:r>
          </a:p>
          <a:p>
            <a:pPr algn="l" marL="437669" indent="-218834" lvl="1">
              <a:lnSpc>
                <a:spcPts val="2736"/>
              </a:lnSpc>
              <a:buFont typeface="Arial"/>
              <a:buChar char="•"/>
            </a:pPr>
            <a:r>
              <a:rPr lang="en-US" sz="2027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Model Type: Dense Neural Network (Multiclass Classification)</a:t>
            </a:r>
          </a:p>
          <a:p>
            <a:pPr algn="l" marL="437669" indent="-218834" lvl="1">
              <a:lnSpc>
                <a:spcPts val="2736"/>
              </a:lnSpc>
              <a:buFont typeface="Arial"/>
              <a:buChar char="•"/>
            </a:pPr>
            <a:r>
              <a:rPr lang="en-US" sz="2027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Structure:</a:t>
            </a:r>
          </a:p>
          <a:p>
            <a:pPr algn="l" marL="875337" indent="-291779" lvl="2">
              <a:lnSpc>
                <a:spcPts val="2736"/>
              </a:lnSpc>
              <a:buFont typeface="Arial"/>
              <a:buChar char="⚬"/>
            </a:pPr>
            <a:r>
              <a:rPr lang="en-US" sz="2027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Input: 407 symptom features</a:t>
            </a:r>
          </a:p>
          <a:p>
            <a:pPr algn="l" marL="875337" indent="-291779" lvl="2">
              <a:lnSpc>
                <a:spcPts val="2736"/>
              </a:lnSpc>
              <a:buFont typeface="Arial"/>
              <a:buChar char="⚬"/>
            </a:pPr>
            <a:r>
              <a:rPr lang="en-US" sz="2027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3 Hidden Layers (ReLU activation, Batch Normalization, Dropout)</a:t>
            </a:r>
          </a:p>
          <a:p>
            <a:pPr algn="l" marL="875337" indent="-291779" lvl="2">
              <a:lnSpc>
                <a:spcPts val="2736"/>
              </a:lnSpc>
              <a:buFont typeface="Arial"/>
              <a:buChar char="⚬"/>
            </a:pPr>
            <a:r>
              <a:rPr lang="en-US" sz="2027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Output Layer: Softmax activation (149 disease classes)</a:t>
            </a:r>
          </a:p>
          <a:p>
            <a:pPr algn="l" marL="437669" indent="-218834" lvl="1">
              <a:lnSpc>
                <a:spcPts val="2736"/>
              </a:lnSpc>
              <a:buFont typeface="Arial"/>
              <a:buChar char="•"/>
            </a:pPr>
            <a:r>
              <a:rPr lang="en-US" sz="2027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Training:</a:t>
            </a:r>
          </a:p>
          <a:p>
            <a:pPr algn="l" marL="875337" indent="-291779" lvl="2">
              <a:lnSpc>
                <a:spcPts val="2736"/>
              </a:lnSpc>
              <a:buFont typeface="Arial"/>
              <a:buChar char="⚬"/>
            </a:pPr>
            <a:r>
              <a:rPr lang="en-US" sz="2027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Loss: Categorical Crossentropy</a:t>
            </a:r>
          </a:p>
          <a:p>
            <a:pPr algn="l" marL="875337" indent="-291779" lvl="2">
              <a:lnSpc>
                <a:spcPts val="2736"/>
              </a:lnSpc>
              <a:buFont typeface="Arial"/>
              <a:buChar char="⚬"/>
            </a:pPr>
            <a:r>
              <a:rPr lang="en-US" sz="2027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Optimizer: Adam</a:t>
            </a:r>
          </a:p>
          <a:p>
            <a:pPr algn="l" marL="875337" indent="-291779" lvl="2">
              <a:lnSpc>
                <a:spcPts val="2736"/>
              </a:lnSpc>
              <a:buFont typeface="Arial"/>
              <a:buChar char="⚬"/>
            </a:pPr>
            <a:r>
              <a:rPr lang="en-US" sz="2027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Data: 5,000 synthetic patient rows</a:t>
            </a:r>
          </a:p>
          <a:p>
            <a:pPr algn="l" marL="437669" indent="-218834" lvl="1">
              <a:lnSpc>
                <a:spcPts val="2736"/>
              </a:lnSpc>
              <a:buFont typeface="Arial"/>
              <a:buChar char="•"/>
            </a:pPr>
            <a:r>
              <a:rPr lang="en-US" sz="2027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Model Performance:</a:t>
            </a:r>
          </a:p>
          <a:p>
            <a:pPr algn="l" marL="875337" indent="-291779" lvl="2">
              <a:lnSpc>
                <a:spcPts val="2736"/>
              </a:lnSpc>
              <a:buFont typeface="Arial"/>
              <a:buChar char="⚬"/>
            </a:pPr>
            <a:r>
              <a:rPr lang="en-US" sz="2027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Training Accuracy: 99.88%</a:t>
            </a:r>
          </a:p>
          <a:p>
            <a:pPr algn="l" marL="875337" indent="-291779" lvl="2">
              <a:lnSpc>
                <a:spcPts val="2736"/>
              </a:lnSpc>
              <a:buFont typeface="Arial"/>
              <a:buChar char="⚬"/>
            </a:pPr>
            <a:r>
              <a:rPr lang="en-US" sz="2027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Validation Accuracy: 99.25%</a:t>
            </a:r>
          </a:p>
          <a:p>
            <a:pPr algn="l" marL="875337" indent="-291779" lvl="2">
              <a:lnSpc>
                <a:spcPts val="2736"/>
              </a:lnSpc>
              <a:buFont typeface="Arial"/>
              <a:buChar char="⚬"/>
            </a:pPr>
            <a:r>
              <a:rPr lang="en-US" sz="2027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Training Loss: 0.0063</a:t>
            </a:r>
          </a:p>
          <a:p>
            <a:pPr algn="l" marL="875337" indent="-291779" lvl="2">
              <a:lnSpc>
                <a:spcPts val="2736"/>
              </a:lnSpc>
              <a:buFont typeface="Arial"/>
              <a:buChar char="⚬"/>
            </a:pPr>
            <a:r>
              <a:rPr lang="en-US" sz="2027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Validation Loss: 0.0315</a:t>
            </a:r>
          </a:p>
          <a:p>
            <a:pPr algn="l">
              <a:lnSpc>
                <a:spcPts val="2484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03417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745610" y="428172"/>
            <a:ext cx="8796779" cy="1048830"/>
            <a:chOff x="0" y="0"/>
            <a:chExt cx="2316847" cy="2762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16847" cy="276235"/>
            </a:xfrm>
            <a:custGeom>
              <a:avLst/>
              <a:gdLst/>
              <a:ahLst/>
              <a:cxnLst/>
              <a:rect r="r" b="b" t="t" l="l"/>
              <a:pathLst>
                <a:path h="276235" w="2316847">
                  <a:moveTo>
                    <a:pt x="44884" y="0"/>
                  </a:moveTo>
                  <a:lnTo>
                    <a:pt x="2271963" y="0"/>
                  </a:lnTo>
                  <a:cubicBezTo>
                    <a:pt x="2296752" y="0"/>
                    <a:pt x="2316847" y="20095"/>
                    <a:pt x="2316847" y="44884"/>
                  </a:cubicBezTo>
                  <a:lnTo>
                    <a:pt x="2316847" y="231351"/>
                  </a:lnTo>
                  <a:cubicBezTo>
                    <a:pt x="2316847" y="243255"/>
                    <a:pt x="2312118" y="254671"/>
                    <a:pt x="2303701" y="263089"/>
                  </a:cubicBezTo>
                  <a:cubicBezTo>
                    <a:pt x="2295283" y="271506"/>
                    <a:pt x="2283867" y="276235"/>
                    <a:pt x="2271963" y="276235"/>
                  </a:cubicBezTo>
                  <a:lnTo>
                    <a:pt x="44884" y="276235"/>
                  </a:lnTo>
                  <a:cubicBezTo>
                    <a:pt x="20095" y="276235"/>
                    <a:pt x="0" y="256140"/>
                    <a:pt x="0" y="231351"/>
                  </a:cubicBezTo>
                  <a:lnTo>
                    <a:pt x="0" y="44884"/>
                  </a:lnTo>
                  <a:cubicBezTo>
                    <a:pt x="0" y="20095"/>
                    <a:pt x="20095" y="0"/>
                    <a:pt x="44884" y="0"/>
                  </a:cubicBezTo>
                  <a:close/>
                </a:path>
              </a:pathLst>
            </a:custGeom>
            <a:solidFill>
              <a:srgbClr val="E6F6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316847" cy="3143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1736831"/>
            <a:ext cx="16920683" cy="1434614"/>
            <a:chOff x="0" y="0"/>
            <a:chExt cx="4456476" cy="37784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456476" cy="377841"/>
            </a:xfrm>
            <a:custGeom>
              <a:avLst/>
              <a:gdLst/>
              <a:ahLst/>
              <a:cxnLst/>
              <a:rect r="r" b="b" t="t" l="l"/>
              <a:pathLst>
                <a:path h="377841" w="4456476">
                  <a:moveTo>
                    <a:pt x="23335" y="0"/>
                  </a:moveTo>
                  <a:lnTo>
                    <a:pt x="4433141" y="0"/>
                  </a:lnTo>
                  <a:cubicBezTo>
                    <a:pt x="4439330" y="0"/>
                    <a:pt x="4445265" y="2458"/>
                    <a:pt x="4449642" y="6835"/>
                  </a:cubicBezTo>
                  <a:cubicBezTo>
                    <a:pt x="4454018" y="11211"/>
                    <a:pt x="4456476" y="17146"/>
                    <a:pt x="4456476" y="23335"/>
                  </a:cubicBezTo>
                  <a:lnTo>
                    <a:pt x="4456476" y="354506"/>
                  </a:lnTo>
                  <a:cubicBezTo>
                    <a:pt x="4456476" y="367393"/>
                    <a:pt x="4446029" y="377841"/>
                    <a:pt x="4433141" y="377841"/>
                  </a:cubicBezTo>
                  <a:lnTo>
                    <a:pt x="23335" y="377841"/>
                  </a:lnTo>
                  <a:cubicBezTo>
                    <a:pt x="17146" y="377841"/>
                    <a:pt x="11211" y="375382"/>
                    <a:pt x="6835" y="371006"/>
                  </a:cubicBezTo>
                  <a:cubicBezTo>
                    <a:pt x="2458" y="366630"/>
                    <a:pt x="0" y="360695"/>
                    <a:pt x="0" y="354506"/>
                  </a:cubicBezTo>
                  <a:lnTo>
                    <a:pt x="0" y="23335"/>
                  </a:lnTo>
                  <a:cubicBezTo>
                    <a:pt x="0" y="17146"/>
                    <a:pt x="2458" y="11211"/>
                    <a:pt x="6835" y="6835"/>
                  </a:cubicBezTo>
                  <a:cubicBezTo>
                    <a:pt x="11211" y="2458"/>
                    <a:pt x="17146" y="0"/>
                    <a:pt x="23335" y="0"/>
                  </a:cubicBezTo>
                  <a:close/>
                </a:path>
              </a:pathLst>
            </a:custGeom>
            <a:solidFill>
              <a:srgbClr val="00134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456476" cy="4159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  <a:r>
                <a:rPr lang="en-US" b="true" sz="2099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Objective</a:t>
              </a:r>
              <a:r>
                <a:rPr lang="en-US" sz="20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: Generate artificial data mimicking real-world patient charts for machine learning and testing.</a:t>
              </a:r>
            </a:p>
            <a:p>
              <a:pPr algn="ctr">
                <a:lnSpc>
                  <a:spcPts val="2939"/>
                </a:lnSpc>
              </a:pPr>
              <a:r>
                <a:rPr lang="en-US" b="true" sz="2099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Outcome</a:t>
              </a:r>
              <a:r>
                <a:rPr lang="en-US" sz="20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: A 5,000-row synthetic dataset with diverse disease-symptom profiles, ready for algorithm training and testing.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038765" y="476423"/>
            <a:ext cx="9898391" cy="885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17"/>
              </a:lnSpc>
            </a:pPr>
            <a:r>
              <a:rPr lang="en-US" sz="5409" b="true">
                <a:solidFill>
                  <a:srgbClr val="03417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Synthetic Data Generation 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2475943" y="3689857"/>
            <a:ext cx="6317231" cy="2926272"/>
            <a:chOff x="0" y="0"/>
            <a:chExt cx="1663797" cy="77070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663797" cy="770705"/>
            </a:xfrm>
            <a:custGeom>
              <a:avLst/>
              <a:gdLst/>
              <a:ahLst/>
              <a:cxnLst/>
              <a:rect r="r" b="b" t="t" l="l"/>
              <a:pathLst>
                <a:path h="770705" w="1663797">
                  <a:moveTo>
                    <a:pt x="62502" y="0"/>
                  </a:moveTo>
                  <a:lnTo>
                    <a:pt x="1601296" y="0"/>
                  </a:lnTo>
                  <a:cubicBezTo>
                    <a:pt x="1635814" y="0"/>
                    <a:pt x="1663797" y="27983"/>
                    <a:pt x="1663797" y="62502"/>
                  </a:cubicBezTo>
                  <a:lnTo>
                    <a:pt x="1663797" y="708203"/>
                  </a:lnTo>
                  <a:cubicBezTo>
                    <a:pt x="1663797" y="742722"/>
                    <a:pt x="1635814" y="770705"/>
                    <a:pt x="1601296" y="770705"/>
                  </a:cubicBezTo>
                  <a:lnTo>
                    <a:pt x="62502" y="770705"/>
                  </a:lnTo>
                  <a:cubicBezTo>
                    <a:pt x="27983" y="770705"/>
                    <a:pt x="0" y="742722"/>
                    <a:pt x="0" y="708203"/>
                  </a:cubicBezTo>
                  <a:lnTo>
                    <a:pt x="0" y="62502"/>
                  </a:lnTo>
                  <a:cubicBezTo>
                    <a:pt x="0" y="27983"/>
                    <a:pt x="27983" y="0"/>
                    <a:pt x="62502" y="0"/>
                  </a:cubicBezTo>
                  <a:close/>
                </a:path>
              </a:pathLst>
            </a:custGeom>
            <a:solidFill>
              <a:srgbClr val="00134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663797" cy="8088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939"/>
                </a:lnSpc>
              </a:pPr>
            </a:p>
            <a:p>
              <a:pPr algn="l" marL="496567" indent="-248284" lvl="1">
                <a:lnSpc>
                  <a:spcPts val="3219"/>
                </a:lnSpc>
                <a:buFont typeface="Arial"/>
                <a:buChar char="•"/>
              </a:pPr>
              <a:r>
                <a:rPr lang="en-US" sz="22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Created mock charts linking diseases to their symptoms.</a:t>
              </a:r>
            </a:p>
            <a:p>
              <a:pPr algn="l" marL="496567" indent="-248284" lvl="1">
                <a:lnSpc>
                  <a:spcPts val="3219"/>
                </a:lnSpc>
                <a:buFont typeface="Arial"/>
                <a:buChar char="•"/>
              </a:pPr>
              <a:r>
                <a:rPr lang="en-US" sz="22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Ensured variability by assigning 33%+ of symptoms to each disease.</a:t>
              </a:r>
            </a:p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059576" y="3485770"/>
            <a:ext cx="5149965" cy="633532"/>
            <a:chOff x="0" y="0"/>
            <a:chExt cx="1356369" cy="16685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356369" cy="166856"/>
            </a:xfrm>
            <a:custGeom>
              <a:avLst/>
              <a:gdLst/>
              <a:ahLst/>
              <a:cxnLst/>
              <a:rect r="r" b="b" t="t" l="l"/>
              <a:pathLst>
                <a:path h="166856" w="1356369">
                  <a:moveTo>
                    <a:pt x="76668" y="0"/>
                  </a:moveTo>
                  <a:lnTo>
                    <a:pt x="1279701" y="0"/>
                  </a:lnTo>
                  <a:cubicBezTo>
                    <a:pt x="1322044" y="0"/>
                    <a:pt x="1356369" y="34325"/>
                    <a:pt x="1356369" y="76668"/>
                  </a:cubicBezTo>
                  <a:lnTo>
                    <a:pt x="1356369" y="90188"/>
                  </a:lnTo>
                  <a:cubicBezTo>
                    <a:pt x="1356369" y="132531"/>
                    <a:pt x="1322044" y="166856"/>
                    <a:pt x="1279701" y="166856"/>
                  </a:cubicBezTo>
                  <a:lnTo>
                    <a:pt x="76668" y="166856"/>
                  </a:lnTo>
                  <a:cubicBezTo>
                    <a:pt x="34325" y="166856"/>
                    <a:pt x="0" y="132531"/>
                    <a:pt x="0" y="90188"/>
                  </a:cubicBezTo>
                  <a:lnTo>
                    <a:pt x="0" y="76668"/>
                  </a:lnTo>
                  <a:cubicBezTo>
                    <a:pt x="0" y="34325"/>
                    <a:pt x="34325" y="0"/>
                    <a:pt x="76668" y="0"/>
                  </a:cubicBezTo>
                  <a:close/>
                </a:path>
              </a:pathLst>
            </a:custGeom>
            <a:solidFill>
              <a:srgbClr val="E6F6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356369" cy="2049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475943" y="6759894"/>
            <a:ext cx="6317231" cy="3122682"/>
            <a:chOff x="0" y="0"/>
            <a:chExt cx="1663797" cy="82243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663797" cy="822435"/>
            </a:xfrm>
            <a:custGeom>
              <a:avLst/>
              <a:gdLst/>
              <a:ahLst/>
              <a:cxnLst/>
              <a:rect r="r" b="b" t="t" l="l"/>
              <a:pathLst>
                <a:path h="822435" w="1663797">
                  <a:moveTo>
                    <a:pt x="62502" y="0"/>
                  </a:moveTo>
                  <a:lnTo>
                    <a:pt x="1601296" y="0"/>
                  </a:lnTo>
                  <a:cubicBezTo>
                    <a:pt x="1635814" y="0"/>
                    <a:pt x="1663797" y="27983"/>
                    <a:pt x="1663797" y="62502"/>
                  </a:cubicBezTo>
                  <a:lnTo>
                    <a:pt x="1663797" y="759933"/>
                  </a:lnTo>
                  <a:cubicBezTo>
                    <a:pt x="1663797" y="794452"/>
                    <a:pt x="1635814" y="822435"/>
                    <a:pt x="1601296" y="822435"/>
                  </a:cubicBezTo>
                  <a:lnTo>
                    <a:pt x="62502" y="822435"/>
                  </a:lnTo>
                  <a:cubicBezTo>
                    <a:pt x="27983" y="822435"/>
                    <a:pt x="0" y="794452"/>
                    <a:pt x="0" y="759933"/>
                  </a:cubicBezTo>
                  <a:lnTo>
                    <a:pt x="0" y="62502"/>
                  </a:lnTo>
                  <a:cubicBezTo>
                    <a:pt x="0" y="27983"/>
                    <a:pt x="27983" y="0"/>
                    <a:pt x="62502" y="0"/>
                  </a:cubicBezTo>
                  <a:close/>
                </a:path>
              </a:pathLst>
            </a:custGeom>
            <a:solidFill>
              <a:srgbClr val="00134C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1663797" cy="8700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</a:p>
            <a:p>
              <a:pPr algn="ctr">
                <a:lnSpc>
                  <a:spcPts val="3219"/>
                </a:lnSpc>
              </a:pPr>
            </a:p>
            <a:p>
              <a:pPr algn="l" marL="496567" indent="-248284" lvl="1">
                <a:lnSpc>
                  <a:spcPts val="3219"/>
                </a:lnSpc>
                <a:buFont typeface="Arial"/>
                <a:buChar char="•"/>
              </a:pPr>
              <a:r>
                <a:rPr lang="en-US" sz="22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Mimics variability in clinical data</a:t>
              </a:r>
            </a:p>
            <a:p>
              <a:pPr algn="l" marL="496567" indent="-248284" lvl="1">
                <a:lnSpc>
                  <a:spcPts val="3219"/>
                </a:lnSpc>
                <a:buFont typeface="Arial"/>
                <a:buChar char="•"/>
              </a:pPr>
              <a:r>
                <a:rPr lang="en-US" sz="22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Builds robust models for real-world applications.</a:t>
              </a:r>
            </a:p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779761" y="6920928"/>
            <a:ext cx="6317231" cy="2961648"/>
            <a:chOff x="0" y="0"/>
            <a:chExt cx="1663797" cy="78002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663797" cy="780022"/>
            </a:xfrm>
            <a:custGeom>
              <a:avLst/>
              <a:gdLst/>
              <a:ahLst/>
              <a:cxnLst/>
              <a:rect r="r" b="b" t="t" l="l"/>
              <a:pathLst>
                <a:path h="780022" w="1663797">
                  <a:moveTo>
                    <a:pt x="62502" y="0"/>
                  </a:moveTo>
                  <a:lnTo>
                    <a:pt x="1601296" y="0"/>
                  </a:lnTo>
                  <a:cubicBezTo>
                    <a:pt x="1635814" y="0"/>
                    <a:pt x="1663797" y="27983"/>
                    <a:pt x="1663797" y="62502"/>
                  </a:cubicBezTo>
                  <a:lnTo>
                    <a:pt x="1663797" y="717521"/>
                  </a:lnTo>
                  <a:cubicBezTo>
                    <a:pt x="1663797" y="752039"/>
                    <a:pt x="1635814" y="780022"/>
                    <a:pt x="1601296" y="780022"/>
                  </a:cubicBezTo>
                  <a:lnTo>
                    <a:pt x="62502" y="780022"/>
                  </a:lnTo>
                  <a:cubicBezTo>
                    <a:pt x="27983" y="780022"/>
                    <a:pt x="0" y="752039"/>
                    <a:pt x="0" y="717521"/>
                  </a:cubicBezTo>
                  <a:lnTo>
                    <a:pt x="0" y="62502"/>
                  </a:lnTo>
                  <a:cubicBezTo>
                    <a:pt x="0" y="27983"/>
                    <a:pt x="27983" y="0"/>
                    <a:pt x="62502" y="0"/>
                  </a:cubicBezTo>
                  <a:close/>
                </a:path>
              </a:pathLst>
            </a:custGeom>
            <a:solidFill>
              <a:srgbClr val="00134C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663797" cy="8181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3220"/>
                </a:lnSpc>
              </a:pPr>
            </a:p>
            <a:p>
              <a:pPr algn="l" marL="496571" indent="-248285" lvl="1">
                <a:lnSpc>
                  <a:spcPts val="3220"/>
                </a:lnSpc>
                <a:buFont typeface="Arial"/>
                <a:buChar char="•"/>
              </a:pPr>
              <a:r>
                <a:rPr lang="en-US" sz="23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Reflects thresholds used in diagnostic frameworks (DSM-5: ~30–50% of symptoms; ACR for lupus: ~36–40%)</a:t>
              </a:r>
            </a:p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3773373" y="3600034"/>
            <a:ext cx="3722372" cy="376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45"/>
              </a:lnSpc>
            </a:pPr>
            <a:r>
              <a:rPr lang="en-US" sz="2299" b="true">
                <a:solidFill>
                  <a:srgbClr val="03417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Step 1: Simulating Patients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3059576" y="6759894"/>
            <a:ext cx="5149965" cy="633532"/>
            <a:chOff x="0" y="0"/>
            <a:chExt cx="1356369" cy="166856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356369" cy="166856"/>
            </a:xfrm>
            <a:custGeom>
              <a:avLst/>
              <a:gdLst/>
              <a:ahLst/>
              <a:cxnLst/>
              <a:rect r="r" b="b" t="t" l="l"/>
              <a:pathLst>
                <a:path h="166856" w="1356369">
                  <a:moveTo>
                    <a:pt x="76668" y="0"/>
                  </a:moveTo>
                  <a:lnTo>
                    <a:pt x="1279701" y="0"/>
                  </a:lnTo>
                  <a:cubicBezTo>
                    <a:pt x="1322044" y="0"/>
                    <a:pt x="1356369" y="34325"/>
                    <a:pt x="1356369" y="76668"/>
                  </a:cubicBezTo>
                  <a:lnTo>
                    <a:pt x="1356369" y="90188"/>
                  </a:lnTo>
                  <a:cubicBezTo>
                    <a:pt x="1356369" y="132531"/>
                    <a:pt x="1322044" y="166856"/>
                    <a:pt x="1279701" y="166856"/>
                  </a:cubicBezTo>
                  <a:lnTo>
                    <a:pt x="76668" y="166856"/>
                  </a:lnTo>
                  <a:cubicBezTo>
                    <a:pt x="34325" y="166856"/>
                    <a:pt x="0" y="132531"/>
                    <a:pt x="0" y="90188"/>
                  </a:cubicBezTo>
                  <a:lnTo>
                    <a:pt x="0" y="76668"/>
                  </a:lnTo>
                  <a:cubicBezTo>
                    <a:pt x="0" y="34325"/>
                    <a:pt x="34325" y="0"/>
                    <a:pt x="76668" y="0"/>
                  </a:cubicBezTo>
                  <a:close/>
                </a:path>
              </a:pathLst>
            </a:custGeom>
            <a:solidFill>
              <a:srgbClr val="E6F6FF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1356369" cy="2049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3740637" y="6892353"/>
            <a:ext cx="3787842" cy="376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45"/>
              </a:lnSpc>
            </a:pPr>
            <a:r>
              <a:rPr lang="en-US" sz="2299" b="true">
                <a:solidFill>
                  <a:srgbClr val="03417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Step 3: Why Noise Matters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9917355" y="3680364"/>
            <a:ext cx="6317231" cy="2926272"/>
            <a:chOff x="0" y="0"/>
            <a:chExt cx="1663797" cy="77070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663797" cy="770705"/>
            </a:xfrm>
            <a:custGeom>
              <a:avLst/>
              <a:gdLst/>
              <a:ahLst/>
              <a:cxnLst/>
              <a:rect r="r" b="b" t="t" l="l"/>
              <a:pathLst>
                <a:path h="770705" w="1663797">
                  <a:moveTo>
                    <a:pt x="62502" y="0"/>
                  </a:moveTo>
                  <a:lnTo>
                    <a:pt x="1601296" y="0"/>
                  </a:lnTo>
                  <a:cubicBezTo>
                    <a:pt x="1635814" y="0"/>
                    <a:pt x="1663797" y="27983"/>
                    <a:pt x="1663797" y="62502"/>
                  </a:cubicBezTo>
                  <a:lnTo>
                    <a:pt x="1663797" y="708203"/>
                  </a:lnTo>
                  <a:cubicBezTo>
                    <a:pt x="1663797" y="742722"/>
                    <a:pt x="1635814" y="770705"/>
                    <a:pt x="1601296" y="770705"/>
                  </a:cubicBezTo>
                  <a:lnTo>
                    <a:pt x="62502" y="770705"/>
                  </a:lnTo>
                  <a:cubicBezTo>
                    <a:pt x="27983" y="770705"/>
                    <a:pt x="0" y="742722"/>
                    <a:pt x="0" y="708203"/>
                  </a:cubicBezTo>
                  <a:lnTo>
                    <a:pt x="0" y="62502"/>
                  </a:lnTo>
                  <a:cubicBezTo>
                    <a:pt x="0" y="27983"/>
                    <a:pt x="27983" y="0"/>
                    <a:pt x="62502" y="0"/>
                  </a:cubicBezTo>
                  <a:close/>
                </a:path>
              </a:pathLst>
            </a:custGeom>
            <a:solidFill>
              <a:srgbClr val="00134C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1663797" cy="8183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</a:p>
            <a:p>
              <a:pPr algn="l" marL="496571" indent="-248285" lvl="1">
                <a:lnSpc>
                  <a:spcPts val="3220"/>
                </a:lnSpc>
                <a:buFont typeface="Arial"/>
                <a:buChar char="•"/>
              </a:pPr>
              <a:r>
                <a:rPr lang="en-US" sz="23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Created mock charts linking diseases to their symptoms. Ensured variability by assigning 33%+ of symptoms to each disease.</a:t>
              </a:r>
            </a:p>
            <a:p>
              <a:pPr algn="l">
                <a:lnSpc>
                  <a:spcPts val="3220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0363394" y="3485770"/>
            <a:ext cx="5149965" cy="633532"/>
            <a:chOff x="0" y="0"/>
            <a:chExt cx="1356369" cy="166856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356369" cy="166856"/>
            </a:xfrm>
            <a:custGeom>
              <a:avLst/>
              <a:gdLst/>
              <a:ahLst/>
              <a:cxnLst/>
              <a:rect r="r" b="b" t="t" l="l"/>
              <a:pathLst>
                <a:path h="166856" w="1356369">
                  <a:moveTo>
                    <a:pt x="76668" y="0"/>
                  </a:moveTo>
                  <a:lnTo>
                    <a:pt x="1279701" y="0"/>
                  </a:lnTo>
                  <a:cubicBezTo>
                    <a:pt x="1322044" y="0"/>
                    <a:pt x="1356369" y="34325"/>
                    <a:pt x="1356369" y="76668"/>
                  </a:cubicBezTo>
                  <a:lnTo>
                    <a:pt x="1356369" y="90188"/>
                  </a:lnTo>
                  <a:cubicBezTo>
                    <a:pt x="1356369" y="132531"/>
                    <a:pt x="1322044" y="166856"/>
                    <a:pt x="1279701" y="166856"/>
                  </a:cubicBezTo>
                  <a:lnTo>
                    <a:pt x="76668" y="166856"/>
                  </a:lnTo>
                  <a:cubicBezTo>
                    <a:pt x="34325" y="166856"/>
                    <a:pt x="0" y="132531"/>
                    <a:pt x="0" y="90188"/>
                  </a:cubicBezTo>
                  <a:lnTo>
                    <a:pt x="0" y="76668"/>
                  </a:lnTo>
                  <a:cubicBezTo>
                    <a:pt x="0" y="34325"/>
                    <a:pt x="34325" y="0"/>
                    <a:pt x="76668" y="0"/>
                  </a:cubicBezTo>
                  <a:close/>
                </a:path>
              </a:pathLst>
            </a:custGeom>
            <a:solidFill>
              <a:srgbClr val="E6F6FF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1356369" cy="2049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0500988" y="6759894"/>
            <a:ext cx="5149965" cy="633532"/>
            <a:chOff x="0" y="0"/>
            <a:chExt cx="1356369" cy="166856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356369" cy="166856"/>
            </a:xfrm>
            <a:custGeom>
              <a:avLst/>
              <a:gdLst/>
              <a:ahLst/>
              <a:cxnLst/>
              <a:rect r="r" b="b" t="t" l="l"/>
              <a:pathLst>
                <a:path h="166856" w="1356369">
                  <a:moveTo>
                    <a:pt x="76668" y="0"/>
                  </a:moveTo>
                  <a:lnTo>
                    <a:pt x="1279701" y="0"/>
                  </a:lnTo>
                  <a:cubicBezTo>
                    <a:pt x="1322044" y="0"/>
                    <a:pt x="1356369" y="34325"/>
                    <a:pt x="1356369" y="76668"/>
                  </a:cubicBezTo>
                  <a:lnTo>
                    <a:pt x="1356369" y="90188"/>
                  </a:lnTo>
                  <a:cubicBezTo>
                    <a:pt x="1356369" y="132531"/>
                    <a:pt x="1322044" y="166856"/>
                    <a:pt x="1279701" y="166856"/>
                  </a:cubicBezTo>
                  <a:lnTo>
                    <a:pt x="76668" y="166856"/>
                  </a:lnTo>
                  <a:cubicBezTo>
                    <a:pt x="34325" y="166856"/>
                    <a:pt x="0" y="132531"/>
                    <a:pt x="0" y="90188"/>
                  </a:cubicBezTo>
                  <a:lnTo>
                    <a:pt x="0" y="76668"/>
                  </a:lnTo>
                  <a:cubicBezTo>
                    <a:pt x="0" y="34325"/>
                    <a:pt x="34325" y="0"/>
                    <a:pt x="76668" y="0"/>
                  </a:cubicBezTo>
                  <a:close/>
                </a:path>
              </a:pathLst>
            </a:custGeom>
            <a:solidFill>
              <a:srgbClr val="E6F6FF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1356369" cy="2049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11214785" y="3600034"/>
            <a:ext cx="3722372" cy="376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45"/>
              </a:lnSpc>
            </a:pPr>
            <a:r>
              <a:rPr lang="en-US" sz="2299" b="true">
                <a:solidFill>
                  <a:srgbClr val="03417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Step 2: Introducing Noise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0789089" y="6892353"/>
            <a:ext cx="4298575" cy="376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45"/>
              </a:lnSpc>
            </a:pPr>
            <a:r>
              <a:rPr lang="en-US" sz="2299" b="true">
                <a:solidFill>
                  <a:srgbClr val="03417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Step 4: Real-World Alignment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03417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940910" y="1843316"/>
            <a:ext cx="7748898" cy="8004215"/>
            <a:chOff x="0" y="0"/>
            <a:chExt cx="2040862" cy="21081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40862" cy="2108106"/>
            </a:xfrm>
            <a:custGeom>
              <a:avLst/>
              <a:gdLst/>
              <a:ahLst/>
              <a:cxnLst/>
              <a:rect r="r" b="b" t="t" l="l"/>
              <a:pathLst>
                <a:path h="2108106" w="2040862">
                  <a:moveTo>
                    <a:pt x="50954" y="0"/>
                  </a:moveTo>
                  <a:lnTo>
                    <a:pt x="1989908" y="0"/>
                  </a:lnTo>
                  <a:cubicBezTo>
                    <a:pt x="2018049" y="0"/>
                    <a:pt x="2040862" y="22813"/>
                    <a:pt x="2040862" y="50954"/>
                  </a:cubicBezTo>
                  <a:lnTo>
                    <a:pt x="2040862" y="2057152"/>
                  </a:lnTo>
                  <a:cubicBezTo>
                    <a:pt x="2040862" y="2070666"/>
                    <a:pt x="2035494" y="2083626"/>
                    <a:pt x="2025938" y="2093182"/>
                  </a:cubicBezTo>
                  <a:cubicBezTo>
                    <a:pt x="2016382" y="2102738"/>
                    <a:pt x="2003422" y="2108106"/>
                    <a:pt x="1989908" y="2108106"/>
                  </a:cubicBezTo>
                  <a:lnTo>
                    <a:pt x="50954" y="2108106"/>
                  </a:lnTo>
                  <a:cubicBezTo>
                    <a:pt x="22813" y="2108106"/>
                    <a:pt x="0" y="2085293"/>
                    <a:pt x="0" y="2057152"/>
                  </a:cubicBezTo>
                  <a:lnTo>
                    <a:pt x="0" y="50954"/>
                  </a:lnTo>
                  <a:cubicBezTo>
                    <a:pt x="0" y="37440"/>
                    <a:pt x="5368" y="24480"/>
                    <a:pt x="14924" y="14924"/>
                  </a:cubicBezTo>
                  <a:cubicBezTo>
                    <a:pt x="24480" y="5368"/>
                    <a:pt x="37440" y="0"/>
                    <a:pt x="50954" y="0"/>
                  </a:cubicBezTo>
                  <a:close/>
                </a:path>
              </a:pathLst>
            </a:custGeom>
            <a:solidFill>
              <a:srgbClr val="00134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40862" cy="21462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11918" y="1843316"/>
            <a:ext cx="7748898" cy="8004215"/>
            <a:chOff x="0" y="0"/>
            <a:chExt cx="2040862" cy="210810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40862" cy="2108106"/>
            </a:xfrm>
            <a:custGeom>
              <a:avLst/>
              <a:gdLst/>
              <a:ahLst/>
              <a:cxnLst/>
              <a:rect r="r" b="b" t="t" l="l"/>
              <a:pathLst>
                <a:path h="2108106" w="2040862">
                  <a:moveTo>
                    <a:pt x="50954" y="0"/>
                  </a:moveTo>
                  <a:lnTo>
                    <a:pt x="1989908" y="0"/>
                  </a:lnTo>
                  <a:cubicBezTo>
                    <a:pt x="2018049" y="0"/>
                    <a:pt x="2040862" y="22813"/>
                    <a:pt x="2040862" y="50954"/>
                  </a:cubicBezTo>
                  <a:lnTo>
                    <a:pt x="2040862" y="2057152"/>
                  </a:lnTo>
                  <a:cubicBezTo>
                    <a:pt x="2040862" y="2070666"/>
                    <a:pt x="2035494" y="2083626"/>
                    <a:pt x="2025938" y="2093182"/>
                  </a:cubicBezTo>
                  <a:cubicBezTo>
                    <a:pt x="2016382" y="2102738"/>
                    <a:pt x="2003422" y="2108106"/>
                    <a:pt x="1989908" y="2108106"/>
                  </a:cubicBezTo>
                  <a:lnTo>
                    <a:pt x="50954" y="2108106"/>
                  </a:lnTo>
                  <a:cubicBezTo>
                    <a:pt x="22813" y="2108106"/>
                    <a:pt x="0" y="2085293"/>
                    <a:pt x="0" y="2057152"/>
                  </a:cubicBezTo>
                  <a:lnTo>
                    <a:pt x="0" y="50954"/>
                  </a:lnTo>
                  <a:cubicBezTo>
                    <a:pt x="0" y="37440"/>
                    <a:pt x="5368" y="24480"/>
                    <a:pt x="14924" y="14924"/>
                  </a:cubicBezTo>
                  <a:cubicBezTo>
                    <a:pt x="24480" y="5368"/>
                    <a:pt x="37440" y="0"/>
                    <a:pt x="50954" y="0"/>
                  </a:cubicBezTo>
                  <a:close/>
                </a:path>
              </a:pathLst>
            </a:custGeom>
            <a:solidFill>
              <a:srgbClr val="00134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040862" cy="21462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362920" y="337247"/>
            <a:ext cx="3562160" cy="1087321"/>
            <a:chOff x="0" y="0"/>
            <a:chExt cx="938182" cy="28637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38182" cy="286373"/>
            </a:xfrm>
            <a:custGeom>
              <a:avLst/>
              <a:gdLst/>
              <a:ahLst/>
              <a:cxnLst/>
              <a:rect r="r" b="b" t="t" l="l"/>
              <a:pathLst>
                <a:path h="286373" w="938182">
                  <a:moveTo>
                    <a:pt x="110842" y="0"/>
                  </a:moveTo>
                  <a:lnTo>
                    <a:pt x="827340" y="0"/>
                  </a:lnTo>
                  <a:cubicBezTo>
                    <a:pt x="888556" y="0"/>
                    <a:pt x="938182" y="49626"/>
                    <a:pt x="938182" y="110842"/>
                  </a:cubicBezTo>
                  <a:lnTo>
                    <a:pt x="938182" y="175530"/>
                  </a:lnTo>
                  <a:cubicBezTo>
                    <a:pt x="938182" y="204928"/>
                    <a:pt x="926504" y="233121"/>
                    <a:pt x="905717" y="253908"/>
                  </a:cubicBezTo>
                  <a:cubicBezTo>
                    <a:pt x="884930" y="274695"/>
                    <a:pt x="856737" y="286373"/>
                    <a:pt x="827340" y="286373"/>
                  </a:cubicBezTo>
                  <a:lnTo>
                    <a:pt x="110842" y="286373"/>
                  </a:lnTo>
                  <a:cubicBezTo>
                    <a:pt x="49626" y="286373"/>
                    <a:pt x="0" y="236747"/>
                    <a:pt x="0" y="175530"/>
                  </a:cubicBezTo>
                  <a:lnTo>
                    <a:pt x="0" y="110842"/>
                  </a:lnTo>
                  <a:cubicBezTo>
                    <a:pt x="0" y="49626"/>
                    <a:pt x="49626" y="0"/>
                    <a:pt x="110842" y="0"/>
                  </a:cubicBezTo>
                  <a:close/>
                </a:path>
              </a:pathLst>
            </a:custGeom>
            <a:solidFill>
              <a:srgbClr val="E6F6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938182" cy="3244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8053751" y="404745"/>
            <a:ext cx="2180498" cy="885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17"/>
              </a:lnSpc>
            </a:pPr>
            <a:r>
              <a:rPr lang="en-US" sz="5409" b="true">
                <a:solidFill>
                  <a:srgbClr val="03417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Demo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26800" y="2675987"/>
            <a:ext cx="6719134" cy="6657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9"/>
              </a:lnSpc>
              <a:spcBef>
                <a:spcPct val="0"/>
              </a:spcBef>
            </a:pPr>
            <a:r>
              <a:rPr lang="en-US" b="true" sz="1878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Symptom Search:</a:t>
            </a:r>
          </a:p>
          <a:p>
            <a:pPr algn="just" marL="405561" indent="-202780" lvl="1">
              <a:lnSpc>
                <a:spcPts val="2629"/>
              </a:lnSpc>
              <a:spcBef>
                <a:spcPct val="0"/>
              </a:spcBef>
              <a:buFont typeface="Arial"/>
              <a:buChar char="•"/>
            </a:pPr>
            <a:r>
              <a:rPr lang="en-US" sz="187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Autocomplete search bar linked to a database of 407 symptoms.</a:t>
            </a:r>
          </a:p>
          <a:p>
            <a:pPr algn="just">
              <a:lnSpc>
                <a:spcPts val="2629"/>
              </a:lnSpc>
              <a:spcBef>
                <a:spcPct val="0"/>
              </a:spcBef>
            </a:pPr>
          </a:p>
          <a:p>
            <a:pPr algn="just">
              <a:lnSpc>
                <a:spcPts val="2629"/>
              </a:lnSpc>
              <a:spcBef>
                <a:spcPct val="0"/>
              </a:spcBef>
            </a:pPr>
            <a:r>
              <a:rPr lang="en-US" b="true" sz="1878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Disease Prediction:</a:t>
            </a:r>
          </a:p>
          <a:p>
            <a:pPr algn="just" marL="405561" indent="-202780" lvl="1">
              <a:lnSpc>
                <a:spcPts val="2629"/>
              </a:lnSpc>
              <a:spcBef>
                <a:spcPct val="0"/>
              </a:spcBef>
              <a:buFont typeface="Arial"/>
              <a:buChar char="•"/>
            </a:pPr>
            <a:r>
              <a:rPr lang="en-US" sz="187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Predicts the top 3 diseases with probability scores based on selected symptoms.</a:t>
            </a:r>
          </a:p>
          <a:p>
            <a:pPr algn="just">
              <a:lnSpc>
                <a:spcPts val="2629"/>
              </a:lnSpc>
              <a:spcBef>
                <a:spcPct val="0"/>
              </a:spcBef>
            </a:pPr>
          </a:p>
          <a:p>
            <a:pPr algn="just">
              <a:lnSpc>
                <a:spcPts val="2629"/>
              </a:lnSpc>
              <a:spcBef>
                <a:spcPct val="0"/>
              </a:spcBef>
            </a:pPr>
            <a:r>
              <a:rPr lang="en-US" b="true" sz="1878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Related Symptom Suggestions:</a:t>
            </a:r>
          </a:p>
          <a:p>
            <a:pPr algn="just" marL="405561" indent="-202780" lvl="1">
              <a:lnSpc>
                <a:spcPts val="2629"/>
              </a:lnSpc>
              <a:spcBef>
                <a:spcPct val="0"/>
              </a:spcBef>
              <a:buFont typeface="Arial"/>
              <a:buChar char="•"/>
            </a:pPr>
            <a:r>
              <a:rPr lang="en-US" sz="187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Suggests additional symptoms for refining predictions.</a:t>
            </a:r>
          </a:p>
          <a:p>
            <a:pPr algn="just">
              <a:lnSpc>
                <a:spcPts val="2629"/>
              </a:lnSpc>
              <a:spcBef>
                <a:spcPct val="0"/>
              </a:spcBef>
            </a:pPr>
          </a:p>
          <a:p>
            <a:pPr algn="just">
              <a:lnSpc>
                <a:spcPts val="2629"/>
              </a:lnSpc>
              <a:spcBef>
                <a:spcPct val="0"/>
              </a:spcBef>
            </a:pPr>
            <a:r>
              <a:rPr lang="en-US" b="true" sz="1878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Reanalyze and Refine:</a:t>
            </a:r>
          </a:p>
          <a:p>
            <a:pPr algn="just" marL="405561" indent="-202780" lvl="1">
              <a:lnSpc>
                <a:spcPts val="2629"/>
              </a:lnSpc>
              <a:spcBef>
                <a:spcPct val="0"/>
              </a:spcBef>
              <a:buFont typeface="Arial"/>
              <a:buChar char="•"/>
            </a:pPr>
            <a:r>
              <a:rPr lang="en-US" sz="187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Users can add new symptoms and instantly update their results.</a:t>
            </a:r>
          </a:p>
          <a:p>
            <a:pPr algn="just">
              <a:lnSpc>
                <a:spcPts val="2629"/>
              </a:lnSpc>
              <a:spcBef>
                <a:spcPct val="0"/>
              </a:spcBef>
            </a:pPr>
          </a:p>
          <a:p>
            <a:pPr algn="just">
              <a:lnSpc>
                <a:spcPts val="2629"/>
              </a:lnSpc>
              <a:spcBef>
                <a:spcPct val="0"/>
              </a:spcBef>
            </a:pPr>
            <a:r>
              <a:rPr lang="en-US" b="true" sz="1878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Lightweight Frontend:</a:t>
            </a:r>
          </a:p>
          <a:p>
            <a:pPr algn="just" marL="405561" indent="-202780" lvl="1">
              <a:lnSpc>
                <a:spcPts val="2629"/>
              </a:lnSpc>
              <a:spcBef>
                <a:spcPct val="0"/>
              </a:spcBef>
              <a:buFont typeface="Arial"/>
              <a:buChar char="•"/>
            </a:pPr>
            <a:r>
              <a:rPr lang="en-US" sz="187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Built with pure HTML, CSS, and JavaScript.</a:t>
            </a:r>
          </a:p>
          <a:p>
            <a:pPr algn="just" marL="405561" indent="-202780" lvl="1">
              <a:lnSpc>
                <a:spcPts val="2629"/>
              </a:lnSpc>
              <a:spcBef>
                <a:spcPct val="0"/>
              </a:spcBef>
              <a:buFont typeface="Arial"/>
              <a:buChar char="•"/>
            </a:pPr>
            <a:r>
              <a:rPr lang="en-US" sz="187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Fast, responsive, and mobile-friendly design without heavy frameworks.</a:t>
            </a:r>
          </a:p>
          <a:p>
            <a:pPr algn="just">
              <a:lnSpc>
                <a:spcPts val="2629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0446665" y="2675987"/>
            <a:ext cx="7128935" cy="6990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Step 1: Data Preparation (ETL)</a:t>
            </a:r>
          </a:p>
          <a:p>
            <a:pPr algn="l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Cleaned and loaded disease-symptom data into a PostgreSQL database.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Step 2: Synthetic Patient Generation</a:t>
            </a:r>
          </a:p>
          <a:p>
            <a:pPr algn="l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Created 5,000 mock patients with ≥33% disease symptoms and controlled noise.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Step 3: Model Training</a:t>
            </a:r>
          </a:p>
          <a:p>
            <a:pPr algn="l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Trained a dense neural network on synthetic patient data.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Step 4: Model Export</a:t>
            </a:r>
          </a:p>
          <a:p>
            <a:pPr algn="l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Saved trained model (.h5) and preprocessing tools (.pkl).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Step 5: Backend API (Flask)</a:t>
            </a:r>
          </a:p>
          <a:p>
            <a:pPr algn="l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Built API endpoints to serve real-time predictions from the model.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Step 6: Frontend Integration</a:t>
            </a:r>
          </a:p>
          <a:p>
            <a:pPr algn="l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Web app connects user symptom input to API and displays top 3 disease predictions.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949599" y="1711627"/>
            <a:ext cx="6496335" cy="715402"/>
            <a:chOff x="0" y="0"/>
            <a:chExt cx="1710969" cy="18841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710969" cy="188419"/>
            </a:xfrm>
            <a:custGeom>
              <a:avLst/>
              <a:gdLst/>
              <a:ahLst/>
              <a:cxnLst/>
              <a:rect r="r" b="b" t="t" l="l"/>
              <a:pathLst>
                <a:path h="188419" w="1710969">
                  <a:moveTo>
                    <a:pt x="60779" y="0"/>
                  </a:moveTo>
                  <a:lnTo>
                    <a:pt x="1650190" y="0"/>
                  </a:lnTo>
                  <a:cubicBezTo>
                    <a:pt x="1666310" y="0"/>
                    <a:pt x="1681769" y="6403"/>
                    <a:pt x="1693167" y="17802"/>
                  </a:cubicBezTo>
                  <a:cubicBezTo>
                    <a:pt x="1704565" y="29200"/>
                    <a:pt x="1710969" y="44659"/>
                    <a:pt x="1710969" y="60779"/>
                  </a:cubicBezTo>
                  <a:lnTo>
                    <a:pt x="1710969" y="127640"/>
                  </a:lnTo>
                  <a:cubicBezTo>
                    <a:pt x="1710969" y="143760"/>
                    <a:pt x="1704565" y="159219"/>
                    <a:pt x="1693167" y="170617"/>
                  </a:cubicBezTo>
                  <a:cubicBezTo>
                    <a:pt x="1681769" y="182015"/>
                    <a:pt x="1666310" y="188419"/>
                    <a:pt x="1650190" y="188419"/>
                  </a:cubicBezTo>
                  <a:lnTo>
                    <a:pt x="60779" y="188419"/>
                  </a:lnTo>
                  <a:cubicBezTo>
                    <a:pt x="44659" y="188419"/>
                    <a:pt x="29200" y="182015"/>
                    <a:pt x="17802" y="170617"/>
                  </a:cubicBezTo>
                  <a:cubicBezTo>
                    <a:pt x="6403" y="159219"/>
                    <a:pt x="0" y="143760"/>
                    <a:pt x="0" y="127640"/>
                  </a:cubicBezTo>
                  <a:lnTo>
                    <a:pt x="0" y="60779"/>
                  </a:lnTo>
                  <a:cubicBezTo>
                    <a:pt x="0" y="44659"/>
                    <a:pt x="6403" y="29200"/>
                    <a:pt x="17802" y="17802"/>
                  </a:cubicBezTo>
                  <a:cubicBezTo>
                    <a:pt x="29200" y="6403"/>
                    <a:pt x="44659" y="0"/>
                    <a:pt x="60779" y="0"/>
                  </a:cubicBezTo>
                  <a:close/>
                </a:path>
              </a:pathLst>
            </a:custGeom>
            <a:solidFill>
              <a:srgbClr val="E6F6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710969" cy="2265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762965" y="1711627"/>
            <a:ext cx="6496335" cy="715402"/>
            <a:chOff x="0" y="0"/>
            <a:chExt cx="1710969" cy="18841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710969" cy="188419"/>
            </a:xfrm>
            <a:custGeom>
              <a:avLst/>
              <a:gdLst/>
              <a:ahLst/>
              <a:cxnLst/>
              <a:rect r="r" b="b" t="t" l="l"/>
              <a:pathLst>
                <a:path h="188419" w="1710969">
                  <a:moveTo>
                    <a:pt x="60779" y="0"/>
                  </a:moveTo>
                  <a:lnTo>
                    <a:pt x="1650190" y="0"/>
                  </a:lnTo>
                  <a:cubicBezTo>
                    <a:pt x="1666310" y="0"/>
                    <a:pt x="1681769" y="6403"/>
                    <a:pt x="1693167" y="17802"/>
                  </a:cubicBezTo>
                  <a:cubicBezTo>
                    <a:pt x="1704565" y="29200"/>
                    <a:pt x="1710969" y="44659"/>
                    <a:pt x="1710969" y="60779"/>
                  </a:cubicBezTo>
                  <a:lnTo>
                    <a:pt x="1710969" y="127640"/>
                  </a:lnTo>
                  <a:cubicBezTo>
                    <a:pt x="1710969" y="143760"/>
                    <a:pt x="1704565" y="159219"/>
                    <a:pt x="1693167" y="170617"/>
                  </a:cubicBezTo>
                  <a:cubicBezTo>
                    <a:pt x="1681769" y="182015"/>
                    <a:pt x="1666310" y="188419"/>
                    <a:pt x="1650190" y="188419"/>
                  </a:cubicBezTo>
                  <a:lnTo>
                    <a:pt x="60779" y="188419"/>
                  </a:lnTo>
                  <a:cubicBezTo>
                    <a:pt x="44659" y="188419"/>
                    <a:pt x="29200" y="182015"/>
                    <a:pt x="17802" y="170617"/>
                  </a:cubicBezTo>
                  <a:cubicBezTo>
                    <a:pt x="6403" y="159219"/>
                    <a:pt x="0" y="143760"/>
                    <a:pt x="0" y="127640"/>
                  </a:cubicBezTo>
                  <a:lnTo>
                    <a:pt x="0" y="60779"/>
                  </a:lnTo>
                  <a:cubicBezTo>
                    <a:pt x="0" y="44659"/>
                    <a:pt x="6403" y="29200"/>
                    <a:pt x="17802" y="17802"/>
                  </a:cubicBezTo>
                  <a:cubicBezTo>
                    <a:pt x="29200" y="6403"/>
                    <a:pt x="44659" y="0"/>
                    <a:pt x="60779" y="0"/>
                  </a:cubicBezTo>
                  <a:close/>
                </a:path>
              </a:pathLst>
            </a:custGeom>
            <a:solidFill>
              <a:srgbClr val="E6F6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710969" cy="2265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57484" y="1844348"/>
            <a:ext cx="10080565" cy="421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1"/>
              </a:lnSpc>
            </a:pPr>
            <a:r>
              <a:rPr lang="en-US" sz="2599" b="true">
                <a:solidFill>
                  <a:srgbClr val="03417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Features of the Web App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775076" y="1844348"/>
            <a:ext cx="10080565" cy="421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1"/>
              </a:lnSpc>
            </a:pPr>
            <a:r>
              <a:rPr lang="en-US" sz="2599" b="true">
                <a:solidFill>
                  <a:srgbClr val="03417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Workflow Overview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C39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91703">
            <a:off x="-1635718" y="-1731000"/>
            <a:ext cx="4662365" cy="4662365"/>
          </a:xfrm>
          <a:custGeom>
            <a:avLst/>
            <a:gdLst/>
            <a:ahLst/>
            <a:cxnLst/>
            <a:rect r="r" b="b" t="t" l="l"/>
            <a:pathLst>
              <a:path h="4662365" w="4662365">
                <a:moveTo>
                  <a:pt x="0" y="0"/>
                </a:moveTo>
                <a:lnTo>
                  <a:pt x="4662365" y="0"/>
                </a:lnTo>
                <a:lnTo>
                  <a:pt x="4662365" y="4662365"/>
                </a:lnTo>
                <a:lnTo>
                  <a:pt x="0" y="46623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397975"/>
            <a:ext cx="7531366" cy="5491051"/>
          </a:xfrm>
          <a:custGeom>
            <a:avLst/>
            <a:gdLst/>
            <a:ahLst/>
            <a:cxnLst/>
            <a:rect r="r" b="b" t="t" l="l"/>
            <a:pathLst>
              <a:path h="5491051" w="7531366">
                <a:moveTo>
                  <a:pt x="0" y="0"/>
                </a:moveTo>
                <a:lnTo>
                  <a:pt x="7531366" y="0"/>
                </a:lnTo>
                <a:lnTo>
                  <a:pt x="7531366" y="5491050"/>
                </a:lnTo>
                <a:lnTo>
                  <a:pt x="0" y="54910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4429446">
            <a:off x="3419021" y="4963785"/>
            <a:ext cx="5174334" cy="5033389"/>
          </a:xfrm>
          <a:custGeom>
            <a:avLst/>
            <a:gdLst/>
            <a:ahLst/>
            <a:cxnLst/>
            <a:rect r="r" b="b" t="t" l="l"/>
            <a:pathLst>
              <a:path h="5033389" w="5174334">
                <a:moveTo>
                  <a:pt x="0" y="0"/>
                </a:moveTo>
                <a:lnTo>
                  <a:pt x="5174334" y="0"/>
                </a:lnTo>
                <a:lnTo>
                  <a:pt x="5174334" y="5033389"/>
                </a:lnTo>
                <a:lnTo>
                  <a:pt x="0" y="50333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1028700"/>
            <a:ext cx="1772003" cy="1369275"/>
          </a:xfrm>
          <a:custGeom>
            <a:avLst/>
            <a:gdLst/>
            <a:ahLst/>
            <a:cxnLst/>
            <a:rect r="r" b="b" t="t" l="l"/>
            <a:pathLst>
              <a:path h="1369275" w="1772003">
                <a:moveTo>
                  <a:pt x="0" y="0"/>
                </a:moveTo>
                <a:lnTo>
                  <a:pt x="1772003" y="0"/>
                </a:lnTo>
                <a:lnTo>
                  <a:pt x="1772003" y="1369275"/>
                </a:lnTo>
                <a:lnTo>
                  <a:pt x="0" y="13692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098998">
            <a:off x="5691306" y="270300"/>
            <a:ext cx="2886075" cy="2886075"/>
          </a:xfrm>
          <a:custGeom>
            <a:avLst/>
            <a:gdLst/>
            <a:ahLst/>
            <a:cxnLst/>
            <a:rect r="r" b="b" t="t" l="l"/>
            <a:pathLst>
              <a:path h="2886075" w="2886075">
                <a:moveTo>
                  <a:pt x="0" y="0"/>
                </a:moveTo>
                <a:lnTo>
                  <a:pt x="2886075" y="0"/>
                </a:lnTo>
                <a:lnTo>
                  <a:pt x="2886075" y="2886075"/>
                </a:lnTo>
                <a:lnTo>
                  <a:pt x="0" y="28860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900208">
            <a:off x="2192868" y="4670394"/>
            <a:ext cx="2689004" cy="1681850"/>
          </a:xfrm>
          <a:custGeom>
            <a:avLst/>
            <a:gdLst/>
            <a:ahLst/>
            <a:cxnLst/>
            <a:rect r="r" b="b" t="t" l="l"/>
            <a:pathLst>
              <a:path h="1681850" w="2689004">
                <a:moveTo>
                  <a:pt x="0" y="0"/>
                </a:moveTo>
                <a:lnTo>
                  <a:pt x="2689004" y="0"/>
                </a:lnTo>
                <a:lnTo>
                  <a:pt x="2689004" y="1681850"/>
                </a:lnTo>
                <a:lnTo>
                  <a:pt x="0" y="168185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16292">
            <a:off x="3126048" y="7991961"/>
            <a:ext cx="1937697" cy="2057400"/>
          </a:xfrm>
          <a:custGeom>
            <a:avLst/>
            <a:gdLst/>
            <a:ahLst/>
            <a:cxnLst/>
            <a:rect r="r" b="b" t="t" l="l"/>
            <a:pathLst>
              <a:path h="2057400" w="1937697">
                <a:moveTo>
                  <a:pt x="0" y="0"/>
                </a:moveTo>
                <a:lnTo>
                  <a:pt x="1937697" y="0"/>
                </a:lnTo>
                <a:lnTo>
                  <a:pt x="1937697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963275">
            <a:off x="6385803" y="8276035"/>
            <a:ext cx="1902709" cy="1075895"/>
          </a:xfrm>
          <a:custGeom>
            <a:avLst/>
            <a:gdLst/>
            <a:ahLst/>
            <a:cxnLst/>
            <a:rect r="r" b="b" t="t" l="l"/>
            <a:pathLst>
              <a:path h="1075895" w="1902709">
                <a:moveTo>
                  <a:pt x="0" y="0"/>
                </a:moveTo>
                <a:lnTo>
                  <a:pt x="1902709" y="0"/>
                </a:lnTo>
                <a:lnTo>
                  <a:pt x="1902709" y="1075895"/>
                </a:lnTo>
                <a:lnTo>
                  <a:pt x="0" y="107589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9144000" y="3722993"/>
            <a:ext cx="9924541" cy="5535307"/>
            <a:chOff x="0" y="0"/>
            <a:chExt cx="2613871" cy="145785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613871" cy="1457858"/>
            </a:xfrm>
            <a:custGeom>
              <a:avLst/>
              <a:gdLst/>
              <a:ahLst/>
              <a:cxnLst/>
              <a:rect r="r" b="b" t="t" l="l"/>
              <a:pathLst>
                <a:path h="1457858" w="2613871">
                  <a:moveTo>
                    <a:pt x="39784" y="0"/>
                  </a:moveTo>
                  <a:lnTo>
                    <a:pt x="2574087" y="0"/>
                  </a:lnTo>
                  <a:cubicBezTo>
                    <a:pt x="2596059" y="0"/>
                    <a:pt x="2613871" y="17812"/>
                    <a:pt x="2613871" y="39784"/>
                  </a:cubicBezTo>
                  <a:lnTo>
                    <a:pt x="2613871" y="1418074"/>
                  </a:lnTo>
                  <a:cubicBezTo>
                    <a:pt x="2613871" y="1428626"/>
                    <a:pt x="2609679" y="1438745"/>
                    <a:pt x="2602218" y="1446206"/>
                  </a:cubicBezTo>
                  <a:cubicBezTo>
                    <a:pt x="2594758" y="1453667"/>
                    <a:pt x="2584638" y="1457858"/>
                    <a:pt x="2574087" y="1457858"/>
                  </a:cubicBezTo>
                  <a:lnTo>
                    <a:pt x="39784" y="1457858"/>
                  </a:lnTo>
                  <a:cubicBezTo>
                    <a:pt x="29233" y="1457858"/>
                    <a:pt x="19113" y="1453667"/>
                    <a:pt x="11652" y="1446206"/>
                  </a:cubicBezTo>
                  <a:cubicBezTo>
                    <a:pt x="4192" y="1438745"/>
                    <a:pt x="0" y="1428626"/>
                    <a:pt x="0" y="1418074"/>
                  </a:cubicBezTo>
                  <a:lnTo>
                    <a:pt x="0" y="39784"/>
                  </a:lnTo>
                  <a:cubicBezTo>
                    <a:pt x="0" y="29233"/>
                    <a:pt x="4192" y="19113"/>
                    <a:pt x="11652" y="11652"/>
                  </a:cubicBezTo>
                  <a:cubicBezTo>
                    <a:pt x="19113" y="4192"/>
                    <a:pt x="29233" y="0"/>
                    <a:pt x="3978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613871" cy="14959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9716278" y="3944797"/>
            <a:ext cx="7377562" cy="5536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9270" indent="-319635" lvl="1">
              <a:lnSpc>
                <a:spcPts val="3997"/>
              </a:lnSpc>
              <a:buFont typeface="Arial"/>
              <a:buChar char="•"/>
            </a:pPr>
            <a:r>
              <a:rPr lang="en-US" sz="2960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M</a:t>
            </a:r>
            <a:r>
              <a:rPr lang="en-US" sz="2960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anaging imbalanced data (some diseases have fewer symptoms &amp; ranking system).</a:t>
            </a:r>
          </a:p>
          <a:p>
            <a:pPr algn="l" marL="639270" indent="-319635" lvl="1">
              <a:lnSpc>
                <a:spcPts val="3997"/>
              </a:lnSpc>
              <a:buFont typeface="Arial"/>
              <a:buChar char="•"/>
            </a:pPr>
            <a:r>
              <a:rPr lang="en-US" sz="2960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Choosing model complexity (not overfitting on mock patients).</a:t>
            </a:r>
          </a:p>
          <a:p>
            <a:pPr algn="l" marL="639270" indent="-319635" lvl="1">
              <a:lnSpc>
                <a:spcPts val="3997"/>
              </a:lnSpc>
              <a:buFont typeface="Arial"/>
              <a:buChar char="•"/>
            </a:pPr>
            <a:r>
              <a:rPr lang="en-US" sz="2960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Cross-environment compatibility (TensorFlow versions, Python versions).</a:t>
            </a:r>
          </a:p>
          <a:p>
            <a:pPr algn="l" marL="639270" indent="-319635" lvl="1">
              <a:lnSpc>
                <a:spcPts val="3997"/>
              </a:lnSpc>
              <a:buFont typeface="Arial"/>
              <a:buChar char="•"/>
            </a:pPr>
            <a:r>
              <a:rPr lang="en-US" sz="2960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Backend and frontend integration (CORS, API security).</a:t>
            </a:r>
          </a:p>
          <a:p>
            <a:pPr algn="l">
              <a:lnSpc>
                <a:spcPts val="3727"/>
              </a:lnSpc>
            </a:pPr>
          </a:p>
          <a:p>
            <a:pPr algn="l">
              <a:lnSpc>
                <a:spcPts val="3727"/>
              </a:lnSpc>
            </a:pPr>
          </a:p>
        </p:txBody>
      </p:sp>
      <p:grpSp>
        <p:nvGrpSpPr>
          <p:cNvPr name="Group 14" id="14"/>
          <p:cNvGrpSpPr/>
          <p:nvPr/>
        </p:nvGrpSpPr>
        <p:grpSpPr>
          <a:xfrm rot="0">
            <a:off x="9144000" y="1713337"/>
            <a:ext cx="6753525" cy="1279376"/>
            <a:chOff x="0" y="0"/>
            <a:chExt cx="1778706" cy="33695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778706" cy="336955"/>
            </a:xfrm>
            <a:custGeom>
              <a:avLst/>
              <a:gdLst/>
              <a:ahLst/>
              <a:cxnLst/>
              <a:rect r="r" b="b" t="t" l="l"/>
              <a:pathLst>
                <a:path h="336955" w="1778706">
                  <a:moveTo>
                    <a:pt x="58464" y="0"/>
                  </a:moveTo>
                  <a:lnTo>
                    <a:pt x="1720242" y="0"/>
                  </a:lnTo>
                  <a:cubicBezTo>
                    <a:pt x="1735748" y="0"/>
                    <a:pt x="1750618" y="6160"/>
                    <a:pt x="1761582" y="17124"/>
                  </a:cubicBezTo>
                  <a:cubicBezTo>
                    <a:pt x="1772547" y="28088"/>
                    <a:pt x="1778706" y="42958"/>
                    <a:pt x="1778706" y="58464"/>
                  </a:cubicBezTo>
                  <a:lnTo>
                    <a:pt x="1778706" y="278491"/>
                  </a:lnTo>
                  <a:cubicBezTo>
                    <a:pt x="1778706" y="293997"/>
                    <a:pt x="1772547" y="308867"/>
                    <a:pt x="1761582" y="319831"/>
                  </a:cubicBezTo>
                  <a:cubicBezTo>
                    <a:pt x="1750618" y="330795"/>
                    <a:pt x="1735748" y="336955"/>
                    <a:pt x="1720242" y="336955"/>
                  </a:cubicBezTo>
                  <a:lnTo>
                    <a:pt x="58464" y="336955"/>
                  </a:lnTo>
                  <a:cubicBezTo>
                    <a:pt x="42958" y="336955"/>
                    <a:pt x="28088" y="330795"/>
                    <a:pt x="17124" y="319831"/>
                  </a:cubicBezTo>
                  <a:cubicBezTo>
                    <a:pt x="6160" y="308867"/>
                    <a:pt x="0" y="293997"/>
                    <a:pt x="0" y="278491"/>
                  </a:cubicBezTo>
                  <a:lnTo>
                    <a:pt x="0" y="58464"/>
                  </a:lnTo>
                  <a:cubicBezTo>
                    <a:pt x="0" y="42958"/>
                    <a:pt x="6160" y="28088"/>
                    <a:pt x="17124" y="17124"/>
                  </a:cubicBezTo>
                  <a:cubicBezTo>
                    <a:pt x="28088" y="6160"/>
                    <a:pt x="42958" y="0"/>
                    <a:pt x="5846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778706" cy="3750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9716278" y="1921811"/>
            <a:ext cx="5785942" cy="885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17"/>
              </a:lnSpc>
            </a:pPr>
            <a:r>
              <a:rPr lang="en-US" sz="5409" b="true">
                <a:solidFill>
                  <a:srgbClr val="F3C39E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Challenges Faced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C39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69646"/>
            <a:ext cx="5337594" cy="4114800"/>
          </a:xfrm>
          <a:custGeom>
            <a:avLst/>
            <a:gdLst/>
            <a:ahLst/>
            <a:cxnLst/>
            <a:rect r="r" b="b" t="t" l="l"/>
            <a:pathLst>
              <a:path h="4114800" w="5337594">
                <a:moveTo>
                  <a:pt x="0" y="0"/>
                </a:moveTo>
                <a:lnTo>
                  <a:pt x="5337594" y="0"/>
                </a:lnTo>
                <a:lnTo>
                  <a:pt x="53375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619012">
            <a:off x="14330311" y="327024"/>
            <a:ext cx="3957689" cy="4114800"/>
          </a:xfrm>
          <a:custGeom>
            <a:avLst/>
            <a:gdLst/>
            <a:ahLst/>
            <a:cxnLst/>
            <a:rect r="r" b="b" t="t" l="l"/>
            <a:pathLst>
              <a:path h="4114800" w="3957689">
                <a:moveTo>
                  <a:pt x="0" y="0"/>
                </a:moveTo>
                <a:lnTo>
                  <a:pt x="3957689" y="0"/>
                </a:lnTo>
                <a:lnTo>
                  <a:pt x="39576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78378" y="6585533"/>
            <a:ext cx="3261914" cy="4114800"/>
          </a:xfrm>
          <a:custGeom>
            <a:avLst/>
            <a:gdLst/>
            <a:ahLst/>
            <a:cxnLst/>
            <a:rect r="r" b="b" t="t" l="l"/>
            <a:pathLst>
              <a:path h="4114800" w="3261914">
                <a:moveTo>
                  <a:pt x="0" y="0"/>
                </a:moveTo>
                <a:lnTo>
                  <a:pt x="3261914" y="0"/>
                </a:lnTo>
                <a:lnTo>
                  <a:pt x="3261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589943" y="3660918"/>
            <a:ext cx="8262668" cy="5241002"/>
            <a:chOff x="0" y="0"/>
            <a:chExt cx="2176176" cy="138034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76176" cy="1380346"/>
            </a:xfrm>
            <a:custGeom>
              <a:avLst/>
              <a:gdLst/>
              <a:ahLst/>
              <a:cxnLst/>
              <a:rect r="r" b="b" t="t" l="l"/>
              <a:pathLst>
                <a:path h="1380346" w="2176176">
                  <a:moveTo>
                    <a:pt x="47786" y="0"/>
                  </a:moveTo>
                  <a:lnTo>
                    <a:pt x="2128390" y="0"/>
                  </a:lnTo>
                  <a:cubicBezTo>
                    <a:pt x="2154781" y="0"/>
                    <a:pt x="2176176" y="21394"/>
                    <a:pt x="2176176" y="47786"/>
                  </a:cubicBezTo>
                  <a:lnTo>
                    <a:pt x="2176176" y="1332560"/>
                  </a:lnTo>
                  <a:cubicBezTo>
                    <a:pt x="2176176" y="1345234"/>
                    <a:pt x="2171141" y="1357388"/>
                    <a:pt x="2162180" y="1366350"/>
                  </a:cubicBezTo>
                  <a:cubicBezTo>
                    <a:pt x="2153218" y="1375312"/>
                    <a:pt x="2141064" y="1380346"/>
                    <a:pt x="2128390" y="1380346"/>
                  </a:cubicBezTo>
                  <a:lnTo>
                    <a:pt x="47786" y="1380346"/>
                  </a:lnTo>
                  <a:cubicBezTo>
                    <a:pt x="21394" y="1380346"/>
                    <a:pt x="0" y="1358952"/>
                    <a:pt x="0" y="1332560"/>
                  </a:cubicBezTo>
                  <a:lnTo>
                    <a:pt x="0" y="47786"/>
                  </a:lnTo>
                  <a:cubicBezTo>
                    <a:pt x="0" y="21394"/>
                    <a:pt x="21394" y="0"/>
                    <a:pt x="4778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176176" cy="14184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743132" y="6281419"/>
            <a:ext cx="3688357" cy="4114800"/>
          </a:xfrm>
          <a:custGeom>
            <a:avLst/>
            <a:gdLst/>
            <a:ahLst/>
            <a:cxnLst/>
            <a:rect r="r" b="b" t="t" l="l"/>
            <a:pathLst>
              <a:path h="4114800" w="3688357">
                <a:moveTo>
                  <a:pt x="0" y="0"/>
                </a:moveTo>
                <a:lnTo>
                  <a:pt x="3688357" y="0"/>
                </a:lnTo>
                <a:lnTo>
                  <a:pt x="368835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9417467" y="3660918"/>
            <a:ext cx="8365801" cy="5241002"/>
            <a:chOff x="0" y="0"/>
            <a:chExt cx="2203339" cy="138034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203339" cy="1380346"/>
            </a:xfrm>
            <a:custGeom>
              <a:avLst/>
              <a:gdLst/>
              <a:ahLst/>
              <a:cxnLst/>
              <a:rect r="r" b="b" t="t" l="l"/>
              <a:pathLst>
                <a:path h="1380346" w="2203339">
                  <a:moveTo>
                    <a:pt x="47197" y="0"/>
                  </a:moveTo>
                  <a:lnTo>
                    <a:pt x="2156142" y="0"/>
                  </a:lnTo>
                  <a:cubicBezTo>
                    <a:pt x="2168659" y="0"/>
                    <a:pt x="2180664" y="4972"/>
                    <a:pt x="2189515" y="13824"/>
                  </a:cubicBezTo>
                  <a:cubicBezTo>
                    <a:pt x="2198366" y="22675"/>
                    <a:pt x="2203339" y="34679"/>
                    <a:pt x="2203339" y="47197"/>
                  </a:cubicBezTo>
                  <a:lnTo>
                    <a:pt x="2203339" y="1333150"/>
                  </a:lnTo>
                  <a:cubicBezTo>
                    <a:pt x="2203339" y="1345667"/>
                    <a:pt x="2198366" y="1357671"/>
                    <a:pt x="2189515" y="1366523"/>
                  </a:cubicBezTo>
                  <a:cubicBezTo>
                    <a:pt x="2180664" y="1375374"/>
                    <a:pt x="2168659" y="1380346"/>
                    <a:pt x="2156142" y="1380346"/>
                  </a:cubicBezTo>
                  <a:lnTo>
                    <a:pt x="47197" y="1380346"/>
                  </a:lnTo>
                  <a:cubicBezTo>
                    <a:pt x="21131" y="1380346"/>
                    <a:pt x="0" y="1359215"/>
                    <a:pt x="0" y="1333150"/>
                  </a:cubicBezTo>
                  <a:lnTo>
                    <a:pt x="0" y="47197"/>
                  </a:lnTo>
                  <a:cubicBezTo>
                    <a:pt x="0" y="34679"/>
                    <a:pt x="4972" y="22675"/>
                    <a:pt x="13824" y="13824"/>
                  </a:cubicBezTo>
                  <a:cubicBezTo>
                    <a:pt x="22675" y="4972"/>
                    <a:pt x="34679" y="0"/>
                    <a:pt x="4719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203339" cy="14184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581011" y="2668636"/>
            <a:ext cx="6237275" cy="1395678"/>
            <a:chOff x="0" y="0"/>
            <a:chExt cx="1642739" cy="36758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42739" cy="367586"/>
            </a:xfrm>
            <a:custGeom>
              <a:avLst/>
              <a:gdLst/>
              <a:ahLst/>
              <a:cxnLst/>
              <a:rect r="r" b="b" t="t" l="l"/>
              <a:pathLst>
                <a:path h="367586" w="1642739">
                  <a:moveTo>
                    <a:pt x="63303" y="0"/>
                  </a:moveTo>
                  <a:lnTo>
                    <a:pt x="1579436" y="0"/>
                  </a:lnTo>
                  <a:cubicBezTo>
                    <a:pt x="1614398" y="0"/>
                    <a:pt x="1642739" y="28342"/>
                    <a:pt x="1642739" y="63303"/>
                  </a:cubicBezTo>
                  <a:lnTo>
                    <a:pt x="1642739" y="304283"/>
                  </a:lnTo>
                  <a:cubicBezTo>
                    <a:pt x="1642739" y="339244"/>
                    <a:pt x="1614398" y="367586"/>
                    <a:pt x="1579436" y="367586"/>
                  </a:cubicBezTo>
                  <a:lnTo>
                    <a:pt x="63303" y="367586"/>
                  </a:lnTo>
                  <a:cubicBezTo>
                    <a:pt x="28342" y="367586"/>
                    <a:pt x="0" y="339244"/>
                    <a:pt x="0" y="304283"/>
                  </a:cubicBezTo>
                  <a:lnTo>
                    <a:pt x="0" y="63303"/>
                  </a:lnTo>
                  <a:cubicBezTo>
                    <a:pt x="0" y="28342"/>
                    <a:pt x="28342" y="0"/>
                    <a:pt x="63303" y="0"/>
                  </a:cubicBezTo>
                  <a:close/>
                </a:path>
              </a:pathLst>
            </a:custGeom>
            <a:solidFill>
              <a:srgbClr val="FFFFFF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642739" cy="4056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602640" y="2668636"/>
            <a:ext cx="6237275" cy="1395678"/>
            <a:chOff x="0" y="0"/>
            <a:chExt cx="1642739" cy="36758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642739" cy="367586"/>
            </a:xfrm>
            <a:custGeom>
              <a:avLst/>
              <a:gdLst/>
              <a:ahLst/>
              <a:cxnLst/>
              <a:rect r="r" b="b" t="t" l="l"/>
              <a:pathLst>
                <a:path h="367586" w="1642739">
                  <a:moveTo>
                    <a:pt x="63303" y="0"/>
                  </a:moveTo>
                  <a:lnTo>
                    <a:pt x="1579436" y="0"/>
                  </a:lnTo>
                  <a:cubicBezTo>
                    <a:pt x="1614398" y="0"/>
                    <a:pt x="1642739" y="28342"/>
                    <a:pt x="1642739" y="63303"/>
                  </a:cubicBezTo>
                  <a:lnTo>
                    <a:pt x="1642739" y="304283"/>
                  </a:lnTo>
                  <a:cubicBezTo>
                    <a:pt x="1642739" y="339244"/>
                    <a:pt x="1614398" y="367586"/>
                    <a:pt x="1579436" y="367586"/>
                  </a:cubicBezTo>
                  <a:lnTo>
                    <a:pt x="63303" y="367586"/>
                  </a:lnTo>
                  <a:cubicBezTo>
                    <a:pt x="28342" y="367586"/>
                    <a:pt x="0" y="339244"/>
                    <a:pt x="0" y="304283"/>
                  </a:cubicBezTo>
                  <a:lnTo>
                    <a:pt x="0" y="63303"/>
                  </a:lnTo>
                  <a:cubicBezTo>
                    <a:pt x="0" y="28342"/>
                    <a:pt x="28342" y="0"/>
                    <a:pt x="63303" y="0"/>
                  </a:cubicBezTo>
                  <a:close/>
                </a:path>
              </a:pathLst>
            </a:custGeom>
            <a:solidFill>
              <a:srgbClr val="FFFFFF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642739" cy="4056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602640" y="4470146"/>
            <a:ext cx="6237275" cy="4431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7681" indent="-308840" lvl="1">
              <a:lnSpc>
                <a:spcPts val="3862"/>
              </a:lnSpc>
              <a:buFont typeface="Arial"/>
              <a:buChar char="•"/>
            </a:pPr>
            <a:r>
              <a:rPr lang="en-US" sz="2860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B</a:t>
            </a:r>
            <a:r>
              <a:rPr lang="en-US" sz="2860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uilding and serving a deep learning model in a real-world app.</a:t>
            </a:r>
          </a:p>
          <a:p>
            <a:pPr algn="l" marL="617681" indent="-308840" lvl="1">
              <a:lnSpc>
                <a:spcPts val="3862"/>
              </a:lnSpc>
              <a:buFont typeface="Arial"/>
              <a:buChar char="•"/>
            </a:pPr>
            <a:r>
              <a:rPr lang="en-US" sz="2860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Handling full-stack architecture (frontend, backend, model).</a:t>
            </a:r>
          </a:p>
          <a:p>
            <a:pPr algn="l" marL="617681" indent="-308840" lvl="1">
              <a:lnSpc>
                <a:spcPts val="3862"/>
              </a:lnSpc>
              <a:buFont typeface="Arial"/>
              <a:buChar char="•"/>
            </a:pPr>
            <a:r>
              <a:rPr lang="en-US" sz="2860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Team collaboration with Google Colab.</a:t>
            </a:r>
          </a:p>
          <a:p>
            <a:pPr algn="l" marL="617681" indent="-308840" lvl="1">
              <a:lnSpc>
                <a:spcPts val="3862"/>
              </a:lnSpc>
              <a:buFont typeface="Arial"/>
              <a:buChar char="•"/>
            </a:pPr>
            <a:r>
              <a:rPr lang="en-US" sz="2860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Importance of user-centered design for health-related apps.</a:t>
            </a:r>
          </a:p>
          <a:p>
            <a:pPr algn="l">
              <a:lnSpc>
                <a:spcPts val="3862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10206957" y="4451096"/>
            <a:ext cx="6985382" cy="4135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8065" indent="-324033" lvl="1">
              <a:lnSpc>
                <a:spcPts val="4052"/>
              </a:lnSpc>
              <a:buFont typeface="Arial"/>
              <a:buChar char="•"/>
            </a:pPr>
            <a:r>
              <a:rPr lang="en-US" sz="3001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Train on real patient data (if available) for even better accuracy.</a:t>
            </a:r>
          </a:p>
          <a:p>
            <a:pPr algn="l" marL="648065" indent="-324033" lvl="1">
              <a:lnSpc>
                <a:spcPts val="4052"/>
              </a:lnSpc>
              <a:buFont typeface="Arial"/>
              <a:buChar char="•"/>
            </a:pPr>
            <a:r>
              <a:rPr lang="en-US" sz="3001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Add ranking for better predictions</a:t>
            </a:r>
          </a:p>
          <a:p>
            <a:pPr algn="l" marL="648065" indent="-324033" lvl="1">
              <a:lnSpc>
                <a:spcPts val="4052"/>
              </a:lnSpc>
              <a:buFont typeface="Arial"/>
              <a:buChar char="•"/>
            </a:pPr>
            <a:r>
              <a:rPr lang="en-US" sz="3001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Deploy to cloud server (AWS/GCP) for public use.</a:t>
            </a:r>
          </a:p>
          <a:p>
            <a:pPr algn="l" marL="648065" indent="-324033" lvl="1">
              <a:lnSpc>
                <a:spcPts val="4052"/>
              </a:lnSpc>
              <a:buFont typeface="Arial"/>
              <a:buChar char="•"/>
            </a:pPr>
            <a:r>
              <a:rPr lang="en-US" sz="3001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Add user accounts and prediction history saving.</a:t>
            </a:r>
          </a:p>
          <a:p>
            <a:pPr algn="l">
              <a:lnSpc>
                <a:spcPts val="4052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2186243" y="2890312"/>
            <a:ext cx="5070069" cy="885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17"/>
              </a:lnSpc>
            </a:pPr>
            <a:r>
              <a:rPr lang="en-US" sz="5409" b="true">
                <a:solidFill>
                  <a:srgbClr val="F3C39E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Key  Learnings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364518" y="2890312"/>
            <a:ext cx="4670260" cy="885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17"/>
              </a:lnSpc>
            </a:pPr>
            <a:r>
              <a:rPr lang="en-US" sz="5409" b="true">
                <a:solidFill>
                  <a:srgbClr val="F3C39E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Next Steps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DAGlGOXkpWo</dc:identifier>
  <dcterms:modified xsi:type="dcterms:W3CDTF">2011-08-01T06:04:30Z</dcterms:modified>
  <cp:revision>1</cp:revision>
  <dc:title>Project 4: Slides</dc:title>
</cp:coreProperties>
</file>