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8" r:id="rId2"/>
    <p:sldId id="290" r:id="rId3"/>
    <p:sldId id="369" r:id="rId4"/>
    <p:sldId id="371" r:id="rId5"/>
    <p:sldId id="372" r:id="rId6"/>
    <p:sldId id="345" r:id="rId7"/>
    <p:sldId id="356" r:id="rId8"/>
    <p:sldId id="355" r:id="rId9"/>
    <p:sldId id="368" r:id="rId10"/>
    <p:sldId id="334" r:id="rId11"/>
    <p:sldId id="335" r:id="rId12"/>
    <p:sldId id="336" r:id="rId13"/>
    <p:sldId id="370" r:id="rId14"/>
    <p:sldId id="343" r:id="rId15"/>
    <p:sldId id="316" r:id="rId16"/>
    <p:sldId id="337" r:id="rId17"/>
    <p:sldId id="339" r:id="rId18"/>
    <p:sldId id="341" r:id="rId19"/>
    <p:sldId id="340" r:id="rId20"/>
    <p:sldId id="344" r:id="rId21"/>
    <p:sldId id="373" r:id="rId22"/>
    <p:sldId id="374" r:id="rId23"/>
    <p:sldId id="347" r:id="rId24"/>
    <p:sldId id="349" r:id="rId25"/>
    <p:sldId id="350" r:id="rId26"/>
    <p:sldId id="348" r:id="rId27"/>
    <p:sldId id="351" r:id="rId28"/>
    <p:sldId id="352" r:id="rId29"/>
    <p:sldId id="353" r:id="rId30"/>
    <p:sldId id="329" r:id="rId31"/>
    <p:sldId id="327" r:id="rId32"/>
    <p:sldId id="295" r:id="rId33"/>
    <p:sldId id="333" r:id="rId34"/>
    <p:sldId id="30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C352AD-9A3A-41BE-BAC1-D7C22FF5B6DB}">
          <p14:sldIdLst>
            <p14:sldId id="258"/>
            <p14:sldId id="290"/>
            <p14:sldId id="369"/>
            <p14:sldId id="371"/>
            <p14:sldId id="372"/>
            <p14:sldId id="345"/>
            <p14:sldId id="356"/>
            <p14:sldId id="355"/>
            <p14:sldId id="368"/>
            <p14:sldId id="334"/>
            <p14:sldId id="335"/>
            <p14:sldId id="336"/>
            <p14:sldId id="370"/>
            <p14:sldId id="343"/>
            <p14:sldId id="316"/>
            <p14:sldId id="337"/>
            <p14:sldId id="339"/>
            <p14:sldId id="341"/>
            <p14:sldId id="340"/>
            <p14:sldId id="344"/>
            <p14:sldId id="373"/>
            <p14:sldId id="374"/>
            <p14:sldId id="347"/>
            <p14:sldId id="349"/>
            <p14:sldId id="350"/>
            <p14:sldId id="348"/>
            <p14:sldId id="351"/>
            <p14:sldId id="352"/>
            <p14:sldId id="353"/>
            <p14:sldId id="329"/>
            <p14:sldId id="327"/>
            <p14:sldId id="295"/>
            <p14:sldId id="333"/>
            <p14:sldId id="3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94291" autoAdjust="0"/>
  </p:normalViewPr>
  <p:slideViewPr>
    <p:cSldViewPr snapToGrid="0">
      <p:cViewPr varScale="1">
        <p:scale>
          <a:sx n="85" d="100"/>
          <a:sy n="85" d="100"/>
        </p:scale>
        <p:origin x="72"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BF844A-549D-4320-A9FA-F7E482FEA3CF}" type="datetimeFigureOut">
              <a:rPr lang="en-IN" smtClean="0"/>
              <a:t>07-06-2022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6308D3-2BF5-418E-BA14-1F4814A84344}" type="slidenum">
              <a:rPr lang="en-IN" smtClean="0"/>
              <a:t>‹#›</a:t>
            </a:fld>
            <a:endParaRPr lang="en-IN"/>
          </a:p>
        </p:txBody>
      </p:sp>
    </p:spTree>
    <p:extLst>
      <p:ext uri="{BB962C8B-B14F-4D97-AF65-F5344CB8AC3E}">
        <p14:creationId xmlns:p14="http://schemas.microsoft.com/office/powerpoint/2010/main" val="2920278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BF844A-549D-4320-A9FA-F7E482FEA3CF}" type="datetimeFigureOut">
              <a:rPr lang="en-IN" smtClean="0"/>
              <a:t>07-06-2022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6308D3-2BF5-418E-BA14-1F4814A84344}" type="slidenum">
              <a:rPr lang="en-IN" smtClean="0"/>
              <a:t>‹#›</a:t>
            </a:fld>
            <a:endParaRPr lang="en-IN"/>
          </a:p>
        </p:txBody>
      </p:sp>
    </p:spTree>
    <p:extLst>
      <p:ext uri="{BB962C8B-B14F-4D97-AF65-F5344CB8AC3E}">
        <p14:creationId xmlns:p14="http://schemas.microsoft.com/office/powerpoint/2010/main" val="2808323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BBF844A-549D-4320-A9FA-F7E482FEA3CF}" type="datetimeFigureOut">
              <a:rPr lang="en-IN" smtClean="0"/>
              <a:t>07-06-2022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6308D3-2BF5-418E-BA14-1F4814A84344}" type="slidenum">
              <a:rPr lang="en-IN" smtClean="0"/>
              <a:t>‹#›</a:t>
            </a:fld>
            <a:endParaRPr lang="en-IN"/>
          </a:p>
        </p:txBody>
      </p:sp>
    </p:spTree>
    <p:extLst>
      <p:ext uri="{BB962C8B-B14F-4D97-AF65-F5344CB8AC3E}">
        <p14:creationId xmlns:p14="http://schemas.microsoft.com/office/powerpoint/2010/main" val="1493346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BBF844A-549D-4320-A9FA-F7E482FEA3CF}" type="datetimeFigureOut">
              <a:rPr lang="en-IN" smtClean="0"/>
              <a:t>07-06-2022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6308D3-2BF5-418E-BA14-1F4814A8434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31711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BF844A-549D-4320-A9FA-F7E482FEA3CF}" type="datetimeFigureOut">
              <a:rPr lang="en-IN" smtClean="0"/>
              <a:t>07-06-2022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6308D3-2BF5-418E-BA14-1F4814A84344}" type="slidenum">
              <a:rPr lang="en-IN" smtClean="0"/>
              <a:t>‹#›</a:t>
            </a:fld>
            <a:endParaRPr lang="en-IN"/>
          </a:p>
        </p:txBody>
      </p:sp>
    </p:spTree>
    <p:extLst>
      <p:ext uri="{BB962C8B-B14F-4D97-AF65-F5344CB8AC3E}">
        <p14:creationId xmlns:p14="http://schemas.microsoft.com/office/powerpoint/2010/main" val="2130818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BBF844A-549D-4320-A9FA-F7E482FEA3CF}" type="datetimeFigureOut">
              <a:rPr lang="en-IN" smtClean="0"/>
              <a:t>07-06-2022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6308D3-2BF5-418E-BA14-1F4814A84344}" type="slidenum">
              <a:rPr lang="en-IN" smtClean="0"/>
              <a:t>‹#›</a:t>
            </a:fld>
            <a:endParaRPr lang="en-IN"/>
          </a:p>
        </p:txBody>
      </p:sp>
    </p:spTree>
    <p:extLst>
      <p:ext uri="{BB962C8B-B14F-4D97-AF65-F5344CB8AC3E}">
        <p14:creationId xmlns:p14="http://schemas.microsoft.com/office/powerpoint/2010/main" val="6348993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BBF844A-549D-4320-A9FA-F7E482FEA3CF}" type="datetimeFigureOut">
              <a:rPr lang="en-IN" smtClean="0"/>
              <a:t>07-06-2022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6308D3-2BF5-418E-BA14-1F4814A84344}" type="slidenum">
              <a:rPr lang="en-IN" smtClean="0"/>
              <a:t>‹#›</a:t>
            </a:fld>
            <a:endParaRPr lang="en-IN"/>
          </a:p>
        </p:txBody>
      </p:sp>
    </p:spTree>
    <p:extLst>
      <p:ext uri="{BB962C8B-B14F-4D97-AF65-F5344CB8AC3E}">
        <p14:creationId xmlns:p14="http://schemas.microsoft.com/office/powerpoint/2010/main" val="31396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F844A-549D-4320-A9FA-F7E482FEA3CF}" type="datetimeFigureOut">
              <a:rPr lang="en-IN" smtClean="0"/>
              <a:t>07-06-2022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6308D3-2BF5-418E-BA14-1F4814A84344}" type="slidenum">
              <a:rPr lang="en-IN" smtClean="0"/>
              <a:t>‹#›</a:t>
            </a:fld>
            <a:endParaRPr lang="en-IN"/>
          </a:p>
        </p:txBody>
      </p:sp>
    </p:spTree>
    <p:extLst>
      <p:ext uri="{BB962C8B-B14F-4D97-AF65-F5344CB8AC3E}">
        <p14:creationId xmlns:p14="http://schemas.microsoft.com/office/powerpoint/2010/main" val="3528000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F844A-549D-4320-A9FA-F7E482FEA3CF}" type="datetimeFigureOut">
              <a:rPr lang="en-IN" smtClean="0"/>
              <a:t>07-06-2022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6308D3-2BF5-418E-BA14-1F4814A84344}" type="slidenum">
              <a:rPr lang="en-IN" smtClean="0"/>
              <a:t>‹#›</a:t>
            </a:fld>
            <a:endParaRPr lang="en-IN"/>
          </a:p>
        </p:txBody>
      </p:sp>
    </p:spTree>
    <p:extLst>
      <p:ext uri="{BB962C8B-B14F-4D97-AF65-F5344CB8AC3E}">
        <p14:creationId xmlns:p14="http://schemas.microsoft.com/office/powerpoint/2010/main" val="1694003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BBF844A-549D-4320-A9FA-F7E482FEA3CF}" type="datetimeFigureOut">
              <a:rPr lang="en-IN" smtClean="0"/>
              <a:t>07-06-2022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6308D3-2BF5-418E-BA14-1F4814A84344}" type="slidenum">
              <a:rPr lang="en-IN" smtClean="0"/>
              <a:t>‹#›</a:t>
            </a:fld>
            <a:endParaRPr lang="en-IN"/>
          </a:p>
        </p:txBody>
      </p:sp>
    </p:spTree>
    <p:extLst>
      <p:ext uri="{BB962C8B-B14F-4D97-AF65-F5344CB8AC3E}">
        <p14:creationId xmlns:p14="http://schemas.microsoft.com/office/powerpoint/2010/main" val="422545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BF844A-549D-4320-A9FA-F7E482FEA3CF}" type="datetimeFigureOut">
              <a:rPr lang="en-IN" smtClean="0"/>
              <a:t>07-06-2022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6308D3-2BF5-418E-BA14-1F4814A84344}" type="slidenum">
              <a:rPr lang="en-IN" smtClean="0"/>
              <a:t>‹#›</a:t>
            </a:fld>
            <a:endParaRPr lang="en-IN"/>
          </a:p>
        </p:txBody>
      </p:sp>
    </p:spTree>
    <p:extLst>
      <p:ext uri="{BB962C8B-B14F-4D97-AF65-F5344CB8AC3E}">
        <p14:creationId xmlns:p14="http://schemas.microsoft.com/office/powerpoint/2010/main" val="1520932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BF844A-549D-4320-A9FA-F7E482FEA3CF}" type="datetimeFigureOut">
              <a:rPr lang="en-IN" smtClean="0"/>
              <a:t>07-06-2022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6308D3-2BF5-418E-BA14-1F4814A84344}" type="slidenum">
              <a:rPr lang="en-IN" smtClean="0"/>
              <a:t>‹#›</a:t>
            </a:fld>
            <a:endParaRPr lang="en-IN"/>
          </a:p>
        </p:txBody>
      </p:sp>
    </p:spTree>
    <p:extLst>
      <p:ext uri="{BB962C8B-B14F-4D97-AF65-F5344CB8AC3E}">
        <p14:creationId xmlns:p14="http://schemas.microsoft.com/office/powerpoint/2010/main" val="434518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BF844A-549D-4320-A9FA-F7E482FEA3CF}" type="datetimeFigureOut">
              <a:rPr lang="en-IN" smtClean="0"/>
              <a:t>07-06-2022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6308D3-2BF5-418E-BA14-1F4814A84344}" type="slidenum">
              <a:rPr lang="en-IN" smtClean="0"/>
              <a:t>‹#›</a:t>
            </a:fld>
            <a:endParaRPr lang="en-IN"/>
          </a:p>
        </p:txBody>
      </p:sp>
    </p:spTree>
    <p:extLst>
      <p:ext uri="{BB962C8B-B14F-4D97-AF65-F5344CB8AC3E}">
        <p14:creationId xmlns:p14="http://schemas.microsoft.com/office/powerpoint/2010/main" val="579545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BBF844A-549D-4320-A9FA-F7E482FEA3CF}" type="datetimeFigureOut">
              <a:rPr lang="en-IN" smtClean="0"/>
              <a:t>07-06-2022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B6308D3-2BF5-418E-BA14-1F4814A84344}" type="slidenum">
              <a:rPr lang="en-IN" smtClean="0"/>
              <a:t>‹#›</a:t>
            </a:fld>
            <a:endParaRPr lang="en-IN"/>
          </a:p>
        </p:txBody>
      </p:sp>
    </p:spTree>
    <p:extLst>
      <p:ext uri="{BB962C8B-B14F-4D97-AF65-F5344CB8AC3E}">
        <p14:creationId xmlns:p14="http://schemas.microsoft.com/office/powerpoint/2010/main" val="624231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BBF844A-549D-4320-A9FA-F7E482FEA3CF}" type="datetimeFigureOut">
              <a:rPr lang="en-IN" smtClean="0"/>
              <a:t>07-06-2022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B6308D3-2BF5-418E-BA14-1F4814A84344}" type="slidenum">
              <a:rPr lang="en-IN" smtClean="0"/>
              <a:t>‹#›</a:t>
            </a:fld>
            <a:endParaRPr lang="en-IN"/>
          </a:p>
        </p:txBody>
      </p:sp>
    </p:spTree>
    <p:extLst>
      <p:ext uri="{BB962C8B-B14F-4D97-AF65-F5344CB8AC3E}">
        <p14:creationId xmlns:p14="http://schemas.microsoft.com/office/powerpoint/2010/main" val="2903106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BBF844A-549D-4320-A9FA-F7E482FEA3CF}" type="datetimeFigureOut">
              <a:rPr lang="en-IN" smtClean="0"/>
              <a:t>07-06-2022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B6308D3-2BF5-418E-BA14-1F4814A84344}" type="slidenum">
              <a:rPr lang="en-IN" smtClean="0"/>
              <a:t>‹#›</a:t>
            </a:fld>
            <a:endParaRPr lang="en-IN"/>
          </a:p>
        </p:txBody>
      </p:sp>
    </p:spTree>
    <p:extLst>
      <p:ext uri="{BB962C8B-B14F-4D97-AF65-F5344CB8AC3E}">
        <p14:creationId xmlns:p14="http://schemas.microsoft.com/office/powerpoint/2010/main" val="2469593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BF844A-549D-4320-A9FA-F7E482FEA3CF}" type="datetimeFigureOut">
              <a:rPr lang="en-IN" smtClean="0"/>
              <a:t>07-06-2022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6308D3-2BF5-418E-BA14-1F4814A84344}" type="slidenum">
              <a:rPr lang="en-IN" smtClean="0"/>
              <a:t>‹#›</a:t>
            </a:fld>
            <a:endParaRPr lang="en-IN"/>
          </a:p>
        </p:txBody>
      </p:sp>
    </p:spTree>
    <p:extLst>
      <p:ext uri="{BB962C8B-B14F-4D97-AF65-F5344CB8AC3E}">
        <p14:creationId xmlns:p14="http://schemas.microsoft.com/office/powerpoint/2010/main" val="3391472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BBF844A-549D-4320-A9FA-F7E482FEA3CF}" type="datetimeFigureOut">
              <a:rPr lang="en-IN" smtClean="0"/>
              <a:t>07-06-2022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B6308D3-2BF5-418E-BA14-1F4814A84344}" type="slidenum">
              <a:rPr lang="en-IN" smtClean="0"/>
              <a:t>‹#›</a:t>
            </a:fld>
            <a:endParaRPr lang="en-IN"/>
          </a:p>
        </p:txBody>
      </p:sp>
    </p:spTree>
    <p:extLst>
      <p:ext uri="{BB962C8B-B14F-4D97-AF65-F5344CB8AC3E}">
        <p14:creationId xmlns:p14="http://schemas.microsoft.com/office/powerpoint/2010/main" val="351287010"/>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4.xml"/><Relationship Id="rId4" Type="http://schemas.openxmlformats.org/officeDocument/2006/relationships/image" Target="../media/image25.jpeg"/></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562BFB-8264-4205-8C48-FDA0A4945627}"/>
              </a:ext>
            </a:extLst>
          </p:cNvPr>
          <p:cNvSpPr>
            <a:spLocks noGrp="1"/>
          </p:cNvSpPr>
          <p:nvPr>
            <p:ph type="ctrTitle"/>
          </p:nvPr>
        </p:nvSpPr>
        <p:spPr>
          <a:xfrm>
            <a:off x="1892873" y="463758"/>
            <a:ext cx="8637073" cy="977621"/>
          </a:xfrm>
        </p:spPr>
        <p:txBody>
          <a:bodyPr>
            <a:normAutofit fontScale="90000"/>
          </a:bodyPr>
          <a:lstStyle/>
          <a:p>
            <a:pPr algn="ctr"/>
            <a:r>
              <a:rPr lang="en-US" sz="4000" b="1" dirty="0">
                <a:ln w="0"/>
                <a:solidFill>
                  <a:schemeClr val="accent1">
                    <a:lumMod val="60000"/>
                    <a:lumOff val="40000"/>
                  </a:schemeClr>
                </a:solidFill>
                <a:effectLst>
                  <a:outerShdw blurRad="38100" dist="19050" dir="2700000" algn="tl" rotWithShape="0">
                    <a:schemeClr val="dk1">
                      <a:alpha val="40000"/>
                    </a:schemeClr>
                  </a:outerShdw>
                </a:effectLst>
              </a:rPr>
              <a:t>W</a:t>
            </a:r>
            <a:r>
              <a:rPr lang="en-IN" sz="4000" b="1" dirty="0">
                <a:ln w="0"/>
                <a:solidFill>
                  <a:schemeClr val="accent1">
                    <a:lumMod val="60000"/>
                    <a:lumOff val="40000"/>
                  </a:schemeClr>
                </a:solidFill>
                <a:effectLst>
                  <a:outerShdw blurRad="38100" dist="19050" dir="2700000" algn="tl" rotWithShape="0">
                    <a:schemeClr val="dk1">
                      <a:alpha val="40000"/>
                    </a:schemeClr>
                  </a:outerShdw>
                </a:effectLst>
              </a:rPr>
              <a:t>ALCHAND COLLEGE OF ENGINEERING, SANGLI</a:t>
            </a:r>
            <a:endParaRPr lang="en-IN" sz="4000" b="1" cap="none" dirty="0">
              <a:ln w="9525">
                <a:solidFill>
                  <a:schemeClr val="bg1"/>
                </a:solidFill>
                <a:prstDash val="solid"/>
              </a:ln>
              <a:solidFill>
                <a:schemeClr val="accent1">
                  <a:lumMod val="60000"/>
                  <a:lumOff val="40000"/>
                </a:schemeClr>
              </a:solidFill>
              <a:effectLst>
                <a:outerShdw blurRad="12700" dist="38100" dir="2700000" algn="tl" rotWithShape="0">
                  <a:schemeClr val="bg1">
                    <a:lumMod val="50000"/>
                  </a:schemeClr>
                </a:outerShdw>
              </a:effectLst>
            </a:endParaRPr>
          </a:p>
        </p:txBody>
      </p:sp>
      <p:sp>
        <p:nvSpPr>
          <p:cNvPr id="3" name="Subtitle 2">
            <a:extLst>
              <a:ext uri="{FF2B5EF4-FFF2-40B4-BE49-F238E27FC236}">
                <a16:creationId xmlns:a16="http://schemas.microsoft.com/office/drawing/2014/main" xmlns="" id="{57B7F0FB-E7B4-435A-9E92-64B5C36D886E}"/>
              </a:ext>
            </a:extLst>
          </p:cNvPr>
          <p:cNvSpPr>
            <a:spLocks noGrp="1"/>
          </p:cNvSpPr>
          <p:nvPr>
            <p:ph type="subTitle" idx="1"/>
          </p:nvPr>
        </p:nvSpPr>
        <p:spPr>
          <a:xfrm>
            <a:off x="2992738" y="1626594"/>
            <a:ext cx="6437339" cy="977621"/>
          </a:xfrm>
        </p:spPr>
        <p:txBody>
          <a:bodyPr/>
          <a:lstStyle/>
          <a:p>
            <a:pPr algn="ctr"/>
            <a:r>
              <a:rPr lang="en-IN" b="1" u="sng" dirty="0">
                <a:solidFill>
                  <a:schemeClr val="tx1">
                    <a:lumMod val="85000"/>
                  </a:schemeClr>
                </a:solidFill>
              </a:rPr>
              <a:t>Department  of  Electrical  ENGINEERING</a:t>
            </a:r>
          </a:p>
        </p:txBody>
      </p:sp>
      <p:sp>
        <p:nvSpPr>
          <p:cNvPr id="4" name="TextBox 3">
            <a:extLst>
              <a:ext uri="{FF2B5EF4-FFF2-40B4-BE49-F238E27FC236}">
                <a16:creationId xmlns:a16="http://schemas.microsoft.com/office/drawing/2014/main" xmlns="" id="{59434138-3B85-4B0A-8565-873D49031323}"/>
              </a:ext>
            </a:extLst>
          </p:cNvPr>
          <p:cNvSpPr txBox="1"/>
          <p:nvPr/>
        </p:nvSpPr>
        <p:spPr>
          <a:xfrm>
            <a:off x="3261802" y="2583529"/>
            <a:ext cx="5668396" cy="1508105"/>
          </a:xfrm>
          <a:prstGeom prst="rect">
            <a:avLst/>
          </a:prstGeom>
          <a:noFill/>
        </p:spPr>
        <p:txBody>
          <a:bodyPr wrap="square" rtlCol="0">
            <a:spAutoFit/>
          </a:bodyPr>
          <a:lstStyle/>
          <a:p>
            <a:r>
              <a:rPr lang="en-IN" sz="2000" b="1" dirty="0">
                <a:solidFill>
                  <a:schemeClr val="accent1">
                    <a:lumMod val="40000"/>
                    <a:lumOff val="60000"/>
                  </a:schemeClr>
                </a:solidFill>
              </a:rPr>
              <a:t>                           </a:t>
            </a:r>
            <a:r>
              <a:rPr lang="en-IN" sz="2000" b="1" dirty="0">
                <a:solidFill>
                  <a:srgbClr val="FFC000"/>
                </a:solidFill>
              </a:rPr>
              <a:t>Project on:</a:t>
            </a:r>
          </a:p>
          <a:p>
            <a:pPr algn="ctr"/>
            <a:r>
              <a:rPr lang="en-US" sz="2400" b="1" dirty="0">
                <a:ea typeface="Calibri" panose="020F0502020204030204" pitchFamily="34" charset="0"/>
                <a:cs typeface="Times New Roman" panose="02020603050405020304" pitchFamily="18" charset="0"/>
              </a:rPr>
              <a:t>UNDERGROUND CABLE FAULT DETECTION SYSTEM</a:t>
            </a:r>
            <a:endParaRPr lang="en-IN" sz="2400" b="1" dirty="0">
              <a:ea typeface="Calibri" panose="020F0502020204030204" pitchFamily="34" charset="0"/>
              <a:cs typeface="Times New Roman" panose="02020603050405020304" pitchFamily="18" charset="0"/>
            </a:endParaRPr>
          </a:p>
          <a:p>
            <a:pPr algn="ctr"/>
            <a:endParaRPr lang="en-IN" sz="2400" b="1" dirty="0">
              <a:ln w="0"/>
              <a:solidFill>
                <a:schemeClr val="accent6">
                  <a:lumMod val="60000"/>
                  <a:lumOff val="40000"/>
                </a:schemeClr>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xmlns="" id="{9384E3FD-B8F8-48D3-8E84-5A2A680BA55E}"/>
              </a:ext>
            </a:extLst>
          </p:cNvPr>
          <p:cNvSpPr txBox="1"/>
          <p:nvPr/>
        </p:nvSpPr>
        <p:spPr>
          <a:xfrm>
            <a:off x="561624" y="4138799"/>
            <a:ext cx="4862228" cy="2185214"/>
          </a:xfrm>
          <a:prstGeom prst="rect">
            <a:avLst/>
          </a:prstGeom>
          <a:noFill/>
        </p:spPr>
        <p:txBody>
          <a:bodyPr wrap="none" rtlCol="0">
            <a:spAutoFit/>
          </a:bodyPr>
          <a:lstStyle/>
          <a:p>
            <a:r>
              <a:rPr lang="en-IN" b="1" dirty="0">
                <a:solidFill>
                  <a:srgbClr val="FFC000"/>
                </a:solidFill>
              </a:rPr>
              <a:t>Presented by:</a:t>
            </a:r>
          </a:p>
          <a:p>
            <a:endParaRPr lang="en-IN" b="1" dirty="0">
              <a:solidFill>
                <a:schemeClr val="tx1">
                  <a:lumMod val="85000"/>
                </a:schemeClr>
              </a:solidFill>
            </a:endParaRPr>
          </a:p>
          <a:p>
            <a:pPr marL="457200" indent="-457200" algn="ctr">
              <a:buSzPct val="90000"/>
              <a:buFont typeface="+mj-lt"/>
              <a:buAutoNum type="arabicPeriod"/>
            </a:pPr>
            <a:r>
              <a:rPr lang="en-IN" sz="2000" b="1" dirty="0">
                <a:solidFill>
                  <a:schemeClr val="tx1">
                    <a:lumMod val="85000"/>
                  </a:schemeClr>
                </a:solidFill>
              </a:rPr>
              <a:t>Yogiraj  Belsare (2018BTEEL00004)</a:t>
            </a:r>
          </a:p>
          <a:p>
            <a:pPr marL="457200" indent="-457200" algn="ctr">
              <a:buSzPct val="90000"/>
              <a:buFont typeface="+mj-lt"/>
              <a:buAutoNum type="arabicPeriod"/>
            </a:pPr>
            <a:r>
              <a:rPr lang="en-IN" sz="2000" b="1" dirty="0">
                <a:solidFill>
                  <a:schemeClr val="tx1">
                    <a:lumMod val="85000"/>
                  </a:schemeClr>
                </a:solidFill>
              </a:rPr>
              <a:t>Sangram Gore  (2018BTEEL00043)</a:t>
            </a:r>
          </a:p>
          <a:p>
            <a:pPr marL="457200" indent="-457200" algn="ctr">
              <a:buSzPct val="90000"/>
              <a:buFont typeface="+mj-lt"/>
              <a:buAutoNum type="arabicPeriod"/>
            </a:pPr>
            <a:r>
              <a:rPr lang="en-IN" sz="2000" b="1" dirty="0">
                <a:solidFill>
                  <a:schemeClr val="tx1">
                    <a:lumMod val="85000"/>
                  </a:schemeClr>
                </a:solidFill>
              </a:rPr>
              <a:t>Saurabh Patil     (2018BTEEL00074)</a:t>
            </a:r>
          </a:p>
          <a:p>
            <a:pPr marL="457200" indent="-457200" algn="ctr">
              <a:buSzPct val="90000"/>
              <a:buFont typeface="+mj-lt"/>
              <a:buAutoNum type="arabicPeriod"/>
            </a:pPr>
            <a:r>
              <a:rPr lang="en-IN" sz="2000" b="1" dirty="0">
                <a:solidFill>
                  <a:schemeClr val="tx1">
                    <a:lumMod val="85000"/>
                  </a:schemeClr>
                </a:solidFill>
              </a:rPr>
              <a:t>Sabzar Kumhhar (2019BTEEL00201)</a:t>
            </a:r>
          </a:p>
          <a:p>
            <a:pPr marL="457200" indent="-457200" algn="ctr">
              <a:buSzPct val="90000"/>
              <a:buFont typeface="+mj-lt"/>
              <a:buAutoNum type="arabicPeriod"/>
            </a:pPr>
            <a:r>
              <a:rPr lang="en-IN" sz="2000" b="1" dirty="0">
                <a:solidFill>
                  <a:schemeClr val="tx1">
                    <a:lumMod val="85000"/>
                  </a:schemeClr>
                </a:solidFill>
              </a:rPr>
              <a:t>Shrikant Birajdar (2019BTEEL00208)</a:t>
            </a:r>
          </a:p>
        </p:txBody>
      </p:sp>
      <p:sp>
        <p:nvSpPr>
          <p:cNvPr id="6" name="TextBox 5">
            <a:extLst>
              <a:ext uri="{FF2B5EF4-FFF2-40B4-BE49-F238E27FC236}">
                <a16:creationId xmlns:a16="http://schemas.microsoft.com/office/drawing/2014/main" xmlns="" id="{4305E727-4A89-4D89-B6B8-809FC3AA967C}"/>
              </a:ext>
            </a:extLst>
          </p:cNvPr>
          <p:cNvSpPr txBox="1"/>
          <p:nvPr/>
        </p:nvSpPr>
        <p:spPr>
          <a:xfrm>
            <a:off x="6730303" y="4305671"/>
            <a:ext cx="3613212" cy="1569660"/>
          </a:xfrm>
          <a:prstGeom prst="rect">
            <a:avLst/>
          </a:prstGeom>
          <a:noFill/>
        </p:spPr>
        <p:txBody>
          <a:bodyPr wrap="square" rtlCol="0">
            <a:spAutoFit/>
          </a:bodyPr>
          <a:lstStyle/>
          <a:p>
            <a:pPr algn="r"/>
            <a:r>
              <a:rPr lang="en-IN" b="1" dirty="0">
                <a:solidFill>
                  <a:srgbClr val="FFC000"/>
                </a:solidFill>
              </a:rPr>
              <a:t>Under the guidance of:</a:t>
            </a:r>
          </a:p>
          <a:p>
            <a:pPr algn="r"/>
            <a:endParaRPr lang="en-IN" b="1" dirty="0">
              <a:solidFill>
                <a:schemeClr val="accent1">
                  <a:lumMod val="40000"/>
                  <a:lumOff val="60000"/>
                </a:schemeClr>
              </a:solidFill>
            </a:endParaRPr>
          </a:p>
          <a:p>
            <a:pPr algn="r"/>
            <a:r>
              <a:rPr lang="en-IN" sz="2000" b="1" dirty="0">
                <a:solidFill>
                  <a:schemeClr val="tx1">
                    <a:lumMod val="85000"/>
                  </a:schemeClr>
                </a:solidFill>
              </a:rPr>
              <a:t>		</a:t>
            </a:r>
            <a:r>
              <a:rPr lang="en-US" altLang="en-US" sz="2000" dirty="0">
                <a:latin typeface="Baskerville Old Face" panose="02020602080505020303" pitchFamily="18" charset="0"/>
                <a:ea typeface="Calibri" panose="020F0502020204030204" pitchFamily="34" charset="0"/>
                <a:cs typeface="Times New Roman" panose="02020603050405020304" pitchFamily="18" charset="0"/>
              </a:rPr>
              <a:t> MRS. SABA SHAIKH (MAM)</a:t>
            </a:r>
          </a:p>
          <a:p>
            <a:pPr algn="r"/>
            <a:r>
              <a:rPr lang="en-IN" sz="2000" b="1" dirty="0">
                <a:solidFill>
                  <a:schemeClr val="tx1">
                    <a:lumMod val="85000"/>
                  </a:schemeClr>
                </a:solidFill>
              </a:rPr>
              <a:t>(Electrical Department)</a:t>
            </a:r>
          </a:p>
        </p:txBody>
      </p:sp>
      <p:pic>
        <p:nvPicPr>
          <p:cNvPr id="10" name="Picture 9">
            <a:extLst>
              <a:ext uri="{FF2B5EF4-FFF2-40B4-BE49-F238E27FC236}">
                <a16:creationId xmlns:a16="http://schemas.microsoft.com/office/drawing/2014/main" xmlns="" id="{9A7F25BB-B05E-4C42-B9B4-DD211120AD14}"/>
              </a:ext>
            </a:extLst>
          </p:cNvPr>
          <p:cNvPicPr>
            <a:picLocks noChangeAspect="1"/>
          </p:cNvPicPr>
          <p:nvPr/>
        </p:nvPicPr>
        <p:blipFill>
          <a:blip r:embed="rId2"/>
          <a:stretch>
            <a:fillRect/>
          </a:stretch>
        </p:blipFill>
        <p:spPr>
          <a:xfrm>
            <a:off x="479394" y="278543"/>
            <a:ext cx="2556072" cy="2007457"/>
          </a:xfrm>
          <a:prstGeom prst="rect">
            <a:avLst/>
          </a:prstGeom>
        </p:spPr>
      </p:pic>
    </p:spTree>
    <p:extLst>
      <p:ext uri="{BB962C8B-B14F-4D97-AF65-F5344CB8AC3E}">
        <p14:creationId xmlns:p14="http://schemas.microsoft.com/office/powerpoint/2010/main" val="2252442620"/>
      </p:ext>
    </p:extLst>
  </p:cSld>
  <p:clrMapOvr>
    <a:masterClrMapping/>
  </p:clrMapOvr>
  <mc:AlternateContent xmlns:mc="http://schemas.openxmlformats.org/markup-compatibility/2006" xmlns:p14="http://schemas.microsoft.com/office/powerpoint/2010/main">
    <mc:Choice Requires="p14">
      <p:transition p14:dur="0" advTm="21516"/>
    </mc:Choice>
    <mc:Fallback xmlns="">
      <p:transition advTm="2151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33478-E48D-4A8A-8BAB-5634BE869936}"/>
              </a:ext>
            </a:extLst>
          </p:cNvPr>
          <p:cNvSpPr>
            <a:spLocks noGrp="1"/>
          </p:cNvSpPr>
          <p:nvPr>
            <p:ph type="title"/>
          </p:nvPr>
        </p:nvSpPr>
        <p:spPr>
          <a:xfrm>
            <a:off x="646111" y="452718"/>
            <a:ext cx="10221914" cy="1400530"/>
          </a:xfrm>
        </p:spPr>
        <p:txBody>
          <a:bodyPr/>
          <a:lstStyle/>
          <a:p>
            <a:r>
              <a:rPr lang="en-IN" sz="4400" b="1" dirty="0">
                <a:latin typeface="Algerian" panose="04020705040A02060702" pitchFamily="82" charset="0"/>
              </a:rPr>
              <a:t>Present theories and </a:t>
            </a:r>
            <a:r>
              <a:rPr lang="en-IN" sz="4400" b="1" dirty="0" smtClean="0">
                <a:latin typeface="Algerian" panose="04020705040A02060702" pitchFamily="82" charset="0"/>
              </a:rPr>
              <a:t>practices:-</a:t>
            </a:r>
            <a:r>
              <a:rPr lang="en-IN" sz="4400" dirty="0"/>
              <a:t/>
            </a:r>
            <a:br>
              <a:rPr lang="en-IN" sz="4400" dirty="0"/>
            </a:br>
            <a:r>
              <a:rPr lang="en-IN" sz="4400" dirty="0"/>
              <a:t/>
            </a:r>
            <a:br>
              <a:rPr lang="en-IN" sz="4400" dirty="0"/>
            </a:br>
            <a:endParaRPr lang="en-IN" dirty="0"/>
          </a:p>
        </p:txBody>
      </p:sp>
      <p:sp>
        <p:nvSpPr>
          <p:cNvPr id="3" name="Content Placeholder 2">
            <a:extLst>
              <a:ext uri="{FF2B5EF4-FFF2-40B4-BE49-F238E27FC236}">
                <a16:creationId xmlns:a16="http://schemas.microsoft.com/office/drawing/2014/main" xmlns="" id="{A5287746-E37D-40F2-90FF-81E22630D3C8}"/>
              </a:ext>
            </a:extLst>
          </p:cNvPr>
          <p:cNvSpPr>
            <a:spLocks noGrp="1"/>
          </p:cNvSpPr>
          <p:nvPr>
            <p:ph sz="half" idx="1"/>
          </p:nvPr>
        </p:nvSpPr>
        <p:spPr>
          <a:xfrm>
            <a:off x="1103311" y="2060575"/>
            <a:ext cx="6297613" cy="968375"/>
          </a:xfrm>
        </p:spPr>
        <p:txBody>
          <a:bodyPr>
            <a:normAutofit/>
          </a:bodyPr>
          <a:lstStyle/>
          <a:p>
            <a:pPr marL="0" indent="0">
              <a:buNone/>
            </a:pPr>
            <a:r>
              <a:rPr lang="en-IN" sz="3200" dirty="0"/>
              <a:t>1-Cable thumping </a:t>
            </a:r>
            <a:r>
              <a:rPr lang="en-IN" sz="3200" dirty="0" smtClean="0"/>
              <a:t>method:-</a:t>
            </a:r>
            <a:endParaRPr lang="en-IN" sz="3200" dirty="0"/>
          </a:p>
          <a:p>
            <a:pPr marL="0" indent="0">
              <a:buNone/>
            </a:pPr>
            <a:endParaRPr lang="en-IN" sz="3200" dirty="0"/>
          </a:p>
        </p:txBody>
      </p:sp>
      <p:pic>
        <p:nvPicPr>
          <p:cNvPr id="4" name="Picture 3">
            <a:extLst>
              <a:ext uri="{FF2B5EF4-FFF2-40B4-BE49-F238E27FC236}">
                <a16:creationId xmlns:a16="http://schemas.microsoft.com/office/drawing/2014/main" xmlns="" id="{8533DC25-0652-4FF6-A122-6040DD36B1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406" y="3033357"/>
            <a:ext cx="7916319" cy="3419475"/>
          </a:xfrm>
          <a:prstGeom prst="rect">
            <a:avLst/>
          </a:prstGeom>
        </p:spPr>
      </p:pic>
    </p:spTree>
    <p:extLst>
      <p:ext uri="{BB962C8B-B14F-4D97-AF65-F5344CB8AC3E}">
        <p14:creationId xmlns:p14="http://schemas.microsoft.com/office/powerpoint/2010/main" val="2721921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6D407AD-BB5A-417F-9645-2061AF5FB378}"/>
              </a:ext>
            </a:extLst>
          </p:cNvPr>
          <p:cNvSpPr>
            <a:spLocks noGrp="1"/>
          </p:cNvSpPr>
          <p:nvPr>
            <p:ph type="title"/>
          </p:nvPr>
        </p:nvSpPr>
        <p:spPr/>
        <p:txBody>
          <a:bodyPr/>
          <a:lstStyle/>
          <a:p>
            <a:r>
              <a:rPr lang="en-IN" dirty="0"/>
              <a:t>2-Time domain </a:t>
            </a:r>
            <a:r>
              <a:rPr lang="en-IN" dirty="0" err="1" smtClean="0"/>
              <a:t>Reflectometer</a:t>
            </a:r>
            <a:r>
              <a:rPr lang="en-IN" dirty="0" smtClean="0"/>
              <a:t>:-</a:t>
            </a:r>
            <a:endParaRPr lang="en-IN" dirty="0"/>
          </a:p>
        </p:txBody>
      </p:sp>
      <p:pic>
        <p:nvPicPr>
          <p:cNvPr id="7" name="Picture 6">
            <a:extLst>
              <a:ext uri="{FF2B5EF4-FFF2-40B4-BE49-F238E27FC236}">
                <a16:creationId xmlns:a16="http://schemas.microsoft.com/office/drawing/2014/main" xmlns="" id="{B0DB1B36-78FD-4B52-8B26-2A3A67AC9C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6925" y="2028825"/>
            <a:ext cx="6115050" cy="3886200"/>
          </a:xfrm>
          <a:prstGeom prst="rect">
            <a:avLst/>
          </a:prstGeom>
        </p:spPr>
      </p:pic>
    </p:spTree>
    <p:extLst>
      <p:ext uri="{BB962C8B-B14F-4D97-AF65-F5344CB8AC3E}">
        <p14:creationId xmlns:p14="http://schemas.microsoft.com/office/powerpoint/2010/main" val="2011769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C9E2C9-1DC5-40FC-B324-739D3DC6E588}"/>
              </a:ext>
            </a:extLst>
          </p:cNvPr>
          <p:cNvSpPr>
            <a:spLocks noGrp="1"/>
          </p:cNvSpPr>
          <p:nvPr>
            <p:ph type="title"/>
          </p:nvPr>
        </p:nvSpPr>
        <p:spPr/>
        <p:txBody>
          <a:bodyPr/>
          <a:lstStyle/>
          <a:p>
            <a:r>
              <a:rPr lang="en-IN" sz="3200" dirty="0"/>
              <a:t>3- </a:t>
            </a:r>
            <a:r>
              <a:rPr lang="en-IN" sz="3200" dirty="0" err="1" smtClean="0"/>
              <a:t>Megger</a:t>
            </a:r>
            <a:r>
              <a:rPr lang="en-IN" sz="3200" dirty="0" smtClean="0"/>
              <a:t>:-</a:t>
            </a:r>
            <a:endParaRPr lang="en-IN" sz="3200" dirty="0"/>
          </a:p>
        </p:txBody>
      </p:sp>
      <p:pic>
        <p:nvPicPr>
          <p:cNvPr id="5" name="Picture 4">
            <a:extLst>
              <a:ext uri="{FF2B5EF4-FFF2-40B4-BE49-F238E27FC236}">
                <a16:creationId xmlns:a16="http://schemas.microsoft.com/office/drawing/2014/main" xmlns="" id="{75E37CFE-428E-43AD-AFD7-4A641EEB2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1166" y="1543296"/>
            <a:ext cx="6673532" cy="4262191"/>
          </a:xfrm>
          <a:prstGeom prst="rect">
            <a:avLst/>
          </a:prstGeom>
        </p:spPr>
      </p:pic>
    </p:spTree>
    <p:extLst>
      <p:ext uri="{BB962C8B-B14F-4D97-AF65-F5344CB8AC3E}">
        <p14:creationId xmlns:p14="http://schemas.microsoft.com/office/powerpoint/2010/main" val="389847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C6C201-E171-44FC-B12D-781A4718A569}"/>
              </a:ext>
            </a:extLst>
          </p:cNvPr>
          <p:cNvSpPr>
            <a:spLocks noGrp="1"/>
          </p:cNvSpPr>
          <p:nvPr>
            <p:ph type="title"/>
          </p:nvPr>
        </p:nvSpPr>
        <p:spPr/>
        <p:txBody>
          <a:bodyPr/>
          <a:lstStyle/>
          <a:p>
            <a:r>
              <a:rPr lang="en-IN" sz="3200" b="1" i="0" dirty="0">
                <a:solidFill>
                  <a:schemeClr val="tx1"/>
                </a:solidFill>
                <a:effectLst/>
                <a:latin typeface="sohne"/>
              </a:rPr>
              <a:t>4-High-voltage Radar </a:t>
            </a:r>
            <a:r>
              <a:rPr lang="en-IN" sz="3200" b="1" i="0" dirty="0" smtClean="0">
                <a:solidFill>
                  <a:schemeClr val="tx1"/>
                </a:solidFill>
                <a:effectLst/>
                <a:latin typeface="sohne"/>
              </a:rPr>
              <a:t>Method:-</a:t>
            </a:r>
            <a:r>
              <a:rPr lang="en-IN" b="1" i="0" dirty="0">
                <a:solidFill>
                  <a:schemeClr val="tx1"/>
                </a:solidFill>
                <a:effectLst/>
                <a:latin typeface="sohne"/>
              </a:rPr>
              <a:t/>
            </a:r>
            <a:br>
              <a:rPr lang="en-IN" b="1" i="0" dirty="0">
                <a:solidFill>
                  <a:schemeClr val="tx1"/>
                </a:solidFill>
                <a:effectLst/>
                <a:latin typeface="sohne"/>
              </a:rPr>
            </a:br>
            <a:endParaRPr lang="en-IN" dirty="0">
              <a:solidFill>
                <a:schemeClr val="tx1"/>
              </a:solidFill>
            </a:endParaRPr>
          </a:p>
        </p:txBody>
      </p:sp>
      <p:sp>
        <p:nvSpPr>
          <p:cNvPr id="6" name="TextBox 5">
            <a:extLst>
              <a:ext uri="{FF2B5EF4-FFF2-40B4-BE49-F238E27FC236}">
                <a16:creationId xmlns:a16="http://schemas.microsoft.com/office/drawing/2014/main" xmlns="" id="{3602559E-4454-402E-AEA7-CD80940D6F66}"/>
              </a:ext>
            </a:extLst>
          </p:cNvPr>
          <p:cNvSpPr txBox="1"/>
          <p:nvPr/>
        </p:nvSpPr>
        <p:spPr>
          <a:xfrm>
            <a:off x="942975" y="1853248"/>
            <a:ext cx="6096000" cy="1015663"/>
          </a:xfrm>
          <a:prstGeom prst="rect">
            <a:avLst/>
          </a:prstGeom>
          <a:noFill/>
        </p:spPr>
        <p:txBody>
          <a:bodyPr wrap="square">
            <a:spAutoFit/>
          </a:bodyPr>
          <a:lstStyle/>
          <a:p>
            <a:pPr algn="l"/>
            <a:r>
              <a:rPr lang="en-IN" sz="3000" b="1" i="0" dirty="0">
                <a:effectLst/>
                <a:latin typeface="Times New Roman" panose="02020603050405020304" pitchFamily="18" charset="0"/>
                <a:cs typeface="Times New Roman" panose="02020603050405020304" pitchFamily="18" charset="0"/>
              </a:rPr>
              <a:t>Arc Reflection </a:t>
            </a:r>
          </a:p>
          <a:p>
            <a:pPr algn="l"/>
            <a:endParaRPr lang="en-IN" sz="3000" b="1" i="0" dirty="0">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69FCF981-068E-47F5-877B-319ED2734749}"/>
              </a:ext>
            </a:extLst>
          </p:cNvPr>
          <p:cNvSpPr txBox="1"/>
          <p:nvPr/>
        </p:nvSpPr>
        <p:spPr>
          <a:xfrm>
            <a:off x="942975" y="2507347"/>
            <a:ext cx="6096000" cy="553998"/>
          </a:xfrm>
          <a:prstGeom prst="rect">
            <a:avLst/>
          </a:prstGeom>
          <a:noFill/>
        </p:spPr>
        <p:txBody>
          <a:bodyPr wrap="square">
            <a:spAutoFit/>
          </a:bodyPr>
          <a:lstStyle/>
          <a:p>
            <a:pPr algn="l"/>
            <a:r>
              <a:rPr lang="en-IN" sz="3000" b="1" i="0" dirty="0">
                <a:effectLst/>
                <a:latin typeface="Times New Roman" panose="02020603050405020304" pitchFamily="18" charset="0"/>
                <a:cs typeface="Times New Roman" panose="02020603050405020304" pitchFamily="18" charset="0"/>
              </a:rPr>
              <a:t>Surge Pulse Reflection Method </a:t>
            </a:r>
          </a:p>
        </p:txBody>
      </p:sp>
      <p:sp>
        <p:nvSpPr>
          <p:cNvPr id="10" name="TextBox 9">
            <a:extLst>
              <a:ext uri="{FF2B5EF4-FFF2-40B4-BE49-F238E27FC236}">
                <a16:creationId xmlns:a16="http://schemas.microsoft.com/office/drawing/2014/main" xmlns="" id="{DE4C36F0-C751-4C81-BAA7-2A0A51C07160}"/>
              </a:ext>
            </a:extLst>
          </p:cNvPr>
          <p:cNvSpPr txBox="1"/>
          <p:nvPr/>
        </p:nvSpPr>
        <p:spPr>
          <a:xfrm>
            <a:off x="942975" y="3170219"/>
            <a:ext cx="6372225" cy="553998"/>
          </a:xfrm>
          <a:prstGeom prst="rect">
            <a:avLst/>
          </a:prstGeom>
          <a:noFill/>
        </p:spPr>
        <p:txBody>
          <a:bodyPr wrap="square">
            <a:spAutoFit/>
          </a:bodyPr>
          <a:lstStyle/>
          <a:p>
            <a:pPr algn="l"/>
            <a:r>
              <a:rPr lang="en-IN" sz="3000" b="1" i="0" dirty="0">
                <a:effectLst/>
                <a:latin typeface="Times New Roman" panose="02020603050405020304" pitchFamily="18" charset="0"/>
                <a:cs typeface="Times New Roman" panose="02020603050405020304" pitchFamily="18" charset="0"/>
              </a:rPr>
              <a:t>The Voltage Pulse Reflection Method</a:t>
            </a:r>
          </a:p>
        </p:txBody>
      </p:sp>
    </p:spTree>
    <p:extLst>
      <p:ext uri="{BB962C8B-B14F-4D97-AF65-F5344CB8AC3E}">
        <p14:creationId xmlns:p14="http://schemas.microsoft.com/office/powerpoint/2010/main" val="1853430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3AC963BF-2217-4549-B90B-E6CD683C2156}"/>
              </a:ext>
            </a:extLst>
          </p:cNvPr>
          <p:cNvSpPr txBox="1"/>
          <p:nvPr/>
        </p:nvSpPr>
        <p:spPr>
          <a:xfrm>
            <a:off x="809624" y="1108362"/>
            <a:ext cx="8429625" cy="593304"/>
          </a:xfrm>
          <a:prstGeom prst="rect">
            <a:avLst/>
          </a:prstGeom>
          <a:noFill/>
        </p:spPr>
        <p:txBody>
          <a:bodyPr wrap="square">
            <a:spAutoFit/>
          </a:bodyPr>
          <a:lstStyle/>
          <a:p>
            <a:pPr marL="342900" lvl="0" indent="-342900" algn="just">
              <a:lnSpc>
                <a:spcPct val="107000"/>
              </a:lnSpc>
              <a:spcAft>
                <a:spcPts val="800"/>
              </a:spcAft>
              <a:buFont typeface="Wingdings" panose="05000000000000000000" pitchFamily="2" charset="2"/>
              <a:buChar char=""/>
            </a:pPr>
            <a:r>
              <a:rPr lang="en-IN" sz="3200" b="1" dirty="0">
                <a:solidFill>
                  <a:schemeClr val="tx1">
                    <a:lumMod val="95000"/>
                  </a:schemeClr>
                </a:solidFill>
                <a:effectLst/>
                <a:latin typeface="Times New Roman" panose="02020603050405020304" pitchFamily="18" charset="0"/>
                <a:ea typeface="Times New Roman" panose="02020603050405020304" pitchFamily="18" charset="0"/>
                <a:cs typeface="Mangal" panose="02040503050203030202" pitchFamily="18" charset="0"/>
              </a:rPr>
              <a:t>Why choose Arduino based </a:t>
            </a:r>
            <a:r>
              <a:rPr lang="en-IN" sz="3200" b="1" dirty="0" smtClean="0">
                <a:solidFill>
                  <a:schemeClr val="tx1">
                    <a:lumMod val="95000"/>
                  </a:schemeClr>
                </a:solidFill>
                <a:effectLst/>
                <a:latin typeface="Times New Roman" panose="02020603050405020304" pitchFamily="18" charset="0"/>
                <a:ea typeface="Times New Roman" panose="02020603050405020304" pitchFamily="18" charset="0"/>
                <a:cs typeface="Mangal" panose="02040503050203030202" pitchFamily="18" charset="0"/>
              </a:rPr>
              <a:t>fault detection:-</a:t>
            </a:r>
            <a:endParaRPr lang="en-IN" sz="32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8" name="TextBox 7">
            <a:extLst>
              <a:ext uri="{FF2B5EF4-FFF2-40B4-BE49-F238E27FC236}">
                <a16:creationId xmlns:a16="http://schemas.microsoft.com/office/drawing/2014/main" xmlns="" id="{B6A67575-49FE-4BB1-99F4-18D693ED7CCA}"/>
              </a:ext>
            </a:extLst>
          </p:cNvPr>
          <p:cNvSpPr txBox="1"/>
          <p:nvPr/>
        </p:nvSpPr>
        <p:spPr>
          <a:xfrm>
            <a:off x="1398549" y="2099759"/>
            <a:ext cx="6096000" cy="2153282"/>
          </a:xfrm>
          <a:prstGeom prst="rect">
            <a:avLst/>
          </a:prstGeom>
          <a:noFill/>
        </p:spPr>
        <p:txBody>
          <a:bodyPr wrap="square">
            <a:spAutoFit/>
          </a:bodyPr>
          <a:lstStyle/>
          <a:p>
            <a:pPr marL="742950" lvl="1" indent="-285750" algn="just">
              <a:lnSpc>
                <a:spcPct val="107000"/>
              </a:lnSpc>
              <a:buFont typeface="+mj-lt"/>
              <a:buAutoNum type="arabicParenR"/>
            </a:pPr>
            <a:r>
              <a:rPr lang="en-IN" sz="2400" b="1" dirty="0">
                <a:solidFill>
                  <a:schemeClr val="tx1">
                    <a:lumMod val="95000"/>
                  </a:schemeClr>
                </a:solidFill>
                <a:effectLst/>
                <a:latin typeface="Times New Roman" panose="02020603050405020304" pitchFamily="18" charset="0"/>
                <a:ea typeface="Times New Roman" panose="02020603050405020304" pitchFamily="18" charset="0"/>
                <a:cs typeface="Mangal" panose="02040503050203030202" pitchFamily="18" charset="0"/>
              </a:rPr>
              <a:t> </a:t>
            </a:r>
            <a:r>
              <a:rPr lang="en-IN" sz="2400" dirty="0">
                <a:solidFill>
                  <a:schemeClr val="tx1">
                    <a:lumMod val="95000"/>
                  </a:schemeClr>
                </a:solidFill>
                <a:latin typeface="Times New Roman" panose="02020603050405020304" pitchFamily="18" charset="0"/>
                <a:ea typeface="Times New Roman" panose="02020603050405020304" pitchFamily="18" charset="0"/>
                <a:cs typeface="Mangal" panose="02040503050203030202" pitchFamily="18" charset="0"/>
              </a:rPr>
              <a:t>Low Maintenance</a:t>
            </a:r>
            <a:endParaRPr lang="en-IN" sz="2400" dirty="0">
              <a:solidFill>
                <a:schemeClr val="tx1">
                  <a:lumMod val="95000"/>
                </a:schemeClr>
              </a:solidFill>
              <a:latin typeface="Calibri" panose="020F0502020204030204" pitchFamily="34" charset="0"/>
              <a:ea typeface="Calibri" panose="020F0502020204030204" pitchFamily="34" charset="0"/>
              <a:cs typeface="Mangal" panose="02040503050203030202" pitchFamily="18" charset="0"/>
            </a:endParaRPr>
          </a:p>
          <a:p>
            <a:pPr marL="742950" lvl="1" indent="-285750" algn="just">
              <a:lnSpc>
                <a:spcPct val="107000"/>
              </a:lnSpc>
              <a:buFont typeface="+mj-lt"/>
              <a:buAutoNum type="arabicParenR"/>
            </a:pPr>
            <a:r>
              <a:rPr lang="en-IN" sz="2400" dirty="0">
                <a:solidFill>
                  <a:schemeClr val="tx1">
                    <a:lumMod val="95000"/>
                  </a:schemeClr>
                </a:solidFill>
                <a:latin typeface="Times New Roman" panose="02020603050405020304" pitchFamily="18" charset="0"/>
                <a:ea typeface="Times New Roman" panose="02020603050405020304" pitchFamily="18" charset="0"/>
                <a:cs typeface="Mangal" panose="02040503050203030202" pitchFamily="18" charset="0"/>
              </a:rPr>
              <a:t>Improved Public Safety</a:t>
            </a:r>
            <a:endParaRPr lang="en-IN" sz="2400" dirty="0">
              <a:solidFill>
                <a:schemeClr val="tx1">
                  <a:lumMod val="95000"/>
                </a:schemeClr>
              </a:solidFill>
              <a:latin typeface="Calibri" panose="020F0502020204030204" pitchFamily="34" charset="0"/>
              <a:ea typeface="Calibri" panose="020F0502020204030204" pitchFamily="34" charset="0"/>
              <a:cs typeface="Mangal" panose="02040503050203030202" pitchFamily="18" charset="0"/>
            </a:endParaRPr>
          </a:p>
          <a:p>
            <a:pPr marL="742950" lvl="1" indent="-285750" algn="just">
              <a:lnSpc>
                <a:spcPct val="107000"/>
              </a:lnSpc>
              <a:buFont typeface="+mj-lt"/>
              <a:buAutoNum type="arabicParenR"/>
            </a:pPr>
            <a:r>
              <a:rPr lang="en-IN" sz="2400" dirty="0">
                <a:solidFill>
                  <a:schemeClr val="tx1">
                    <a:lumMod val="95000"/>
                  </a:schemeClr>
                </a:solidFill>
                <a:latin typeface="Times New Roman" panose="02020603050405020304" pitchFamily="18" charset="0"/>
                <a:ea typeface="Times New Roman" panose="02020603050405020304" pitchFamily="18" charset="0"/>
                <a:cs typeface="Mangal" panose="02040503050203030202" pitchFamily="18" charset="0"/>
              </a:rPr>
              <a:t>Less Consumption of Power</a:t>
            </a:r>
            <a:endParaRPr lang="en-IN" sz="2400" dirty="0">
              <a:solidFill>
                <a:schemeClr val="tx1">
                  <a:lumMod val="95000"/>
                </a:schemeClr>
              </a:solidFill>
              <a:latin typeface="Calibri" panose="020F0502020204030204" pitchFamily="34" charset="0"/>
              <a:ea typeface="Calibri" panose="020F0502020204030204" pitchFamily="34" charset="0"/>
              <a:cs typeface="Mangal" panose="02040503050203030202" pitchFamily="18" charset="0"/>
            </a:endParaRPr>
          </a:p>
          <a:p>
            <a:pPr marL="742950" lvl="1" indent="-285750" algn="just">
              <a:lnSpc>
                <a:spcPct val="107000"/>
              </a:lnSpc>
              <a:spcAft>
                <a:spcPts val="800"/>
              </a:spcAft>
              <a:buFont typeface="+mj-lt"/>
              <a:buAutoNum type="arabicParenR"/>
            </a:pPr>
            <a:r>
              <a:rPr lang="en-IN" sz="2400" dirty="0">
                <a:solidFill>
                  <a:schemeClr val="tx1">
                    <a:lumMod val="95000"/>
                  </a:schemeClr>
                </a:solidFill>
                <a:latin typeface="Times New Roman" panose="02020603050405020304" pitchFamily="18" charset="0"/>
                <a:ea typeface="Times New Roman" panose="02020603050405020304" pitchFamily="18" charset="0"/>
                <a:cs typeface="Mangal" panose="02040503050203030202" pitchFamily="18" charset="0"/>
              </a:rPr>
              <a:t>Easy to Handle</a:t>
            </a:r>
            <a:endParaRPr lang="en-IN" sz="2400" dirty="0">
              <a:solidFill>
                <a:schemeClr val="tx1">
                  <a:lumMod val="95000"/>
                </a:schemeClr>
              </a:solidFill>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endParaRPr lang="en-IN" sz="24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193159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xmlns="" id="{D42FF683-B885-4CB3-B9F0-332048A19BE3}"/>
              </a:ext>
            </a:extLst>
          </p:cNvPr>
          <p:cNvSpPr txBox="1">
            <a:spLocks noChangeArrowheads="1"/>
          </p:cNvSpPr>
          <p:nvPr/>
        </p:nvSpPr>
        <p:spPr bwMode="auto">
          <a:xfrm>
            <a:off x="3524975" y="440686"/>
            <a:ext cx="5142047" cy="1045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3600" b="1" dirty="0">
                <a:solidFill>
                  <a:srgbClr val="FFC000"/>
                </a:solidFill>
                <a:latin typeface="Times New Roman" panose="02020603050405020304" pitchFamily="18" charset="0"/>
                <a:cs typeface="Times New Roman" panose="02020603050405020304" pitchFamily="18" charset="0"/>
              </a:rPr>
              <a:t>BLOCK </a:t>
            </a:r>
            <a:r>
              <a:rPr lang="en-US" altLang="en-US" sz="3600" b="1" dirty="0" smtClean="0">
                <a:solidFill>
                  <a:srgbClr val="FFC000"/>
                </a:solidFill>
                <a:latin typeface="Times New Roman" panose="02020603050405020304" pitchFamily="18" charset="0"/>
                <a:cs typeface="Times New Roman" panose="02020603050405020304" pitchFamily="18" charset="0"/>
              </a:rPr>
              <a:t>DIAGRAM:-</a:t>
            </a:r>
            <a:endParaRPr lang="en-US" altLang="en-US" sz="3600" b="1" dirty="0">
              <a:solidFill>
                <a:srgbClr val="FFC000"/>
              </a:solidFill>
              <a:latin typeface="Times New Roman" panose="02020603050405020304" pitchFamily="18" charset="0"/>
              <a:cs typeface="Times New Roman" panose="02020603050405020304" pitchFamily="18" charset="0"/>
            </a:endParaRPr>
          </a:p>
          <a:p>
            <a:pPr eaLnBrk="1" hangingPunct="1">
              <a:lnSpc>
                <a:spcPct val="145000"/>
              </a:lnSpc>
              <a:spcBef>
                <a:spcPts val="713"/>
              </a:spcBef>
            </a:pPr>
            <a:r>
              <a:rPr lang="en-US" altLang="en-US"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xmlns="" id="{E645C99F-4FA4-4289-BB17-7F5FD875FDB1}"/>
              </a:ext>
            </a:extLst>
          </p:cNvPr>
          <p:cNvPicPr>
            <a:picLocks noChangeAspect="1"/>
          </p:cNvPicPr>
          <p:nvPr/>
        </p:nvPicPr>
        <p:blipFill rotWithShape="1">
          <a:blip r:embed="rId2">
            <a:extLst>
              <a:ext uri="{28A0092B-C50C-407E-A947-70E740481C1C}">
                <a14:useLocalDpi xmlns:a14="http://schemas.microsoft.com/office/drawing/2010/main" val="0"/>
              </a:ext>
            </a:extLst>
          </a:blip>
          <a:srcRect l="28913" t="24410" r="25923" b="21026"/>
          <a:stretch/>
        </p:blipFill>
        <p:spPr>
          <a:xfrm>
            <a:off x="1439593" y="1026942"/>
            <a:ext cx="9312813" cy="5627077"/>
          </a:xfrm>
          <a:prstGeom prst="rect">
            <a:avLst/>
          </a:prstGeom>
        </p:spPr>
      </p:pic>
    </p:spTree>
    <p:extLst>
      <p:ext uri="{BB962C8B-B14F-4D97-AF65-F5344CB8AC3E}">
        <p14:creationId xmlns:p14="http://schemas.microsoft.com/office/powerpoint/2010/main" val="1801274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65D21DE0-BF8D-42BC-82E4-74DB1783918F}"/>
              </a:ext>
            </a:extLst>
          </p:cNvPr>
          <p:cNvSpPr>
            <a:spLocks noGrp="1"/>
          </p:cNvSpPr>
          <p:nvPr>
            <p:ph type="title"/>
          </p:nvPr>
        </p:nvSpPr>
        <p:spPr>
          <a:xfrm>
            <a:off x="646111" y="452718"/>
            <a:ext cx="9404723" cy="1400530"/>
          </a:xfrm>
        </p:spPr>
        <p:txBody>
          <a:bodyPr/>
          <a:lstStyle/>
          <a:p>
            <a:r>
              <a:rPr lang="en-IN" sz="3200" dirty="0" smtClean="0">
                <a:solidFill>
                  <a:srgbClr val="FFC000"/>
                </a:solidFill>
              </a:rPr>
              <a:t>Components Used:-</a:t>
            </a:r>
            <a:r>
              <a:rPr lang="en-IN" sz="3200" dirty="0">
                <a:solidFill>
                  <a:srgbClr val="FFC000"/>
                </a:solidFill>
              </a:rPr>
              <a:t/>
            </a:r>
            <a:br>
              <a:rPr lang="en-IN" sz="3200" dirty="0">
                <a:solidFill>
                  <a:srgbClr val="FFC000"/>
                </a:solidFill>
              </a:rPr>
            </a:br>
            <a:r>
              <a:rPr lang="en-IN" sz="3200" dirty="0">
                <a:solidFill>
                  <a:srgbClr val="FFC000"/>
                </a:solidFill>
              </a:rPr>
              <a:t/>
            </a:r>
            <a:br>
              <a:rPr lang="en-IN" sz="3200" dirty="0">
                <a:solidFill>
                  <a:srgbClr val="FFC000"/>
                </a:solidFill>
              </a:rPr>
            </a:br>
            <a:r>
              <a:rPr lang="en-IN" sz="3200" dirty="0"/>
              <a:t>1- </a:t>
            </a:r>
            <a:r>
              <a:rPr lang="en-IN" sz="3200" dirty="0" err="1"/>
              <a:t>Arduino</a:t>
            </a:r>
            <a:r>
              <a:rPr lang="en-IN" sz="3200" dirty="0"/>
              <a:t> </a:t>
            </a:r>
            <a:r>
              <a:rPr lang="en-IN" sz="3200" dirty="0" smtClean="0"/>
              <a:t>Uno:-</a:t>
            </a:r>
            <a:endParaRPr lang="en-IN" sz="3200" dirty="0"/>
          </a:p>
        </p:txBody>
      </p:sp>
      <p:pic>
        <p:nvPicPr>
          <p:cNvPr id="6" name="Picture 5" descr="A picture containing text, electronics&#10;&#10;Description automatically generated">
            <a:extLst>
              <a:ext uri="{FF2B5EF4-FFF2-40B4-BE49-F238E27FC236}">
                <a16:creationId xmlns:a16="http://schemas.microsoft.com/office/drawing/2014/main" xmlns="" id="{BB4E1060-9D02-4F70-A328-47F9B9C6FEB8}"/>
              </a:ext>
            </a:extLst>
          </p:cNvPr>
          <p:cNvPicPr>
            <a:picLocks/>
          </p:cNvPicPr>
          <p:nvPr/>
        </p:nvPicPr>
        <p:blipFill>
          <a:blip r:embed="rId2" cstate="print"/>
          <a:srcRect/>
          <a:stretch/>
        </p:blipFill>
        <p:spPr>
          <a:xfrm>
            <a:off x="5815965" y="904875"/>
            <a:ext cx="4884420" cy="5715000"/>
          </a:xfrm>
          <a:prstGeom prst="rect">
            <a:avLst/>
          </a:prstGeom>
          <a:ln w="9525" cap="flat" cmpd="sng">
            <a:solidFill>
              <a:srgbClr val="000000"/>
            </a:solidFill>
            <a:prstDash val="solid"/>
            <a:round/>
            <a:headEnd/>
            <a:tailEnd/>
          </a:ln>
        </p:spPr>
      </p:pic>
    </p:spTree>
    <p:extLst>
      <p:ext uri="{BB962C8B-B14F-4D97-AF65-F5344CB8AC3E}">
        <p14:creationId xmlns:p14="http://schemas.microsoft.com/office/powerpoint/2010/main" val="4214620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1B8DE7-7728-48C1-81EF-F316CCCF728C}"/>
              </a:ext>
            </a:extLst>
          </p:cNvPr>
          <p:cNvSpPr>
            <a:spLocks noGrp="1"/>
          </p:cNvSpPr>
          <p:nvPr>
            <p:ph type="title"/>
          </p:nvPr>
        </p:nvSpPr>
        <p:spPr/>
        <p:txBody>
          <a:bodyPr/>
          <a:lstStyle/>
          <a:p>
            <a:r>
              <a:rPr lang="en-IN" sz="2800" b="1" dirty="0">
                <a:effectLst/>
                <a:latin typeface="Times New Roman" panose="02020603050405020304" pitchFamily="18" charset="0"/>
                <a:ea typeface="Calibri" panose="020F0502020204030204" pitchFamily="34" charset="0"/>
              </a:rPr>
              <a:t>2-LCD Display </a:t>
            </a:r>
            <a:endParaRPr lang="en-IN" sz="2800" dirty="0"/>
          </a:p>
        </p:txBody>
      </p:sp>
      <p:pic>
        <p:nvPicPr>
          <p:cNvPr id="2052" name="Picture 4" descr="ARDUINO–Interfacing with LCD 16/2 | alselectro">
            <a:extLst>
              <a:ext uri="{FF2B5EF4-FFF2-40B4-BE49-F238E27FC236}">
                <a16:creationId xmlns:a16="http://schemas.microsoft.com/office/drawing/2014/main" xmlns="" id="{0AC8B47B-FDCA-452D-8103-AAC9E7BEC7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 y="1837211"/>
            <a:ext cx="5923417" cy="31675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Timeline&#10;&#10;Description automatically generated with low confidence">
            <a:extLst>
              <a:ext uri="{FF2B5EF4-FFF2-40B4-BE49-F238E27FC236}">
                <a16:creationId xmlns:a16="http://schemas.microsoft.com/office/drawing/2014/main" xmlns="" id="{993FFF09-514D-4C24-A5D0-6716C2815848}"/>
              </a:ext>
            </a:extLst>
          </p:cNvPr>
          <p:cNvPicPr>
            <a:picLocks/>
          </p:cNvPicPr>
          <p:nvPr/>
        </p:nvPicPr>
        <p:blipFill>
          <a:blip r:embed="rId3" cstate="print"/>
          <a:srcRect/>
          <a:stretch/>
        </p:blipFill>
        <p:spPr>
          <a:xfrm rot="5400000">
            <a:off x="6019801" y="1295402"/>
            <a:ext cx="5886447" cy="4743450"/>
          </a:xfrm>
          <a:prstGeom prst="rect">
            <a:avLst/>
          </a:prstGeom>
          <a:ln w="9525" cap="flat" cmpd="sng">
            <a:solidFill>
              <a:srgbClr val="000000"/>
            </a:solidFill>
            <a:prstDash val="solid"/>
            <a:round/>
            <a:headEnd/>
            <a:tailEnd/>
          </a:ln>
        </p:spPr>
      </p:pic>
    </p:spTree>
    <p:extLst>
      <p:ext uri="{BB962C8B-B14F-4D97-AF65-F5344CB8AC3E}">
        <p14:creationId xmlns:p14="http://schemas.microsoft.com/office/powerpoint/2010/main" val="1275775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38DDA0-D6B9-4264-BAF3-14E92573930B}"/>
              </a:ext>
            </a:extLst>
          </p:cNvPr>
          <p:cNvSpPr>
            <a:spLocks noGrp="1"/>
          </p:cNvSpPr>
          <p:nvPr>
            <p:ph type="title"/>
          </p:nvPr>
        </p:nvSpPr>
        <p:spPr/>
        <p:txBody>
          <a:bodyPr/>
          <a:lstStyle/>
          <a:p>
            <a:r>
              <a:rPr lang="en-IN" sz="3200" b="1" dirty="0" smtClean="0">
                <a:solidFill>
                  <a:schemeClr val="tx1">
                    <a:lumMod val="95000"/>
                  </a:schemeClr>
                </a:solidFill>
                <a:effectLst/>
                <a:latin typeface="Times New Roman" panose="02020603050405020304" pitchFamily="18" charset="0"/>
                <a:ea typeface="Times New Roman" panose="02020603050405020304" pitchFamily="18" charset="0"/>
                <a:cs typeface="Mangal" panose="02040503050203030202" pitchFamily="18" charset="0"/>
              </a:rPr>
              <a:t>3-Power Supply </a:t>
            </a:r>
            <a:r>
              <a:rPr lang="en-IN" sz="3200" b="1" dirty="0" smtClean="0">
                <a:solidFill>
                  <a:schemeClr val="tx1">
                    <a:lumMod val="95000"/>
                  </a:schemeClr>
                </a:solidFill>
                <a:latin typeface="Times New Roman" panose="02020603050405020304" pitchFamily="18" charset="0"/>
                <a:ea typeface="Times New Roman" panose="02020603050405020304" pitchFamily="18" charset="0"/>
                <a:cs typeface="Mangal" panose="02040503050203030202" pitchFamily="18" charset="0"/>
              </a:rPr>
              <a:t>U</a:t>
            </a:r>
            <a:r>
              <a:rPr lang="en-IN" sz="3200" b="1" dirty="0" smtClean="0">
                <a:solidFill>
                  <a:schemeClr val="tx1">
                    <a:lumMod val="95000"/>
                  </a:schemeClr>
                </a:solidFill>
                <a:effectLst/>
                <a:latin typeface="Times New Roman" panose="02020603050405020304" pitchFamily="18" charset="0"/>
                <a:ea typeface="Times New Roman" panose="02020603050405020304" pitchFamily="18" charset="0"/>
                <a:cs typeface="Mangal" panose="02040503050203030202" pitchFamily="18" charset="0"/>
              </a:rPr>
              <a:t>nit:-</a:t>
            </a:r>
            <a:r>
              <a:rPr lang="en-IN" sz="32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rPr>
              <a:t/>
            </a:r>
            <a:br>
              <a:rPr lang="en-IN" sz="32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rPr>
            </a:br>
            <a:endParaRPr lang="en-IN" sz="3200" dirty="0">
              <a:solidFill>
                <a:schemeClr val="tx1">
                  <a:lumMod val="95000"/>
                </a:schemeClr>
              </a:solidFill>
            </a:endParaRPr>
          </a:p>
        </p:txBody>
      </p:sp>
      <p:pic>
        <p:nvPicPr>
          <p:cNvPr id="5" name="Picture 4" descr="Diagram&#10;&#10;Description automatically generated">
            <a:extLst>
              <a:ext uri="{FF2B5EF4-FFF2-40B4-BE49-F238E27FC236}">
                <a16:creationId xmlns:a16="http://schemas.microsoft.com/office/drawing/2014/main" xmlns="" id="{219E644A-6D92-457C-9B1B-A6265576793D}"/>
              </a:ext>
            </a:extLst>
          </p:cNvPr>
          <p:cNvPicPr>
            <a:picLocks/>
          </p:cNvPicPr>
          <p:nvPr/>
        </p:nvPicPr>
        <p:blipFill>
          <a:blip r:embed="rId2" cstate="print"/>
          <a:srcRect/>
          <a:stretch/>
        </p:blipFill>
        <p:spPr>
          <a:xfrm>
            <a:off x="1175543" y="1319848"/>
            <a:ext cx="9840914" cy="4429125"/>
          </a:xfrm>
          <a:prstGeom prst="rect">
            <a:avLst/>
          </a:prstGeom>
          <a:ln w="9525" cap="flat" cmpd="sng">
            <a:solidFill>
              <a:srgbClr val="000000"/>
            </a:solidFill>
            <a:prstDash val="solid"/>
            <a:round/>
            <a:headEnd/>
            <a:tailEnd/>
          </a:ln>
        </p:spPr>
      </p:pic>
      <p:sp>
        <p:nvSpPr>
          <p:cNvPr id="7" name="TextBox 6">
            <a:extLst>
              <a:ext uri="{FF2B5EF4-FFF2-40B4-BE49-F238E27FC236}">
                <a16:creationId xmlns:a16="http://schemas.microsoft.com/office/drawing/2014/main" xmlns="" id="{D0483057-B22D-428A-ABFA-02E2B34B1E58}"/>
              </a:ext>
            </a:extLst>
          </p:cNvPr>
          <p:cNvSpPr txBox="1"/>
          <p:nvPr/>
        </p:nvSpPr>
        <p:spPr>
          <a:xfrm>
            <a:off x="2543175" y="5889912"/>
            <a:ext cx="6096000" cy="374077"/>
          </a:xfrm>
          <a:prstGeom prst="rect">
            <a:avLst/>
          </a:prstGeom>
          <a:noFill/>
        </p:spPr>
        <p:txBody>
          <a:bodyPr wrap="square">
            <a:spAutoFit/>
          </a:bodyPr>
          <a:lstStyle/>
          <a:p>
            <a:pPr algn="ctr">
              <a:lnSpc>
                <a:spcPct val="107000"/>
              </a:lnSpc>
              <a:spcAft>
                <a:spcPts val="800"/>
              </a:spcAft>
            </a:pPr>
            <a:r>
              <a:rPr lang="en-IN" sz="1800" b="1" dirty="0">
                <a:solidFill>
                  <a:schemeClr val="tx1">
                    <a:lumMod val="95000"/>
                  </a:schemeClr>
                </a:solidFill>
                <a:effectLst/>
                <a:latin typeface="Times New Roman" panose="02020603050405020304" pitchFamily="18" charset="0"/>
                <a:ea typeface="Times New Roman" panose="02020603050405020304" pitchFamily="18" charset="0"/>
                <a:cs typeface="Mangal" panose="02040503050203030202" pitchFamily="18" charset="0"/>
              </a:rPr>
              <a:t>Block Diagram of Power Supply Unit</a:t>
            </a:r>
            <a:endParaRPr lang="en-IN" sz="14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12237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960E05-E5C3-4F60-9674-67D6DA04E0CB}"/>
              </a:ext>
            </a:extLst>
          </p:cNvPr>
          <p:cNvSpPr>
            <a:spLocks noGrp="1"/>
          </p:cNvSpPr>
          <p:nvPr>
            <p:ph type="title"/>
          </p:nvPr>
        </p:nvSpPr>
        <p:spPr>
          <a:xfrm>
            <a:off x="586676" y="5902080"/>
            <a:ext cx="4059239" cy="362878"/>
          </a:xfrm>
        </p:spPr>
        <p:txBody>
          <a:bodyPr/>
          <a:lstStyle/>
          <a:p>
            <a:r>
              <a:rPr lang="en-IN" sz="3200" b="1" dirty="0">
                <a:solidFill>
                  <a:schemeClr val="tx1">
                    <a:lumMod val="95000"/>
                  </a:schemeClr>
                </a:solidFill>
                <a:effectLst/>
                <a:latin typeface="Times New Roman" panose="02020603050405020304" pitchFamily="18" charset="0"/>
                <a:ea typeface="Times New Roman" panose="02020603050405020304" pitchFamily="18" charset="0"/>
              </a:rPr>
              <a:t>Relay Driver Circuit</a:t>
            </a:r>
            <a:endParaRPr lang="en-IN" sz="3200" dirty="0">
              <a:solidFill>
                <a:schemeClr val="tx1">
                  <a:lumMod val="95000"/>
                </a:schemeClr>
              </a:solidFill>
            </a:endParaRPr>
          </a:p>
        </p:txBody>
      </p:sp>
      <p:pic>
        <p:nvPicPr>
          <p:cNvPr id="5" name="Picture 4">
            <a:extLst>
              <a:ext uri="{FF2B5EF4-FFF2-40B4-BE49-F238E27FC236}">
                <a16:creationId xmlns:a16="http://schemas.microsoft.com/office/drawing/2014/main" xmlns="" id="{43F0E102-343A-4366-9644-1FD3B67D2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 y="1002647"/>
            <a:ext cx="3894137" cy="4462655"/>
          </a:xfrm>
          <a:prstGeom prst="rect">
            <a:avLst/>
          </a:prstGeom>
        </p:spPr>
      </p:pic>
      <p:pic>
        <p:nvPicPr>
          <p:cNvPr id="5122" name="Picture 2" descr="5pcs/lot Stripboard Veroboard vero Board Single Side 7x10cm 3er joint hole  2.54mm breadboard circuit board Prototype universal Platine: Buy Online in  INDIA at desertcart">
            <a:extLst>
              <a:ext uri="{FF2B5EF4-FFF2-40B4-BE49-F238E27FC236}">
                <a16:creationId xmlns:a16="http://schemas.microsoft.com/office/drawing/2014/main" xmlns="" id="{840091F6-16B4-48C7-AE68-835C1DFA50D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2421" y="1002647"/>
            <a:ext cx="6858000" cy="446265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C22219F7-7A3D-4E81-9DAF-DC403D29DEFE}"/>
              </a:ext>
            </a:extLst>
          </p:cNvPr>
          <p:cNvSpPr txBox="1"/>
          <p:nvPr/>
        </p:nvSpPr>
        <p:spPr>
          <a:xfrm>
            <a:off x="7186729" y="5791131"/>
            <a:ext cx="3009900"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Veroboard</a:t>
            </a:r>
          </a:p>
        </p:txBody>
      </p:sp>
    </p:spTree>
    <p:extLst>
      <p:ext uri="{BB962C8B-B14F-4D97-AF65-F5344CB8AC3E}">
        <p14:creationId xmlns:p14="http://schemas.microsoft.com/office/powerpoint/2010/main" val="1511252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841547-5AB0-4368-AC0B-ADEDFF08974F}"/>
              </a:ext>
            </a:extLst>
          </p:cNvPr>
          <p:cNvSpPr>
            <a:spLocks noGrp="1"/>
          </p:cNvSpPr>
          <p:nvPr>
            <p:ph type="title"/>
          </p:nvPr>
        </p:nvSpPr>
        <p:spPr>
          <a:xfrm>
            <a:off x="254365" y="1096143"/>
            <a:ext cx="9015468" cy="1113301"/>
          </a:xfrm>
        </p:spPr>
        <p:txBody>
          <a:bodyPr>
            <a:normAutofit/>
          </a:bodyPr>
          <a:lstStyle/>
          <a:p>
            <a:pPr algn="ctr"/>
            <a:r>
              <a:rPr lang="en-IN" sz="3600" b="1" dirty="0">
                <a:solidFill>
                  <a:srgbClr val="FFC000"/>
                </a:solidFill>
              </a:rPr>
              <a:t>CONTENTS</a:t>
            </a:r>
            <a:r>
              <a:rPr lang="en-IN" sz="3600" b="1" dirty="0">
                <a:solidFill>
                  <a:schemeClr val="tx1"/>
                </a:solidFill>
              </a:rPr>
              <a:t>  </a:t>
            </a:r>
            <a:r>
              <a:rPr lang="en-IN" sz="3600" dirty="0">
                <a:solidFill>
                  <a:schemeClr val="tx1"/>
                </a:solidFill>
              </a:rPr>
              <a:t> </a:t>
            </a:r>
          </a:p>
        </p:txBody>
      </p:sp>
      <p:sp>
        <p:nvSpPr>
          <p:cNvPr id="3" name="Content Placeholder 2">
            <a:extLst>
              <a:ext uri="{FF2B5EF4-FFF2-40B4-BE49-F238E27FC236}">
                <a16:creationId xmlns:a16="http://schemas.microsoft.com/office/drawing/2014/main" xmlns="" id="{4C479CC5-E3D5-4786-BDAB-04B95E54C8A9}"/>
              </a:ext>
            </a:extLst>
          </p:cNvPr>
          <p:cNvSpPr>
            <a:spLocks noGrp="1"/>
          </p:cNvSpPr>
          <p:nvPr>
            <p:ph sz="half" idx="1"/>
          </p:nvPr>
        </p:nvSpPr>
        <p:spPr>
          <a:xfrm>
            <a:off x="3693031" y="1652794"/>
            <a:ext cx="4396339" cy="4311378"/>
          </a:xfrm>
        </p:spPr>
        <p:txBody>
          <a:bodyPr>
            <a:noAutofit/>
          </a:bodyPr>
          <a:lstStyle/>
          <a:p>
            <a:pPr marL="0" indent="0">
              <a:buNone/>
            </a:pPr>
            <a:endParaRPr lang="en-IN" dirty="0">
              <a:solidFill>
                <a:srgbClr val="FF0000"/>
              </a:solidFill>
            </a:endParaRPr>
          </a:p>
          <a:p>
            <a:pPr>
              <a:buFont typeface="Wingdings" panose="05000000000000000000" pitchFamily="2" charset="2"/>
              <a:buChar char="§"/>
            </a:pPr>
            <a:r>
              <a:rPr lang="en-IN" sz="2000" dirty="0"/>
              <a:t>Introduction</a:t>
            </a:r>
          </a:p>
          <a:p>
            <a:pPr>
              <a:buFont typeface="Wingdings" panose="05000000000000000000" pitchFamily="2" charset="2"/>
              <a:buChar char="§"/>
            </a:pPr>
            <a:r>
              <a:rPr lang="en-IN" sz="2000" dirty="0"/>
              <a:t>Present theories and practices</a:t>
            </a:r>
          </a:p>
          <a:p>
            <a:pPr>
              <a:buFont typeface="Wingdings" panose="05000000000000000000" pitchFamily="2" charset="2"/>
              <a:buChar char="§"/>
            </a:pPr>
            <a:r>
              <a:rPr lang="en-IN" sz="2000" dirty="0"/>
              <a:t>METHODS USED FOR LOCATING UNDERGROUND CABLE FAULTS</a:t>
            </a:r>
          </a:p>
          <a:p>
            <a:pPr>
              <a:buFont typeface="Wingdings" panose="05000000000000000000" pitchFamily="2" charset="2"/>
              <a:buChar char="§"/>
            </a:pPr>
            <a:r>
              <a:rPr lang="en-IN" sz="2000" dirty="0"/>
              <a:t>OUR APPROACH </a:t>
            </a:r>
          </a:p>
          <a:p>
            <a:pPr>
              <a:buFont typeface="Wingdings" panose="05000000000000000000" pitchFamily="2" charset="2"/>
              <a:buChar char="§"/>
            </a:pPr>
            <a:r>
              <a:rPr lang="en-IN" sz="2000" dirty="0"/>
              <a:t>BLOCK DIAGRAM</a:t>
            </a:r>
          </a:p>
          <a:p>
            <a:pPr>
              <a:buFont typeface="Wingdings" panose="05000000000000000000" pitchFamily="2" charset="2"/>
              <a:buChar char="§"/>
            </a:pPr>
            <a:r>
              <a:rPr lang="en-IN" sz="2000" dirty="0"/>
              <a:t>SIMULATION RESULTS</a:t>
            </a:r>
          </a:p>
          <a:p>
            <a:pPr>
              <a:buFont typeface="Wingdings" panose="05000000000000000000" pitchFamily="2" charset="2"/>
              <a:buChar char="§"/>
            </a:pPr>
            <a:r>
              <a:rPr lang="en-IN" sz="2000" dirty="0"/>
              <a:t>ADVANTAGES</a:t>
            </a:r>
          </a:p>
          <a:p>
            <a:pPr>
              <a:buFont typeface="Wingdings" panose="05000000000000000000" pitchFamily="2" charset="2"/>
              <a:buChar char="§"/>
            </a:pPr>
            <a:r>
              <a:rPr lang="en-IN" sz="2000" dirty="0"/>
              <a:t>FUTURE SCOPE</a:t>
            </a:r>
          </a:p>
          <a:p>
            <a:pPr>
              <a:buFont typeface="Wingdings" panose="05000000000000000000" pitchFamily="2" charset="2"/>
              <a:buChar char="§"/>
            </a:pPr>
            <a:r>
              <a:rPr lang="en-IN" sz="2000" dirty="0"/>
              <a:t>Conclusion</a:t>
            </a:r>
          </a:p>
          <a:p>
            <a:pPr>
              <a:buFont typeface="Wingdings" panose="05000000000000000000" pitchFamily="2" charset="2"/>
              <a:buChar char="§"/>
            </a:pPr>
            <a:r>
              <a:rPr lang="en-IN" sz="2000" dirty="0"/>
              <a:t>REFERENCES</a:t>
            </a:r>
          </a:p>
          <a:p>
            <a:endParaRPr lang="en-IN" dirty="0">
              <a:solidFill>
                <a:srgbClr val="FF0000"/>
              </a:solidFill>
            </a:endParaRPr>
          </a:p>
          <a:p>
            <a:endParaRPr lang="en-IN" dirty="0">
              <a:solidFill>
                <a:srgbClr val="FF0000"/>
              </a:solidFill>
            </a:endParaRPr>
          </a:p>
          <a:p>
            <a:pPr marL="0" indent="0">
              <a:buNone/>
            </a:pPr>
            <a:endParaRPr lang="en-IN" dirty="0"/>
          </a:p>
        </p:txBody>
      </p:sp>
    </p:spTree>
    <p:extLst>
      <p:ext uri="{BB962C8B-B14F-4D97-AF65-F5344CB8AC3E}">
        <p14:creationId xmlns:p14="http://schemas.microsoft.com/office/powerpoint/2010/main" val="3956893162"/>
      </p:ext>
    </p:extLst>
  </p:cSld>
  <p:clrMapOvr>
    <a:masterClrMapping/>
  </p:clrMapOvr>
  <mc:AlternateContent xmlns:mc="http://schemas.openxmlformats.org/markup-compatibility/2006" xmlns:p14="http://schemas.microsoft.com/office/powerpoint/2010/main">
    <mc:Choice Requires="p14">
      <p:transition p14:dur="0" advTm="13638"/>
    </mc:Choice>
    <mc:Fallback xmlns="">
      <p:transition advTm="13638"/>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7C4695-E290-45B3-AFD3-D146F09CAB47}"/>
              </a:ext>
            </a:extLst>
          </p:cNvPr>
          <p:cNvSpPr>
            <a:spLocks noGrp="1"/>
          </p:cNvSpPr>
          <p:nvPr>
            <p:ph type="title"/>
          </p:nvPr>
        </p:nvSpPr>
        <p:spPr>
          <a:xfrm>
            <a:off x="748641" y="4104636"/>
            <a:ext cx="2297114" cy="476250"/>
          </a:xfrm>
        </p:spPr>
        <p:txBody>
          <a:bodyPr/>
          <a:lstStyle/>
          <a:p>
            <a:r>
              <a:rPr lang="en-IN" sz="2800" dirty="0"/>
              <a:t>Slide </a:t>
            </a:r>
            <a:r>
              <a:rPr lang="en-IN" sz="2800" dirty="0" smtClean="0"/>
              <a:t>Switch</a:t>
            </a:r>
            <a:endParaRPr lang="en-IN" sz="2800" dirty="0"/>
          </a:p>
        </p:txBody>
      </p:sp>
      <p:pic>
        <p:nvPicPr>
          <p:cNvPr id="4098" name="Picture 2" descr="INVENTO 1Pcs DPDT ON-Off 6 Pin 2 Position Slide Switch 3A/6A AC 250V/125V  2P2T for Car Motorcycle Electrical DIY : Amazon.in: Industrial &amp; Scientific">
            <a:extLst>
              <a:ext uri="{FF2B5EF4-FFF2-40B4-BE49-F238E27FC236}">
                <a16:creationId xmlns:a16="http://schemas.microsoft.com/office/drawing/2014/main" xmlns="" id="{1DA6A889-166B-4B73-9F0B-BF7CE8745D1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8923" y="1720691"/>
            <a:ext cx="2876550" cy="185324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5v Buzzer – Techmart">
            <a:extLst>
              <a:ext uri="{FF2B5EF4-FFF2-40B4-BE49-F238E27FC236}">
                <a16:creationId xmlns:a16="http://schemas.microsoft.com/office/drawing/2014/main" xmlns="" id="{A263EAA6-F9ED-4E81-8275-70142C61D1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0714" y="1720691"/>
            <a:ext cx="2143125" cy="196691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30F00014-347C-4088-A81F-242993D2691F}"/>
              </a:ext>
            </a:extLst>
          </p:cNvPr>
          <p:cNvSpPr txBox="1"/>
          <p:nvPr/>
        </p:nvSpPr>
        <p:spPr>
          <a:xfrm>
            <a:off x="4877915" y="3996111"/>
            <a:ext cx="2276475" cy="584775"/>
          </a:xfrm>
          <a:prstGeom prst="rect">
            <a:avLst/>
          </a:prstGeom>
          <a:noFill/>
        </p:spPr>
        <p:txBody>
          <a:bodyPr wrap="square">
            <a:spAutoFit/>
          </a:bodyPr>
          <a:lstStyle/>
          <a:p>
            <a:r>
              <a:rPr lang="en-IN" sz="3200" dirty="0"/>
              <a:t>Buzzer</a:t>
            </a:r>
          </a:p>
        </p:txBody>
      </p:sp>
      <p:pic>
        <p:nvPicPr>
          <p:cNvPr id="4102" name="Picture 6" descr="Yellow Red Blue 12V/24V LED Car Flashing Warning light Police Emergency  Strobe Lights School bus safety light Beacon Lamp|emergency light|led  emergency lightled emergency - AliExpress">
            <a:extLst>
              <a:ext uri="{FF2B5EF4-FFF2-40B4-BE49-F238E27FC236}">
                <a16:creationId xmlns:a16="http://schemas.microsoft.com/office/drawing/2014/main" xmlns="" id="{7153D949-EDD1-4621-8CE6-38B3497657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3547" y="1720691"/>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xmlns="" id="{6CD5A866-66DD-412C-AB85-628841D1F97B}"/>
              </a:ext>
            </a:extLst>
          </p:cNvPr>
          <p:cNvSpPr txBox="1"/>
          <p:nvPr/>
        </p:nvSpPr>
        <p:spPr>
          <a:xfrm>
            <a:off x="7894600" y="4211554"/>
            <a:ext cx="3100502" cy="369332"/>
          </a:xfrm>
          <a:prstGeom prst="rect">
            <a:avLst/>
          </a:prstGeom>
          <a:noFill/>
        </p:spPr>
        <p:txBody>
          <a:bodyPr wrap="square">
            <a:spAutoFit/>
          </a:bodyPr>
          <a:lstStyle/>
          <a:p>
            <a:r>
              <a:rPr lang="en-IN" dirty="0"/>
              <a:t>Red, Yellow and Blue </a:t>
            </a:r>
            <a:r>
              <a:rPr lang="en-IN" dirty="0" smtClean="0"/>
              <a:t>LED</a:t>
            </a:r>
            <a:endParaRPr lang="en-IN" dirty="0"/>
          </a:p>
        </p:txBody>
      </p:sp>
    </p:spTree>
    <p:extLst>
      <p:ext uri="{BB962C8B-B14F-4D97-AF65-F5344CB8AC3E}">
        <p14:creationId xmlns:p14="http://schemas.microsoft.com/office/powerpoint/2010/main" val="2733530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7495" y="4284"/>
            <a:ext cx="6697010" cy="6849431"/>
          </a:xfrm>
          <a:prstGeom prst="rect">
            <a:avLst/>
          </a:prstGeom>
        </p:spPr>
      </p:pic>
      <p:sp>
        <p:nvSpPr>
          <p:cNvPr id="2" name="TextBox 1"/>
          <p:cNvSpPr txBox="1"/>
          <p:nvPr/>
        </p:nvSpPr>
        <p:spPr>
          <a:xfrm>
            <a:off x="381000" y="431800"/>
            <a:ext cx="3073400" cy="523220"/>
          </a:xfrm>
          <a:prstGeom prst="rect">
            <a:avLst/>
          </a:prstGeom>
          <a:noFill/>
        </p:spPr>
        <p:txBody>
          <a:bodyPr wrap="square" rtlCol="0">
            <a:spAutoFit/>
          </a:bodyPr>
          <a:lstStyle/>
          <a:p>
            <a:r>
              <a:rPr lang="en-IN" sz="2800" b="1" dirty="0" smtClean="0">
                <a:solidFill>
                  <a:srgbClr val="FFC000"/>
                </a:solidFill>
              </a:rPr>
              <a:t>Flow Chart:-</a:t>
            </a:r>
            <a:endParaRPr lang="mr-IN" sz="2800" b="1" dirty="0">
              <a:solidFill>
                <a:srgbClr val="FFC000"/>
              </a:solidFill>
            </a:endParaRPr>
          </a:p>
        </p:txBody>
      </p:sp>
    </p:spTree>
    <p:extLst>
      <p:ext uri="{BB962C8B-B14F-4D97-AF65-F5344CB8AC3E}">
        <p14:creationId xmlns:p14="http://schemas.microsoft.com/office/powerpoint/2010/main" val="15627114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7601" y="23337"/>
            <a:ext cx="5896798" cy="6811326"/>
          </a:xfrm>
          <a:prstGeom prst="rect">
            <a:avLst/>
          </a:prstGeom>
        </p:spPr>
      </p:pic>
    </p:spTree>
    <p:extLst>
      <p:ext uri="{BB962C8B-B14F-4D97-AF65-F5344CB8AC3E}">
        <p14:creationId xmlns:p14="http://schemas.microsoft.com/office/powerpoint/2010/main" val="29478276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3374963A-1593-40F5-861C-C8C45EC08CCE}"/>
              </a:ext>
            </a:extLst>
          </p:cNvPr>
          <p:cNvSpPr txBox="1"/>
          <p:nvPr/>
        </p:nvSpPr>
        <p:spPr>
          <a:xfrm>
            <a:off x="533400" y="-121684"/>
            <a:ext cx="10744200" cy="7101368"/>
          </a:xfrm>
          <a:prstGeom prst="rect">
            <a:avLst/>
          </a:prstGeom>
          <a:noFill/>
        </p:spPr>
        <p:txBody>
          <a:bodyPr wrap="square">
            <a:spAutoFit/>
          </a:bodyPr>
          <a:lstStyle/>
          <a:p>
            <a:pPr algn="just">
              <a:lnSpc>
                <a:spcPct val="107000"/>
              </a:lnSpc>
              <a:spcAft>
                <a:spcPts val="800"/>
              </a:spcAft>
            </a:pPr>
            <a:r>
              <a:rPr lang="en-IN" sz="2800" b="1" dirty="0">
                <a:solidFill>
                  <a:srgbClr val="FFC000"/>
                </a:solidFill>
                <a:effectLst/>
                <a:latin typeface="Times New Roman" panose="02020603050405020304" pitchFamily="18" charset="0"/>
                <a:ea typeface="Calibri" panose="020F0502020204030204" pitchFamily="34" charset="0"/>
                <a:cs typeface="Mangal" panose="02040503050203030202" pitchFamily="18" charset="0"/>
              </a:rPr>
              <a:t>Algorithm</a:t>
            </a:r>
            <a:endParaRPr lang="en-IN" sz="2800" b="1" dirty="0">
              <a:solidFill>
                <a:srgbClr val="FFC000"/>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6000"/>
              </a:lnSpc>
              <a:buFont typeface="Times New Roman" panose="02020603050405020304" pitchFamily="18" charset="0"/>
              <a:buAutoNum type="arabicParenR"/>
            </a:pPr>
            <a:r>
              <a:rPr lang="en-IN" dirty="0">
                <a:effectLst/>
                <a:latin typeface="Times New Roman" panose="02020603050405020304" pitchFamily="18" charset="0"/>
                <a:ea typeface="Calibri" panose="020F0502020204030204" pitchFamily="34" charset="0"/>
                <a:cs typeface="Mangal" panose="02040503050203030202" pitchFamily="18" charset="0"/>
              </a:rPr>
              <a:t>Import the header file of Liquid Crystal display which contains pre-defined functions related to LCD.</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6000"/>
              </a:lnSpc>
              <a:buFont typeface="Times New Roman" panose="02020603050405020304" pitchFamily="18" charset="0"/>
              <a:buAutoNum type="arabicParenR"/>
            </a:pPr>
            <a:r>
              <a:rPr lang="en-IN" dirty="0">
                <a:effectLst/>
                <a:latin typeface="Times New Roman" panose="02020603050405020304" pitchFamily="18" charset="0"/>
                <a:ea typeface="Calibri" panose="020F0502020204030204" pitchFamily="34" charset="0"/>
                <a:cs typeface="Mangal" panose="02040503050203030202" pitchFamily="18" charset="0"/>
              </a:rPr>
              <a:t>Assignment of variables to the pins.</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6000"/>
              </a:lnSpc>
              <a:buFont typeface="Times New Roman" panose="02020603050405020304" pitchFamily="18" charset="0"/>
              <a:buAutoNum type="alphaLcParenR"/>
            </a:pPr>
            <a:r>
              <a:rPr lang="en-IN" dirty="0">
                <a:effectLst/>
                <a:latin typeface="Times New Roman" panose="02020603050405020304" pitchFamily="18" charset="0"/>
                <a:ea typeface="Calibri" panose="020F0502020204030204" pitchFamily="34" charset="0"/>
                <a:cs typeface="Mangal" panose="02040503050203030202" pitchFamily="18" charset="0"/>
              </a:rPr>
              <a:t>A0    =&gt;   sensor</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6000"/>
              </a:lnSpc>
              <a:buFont typeface="Times New Roman" panose="02020603050405020304" pitchFamily="18" charset="0"/>
              <a:buAutoNum type="alphaLcParenR"/>
            </a:pPr>
            <a:r>
              <a:rPr lang="en-IN" dirty="0">
                <a:effectLst/>
                <a:latin typeface="Times New Roman" panose="02020603050405020304" pitchFamily="18" charset="0"/>
                <a:ea typeface="Calibri" panose="020F0502020204030204" pitchFamily="34" charset="0"/>
                <a:cs typeface="Mangal" panose="02040503050203030202" pitchFamily="18" charset="0"/>
              </a:rPr>
              <a:t>8      =&gt;   relay1</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6000"/>
              </a:lnSpc>
              <a:buFont typeface="Times New Roman" panose="02020603050405020304" pitchFamily="18" charset="0"/>
              <a:buAutoNum type="alphaLcParenR"/>
            </a:pPr>
            <a:r>
              <a:rPr lang="en-IN" dirty="0">
                <a:effectLst/>
                <a:latin typeface="Times New Roman" panose="02020603050405020304" pitchFamily="18" charset="0"/>
                <a:ea typeface="Calibri" panose="020F0502020204030204" pitchFamily="34" charset="0"/>
                <a:cs typeface="Mangal" panose="02040503050203030202" pitchFamily="18" charset="0"/>
              </a:rPr>
              <a:t>9      =&gt;   relay2</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6000"/>
              </a:lnSpc>
              <a:buFont typeface="Times New Roman" panose="02020603050405020304" pitchFamily="18" charset="0"/>
              <a:buAutoNum type="alphaLcParenR"/>
            </a:pPr>
            <a:r>
              <a:rPr lang="en-IN" dirty="0">
                <a:effectLst/>
                <a:latin typeface="Times New Roman" panose="02020603050405020304" pitchFamily="18" charset="0"/>
                <a:ea typeface="Calibri" panose="020F0502020204030204" pitchFamily="34" charset="0"/>
                <a:cs typeface="Mangal" panose="02040503050203030202" pitchFamily="18" charset="0"/>
              </a:rPr>
              <a:t>10    =&gt;   relay3</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6000"/>
              </a:lnSpc>
              <a:buFont typeface="Times New Roman" panose="02020603050405020304" pitchFamily="18" charset="0"/>
              <a:buAutoNum type="alphaLcParenR"/>
            </a:pPr>
            <a:r>
              <a:rPr lang="en-IN" dirty="0">
                <a:effectLst/>
                <a:latin typeface="Times New Roman" panose="02020603050405020304" pitchFamily="18" charset="0"/>
                <a:ea typeface="Calibri" panose="020F0502020204030204" pitchFamily="34" charset="0"/>
                <a:cs typeface="Mangal" panose="02040503050203030202" pitchFamily="18" charset="0"/>
              </a:rPr>
              <a:t>13    =&gt;   buzzer</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6000"/>
              </a:lnSpc>
              <a:buFont typeface="Times New Roman" panose="02020603050405020304" pitchFamily="18" charset="0"/>
              <a:buAutoNum type="arabicParenR"/>
            </a:pPr>
            <a:r>
              <a:rPr lang="en-IN" dirty="0">
                <a:effectLst/>
                <a:latin typeface="Times New Roman" panose="02020603050405020304" pitchFamily="18" charset="0"/>
                <a:ea typeface="Calibri" panose="020F0502020204030204" pitchFamily="34" charset="0"/>
                <a:cs typeface="Mangal" panose="02040503050203030202" pitchFamily="18" charset="0"/>
              </a:rPr>
              <a:t>Variable declaration.</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6000"/>
              </a:lnSpc>
              <a:buFont typeface="Times New Roman" panose="02020603050405020304" pitchFamily="18" charset="0"/>
              <a:buAutoNum type="alphaLcParenR"/>
            </a:pPr>
            <a:r>
              <a:rPr lang="en-IN" dirty="0" err="1">
                <a:effectLst/>
                <a:latin typeface="Times New Roman" panose="02020603050405020304" pitchFamily="18" charset="0"/>
                <a:ea typeface="Calibri" panose="020F0502020204030204" pitchFamily="34" charset="0"/>
                <a:cs typeface="Mangal" panose="02040503050203030202" pitchFamily="18" charset="0"/>
              </a:rPr>
              <a:t>read_ADC</a:t>
            </a:r>
            <a:r>
              <a:rPr lang="en-IN" dirty="0">
                <a:effectLst/>
                <a:latin typeface="Times New Roman" panose="02020603050405020304" pitchFamily="18" charset="0"/>
                <a:ea typeface="Calibri" panose="020F0502020204030204" pitchFamily="34" charset="0"/>
                <a:cs typeface="Mangal" panose="02040503050203030202" pitchFamily="18" charset="0"/>
              </a:rPr>
              <a:t>  =&gt; Integer variable</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6000"/>
              </a:lnSpc>
              <a:buFont typeface="Times New Roman" panose="02020603050405020304" pitchFamily="18" charset="0"/>
              <a:buAutoNum type="alphaLcParenR"/>
            </a:pPr>
            <a:r>
              <a:rPr lang="en-IN" dirty="0">
                <a:effectLst/>
                <a:latin typeface="Times New Roman" panose="02020603050405020304" pitchFamily="18" charset="0"/>
                <a:ea typeface="Calibri" panose="020F0502020204030204" pitchFamily="34" charset="0"/>
                <a:cs typeface="Mangal" panose="02040503050203030202" pitchFamily="18" charset="0"/>
              </a:rPr>
              <a:t>Distance     =&gt; Integer variable</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6000"/>
              </a:lnSpc>
              <a:buFont typeface="Times New Roman" panose="02020603050405020304" pitchFamily="18" charset="0"/>
              <a:buAutoNum type="arabicParenR"/>
            </a:pPr>
            <a:r>
              <a:rPr lang="en-IN" dirty="0">
                <a:effectLst/>
                <a:latin typeface="Times New Roman" panose="02020603050405020304" pitchFamily="18" charset="0"/>
                <a:ea typeface="Calibri" panose="020F0502020204030204" pitchFamily="34" charset="0"/>
                <a:cs typeface="Mangal" panose="02040503050203030202" pitchFamily="18" charset="0"/>
              </a:rPr>
              <a:t>Setting up pins as input/output.</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6000"/>
              </a:lnSpc>
              <a:buFont typeface="Times New Roman" panose="02020603050405020304" pitchFamily="18" charset="0"/>
              <a:buAutoNum type="alphaLcParenR"/>
            </a:pPr>
            <a:r>
              <a:rPr lang="en-IN" dirty="0">
                <a:effectLst/>
                <a:latin typeface="Times New Roman" panose="02020603050405020304" pitchFamily="18" charset="0"/>
                <a:ea typeface="Calibri" panose="020F0502020204030204" pitchFamily="34" charset="0"/>
                <a:cs typeface="Mangal" panose="02040503050203030202" pitchFamily="18" charset="0"/>
              </a:rPr>
              <a:t>sensor =&gt; input</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6000"/>
              </a:lnSpc>
              <a:buFont typeface="Times New Roman" panose="02020603050405020304" pitchFamily="18" charset="0"/>
              <a:buAutoNum type="alphaLcParenR"/>
            </a:pPr>
            <a:r>
              <a:rPr lang="en-IN" dirty="0">
                <a:effectLst/>
                <a:latin typeface="Times New Roman" panose="02020603050405020304" pitchFamily="18" charset="0"/>
                <a:ea typeface="Calibri" panose="020F0502020204030204" pitchFamily="34" charset="0"/>
                <a:cs typeface="Mangal" panose="02040503050203030202" pitchFamily="18" charset="0"/>
              </a:rPr>
              <a:t>relay1 =&gt; output</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6000"/>
              </a:lnSpc>
              <a:buFont typeface="Times New Roman" panose="02020603050405020304" pitchFamily="18" charset="0"/>
              <a:buAutoNum type="alphaLcParenR"/>
            </a:pPr>
            <a:r>
              <a:rPr lang="en-IN" dirty="0">
                <a:effectLst/>
                <a:latin typeface="Times New Roman" panose="02020603050405020304" pitchFamily="18" charset="0"/>
                <a:ea typeface="Calibri" panose="020F0502020204030204" pitchFamily="34" charset="0"/>
                <a:cs typeface="Mangal" panose="02040503050203030202" pitchFamily="18" charset="0"/>
              </a:rPr>
              <a:t>relay2 =&gt; output</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6000"/>
              </a:lnSpc>
              <a:buFont typeface="Times New Roman" panose="02020603050405020304" pitchFamily="18" charset="0"/>
              <a:buAutoNum type="alphaLcParenR"/>
            </a:pPr>
            <a:r>
              <a:rPr lang="en-IN" dirty="0">
                <a:effectLst/>
                <a:latin typeface="Times New Roman" panose="02020603050405020304" pitchFamily="18" charset="0"/>
                <a:ea typeface="Calibri" panose="020F0502020204030204" pitchFamily="34" charset="0"/>
                <a:cs typeface="Mangal" panose="02040503050203030202" pitchFamily="18" charset="0"/>
              </a:rPr>
              <a:t>relay3 =&gt; output</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6000"/>
              </a:lnSpc>
              <a:buFont typeface="Times New Roman" panose="02020603050405020304" pitchFamily="18" charset="0"/>
              <a:buAutoNum type="alphaLcParenR"/>
            </a:pPr>
            <a:r>
              <a:rPr lang="en-IN" dirty="0">
                <a:effectLst/>
                <a:latin typeface="Times New Roman" panose="02020603050405020304" pitchFamily="18" charset="0"/>
                <a:ea typeface="Calibri" panose="020F0502020204030204" pitchFamily="34" charset="0"/>
                <a:cs typeface="Mangal" panose="02040503050203030202" pitchFamily="18" charset="0"/>
              </a:rPr>
              <a:t>buzzer =&gt; output</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6000"/>
              </a:lnSpc>
              <a:buFont typeface="Times New Roman" panose="02020603050405020304" pitchFamily="18" charset="0"/>
              <a:buAutoNum type="arabicParenR"/>
            </a:pPr>
            <a:r>
              <a:rPr lang="en-IN" dirty="0">
                <a:effectLst/>
                <a:latin typeface="Times New Roman" panose="02020603050405020304" pitchFamily="18" charset="0"/>
                <a:ea typeface="Calibri" panose="020F0502020204030204" pitchFamily="34" charset="0"/>
                <a:cs typeface="Mangal" panose="02040503050203030202" pitchFamily="18" charset="0"/>
              </a:rPr>
              <a:t>Setting up LCD.</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6000"/>
              </a:lnSpc>
              <a:buFont typeface="Times New Roman" panose="02020603050405020304" pitchFamily="18" charset="0"/>
              <a:buAutoNum type="alphaLcParenR"/>
            </a:pPr>
            <a:r>
              <a:rPr lang="en-IN" dirty="0">
                <a:effectLst/>
                <a:latin typeface="Times New Roman" panose="02020603050405020304" pitchFamily="18" charset="0"/>
                <a:ea typeface="Calibri" panose="020F0502020204030204" pitchFamily="34" charset="0"/>
                <a:cs typeface="Mangal" panose="02040503050203030202" pitchFamily="18" charset="0"/>
              </a:rPr>
              <a:t>Declaration of 16 column, 2 rows display.</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6000"/>
              </a:lnSpc>
              <a:buFont typeface="Times New Roman" panose="02020603050405020304" pitchFamily="18" charset="0"/>
              <a:buAutoNum type="alphaLcParenR"/>
            </a:pPr>
            <a:r>
              <a:rPr lang="en-IN" dirty="0">
                <a:effectLst/>
                <a:latin typeface="Times New Roman" panose="02020603050405020304" pitchFamily="18" charset="0"/>
                <a:ea typeface="Calibri" panose="020F0502020204030204" pitchFamily="34" charset="0"/>
                <a:cs typeface="Mangal" panose="02040503050203030202" pitchFamily="18" charset="0"/>
              </a:rPr>
              <a:t>Clear screen.</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6000"/>
              </a:lnSpc>
              <a:buFont typeface="Times New Roman" panose="02020603050405020304" pitchFamily="18" charset="0"/>
              <a:buAutoNum type="alphaLcParenR"/>
            </a:pPr>
            <a:r>
              <a:rPr lang="en-IN" dirty="0">
                <a:effectLst/>
                <a:latin typeface="Times New Roman" panose="02020603050405020304" pitchFamily="18" charset="0"/>
                <a:ea typeface="Calibri" panose="020F0502020204030204" pitchFamily="34" charset="0"/>
                <a:cs typeface="Mangal" panose="02040503050203030202" pitchFamily="18" charset="0"/>
              </a:rPr>
              <a:t>Display message at the beginning by setting cursor to appropriate position.</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6000"/>
              </a:lnSpc>
              <a:buFont typeface="Times New Roman" panose="02020603050405020304" pitchFamily="18" charset="0"/>
              <a:buAutoNum type="alphaLcParenR"/>
            </a:pPr>
            <a:r>
              <a:rPr lang="en-IN" dirty="0">
                <a:effectLst/>
                <a:latin typeface="Times New Roman" panose="02020603050405020304" pitchFamily="18" charset="0"/>
                <a:ea typeface="Calibri" panose="020F0502020204030204" pitchFamily="34" charset="0"/>
                <a:cs typeface="Mangal" panose="02040503050203030202" pitchFamily="18" charset="0"/>
              </a:rPr>
              <a:t>Clear display after some time by giving delay.</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6000"/>
              </a:lnSpc>
              <a:spcAft>
                <a:spcPts val="800"/>
              </a:spcAft>
              <a:buFont typeface="Times New Roman" panose="02020603050405020304" pitchFamily="18" charset="0"/>
              <a:buAutoNum type="alphaLcParenR"/>
            </a:pPr>
            <a:r>
              <a:rPr lang="en-IN" dirty="0">
                <a:effectLst/>
                <a:latin typeface="Times New Roman" panose="02020603050405020304" pitchFamily="18" charset="0"/>
                <a:ea typeface="Calibri" panose="020F0502020204030204" pitchFamily="34" charset="0"/>
                <a:cs typeface="Mangal" panose="02040503050203030202" pitchFamily="18" charset="0"/>
              </a:rPr>
              <a:t>Clear screen.</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1232324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454E6DA7-1CC1-4C7F-9F39-14018328F7C0}"/>
              </a:ext>
            </a:extLst>
          </p:cNvPr>
          <p:cNvSpPr txBox="1"/>
          <p:nvPr/>
        </p:nvSpPr>
        <p:spPr>
          <a:xfrm>
            <a:off x="190500" y="752174"/>
            <a:ext cx="10820400" cy="5363328"/>
          </a:xfrm>
          <a:prstGeom prst="rect">
            <a:avLst/>
          </a:prstGeom>
          <a:noFill/>
        </p:spPr>
        <p:txBody>
          <a:bodyPr wrap="square">
            <a:spAutoFit/>
          </a:bodyPr>
          <a:lstStyle/>
          <a:p>
            <a:pPr lvl="0">
              <a:lnSpc>
                <a:spcPct val="106000"/>
              </a:lnSpc>
            </a:pPr>
            <a:r>
              <a:rPr lang="en-IN" dirty="0">
                <a:effectLst/>
                <a:latin typeface="Times New Roman" panose="02020603050405020304" pitchFamily="18" charset="0"/>
                <a:ea typeface="Calibri" panose="020F0502020204030204" pitchFamily="34" charset="0"/>
                <a:cs typeface="Mangal" panose="02040503050203030202" pitchFamily="18" charset="0"/>
              </a:rPr>
              <a:t>6) Define the function to calculate the distance (data()).</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6000"/>
              </a:lnSpc>
              <a:buFont typeface="Times New Roman" panose="02020603050405020304" pitchFamily="18" charset="0"/>
              <a:buAutoNum type="alphaLcParenR"/>
            </a:pPr>
            <a:r>
              <a:rPr lang="en-IN" dirty="0">
                <a:effectLst/>
                <a:latin typeface="Times New Roman" panose="02020603050405020304" pitchFamily="18" charset="0"/>
                <a:ea typeface="Calibri" panose="020F0502020204030204" pitchFamily="34" charset="0"/>
                <a:cs typeface="Mangal" panose="02040503050203030202" pitchFamily="18" charset="0"/>
              </a:rPr>
              <a:t>Taking analog input form sensor.</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6000"/>
              </a:lnSpc>
              <a:buFont typeface="Times New Roman" panose="02020603050405020304" pitchFamily="18" charset="0"/>
              <a:buAutoNum type="alphaLcParenR"/>
            </a:pPr>
            <a:r>
              <a:rPr lang="en-IN" dirty="0">
                <a:effectLst/>
                <a:latin typeface="Times New Roman" panose="02020603050405020304" pitchFamily="18" charset="0"/>
                <a:ea typeface="Calibri" panose="020F0502020204030204" pitchFamily="34" charset="0"/>
                <a:cs typeface="Mangal" panose="02040503050203030202" pitchFamily="18" charset="0"/>
              </a:rPr>
              <a:t>Arduino’s inbuilt ADC will scale the input between 0 to 1023 according to the strength of  the input.</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6000"/>
              </a:lnSpc>
              <a:buFont typeface="Times New Roman" panose="02020603050405020304" pitchFamily="18" charset="0"/>
              <a:buAutoNum type="alphaLcParenR"/>
            </a:pPr>
            <a:r>
              <a:rPr lang="en-IN" dirty="0">
                <a:effectLst/>
                <a:latin typeface="Times New Roman" panose="02020603050405020304" pitchFamily="18" charset="0"/>
                <a:ea typeface="Calibri" panose="020F0502020204030204" pitchFamily="34" charset="0"/>
                <a:cs typeface="Mangal" panose="02040503050203030202" pitchFamily="18" charset="0"/>
              </a:rPr>
              <a:t>Divide the input of the sensor with a constant which is taken according to distance in which the input is scaled.</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6000"/>
              </a:lnSpc>
              <a:buFont typeface="Times New Roman" panose="02020603050405020304" pitchFamily="18" charset="0"/>
              <a:buAutoNum type="alphaLcParenR"/>
            </a:pPr>
            <a:r>
              <a:rPr lang="en-IN" dirty="0">
                <a:effectLst/>
                <a:latin typeface="Times New Roman" panose="02020603050405020304" pitchFamily="18" charset="0"/>
                <a:ea typeface="Calibri" panose="020F0502020204030204" pitchFamily="34" charset="0"/>
                <a:cs typeface="Mangal" panose="02040503050203030202" pitchFamily="18" charset="0"/>
              </a:rPr>
              <a:t>If there is fault it will give distance.</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6000"/>
              </a:lnSpc>
              <a:buFont typeface="Times New Roman" panose="02020603050405020304" pitchFamily="18" charset="0"/>
              <a:buAutoNum type="alphaLcParenR"/>
            </a:pPr>
            <a:r>
              <a:rPr lang="en-IN" dirty="0">
                <a:effectLst/>
                <a:latin typeface="Times New Roman" panose="02020603050405020304" pitchFamily="18" charset="0"/>
                <a:ea typeface="Calibri" panose="020F0502020204030204" pitchFamily="34" charset="0"/>
                <a:cs typeface="Mangal" panose="02040503050203030202" pitchFamily="18" charset="0"/>
              </a:rPr>
              <a:t>If distance is greater then 0, that means fault occurred, then give buzzer pin will be high for 2 seconds.</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6000"/>
              </a:lnSpc>
              <a:buFont typeface="Times New Roman" panose="02020603050405020304" pitchFamily="18" charset="0"/>
              <a:buAutoNum type="alphaLcParenR"/>
            </a:pPr>
            <a:r>
              <a:rPr lang="en-IN" dirty="0">
                <a:effectLst/>
                <a:latin typeface="Times New Roman" panose="02020603050405020304" pitchFamily="18" charset="0"/>
                <a:ea typeface="Calibri" panose="020F0502020204030204" pitchFamily="34" charset="0"/>
                <a:cs typeface="Mangal" panose="02040503050203030202" pitchFamily="18" charset="0"/>
              </a:rPr>
              <a:t>After 2 seconds it will turn low.</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lvl="0">
              <a:lnSpc>
                <a:spcPct val="106000"/>
              </a:lnSpc>
            </a:pPr>
            <a:r>
              <a:rPr lang="en-IN" dirty="0">
                <a:effectLst/>
                <a:latin typeface="Times New Roman" panose="02020603050405020304" pitchFamily="18" charset="0"/>
                <a:ea typeface="Calibri" panose="020F0502020204030204" pitchFamily="34" charset="0"/>
                <a:cs typeface="Mangal" panose="02040503050203030202" pitchFamily="18" charset="0"/>
              </a:rPr>
              <a:t>7) Main loop.</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6000"/>
              </a:lnSpc>
              <a:buFont typeface="Times New Roman" panose="02020603050405020304" pitchFamily="18" charset="0"/>
              <a:buAutoNum type="alphaLcParenR"/>
            </a:pPr>
            <a:r>
              <a:rPr lang="en-IN" dirty="0">
                <a:effectLst/>
                <a:latin typeface="Times New Roman" panose="02020603050405020304" pitchFamily="18" charset="0"/>
                <a:ea typeface="Calibri" panose="020F0502020204030204" pitchFamily="34" charset="0"/>
                <a:cs typeface="Mangal" panose="02040503050203030202" pitchFamily="18" charset="0"/>
              </a:rPr>
              <a:t>Setting cursor and printing appropriate letters on display.</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1143000" lvl="2" indent="-228600">
              <a:lnSpc>
                <a:spcPct val="106000"/>
              </a:lnSpc>
              <a:buFont typeface="Times New Roman" panose="02020603050405020304" pitchFamily="18" charset="0"/>
              <a:buAutoNum type="romanLcParenR"/>
            </a:pPr>
            <a:r>
              <a:rPr lang="en-IN" dirty="0">
                <a:effectLst/>
                <a:latin typeface="Times New Roman" panose="02020603050405020304" pitchFamily="18" charset="0"/>
                <a:ea typeface="Calibri" panose="020F0502020204030204" pitchFamily="34" charset="0"/>
                <a:cs typeface="Mangal" panose="02040503050203030202" pitchFamily="18" charset="0"/>
              </a:rPr>
              <a:t>Setting cursor to column 1, row 1 and write letter ‘R’ to represent R phase.</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1143000" lvl="2" indent="-228600">
              <a:lnSpc>
                <a:spcPct val="106000"/>
              </a:lnSpc>
              <a:buFont typeface="Times New Roman" panose="02020603050405020304" pitchFamily="18" charset="0"/>
              <a:buAutoNum type="romanLcParenR"/>
            </a:pPr>
            <a:r>
              <a:rPr lang="en-IN" dirty="0">
                <a:effectLst/>
                <a:latin typeface="Times New Roman" panose="02020603050405020304" pitchFamily="18" charset="0"/>
                <a:ea typeface="Calibri" panose="020F0502020204030204" pitchFamily="34" charset="0"/>
                <a:cs typeface="Mangal" panose="02040503050203030202" pitchFamily="18" charset="0"/>
              </a:rPr>
              <a:t>Similarly print letter ‘Y’ at column and “B” at column 13 to represent Y and B phases respectively.</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6000"/>
              </a:lnSpc>
              <a:buFont typeface="Times New Roman" panose="02020603050405020304" pitchFamily="18" charset="0"/>
              <a:buAutoNum type="alphaLcParenR"/>
            </a:pPr>
            <a:r>
              <a:rPr lang="en-IN" dirty="0">
                <a:effectLst/>
                <a:latin typeface="Times New Roman" panose="02020603050405020304" pitchFamily="18" charset="0"/>
                <a:ea typeface="Calibri" panose="020F0502020204030204" pitchFamily="34" charset="0"/>
                <a:cs typeface="Mangal" panose="02040503050203030202" pitchFamily="18" charset="0"/>
              </a:rPr>
              <a:t>Taking input from "R” phase by giving high value to that relay pin and giving low value to remaining two phase relay pins.</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6000"/>
              </a:lnSpc>
              <a:buFont typeface="Times New Roman" panose="02020603050405020304" pitchFamily="18" charset="0"/>
              <a:buAutoNum type="alphaLcParenR"/>
            </a:pPr>
            <a:r>
              <a:rPr lang="en-IN" dirty="0">
                <a:effectLst/>
                <a:latin typeface="Times New Roman" panose="02020603050405020304" pitchFamily="18" charset="0"/>
                <a:ea typeface="Calibri" panose="020F0502020204030204" pitchFamily="34" charset="0"/>
                <a:cs typeface="Mangal" panose="02040503050203030202" pitchFamily="18" charset="0"/>
              </a:rPr>
              <a:t>Delay of 500 micro-seconds for smooth functioning.</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6000"/>
              </a:lnSpc>
              <a:buFont typeface="Times New Roman" panose="02020603050405020304" pitchFamily="18" charset="0"/>
              <a:buAutoNum type="alphaLcParenR"/>
            </a:pPr>
            <a:r>
              <a:rPr lang="en-IN" dirty="0">
                <a:effectLst/>
                <a:latin typeface="Times New Roman" panose="02020603050405020304" pitchFamily="18" charset="0"/>
                <a:ea typeface="Calibri" panose="020F0502020204030204" pitchFamily="34" charset="0"/>
                <a:cs typeface="Mangal" panose="02040503050203030202" pitchFamily="18" charset="0"/>
              </a:rPr>
              <a:t>Call the function defined earlier to calculate distance. If there is any fault, It will give the value of distance in Kilometres and gives input to buzzer for 2 seconds. If there is no fault it will give value of distance 0.</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6000"/>
              </a:lnSpc>
              <a:spcAft>
                <a:spcPts val="800"/>
              </a:spcAft>
              <a:buFont typeface="Times New Roman" panose="02020603050405020304" pitchFamily="18" charset="0"/>
              <a:buAutoNum type="alphaLcParenR"/>
            </a:pPr>
            <a:r>
              <a:rPr lang="en-IN" dirty="0">
                <a:effectLst/>
                <a:latin typeface="Times New Roman" panose="02020603050405020304" pitchFamily="18" charset="0"/>
                <a:ea typeface="Calibri" panose="020F0502020204030204" pitchFamily="34" charset="0"/>
                <a:cs typeface="Mangal" panose="02040503050203030202" pitchFamily="18" charset="0"/>
              </a:rPr>
              <a:t>Set the cursor to column 0, row 2.</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709087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2CB2D4C8-8B5F-4B95-AFFF-207A1ADB81C2}"/>
              </a:ext>
            </a:extLst>
          </p:cNvPr>
          <p:cNvSpPr txBox="1"/>
          <p:nvPr/>
        </p:nvSpPr>
        <p:spPr>
          <a:xfrm>
            <a:off x="457200" y="1466850"/>
            <a:ext cx="11082337" cy="4644220"/>
          </a:xfrm>
          <a:prstGeom prst="rect">
            <a:avLst/>
          </a:prstGeom>
          <a:noFill/>
        </p:spPr>
        <p:txBody>
          <a:bodyPr wrap="square">
            <a:spAutoFit/>
          </a:bodyPr>
          <a:lstStyle/>
          <a:p>
            <a:pPr lvl="1">
              <a:lnSpc>
                <a:spcPct val="106000"/>
              </a:lnSpc>
            </a:pPr>
            <a:r>
              <a:rPr lang="en-IN" sz="2000" dirty="0">
                <a:effectLst/>
                <a:latin typeface="Times New Roman" panose="02020603050405020304" pitchFamily="18" charset="0"/>
                <a:ea typeface="Calibri" panose="020F0502020204030204" pitchFamily="34" charset="0"/>
                <a:cs typeface="Mangal" panose="02040503050203030202" pitchFamily="18" charset="0"/>
              </a:rPr>
              <a:t>e)  If distance is greater than zero, print distance along with suffix “KM”. Else, print “ NF ” to represent no fault.</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lvl="1">
              <a:lnSpc>
                <a:spcPct val="106000"/>
              </a:lnSpc>
            </a:pPr>
            <a:r>
              <a:rPr lang="en-IN" sz="2000" dirty="0">
                <a:effectLst/>
                <a:latin typeface="Times New Roman" panose="02020603050405020304" pitchFamily="18" charset="0"/>
                <a:ea typeface="Calibri" panose="020F0502020204030204" pitchFamily="34" charset="0"/>
                <a:cs typeface="Mangal" panose="02040503050203030202" pitchFamily="18" charset="0"/>
              </a:rPr>
              <a:t>f) Similarly, for Y phase, give high signal to relay2 and low signal to remaining two relays.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lvl="1">
              <a:lnSpc>
                <a:spcPct val="106000"/>
              </a:lnSpc>
            </a:pPr>
            <a:r>
              <a:rPr lang="en-IN" sz="2000" dirty="0">
                <a:effectLst/>
                <a:latin typeface="Times New Roman" panose="02020603050405020304" pitchFamily="18" charset="0"/>
                <a:ea typeface="Calibri" panose="020F0502020204030204" pitchFamily="34" charset="0"/>
                <a:cs typeface="Mangal" panose="02040503050203030202" pitchFamily="18" charset="0"/>
              </a:rPr>
              <a:t>g) Calling the “data()” function to calculate distance and get that value.</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lvl="1">
              <a:lnSpc>
                <a:spcPct val="106000"/>
              </a:lnSpc>
            </a:pPr>
            <a:r>
              <a:rPr lang="en-IN" sz="2000" dirty="0">
                <a:effectLst/>
                <a:latin typeface="Times New Roman" panose="02020603050405020304" pitchFamily="18" charset="0"/>
                <a:ea typeface="Calibri" panose="020F0502020204030204" pitchFamily="34" charset="0"/>
                <a:cs typeface="Mangal" panose="02040503050203030202" pitchFamily="18" charset="0"/>
              </a:rPr>
              <a:t>h) Set the cursor to column 6, row 2.</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lvl="1">
              <a:lnSpc>
                <a:spcPct val="106000"/>
              </a:lnSpc>
            </a:pPr>
            <a:r>
              <a:rPr lang="en-IN" sz="2000" dirty="0" err="1">
                <a:effectLst/>
                <a:latin typeface="Times New Roman" panose="02020603050405020304" pitchFamily="18" charset="0"/>
                <a:ea typeface="Calibri" panose="020F0502020204030204" pitchFamily="34" charset="0"/>
                <a:cs typeface="Mangal" panose="02040503050203030202" pitchFamily="18" charset="0"/>
              </a:rPr>
              <a:t>i</a:t>
            </a:r>
            <a:r>
              <a:rPr lang="en-IN" sz="2000" dirty="0">
                <a:effectLst/>
                <a:latin typeface="Times New Roman" panose="02020603050405020304" pitchFamily="18" charset="0"/>
                <a:ea typeface="Calibri" panose="020F0502020204030204" pitchFamily="34" charset="0"/>
                <a:cs typeface="Mangal" panose="02040503050203030202" pitchFamily="18" charset="0"/>
              </a:rPr>
              <a:t>) If distance is greater than zero, print distance along with suffix “KM”. Else, print “ NF ” to represent no fault.</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lvl="1">
              <a:lnSpc>
                <a:spcPct val="106000"/>
              </a:lnSpc>
            </a:pPr>
            <a:r>
              <a:rPr lang="en-IN" sz="2000" dirty="0">
                <a:effectLst/>
                <a:latin typeface="Times New Roman" panose="02020603050405020304" pitchFamily="18" charset="0"/>
                <a:ea typeface="Calibri" panose="020F0502020204030204" pitchFamily="34" charset="0"/>
                <a:cs typeface="Mangal" panose="02040503050203030202" pitchFamily="18" charset="0"/>
              </a:rPr>
              <a:t>j) Similarly, for B phase, give high signal to relay2 and low signal to remaining two relays.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lvl="1">
              <a:lnSpc>
                <a:spcPct val="106000"/>
              </a:lnSpc>
            </a:pPr>
            <a:r>
              <a:rPr lang="en-IN" sz="2000" dirty="0">
                <a:effectLst/>
                <a:latin typeface="Times New Roman" panose="02020603050405020304" pitchFamily="18" charset="0"/>
                <a:ea typeface="Calibri" panose="020F0502020204030204" pitchFamily="34" charset="0"/>
                <a:cs typeface="Mangal" panose="02040503050203030202" pitchFamily="18" charset="0"/>
              </a:rPr>
              <a:t>k) Calling the “data()” function to calculate distance and get that value.</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lvl="1">
              <a:lnSpc>
                <a:spcPct val="106000"/>
              </a:lnSpc>
            </a:pPr>
            <a:r>
              <a:rPr lang="en-IN" sz="2000" dirty="0">
                <a:effectLst/>
                <a:latin typeface="Times New Roman" panose="02020603050405020304" pitchFamily="18" charset="0"/>
                <a:ea typeface="Calibri" panose="020F0502020204030204" pitchFamily="34" charset="0"/>
                <a:cs typeface="Mangal" panose="02040503050203030202" pitchFamily="18" charset="0"/>
              </a:rPr>
              <a:t>l) Set the cursor to column 12, row 2.</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lvl="1">
              <a:lnSpc>
                <a:spcPct val="106000"/>
              </a:lnSpc>
            </a:pPr>
            <a:r>
              <a:rPr lang="en-IN" sz="2000" dirty="0">
                <a:effectLst/>
                <a:latin typeface="Times New Roman" panose="02020603050405020304" pitchFamily="18" charset="0"/>
                <a:ea typeface="Calibri" panose="020F0502020204030204" pitchFamily="34" charset="0"/>
                <a:cs typeface="Mangal" panose="02040503050203030202" pitchFamily="18" charset="0"/>
              </a:rPr>
              <a:t>m) If distance is greater than zero, print distance along with suffix “KM”. Else, print “ NF ” to represent no fault.</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lvl="0">
              <a:lnSpc>
                <a:spcPct val="106000"/>
              </a:lnSpc>
              <a:spcAft>
                <a:spcPts val="800"/>
              </a:spcAft>
            </a:pPr>
            <a:r>
              <a:rPr lang="en-IN" sz="2000" dirty="0">
                <a:effectLst/>
                <a:latin typeface="Times New Roman" panose="02020603050405020304" pitchFamily="18" charset="0"/>
                <a:ea typeface="Calibri" panose="020F0502020204030204" pitchFamily="34" charset="0"/>
                <a:cs typeface="Mangal" panose="02040503050203030202" pitchFamily="18" charset="0"/>
              </a:rPr>
              <a:t>8)   Void loop() function continuously iterate over the code written in the function and it will alternately check for the fault and if there is fault it will give value of distance in </a:t>
            </a:r>
            <a:r>
              <a:rPr lang="en-IN" sz="2000" dirty="0" err="1">
                <a:effectLst/>
                <a:latin typeface="Times New Roman" panose="02020603050405020304" pitchFamily="18" charset="0"/>
                <a:ea typeface="Calibri" panose="020F0502020204030204" pitchFamily="34" charset="0"/>
                <a:cs typeface="Mangal" panose="02040503050203030202" pitchFamily="18" charset="0"/>
              </a:rPr>
              <a:t>kilometers</a:t>
            </a:r>
            <a:r>
              <a:rPr lang="en-IN" sz="2000" dirty="0">
                <a:effectLst/>
                <a:latin typeface="Times New Roman" panose="02020603050405020304" pitchFamily="18" charset="0"/>
                <a:ea typeface="Calibri" panose="020F0502020204030204" pitchFamily="34" charset="0"/>
                <a:cs typeface="Mangal" panose="02040503050203030202" pitchFamily="18" charset="0"/>
              </a:rPr>
              <a:t>. </a:t>
            </a:r>
            <a:endParaRPr lang="en-IN" sz="20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2841068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F87B8483-7A37-4893-B225-3FE35260BDF7}"/>
              </a:ext>
            </a:extLst>
          </p:cNvPr>
          <p:cNvSpPr txBox="1"/>
          <p:nvPr/>
        </p:nvSpPr>
        <p:spPr>
          <a:xfrm>
            <a:off x="655597" y="1290240"/>
            <a:ext cx="8867543" cy="5355312"/>
          </a:xfrm>
          <a:prstGeom prst="rect">
            <a:avLst/>
          </a:prstGeom>
          <a:noFill/>
        </p:spPr>
        <p:txBody>
          <a:bodyPr wrap="square">
            <a:spAutoFit/>
          </a:bodyPr>
          <a:lstStyle/>
          <a:p>
            <a:r>
              <a:rPr lang="en-IN" dirty="0"/>
              <a:t>#include &lt;LiquidCrystal.h&gt;</a:t>
            </a:r>
          </a:p>
          <a:p>
            <a:r>
              <a:rPr lang="en-IN" dirty="0"/>
              <a:t>LiquidCrystal lcd(2,3,4,5,6,7);</a:t>
            </a:r>
          </a:p>
          <a:p>
            <a:r>
              <a:rPr lang="en-IN" dirty="0"/>
              <a:t>#define sensor A0</a:t>
            </a:r>
          </a:p>
          <a:p>
            <a:r>
              <a:rPr lang="en-IN" dirty="0"/>
              <a:t>  #define relay1 8</a:t>
            </a:r>
          </a:p>
          <a:p>
            <a:r>
              <a:rPr lang="en-IN" dirty="0"/>
              <a:t>#define relay2 9</a:t>
            </a:r>
          </a:p>
          <a:p>
            <a:r>
              <a:rPr lang="en-IN" dirty="0"/>
              <a:t>#define relay3 10</a:t>
            </a:r>
          </a:p>
          <a:p>
            <a:r>
              <a:rPr lang="en-IN" dirty="0"/>
              <a:t>#define buzzer 13 </a:t>
            </a:r>
          </a:p>
          <a:p>
            <a:r>
              <a:rPr lang="en-IN" dirty="0"/>
              <a:t> int </a:t>
            </a:r>
            <a:r>
              <a:rPr lang="en-IN" dirty="0" err="1"/>
              <a:t>read_ADC</a:t>
            </a:r>
            <a:r>
              <a:rPr lang="en-IN" dirty="0"/>
              <a:t>;</a:t>
            </a:r>
          </a:p>
          <a:p>
            <a:r>
              <a:rPr lang="en-IN" dirty="0"/>
              <a:t>int distance;</a:t>
            </a:r>
          </a:p>
          <a:p>
            <a:r>
              <a:rPr lang="en-IN" dirty="0"/>
              <a:t>byte symbol[8] = {       </a:t>
            </a:r>
          </a:p>
          <a:p>
            <a:r>
              <a:rPr lang="en-IN" dirty="0"/>
              <a:t> B00000,       </a:t>
            </a:r>
          </a:p>
          <a:p>
            <a:r>
              <a:rPr lang="en-IN" dirty="0"/>
              <a:t> B00100,     </a:t>
            </a:r>
          </a:p>
          <a:p>
            <a:r>
              <a:rPr lang="en-IN" dirty="0"/>
              <a:t> B00100,      </a:t>
            </a:r>
          </a:p>
          <a:p>
            <a:r>
              <a:rPr lang="en-IN" dirty="0"/>
              <a:t> B00100,       </a:t>
            </a:r>
          </a:p>
          <a:p>
            <a:r>
              <a:rPr lang="en-IN" dirty="0"/>
              <a:t> B11111,      </a:t>
            </a:r>
          </a:p>
          <a:p>
            <a:r>
              <a:rPr lang="en-IN" dirty="0"/>
              <a:t> B01110,        </a:t>
            </a:r>
          </a:p>
          <a:p>
            <a:r>
              <a:rPr lang="en-IN" dirty="0"/>
              <a:t> B00100,        </a:t>
            </a:r>
          </a:p>
          <a:p>
            <a:r>
              <a:rPr lang="en-IN" dirty="0"/>
              <a:t>B00000};</a:t>
            </a:r>
          </a:p>
          <a:p>
            <a:r>
              <a:rPr lang="en-IN" dirty="0"/>
              <a:t>void setup</a:t>
            </a:r>
            <a:r>
              <a:rPr lang="en-IN" dirty="0" smtClean="0"/>
              <a:t>()</a:t>
            </a:r>
            <a:endParaRPr lang="en-IN" dirty="0"/>
          </a:p>
        </p:txBody>
      </p:sp>
      <p:sp>
        <p:nvSpPr>
          <p:cNvPr id="2" name="TextBox 1"/>
          <p:cNvSpPr txBox="1"/>
          <p:nvPr/>
        </p:nvSpPr>
        <p:spPr>
          <a:xfrm>
            <a:off x="655597" y="245327"/>
            <a:ext cx="4752744" cy="523220"/>
          </a:xfrm>
          <a:prstGeom prst="rect">
            <a:avLst/>
          </a:prstGeom>
          <a:noFill/>
        </p:spPr>
        <p:txBody>
          <a:bodyPr wrap="square" rtlCol="0">
            <a:spAutoFit/>
          </a:bodyPr>
          <a:lstStyle/>
          <a:p>
            <a:r>
              <a:rPr lang="en-IN" sz="2800" b="1" dirty="0" smtClean="0">
                <a:solidFill>
                  <a:srgbClr val="FFC000"/>
                </a:solidFill>
              </a:rPr>
              <a:t>Operating Code:-</a:t>
            </a:r>
            <a:endParaRPr lang="mr-IN" sz="2800" b="1" dirty="0">
              <a:solidFill>
                <a:srgbClr val="FFC000"/>
              </a:solidFill>
            </a:endParaRPr>
          </a:p>
        </p:txBody>
      </p:sp>
    </p:spTree>
    <p:extLst>
      <p:ext uri="{BB962C8B-B14F-4D97-AF65-F5344CB8AC3E}">
        <p14:creationId xmlns:p14="http://schemas.microsoft.com/office/powerpoint/2010/main" val="1450590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88F88A12-8A3C-4A2B-8762-F9A325191402}"/>
              </a:ext>
            </a:extLst>
          </p:cNvPr>
          <p:cNvSpPr txBox="1"/>
          <p:nvPr/>
        </p:nvSpPr>
        <p:spPr>
          <a:xfrm>
            <a:off x="922299" y="2388164"/>
            <a:ext cx="3800474" cy="3693319"/>
          </a:xfrm>
          <a:prstGeom prst="rect">
            <a:avLst/>
          </a:prstGeom>
          <a:noFill/>
        </p:spPr>
        <p:txBody>
          <a:bodyPr wrap="square">
            <a:spAutoFit/>
          </a:bodyPr>
          <a:lstStyle/>
          <a:p>
            <a:r>
              <a:rPr lang="en-IN" dirty="0" err="1"/>
              <a:t>lcd.createChar</a:t>
            </a:r>
            <a:r>
              <a:rPr lang="en-IN" dirty="0"/>
              <a:t>(1, symbol);  </a:t>
            </a:r>
          </a:p>
          <a:p>
            <a:r>
              <a:rPr lang="en-IN" dirty="0"/>
              <a:t>  </a:t>
            </a:r>
            <a:r>
              <a:rPr lang="en-IN" dirty="0" err="1"/>
              <a:t>lcd.begin</a:t>
            </a:r>
            <a:r>
              <a:rPr lang="en-IN" dirty="0"/>
              <a:t>(16, 2);</a:t>
            </a:r>
          </a:p>
          <a:p>
            <a:r>
              <a:rPr lang="en-IN" dirty="0" err="1"/>
              <a:t>lcd.clear</a:t>
            </a:r>
            <a:r>
              <a:rPr lang="en-IN" dirty="0"/>
              <a:t>();</a:t>
            </a:r>
          </a:p>
          <a:p>
            <a:r>
              <a:rPr lang="en-IN" dirty="0" err="1"/>
              <a:t>lcd.setCursor</a:t>
            </a:r>
            <a:r>
              <a:rPr lang="en-IN" dirty="0"/>
              <a:t>(0, 0); </a:t>
            </a:r>
          </a:p>
          <a:p>
            <a:r>
              <a:rPr lang="en-IN" dirty="0"/>
              <a:t>// set the cursor to column 0, line 1lcd.print("Welcome to Cable");</a:t>
            </a:r>
          </a:p>
          <a:p>
            <a:r>
              <a:rPr lang="en-IN" dirty="0" err="1"/>
              <a:t>lcd.setCursor</a:t>
            </a:r>
            <a:r>
              <a:rPr lang="en-IN" dirty="0"/>
              <a:t>(0, 1); // set the cursor to column 0, line 2lcd.print("Fault  Detection");</a:t>
            </a:r>
          </a:p>
          <a:p>
            <a:r>
              <a:rPr lang="en-IN" dirty="0"/>
              <a:t>delay(2000);</a:t>
            </a:r>
          </a:p>
          <a:p>
            <a:r>
              <a:rPr lang="en-IN" dirty="0" err="1"/>
              <a:t>lcd.clear</a:t>
            </a:r>
            <a:r>
              <a:rPr lang="en-IN" dirty="0"/>
              <a:t>();</a:t>
            </a:r>
          </a:p>
          <a:p>
            <a:r>
              <a:rPr lang="en-IN" dirty="0" smtClean="0"/>
              <a:t>}</a:t>
            </a:r>
            <a:endParaRPr lang="en-IN" dirty="0"/>
          </a:p>
        </p:txBody>
      </p:sp>
      <p:sp>
        <p:nvSpPr>
          <p:cNvPr id="2" name="TextBox 1"/>
          <p:cNvSpPr txBox="1"/>
          <p:nvPr/>
        </p:nvSpPr>
        <p:spPr>
          <a:xfrm>
            <a:off x="922299" y="713678"/>
            <a:ext cx="6504413" cy="2031325"/>
          </a:xfrm>
          <a:prstGeom prst="rect">
            <a:avLst/>
          </a:prstGeom>
          <a:noFill/>
        </p:spPr>
        <p:txBody>
          <a:bodyPr wrap="square" rtlCol="0">
            <a:spAutoFit/>
          </a:bodyPr>
          <a:lstStyle/>
          <a:p>
            <a:r>
              <a:rPr lang="en-IN" dirty="0"/>
              <a:t> {</a:t>
            </a:r>
          </a:p>
          <a:p>
            <a:r>
              <a:rPr lang="en-IN" dirty="0" err="1"/>
              <a:t>pinMode</a:t>
            </a:r>
            <a:r>
              <a:rPr lang="en-IN" dirty="0"/>
              <a:t>(</a:t>
            </a:r>
            <a:r>
              <a:rPr lang="en-IN" dirty="0" err="1"/>
              <a:t>sensor,INPUT</a:t>
            </a:r>
            <a:r>
              <a:rPr lang="en-IN" dirty="0"/>
              <a:t>);</a:t>
            </a:r>
          </a:p>
          <a:p>
            <a:r>
              <a:rPr lang="en-IN" dirty="0"/>
              <a:t> </a:t>
            </a:r>
            <a:r>
              <a:rPr lang="en-IN" dirty="0" err="1"/>
              <a:t>pinMode</a:t>
            </a:r>
            <a:r>
              <a:rPr lang="en-IN" dirty="0"/>
              <a:t>(relay1, OUTPUT);</a:t>
            </a:r>
          </a:p>
          <a:p>
            <a:r>
              <a:rPr lang="en-IN" dirty="0" err="1"/>
              <a:t>pinMode</a:t>
            </a:r>
            <a:r>
              <a:rPr lang="en-IN" dirty="0"/>
              <a:t>(relay2, OUTPUT);</a:t>
            </a:r>
          </a:p>
          <a:p>
            <a:r>
              <a:rPr lang="en-IN" dirty="0" err="1"/>
              <a:t>pinMode</a:t>
            </a:r>
            <a:r>
              <a:rPr lang="en-IN" dirty="0"/>
              <a:t>(relay3, OUTPUT);</a:t>
            </a:r>
          </a:p>
          <a:p>
            <a:r>
              <a:rPr lang="en-IN" dirty="0" err="1"/>
              <a:t>pinMode</a:t>
            </a:r>
            <a:r>
              <a:rPr lang="en-IN" dirty="0"/>
              <a:t>(buzzer, OUTPUT);</a:t>
            </a:r>
          </a:p>
          <a:p>
            <a:endParaRPr lang="mr-IN" dirty="0"/>
          </a:p>
        </p:txBody>
      </p:sp>
    </p:spTree>
    <p:extLst>
      <p:ext uri="{BB962C8B-B14F-4D97-AF65-F5344CB8AC3E}">
        <p14:creationId xmlns:p14="http://schemas.microsoft.com/office/powerpoint/2010/main" val="637398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39841E65-A43C-4E11-A6CF-CDF4F3149B1F}"/>
              </a:ext>
            </a:extLst>
          </p:cNvPr>
          <p:cNvSpPr txBox="1"/>
          <p:nvPr/>
        </p:nvSpPr>
        <p:spPr>
          <a:xfrm>
            <a:off x="910682" y="3080824"/>
            <a:ext cx="4171950" cy="3416320"/>
          </a:xfrm>
          <a:prstGeom prst="rect">
            <a:avLst/>
          </a:prstGeom>
          <a:noFill/>
        </p:spPr>
        <p:txBody>
          <a:bodyPr wrap="square">
            <a:spAutoFit/>
          </a:bodyPr>
          <a:lstStyle/>
          <a:p>
            <a:r>
              <a:rPr lang="en-IN" dirty="0" err="1"/>
              <a:t>digitalWrite</a:t>
            </a:r>
            <a:r>
              <a:rPr lang="en-IN" dirty="0"/>
              <a:t>(relay1,HIGH);</a:t>
            </a:r>
          </a:p>
          <a:p>
            <a:r>
              <a:rPr lang="en-IN" dirty="0" err="1"/>
              <a:t>digitalWrite</a:t>
            </a:r>
            <a:r>
              <a:rPr lang="en-IN" dirty="0"/>
              <a:t>(relay2,LOW);</a:t>
            </a:r>
          </a:p>
          <a:p>
            <a:r>
              <a:rPr lang="en-IN" dirty="0" err="1"/>
              <a:t>digitalWrite</a:t>
            </a:r>
            <a:r>
              <a:rPr lang="en-IN" dirty="0"/>
              <a:t>(relay3,LOW);  delay(500);data();</a:t>
            </a:r>
          </a:p>
          <a:p>
            <a:r>
              <a:rPr lang="en-IN" dirty="0" err="1"/>
              <a:t>lcd.setCursor</a:t>
            </a:r>
            <a:r>
              <a:rPr lang="en-IN" dirty="0"/>
              <a:t>(0,1);</a:t>
            </a:r>
          </a:p>
          <a:p>
            <a:r>
              <a:rPr lang="en-IN" dirty="0"/>
              <a:t>If(distance&gt;0){</a:t>
            </a:r>
            <a:r>
              <a:rPr lang="en-IN" dirty="0" err="1"/>
              <a:t>lcd.print</a:t>
            </a:r>
            <a:r>
              <a:rPr lang="en-IN" dirty="0"/>
              <a:t>(distance);</a:t>
            </a:r>
          </a:p>
          <a:p>
            <a:r>
              <a:rPr lang="en-IN" dirty="0"/>
              <a:t> </a:t>
            </a:r>
            <a:r>
              <a:rPr lang="en-IN" dirty="0" err="1"/>
              <a:t>lcd.print</a:t>
            </a:r>
            <a:r>
              <a:rPr lang="en-IN" dirty="0"/>
              <a:t>("KM  ");}</a:t>
            </a:r>
          </a:p>
          <a:p>
            <a:r>
              <a:rPr lang="en-IN" dirty="0"/>
              <a:t>else{</a:t>
            </a:r>
            <a:r>
              <a:rPr lang="en-IN" dirty="0" err="1"/>
              <a:t>lcd.print</a:t>
            </a:r>
            <a:r>
              <a:rPr lang="en-IN" dirty="0"/>
              <a:t>(" NF ");}</a:t>
            </a:r>
          </a:p>
          <a:p>
            <a:r>
              <a:rPr lang="en-IN" dirty="0" err="1"/>
              <a:t>digitalWrite</a:t>
            </a:r>
            <a:r>
              <a:rPr lang="en-IN" dirty="0"/>
              <a:t>(relay1,LOW);</a:t>
            </a:r>
          </a:p>
          <a:p>
            <a:r>
              <a:rPr lang="en-IN" dirty="0" err="1"/>
              <a:t>digitalWrite</a:t>
            </a:r>
            <a:r>
              <a:rPr lang="en-IN" dirty="0"/>
              <a:t>(relay2,HIGH);</a:t>
            </a:r>
          </a:p>
          <a:p>
            <a:r>
              <a:rPr lang="en-IN" dirty="0" err="1"/>
              <a:t>digitalWrite</a:t>
            </a:r>
            <a:r>
              <a:rPr lang="en-IN" dirty="0"/>
              <a:t>(relay3,LOW);  delay(500);</a:t>
            </a:r>
          </a:p>
        </p:txBody>
      </p:sp>
      <p:sp>
        <p:nvSpPr>
          <p:cNvPr id="2" name="TextBox 1"/>
          <p:cNvSpPr txBox="1"/>
          <p:nvPr/>
        </p:nvSpPr>
        <p:spPr>
          <a:xfrm>
            <a:off x="910682" y="595861"/>
            <a:ext cx="5531005" cy="2585323"/>
          </a:xfrm>
          <a:prstGeom prst="rect">
            <a:avLst/>
          </a:prstGeom>
          <a:noFill/>
        </p:spPr>
        <p:txBody>
          <a:bodyPr wrap="square" rtlCol="0">
            <a:spAutoFit/>
          </a:bodyPr>
          <a:lstStyle/>
          <a:p>
            <a:r>
              <a:rPr lang="en-IN" dirty="0"/>
              <a:t>void loop(){</a:t>
            </a:r>
            <a:r>
              <a:rPr lang="en-IN" dirty="0" err="1"/>
              <a:t>lcd.setCursor</a:t>
            </a:r>
            <a:r>
              <a:rPr lang="en-IN" dirty="0"/>
              <a:t>(1,0);</a:t>
            </a:r>
          </a:p>
          <a:p>
            <a:r>
              <a:rPr lang="en-IN" dirty="0" err="1"/>
              <a:t>lcd.print</a:t>
            </a:r>
            <a:r>
              <a:rPr lang="en-IN" dirty="0"/>
              <a:t>("R");</a:t>
            </a:r>
          </a:p>
          <a:p>
            <a:r>
              <a:rPr lang="en-IN" dirty="0" err="1"/>
              <a:t>lcd.write</a:t>
            </a:r>
            <a:r>
              <a:rPr lang="en-IN" dirty="0"/>
              <a:t>(1);</a:t>
            </a:r>
          </a:p>
          <a:p>
            <a:r>
              <a:rPr lang="en-IN" dirty="0"/>
              <a:t> </a:t>
            </a:r>
            <a:r>
              <a:rPr lang="en-IN" dirty="0" err="1"/>
              <a:t>lcd.setCursor</a:t>
            </a:r>
            <a:r>
              <a:rPr lang="en-IN" dirty="0"/>
              <a:t>(7,0);</a:t>
            </a:r>
          </a:p>
          <a:p>
            <a:r>
              <a:rPr lang="en-IN" dirty="0" err="1"/>
              <a:t>lcd.print</a:t>
            </a:r>
            <a:r>
              <a:rPr lang="en-IN" dirty="0"/>
              <a:t>("Y");</a:t>
            </a:r>
          </a:p>
          <a:p>
            <a:r>
              <a:rPr lang="en-IN" dirty="0" err="1"/>
              <a:t>lcd.write</a:t>
            </a:r>
            <a:r>
              <a:rPr lang="en-IN" dirty="0"/>
              <a:t>(1); </a:t>
            </a:r>
          </a:p>
          <a:p>
            <a:r>
              <a:rPr lang="en-IN" dirty="0" err="1"/>
              <a:t>lcd.setCursor</a:t>
            </a:r>
            <a:r>
              <a:rPr lang="en-IN" dirty="0"/>
              <a:t>(13,0);</a:t>
            </a:r>
          </a:p>
          <a:p>
            <a:r>
              <a:rPr lang="en-IN" dirty="0" err="1"/>
              <a:t>lcd.print</a:t>
            </a:r>
            <a:r>
              <a:rPr lang="en-IN" dirty="0"/>
              <a:t>("B");</a:t>
            </a:r>
          </a:p>
          <a:p>
            <a:r>
              <a:rPr lang="en-IN" dirty="0" err="1"/>
              <a:t>lcd.write</a:t>
            </a:r>
            <a:r>
              <a:rPr lang="en-IN" dirty="0"/>
              <a:t>(1); </a:t>
            </a:r>
            <a:endParaRPr lang="en-IN" dirty="0"/>
          </a:p>
        </p:txBody>
      </p:sp>
    </p:spTree>
    <p:extLst>
      <p:ext uri="{BB962C8B-B14F-4D97-AF65-F5344CB8AC3E}">
        <p14:creationId xmlns:p14="http://schemas.microsoft.com/office/powerpoint/2010/main" val="2370586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7123BE3B-7492-4179-8CA0-1B359EC0341D}"/>
              </a:ext>
            </a:extLst>
          </p:cNvPr>
          <p:cNvSpPr txBox="1"/>
          <p:nvPr/>
        </p:nvSpPr>
        <p:spPr>
          <a:xfrm>
            <a:off x="830765" y="1736804"/>
            <a:ext cx="8505825" cy="2324099"/>
          </a:xfrm>
          <a:prstGeom prst="rect">
            <a:avLst/>
          </a:prstGeom>
          <a:noFill/>
        </p:spPr>
        <p:txBody>
          <a:bodyPr wrap="square">
            <a:spAutoFit/>
          </a:bodyPr>
          <a:lstStyle/>
          <a:p>
            <a:r>
              <a:rPr lang="en-IN" dirty="0" err="1"/>
              <a:t>digitalWrite</a:t>
            </a:r>
            <a:r>
              <a:rPr lang="en-IN" dirty="0"/>
              <a:t>(relay1,LOW);</a:t>
            </a:r>
          </a:p>
          <a:p>
            <a:r>
              <a:rPr lang="en-IN" dirty="0" err="1"/>
              <a:t>digitalWrite</a:t>
            </a:r>
            <a:r>
              <a:rPr lang="en-IN" dirty="0"/>
              <a:t>(relay2,LOW);</a:t>
            </a:r>
          </a:p>
          <a:p>
            <a:r>
              <a:rPr lang="en-IN" dirty="0" err="1"/>
              <a:t>digitalWrite</a:t>
            </a:r>
            <a:r>
              <a:rPr lang="en-IN" dirty="0"/>
              <a:t>(relay3,HIGH); </a:t>
            </a:r>
          </a:p>
          <a:p>
            <a:r>
              <a:rPr lang="en-IN" dirty="0"/>
              <a:t> delay(500);</a:t>
            </a:r>
          </a:p>
          <a:p>
            <a:r>
              <a:rPr lang="en-IN" dirty="0"/>
              <a:t>data();</a:t>
            </a:r>
          </a:p>
          <a:p>
            <a:r>
              <a:rPr lang="en-IN" dirty="0" err="1"/>
              <a:t>lcd.setCursor</a:t>
            </a:r>
            <a:r>
              <a:rPr lang="en-IN" dirty="0"/>
              <a:t>(12,1);</a:t>
            </a:r>
          </a:p>
          <a:p>
            <a:r>
              <a:rPr lang="en-IN" dirty="0"/>
              <a:t>If(distance&gt;0){</a:t>
            </a:r>
            <a:r>
              <a:rPr lang="en-IN" dirty="0" err="1"/>
              <a:t>lcd.print</a:t>
            </a:r>
            <a:r>
              <a:rPr lang="en-IN" dirty="0"/>
              <a:t>(distance); </a:t>
            </a:r>
            <a:r>
              <a:rPr lang="en-IN" dirty="0" err="1"/>
              <a:t>lcd.print</a:t>
            </a:r>
            <a:r>
              <a:rPr lang="en-IN" dirty="0"/>
              <a:t>("KM  ");}</a:t>
            </a:r>
          </a:p>
          <a:p>
            <a:r>
              <a:rPr lang="en-IN" dirty="0"/>
              <a:t>else{</a:t>
            </a:r>
            <a:r>
              <a:rPr lang="en-IN" dirty="0" err="1"/>
              <a:t>lcd.print</a:t>
            </a:r>
            <a:r>
              <a:rPr lang="en-IN" dirty="0"/>
              <a:t>(" NF ");}}</a:t>
            </a:r>
          </a:p>
        </p:txBody>
      </p:sp>
      <p:sp>
        <p:nvSpPr>
          <p:cNvPr id="8" name="TextBox 7">
            <a:extLst>
              <a:ext uri="{FF2B5EF4-FFF2-40B4-BE49-F238E27FC236}">
                <a16:creationId xmlns:a16="http://schemas.microsoft.com/office/drawing/2014/main" xmlns="" id="{9FABE58C-5DEF-4156-9705-EF728FD2F5E7}"/>
              </a:ext>
            </a:extLst>
          </p:cNvPr>
          <p:cNvSpPr txBox="1"/>
          <p:nvPr/>
        </p:nvSpPr>
        <p:spPr>
          <a:xfrm>
            <a:off x="830765" y="3978226"/>
            <a:ext cx="9477375" cy="2031325"/>
          </a:xfrm>
          <a:prstGeom prst="rect">
            <a:avLst/>
          </a:prstGeom>
          <a:noFill/>
        </p:spPr>
        <p:txBody>
          <a:bodyPr wrap="square">
            <a:spAutoFit/>
          </a:bodyPr>
          <a:lstStyle/>
          <a:p>
            <a:r>
              <a:rPr lang="en-IN" dirty="0"/>
              <a:t>void data(){read_ADC = </a:t>
            </a:r>
            <a:r>
              <a:rPr lang="en-IN" dirty="0" err="1"/>
              <a:t>analogRead</a:t>
            </a:r>
            <a:r>
              <a:rPr lang="en-IN" dirty="0"/>
              <a:t>(sensor);</a:t>
            </a:r>
          </a:p>
          <a:p>
            <a:r>
              <a:rPr lang="en-IN" dirty="0"/>
              <a:t>  distance = read_ADC/100;</a:t>
            </a:r>
          </a:p>
          <a:p>
            <a:r>
              <a:rPr lang="en-IN" dirty="0"/>
              <a:t>if(distance&gt;9)distance = 0;</a:t>
            </a:r>
          </a:p>
          <a:p>
            <a:r>
              <a:rPr lang="en-IN" dirty="0"/>
              <a:t>if(distance&gt;0){</a:t>
            </a:r>
            <a:r>
              <a:rPr lang="en-IN" dirty="0" err="1"/>
              <a:t>digitalWrite</a:t>
            </a:r>
            <a:r>
              <a:rPr lang="en-IN" dirty="0"/>
              <a:t>(</a:t>
            </a:r>
            <a:r>
              <a:rPr lang="en-IN" dirty="0" err="1"/>
              <a:t>buzzer,HIGH</a:t>
            </a:r>
            <a:r>
              <a:rPr lang="en-IN" dirty="0"/>
              <a:t>);</a:t>
            </a:r>
          </a:p>
          <a:p>
            <a:r>
              <a:rPr lang="en-IN" dirty="0"/>
              <a:t>delay(2000);</a:t>
            </a:r>
          </a:p>
          <a:p>
            <a:r>
              <a:rPr lang="en-IN" dirty="0" err="1"/>
              <a:t>digitalWrite</a:t>
            </a:r>
            <a:r>
              <a:rPr lang="en-IN" dirty="0"/>
              <a:t>(</a:t>
            </a:r>
            <a:r>
              <a:rPr lang="en-IN" dirty="0" err="1"/>
              <a:t>buzzer,LOW</a:t>
            </a:r>
            <a:r>
              <a:rPr lang="en-IN" dirty="0"/>
              <a:t>);</a:t>
            </a:r>
          </a:p>
          <a:p>
            <a:r>
              <a:rPr lang="en-IN" dirty="0"/>
              <a:t>  delay(200); }}</a:t>
            </a:r>
          </a:p>
        </p:txBody>
      </p:sp>
      <p:sp>
        <p:nvSpPr>
          <p:cNvPr id="2" name="TextBox 1"/>
          <p:cNvSpPr txBox="1"/>
          <p:nvPr/>
        </p:nvSpPr>
        <p:spPr>
          <a:xfrm>
            <a:off x="830765" y="624469"/>
            <a:ext cx="5988205" cy="1200329"/>
          </a:xfrm>
          <a:prstGeom prst="rect">
            <a:avLst/>
          </a:prstGeom>
          <a:noFill/>
        </p:spPr>
        <p:txBody>
          <a:bodyPr wrap="square" rtlCol="0">
            <a:spAutoFit/>
          </a:bodyPr>
          <a:lstStyle/>
          <a:p>
            <a:r>
              <a:rPr lang="en-IN" dirty="0"/>
              <a:t>data();</a:t>
            </a:r>
          </a:p>
          <a:p>
            <a:r>
              <a:rPr lang="en-IN" dirty="0" err="1"/>
              <a:t>lcd.setCursor</a:t>
            </a:r>
            <a:r>
              <a:rPr lang="en-IN" dirty="0"/>
              <a:t>(6,1);</a:t>
            </a:r>
          </a:p>
          <a:p>
            <a:r>
              <a:rPr lang="en-IN" dirty="0"/>
              <a:t>If(distance&gt;0){</a:t>
            </a:r>
            <a:r>
              <a:rPr lang="en-IN" dirty="0" err="1"/>
              <a:t>lcd.print</a:t>
            </a:r>
            <a:r>
              <a:rPr lang="en-IN" dirty="0"/>
              <a:t>(distance); </a:t>
            </a:r>
            <a:r>
              <a:rPr lang="en-IN" dirty="0" err="1"/>
              <a:t>lcd.print</a:t>
            </a:r>
            <a:r>
              <a:rPr lang="en-IN" dirty="0"/>
              <a:t>("KM  ");}</a:t>
            </a:r>
          </a:p>
          <a:p>
            <a:r>
              <a:rPr lang="en-IN" dirty="0"/>
              <a:t>else{</a:t>
            </a:r>
            <a:r>
              <a:rPr lang="en-IN" dirty="0" err="1"/>
              <a:t>lcd.print</a:t>
            </a:r>
            <a:r>
              <a:rPr lang="en-IN" dirty="0"/>
              <a:t>(" NF ");}</a:t>
            </a:r>
            <a:endParaRPr lang="en-IN" dirty="0"/>
          </a:p>
        </p:txBody>
      </p:sp>
    </p:spTree>
    <p:extLst>
      <p:ext uri="{BB962C8B-B14F-4D97-AF65-F5344CB8AC3E}">
        <p14:creationId xmlns:p14="http://schemas.microsoft.com/office/powerpoint/2010/main" val="1596796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4B581F-803A-4879-8F88-86A542445848}"/>
              </a:ext>
            </a:extLst>
          </p:cNvPr>
          <p:cNvSpPr>
            <a:spLocks noGrp="1"/>
          </p:cNvSpPr>
          <p:nvPr>
            <p:ph type="title"/>
          </p:nvPr>
        </p:nvSpPr>
        <p:spPr/>
        <p:txBody>
          <a:bodyPr/>
          <a:lstStyle/>
          <a:p>
            <a:r>
              <a:rPr lang="en-IN" sz="4000" b="1" dirty="0">
                <a:solidFill>
                  <a:schemeClr val="tx1"/>
                </a:solidFill>
                <a:effectLst/>
                <a:latin typeface="Times New Roman" panose="02020603050405020304" pitchFamily="18" charset="0"/>
                <a:ea typeface="Times New Roman" panose="02020603050405020304" pitchFamily="18" charset="0"/>
              </a:rPr>
              <a:t>Problem statement :-</a:t>
            </a:r>
            <a:endParaRPr lang="en-IN" sz="4000" dirty="0">
              <a:solidFill>
                <a:schemeClr val="tx1"/>
              </a:solidFill>
            </a:endParaRPr>
          </a:p>
        </p:txBody>
      </p:sp>
      <p:sp>
        <p:nvSpPr>
          <p:cNvPr id="6" name="TextBox 5">
            <a:extLst>
              <a:ext uri="{FF2B5EF4-FFF2-40B4-BE49-F238E27FC236}">
                <a16:creationId xmlns:a16="http://schemas.microsoft.com/office/drawing/2014/main" xmlns="" id="{CBE80F60-A23D-4AAA-8727-3942EA7AF644}"/>
              </a:ext>
            </a:extLst>
          </p:cNvPr>
          <p:cNvSpPr txBox="1"/>
          <p:nvPr/>
        </p:nvSpPr>
        <p:spPr>
          <a:xfrm>
            <a:off x="1043172" y="1860815"/>
            <a:ext cx="9243828" cy="3801169"/>
          </a:xfrm>
          <a:prstGeom prst="rect">
            <a:avLst/>
          </a:prstGeom>
          <a:noFill/>
        </p:spPr>
        <p:txBody>
          <a:bodyPr wrap="square">
            <a:spAutoFit/>
          </a:bodyPr>
          <a:lstStyle/>
          <a:p>
            <a:pPr algn="just">
              <a:lnSpc>
                <a:spcPct val="107000"/>
              </a:lnSpc>
              <a:spcAft>
                <a:spcPts val="800"/>
              </a:spcAft>
            </a:pPr>
            <a:r>
              <a:rPr lang="en-IN" sz="2000" dirty="0">
                <a:effectLst/>
                <a:latin typeface="Times New Roman" panose="02020603050405020304" pitchFamily="18" charset="0"/>
                <a:ea typeface="Calibri" panose="020F0502020204030204" pitchFamily="34" charset="0"/>
                <a:cs typeface="Mangal" panose="02040503050203030202" pitchFamily="18" charset="0"/>
              </a:rPr>
              <a:t>Normally in urban areas electrical cable runs in underground instead of overhead line. Whenever some issues occur in underground cable it is very difficult to determine the exact location of fault. The underground cable system is important one for distribution especially metropolitan cities, airport and defence service, because underground cable is not affected by bad weather condition such as snowfall, heavy rainfall, storm. But when any fault occur in cable, then it is difficult to find out the fault. The cable fault detecting equipment presently being used is comparatively heavy. Further in some cases, only one method is not sufficient and assume fault determination may require more than one method together.   </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2000" dirty="0">
                <a:effectLst/>
                <a:latin typeface="Times New Roman" panose="02020603050405020304" pitchFamily="18" charset="0"/>
                <a:ea typeface="Calibri" panose="020F0502020204030204" pitchFamily="34" charset="0"/>
                <a:cs typeface="Mangal" panose="02040503050203030202" pitchFamily="18" charset="0"/>
              </a:rPr>
              <a:t>In view of the above, this project is a method of underground cable fault detection using Arduino, where  it intended to calculate correct and  the exact location of a cable fault.</a:t>
            </a:r>
            <a:endParaRPr lang="en-IN" sz="20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4244307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CFCF19-1996-40AF-AD0B-D171611731F5}"/>
              </a:ext>
            </a:extLst>
          </p:cNvPr>
          <p:cNvSpPr>
            <a:spLocks noGrp="1"/>
          </p:cNvSpPr>
          <p:nvPr>
            <p:ph type="title"/>
          </p:nvPr>
        </p:nvSpPr>
        <p:spPr>
          <a:xfrm>
            <a:off x="435096" y="246186"/>
            <a:ext cx="9404723" cy="1400530"/>
          </a:xfrm>
        </p:spPr>
        <p:txBody>
          <a:bodyPr/>
          <a:lstStyle/>
          <a:p>
            <a:r>
              <a:rPr lang="en-US" sz="2800" dirty="0">
                <a:solidFill>
                  <a:srgbClr val="FFC000"/>
                </a:solidFill>
                <a:latin typeface="Calibri" panose="020F0502020204030204" pitchFamily="34" charset="0"/>
                <a:cs typeface="Calibri" panose="020F0502020204030204" pitchFamily="34" charset="0"/>
              </a:rPr>
              <a:t>FAULT OCCUR AT R </a:t>
            </a:r>
            <a:r>
              <a:rPr lang="en-US" sz="2800" dirty="0" smtClean="0">
                <a:solidFill>
                  <a:srgbClr val="FFC000"/>
                </a:solidFill>
                <a:latin typeface="Calibri" panose="020F0502020204030204" pitchFamily="34" charset="0"/>
                <a:cs typeface="Calibri" panose="020F0502020204030204" pitchFamily="34" charset="0"/>
              </a:rPr>
              <a:t>PHASE:-</a:t>
            </a:r>
            <a:endParaRPr lang="en-US" sz="2800" dirty="0">
              <a:solidFill>
                <a:srgbClr val="FFC000"/>
              </a:solidFill>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xmlns="" id="{9F5D44B6-3D38-4CF3-A73D-63F14AB8C3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217" y="773723"/>
            <a:ext cx="11662117" cy="5838091"/>
          </a:xfrm>
        </p:spPr>
      </p:pic>
    </p:spTree>
    <p:extLst>
      <p:ext uri="{BB962C8B-B14F-4D97-AF65-F5344CB8AC3E}">
        <p14:creationId xmlns:p14="http://schemas.microsoft.com/office/powerpoint/2010/main" val="29522661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5C0362-3DC6-4F0E-968E-8297B29506E4}"/>
              </a:ext>
            </a:extLst>
          </p:cNvPr>
          <p:cNvSpPr>
            <a:spLocks noGrp="1"/>
          </p:cNvSpPr>
          <p:nvPr>
            <p:ph type="title"/>
          </p:nvPr>
        </p:nvSpPr>
        <p:spPr>
          <a:xfrm>
            <a:off x="1021667" y="1419800"/>
            <a:ext cx="9754771" cy="1266092"/>
          </a:xfrm>
        </p:spPr>
        <p:txBody>
          <a:bodyPr>
            <a:normAutofit fontScale="90000"/>
          </a:bodyPr>
          <a:lstStyle/>
          <a:p>
            <a:r>
              <a:rPr lang="en-GB" sz="3100" b="1" i="0" dirty="0">
                <a:solidFill>
                  <a:srgbClr val="FFC000"/>
                </a:solidFill>
                <a:effectLst/>
                <a:latin typeface="Google Sans"/>
              </a:rPr>
              <a:t>ADVANTAGES OF </a:t>
            </a:r>
            <a:r>
              <a:rPr lang="en-GB" sz="3100" b="1" dirty="0">
                <a:solidFill>
                  <a:srgbClr val="FFC000"/>
                </a:solidFill>
                <a:effectLst/>
                <a:latin typeface="Google Sans"/>
              </a:rPr>
              <a:t>UNDERGROUND CABLE FAULT DETECTION </a:t>
            </a:r>
            <a:r>
              <a:rPr lang="en-GB" sz="3100" b="1" dirty="0" smtClean="0">
                <a:solidFill>
                  <a:srgbClr val="FFC000"/>
                </a:solidFill>
                <a:effectLst/>
                <a:latin typeface="Google Sans"/>
              </a:rPr>
              <a:t>SYSTEM:-</a:t>
            </a:r>
            <a:r>
              <a:rPr lang="en-GB" sz="3100" b="1" i="0" dirty="0">
                <a:solidFill>
                  <a:schemeClr val="tx1"/>
                </a:solidFill>
                <a:effectLst/>
                <a:latin typeface="Times New Roman" panose="02020603050405020304" pitchFamily="18" charset="0"/>
                <a:cs typeface="Times New Roman" panose="02020603050405020304" pitchFamily="18" charset="0"/>
              </a:rPr>
              <a:t/>
            </a:r>
            <a:br>
              <a:rPr lang="en-GB" sz="3100" b="1" i="0" dirty="0">
                <a:solidFill>
                  <a:schemeClr val="tx1"/>
                </a:solidFill>
                <a:effectLst/>
                <a:latin typeface="Times New Roman" panose="02020603050405020304" pitchFamily="18" charset="0"/>
                <a:cs typeface="Times New Roman" panose="02020603050405020304" pitchFamily="18" charset="0"/>
              </a:rPr>
            </a:br>
            <a:r>
              <a:rPr lang="en-GB" sz="3200" i="0" dirty="0">
                <a:solidFill>
                  <a:schemeClr val="tx1"/>
                </a:solidFill>
                <a:effectLst/>
                <a:latin typeface="Times New Roman" panose="02020603050405020304" pitchFamily="18" charset="0"/>
                <a:cs typeface="Times New Roman" panose="02020603050405020304" pitchFamily="18" charset="0"/>
              </a:rPr>
              <a:t/>
            </a:r>
            <a:br>
              <a:rPr lang="en-GB" sz="3200" i="0" dirty="0">
                <a:solidFill>
                  <a:schemeClr val="tx1"/>
                </a:solidFill>
                <a:effectLst/>
                <a:latin typeface="Times New Roman" panose="02020603050405020304" pitchFamily="18" charset="0"/>
                <a:cs typeface="Times New Roman" panose="02020603050405020304" pitchFamily="18" charset="0"/>
              </a:rPr>
            </a:br>
            <a:r>
              <a:rPr lang="en-GB" sz="3200" i="0" dirty="0">
                <a:solidFill>
                  <a:schemeClr val="tx1"/>
                </a:solidFill>
                <a:effectLst/>
                <a:latin typeface="arial" panose="020B0604020202020204" pitchFamily="34" charset="0"/>
              </a:rPr>
              <a:t/>
            </a:r>
            <a:br>
              <a:rPr lang="en-GB" sz="3200" i="0" dirty="0">
                <a:solidFill>
                  <a:schemeClr val="tx1"/>
                </a:solidFill>
                <a:effectLst/>
                <a:latin typeface="arial" panose="020B0604020202020204" pitchFamily="34" charset="0"/>
              </a:rPr>
            </a:br>
            <a:r>
              <a:rPr lang="en-GB" sz="3200" i="0" dirty="0">
                <a:solidFill>
                  <a:srgbClr val="202124"/>
                </a:solidFill>
                <a:effectLst/>
                <a:latin typeface="arial" panose="020B0604020202020204" pitchFamily="34" charset="0"/>
              </a:rPr>
              <a:t/>
            </a:r>
            <a:br>
              <a:rPr lang="en-GB" sz="3200" i="0" dirty="0">
                <a:solidFill>
                  <a:srgbClr val="202124"/>
                </a:solidFill>
                <a:effectLst/>
                <a:latin typeface="arial" panose="020B0604020202020204" pitchFamily="34" charset="0"/>
              </a:rPr>
            </a:br>
            <a:endParaRPr lang="en-IN" sz="3200" dirty="0">
              <a:solidFill>
                <a:srgbClr val="FFC000"/>
              </a:solidFill>
            </a:endParaRPr>
          </a:p>
        </p:txBody>
      </p:sp>
      <p:sp>
        <p:nvSpPr>
          <p:cNvPr id="3" name="TextBox 2">
            <a:extLst>
              <a:ext uri="{FF2B5EF4-FFF2-40B4-BE49-F238E27FC236}">
                <a16:creationId xmlns:a16="http://schemas.microsoft.com/office/drawing/2014/main" xmlns="" id="{52932E58-4B34-49FC-AABD-CA59C37DD72B}"/>
              </a:ext>
            </a:extLst>
          </p:cNvPr>
          <p:cNvSpPr txBox="1"/>
          <p:nvPr/>
        </p:nvSpPr>
        <p:spPr>
          <a:xfrm>
            <a:off x="1359291" y="2910975"/>
            <a:ext cx="8636977" cy="3493264"/>
          </a:xfrm>
          <a:prstGeom prst="rect">
            <a:avLst/>
          </a:prstGeom>
          <a:noFill/>
        </p:spPr>
        <p:txBody>
          <a:bodyPr wrap="square" rtlCol="0">
            <a:spAutoFit/>
          </a:bodyPr>
          <a:lstStyle/>
          <a:p>
            <a:pPr marL="457200" indent="-457200">
              <a:buFont typeface="Wingdings" panose="05000000000000000000" pitchFamily="2" charset="2"/>
              <a:buChar char="§"/>
            </a:pPr>
            <a:r>
              <a:rPr kumimoji="0" lang="en-GB" sz="2900" b="0" i="0" u="none" strike="noStrike" kern="1200" cap="all" spc="0" normalizeH="0" baseline="0" noProof="0" dirty="0">
                <a:ln w="3175" cmpd="sng">
                  <a:noFill/>
                </a:ln>
                <a:solidFill>
                  <a:prstClr val="white"/>
                </a:solidFill>
                <a:effectLst/>
                <a:uLnTx/>
                <a:uFillTx/>
                <a:latin typeface="Times New Roman" panose="02020603050405020304" pitchFamily="18" charset="0"/>
                <a:ea typeface="+mj-ea"/>
                <a:cs typeface="Times New Roman" panose="02020603050405020304" pitchFamily="18" charset="0"/>
              </a:rPr>
              <a:t> High efficiency.</a:t>
            </a:r>
          </a:p>
          <a:p>
            <a:pPr marL="457200" indent="-457200">
              <a:buFont typeface="Wingdings" panose="05000000000000000000" pitchFamily="2" charset="2"/>
              <a:buChar char="§"/>
            </a:pPr>
            <a:r>
              <a:rPr lang="en-GB" sz="2900" cap="all" dirty="0">
                <a:ln w="3175" cmpd="sng">
                  <a:noFill/>
                </a:ln>
                <a:solidFill>
                  <a:prstClr val="white"/>
                </a:solidFill>
                <a:latin typeface="Times New Roman" panose="02020603050405020304" pitchFamily="18" charset="0"/>
                <a:ea typeface="+mj-ea"/>
                <a:cs typeface="Times New Roman" panose="02020603050405020304" pitchFamily="18" charset="0"/>
              </a:rPr>
              <a:t> </a:t>
            </a:r>
            <a:r>
              <a:rPr kumimoji="0" lang="en-GB" sz="2900" b="0" i="0" u="none" strike="noStrike" kern="1200" cap="all" spc="0" normalizeH="0" baseline="0" noProof="0" dirty="0">
                <a:ln w="3175" cmpd="sng">
                  <a:noFill/>
                </a:ln>
                <a:solidFill>
                  <a:prstClr val="white"/>
                </a:solidFill>
                <a:effectLst/>
                <a:uLnTx/>
                <a:uFillTx/>
                <a:latin typeface="Times New Roman" panose="02020603050405020304" pitchFamily="18" charset="0"/>
                <a:ea typeface="+mj-ea"/>
                <a:cs typeface="Times New Roman" panose="02020603050405020304" pitchFamily="18" charset="0"/>
              </a:rPr>
              <a:t>LESS MAINTENANCE.</a:t>
            </a:r>
          </a:p>
          <a:p>
            <a:pPr marL="457200" indent="-457200">
              <a:buFont typeface="Wingdings" panose="05000000000000000000" pitchFamily="2" charset="2"/>
              <a:buChar char="§"/>
            </a:pPr>
            <a:r>
              <a:rPr lang="en-GB" sz="2900" cap="all" dirty="0">
                <a:ln w="3175" cmpd="sng">
                  <a:noFill/>
                </a:ln>
                <a:solidFill>
                  <a:prstClr val="white"/>
                </a:solidFill>
                <a:latin typeface="Times New Roman" panose="02020603050405020304" pitchFamily="18" charset="0"/>
                <a:ea typeface="+mj-ea"/>
                <a:cs typeface="Times New Roman" panose="02020603050405020304" pitchFamily="18" charset="0"/>
              </a:rPr>
              <a:t> no need of </a:t>
            </a:r>
            <a:r>
              <a:rPr lang="en-GB" sz="2900" cap="all" dirty="0" smtClean="0">
                <a:ln w="3175" cmpd="sng">
                  <a:noFill/>
                </a:ln>
                <a:solidFill>
                  <a:prstClr val="white"/>
                </a:solidFill>
                <a:latin typeface="Times New Roman" panose="02020603050405020304" pitchFamily="18" charset="0"/>
                <a:ea typeface="+mj-ea"/>
                <a:cs typeface="Times New Roman" panose="02020603050405020304" pitchFamily="18" charset="0"/>
              </a:rPr>
              <a:t>expertise. </a:t>
            </a:r>
            <a:endParaRPr lang="en-GB" sz="2900" cap="all" dirty="0">
              <a:ln w="3175" cmpd="sng">
                <a:noFill/>
              </a:ln>
              <a:solidFill>
                <a:prstClr val="white"/>
              </a:solidFill>
              <a:latin typeface="Times New Roman" panose="02020603050405020304" pitchFamily="18" charset="0"/>
              <a:ea typeface="+mj-ea"/>
              <a:cs typeface="Times New Roman" panose="02020603050405020304" pitchFamily="18" charset="0"/>
            </a:endParaRPr>
          </a:p>
          <a:p>
            <a:pPr marL="457200" indent="-457200">
              <a:buFont typeface="Wingdings" panose="05000000000000000000" pitchFamily="2" charset="2"/>
              <a:buChar char="§"/>
            </a:pPr>
            <a:r>
              <a:rPr kumimoji="0" lang="en-GB" sz="2900" b="0" i="0" u="none" strike="noStrike" kern="1200" cap="all" spc="0" normalizeH="0" baseline="0" noProof="0" dirty="0" smtClean="0">
                <a:ln w="3175" cmpd="sng">
                  <a:noFill/>
                </a:ln>
                <a:solidFill>
                  <a:prstClr val="white"/>
                </a:solidFill>
                <a:effectLst/>
                <a:uLnTx/>
                <a:uFillTx/>
                <a:latin typeface="Times New Roman" panose="02020603050405020304" pitchFamily="18" charset="0"/>
                <a:ea typeface="+mj-ea"/>
                <a:cs typeface="Times New Roman" panose="02020603050405020304" pitchFamily="18" charset="0"/>
              </a:rPr>
              <a:t>Cheap.</a:t>
            </a:r>
            <a:endParaRPr kumimoji="0" lang="en-GB" sz="2900" b="0" i="0" u="none" strike="noStrike" kern="1200" cap="all" spc="0" normalizeH="0" baseline="0" noProof="0" dirty="0">
              <a:ln w="3175" cmpd="sng">
                <a:noFill/>
              </a:ln>
              <a:solidFill>
                <a:prstClr val="white"/>
              </a:solidFill>
              <a:effectLst/>
              <a:uLnTx/>
              <a:uFillTx/>
              <a:latin typeface="Times New Roman" panose="02020603050405020304" pitchFamily="18" charset="0"/>
              <a:ea typeface="+mj-ea"/>
              <a:cs typeface="Times New Roman" panose="02020603050405020304" pitchFamily="18" charset="0"/>
            </a:endParaRPr>
          </a:p>
          <a:p>
            <a:pPr marL="457200" indent="-457200">
              <a:buFont typeface="Wingdings" panose="05000000000000000000" pitchFamily="2" charset="2"/>
              <a:buChar char="§"/>
            </a:pPr>
            <a:r>
              <a:rPr lang="en-GB" sz="2900" cap="all" dirty="0">
                <a:ln w="3175" cmpd="sng">
                  <a:noFill/>
                </a:ln>
                <a:solidFill>
                  <a:prstClr val="white"/>
                </a:solidFill>
                <a:latin typeface="Times New Roman" panose="02020603050405020304" pitchFamily="18" charset="0"/>
                <a:ea typeface="+mj-ea"/>
                <a:cs typeface="Times New Roman" panose="02020603050405020304" pitchFamily="18" charset="0"/>
              </a:rPr>
              <a:t>Reduces time to locate faults hence improves system performance.</a:t>
            </a:r>
            <a:r>
              <a:rPr kumimoji="0" lang="en-GB" sz="2900" b="0" i="0" u="none" strike="noStrike" kern="1200" cap="all" spc="0" normalizeH="0" baseline="0" noProof="0" dirty="0">
                <a:ln w="3175" cmpd="sng">
                  <a:noFill/>
                </a:ln>
                <a:solidFill>
                  <a:prstClr val="white"/>
                </a:solidFill>
                <a:effectLst/>
                <a:uLnTx/>
                <a:uFillTx/>
                <a:latin typeface="Times New Roman" panose="02020603050405020304" pitchFamily="18" charset="0"/>
                <a:ea typeface="+mj-ea"/>
                <a:cs typeface="Times New Roman" panose="02020603050405020304" pitchFamily="18" charset="0"/>
              </a:rPr>
              <a:t/>
            </a:r>
            <a:br>
              <a:rPr kumimoji="0" lang="en-GB" sz="2900" b="0" i="0" u="none" strike="noStrike" kern="1200" cap="all" spc="0" normalizeH="0" baseline="0" noProof="0" dirty="0">
                <a:ln w="3175" cmpd="sng">
                  <a:noFill/>
                </a:ln>
                <a:solidFill>
                  <a:prstClr val="white"/>
                </a:solidFill>
                <a:effectLst/>
                <a:uLnTx/>
                <a:uFillTx/>
                <a:latin typeface="Times New Roman" panose="02020603050405020304" pitchFamily="18" charset="0"/>
                <a:ea typeface="+mj-ea"/>
                <a:cs typeface="Times New Roman" panose="02020603050405020304" pitchFamily="18" charset="0"/>
              </a:rPr>
            </a:br>
            <a:r>
              <a:rPr kumimoji="0" lang="en-GB" sz="2900" b="0" i="0" u="none" strike="noStrike" kern="1200" cap="all" spc="0" normalizeH="0" baseline="0" noProof="0" dirty="0">
                <a:ln w="3175" cmpd="sng">
                  <a:noFill/>
                </a:ln>
                <a:solidFill>
                  <a:prstClr val="white"/>
                </a:solidFill>
                <a:effectLst/>
                <a:uLnTx/>
                <a:uFillTx/>
                <a:latin typeface="Times New Roman" panose="02020603050405020304" pitchFamily="18" charset="0"/>
                <a:ea typeface="+mj-ea"/>
                <a:cs typeface="Times New Roman" panose="02020603050405020304" pitchFamily="18" charset="0"/>
              </a:rPr>
              <a:t/>
            </a:r>
            <a:br>
              <a:rPr kumimoji="0" lang="en-GB" sz="2900" b="0" i="0" u="none" strike="noStrike" kern="1200" cap="all" spc="0" normalizeH="0" baseline="0" noProof="0" dirty="0">
                <a:ln w="3175" cmpd="sng">
                  <a:noFill/>
                </a:ln>
                <a:solidFill>
                  <a:prstClr val="white"/>
                </a:solidFill>
                <a:effectLst/>
                <a:uLnTx/>
                <a:uFillTx/>
                <a:latin typeface="Times New Roman" panose="02020603050405020304" pitchFamily="18" charset="0"/>
                <a:ea typeface="+mj-ea"/>
                <a:cs typeface="Times New Roman" panose="02020603050405020304" pitchFamily="18" charset="0"/>
              </a:rPr>
            </a:br>
            <a:endParaRPr lang="en-US" dirty="0"/>
          </a:p>
        </p:txBody>
      </p:sp>
    </p:spTree>
    <p:extLst>
      <p:ext uri="{BB962C8B-B14F-4D97-AF65-F5344CB8AC3E}">
        <p14:creationId xmlns:p14="http://schemas.microsoft.com/office/powerpoint/2010/main" val="3731227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3F47E82E-337B-48BA-A39A-10124B34ECD0}"/>
              </a:ext>
            </a:extLst>
          </p:cNvPr>
          <p:cNvSpPr txBox="1"/>
          <p:nvPr/>
        </p:nvSpPr>
        <p:spPr>
          <a:xfrm>
            <a:off x="837666" y="1201699"/>
            <a:ext cx="10516667" cy="4058162"/>
          </a:xfrm>
          <a:prstGeom prst="rect">
            <a:avLst/>
          </a:prstGeom>
          <a:noFill/>
        </p:spPr>
        <p:txBody>
          <a:bodyPr wrap="square">
            <a:spAutoFit/>
          </a:bodyPr>
          <a:lstStyle/>
          <a:p>
            <a:pPr>
              <a:lnSpc>
                <a:spcPct val="115000"/>
              </a:lnSpc>
              <a:spcAft>
                <a:spcPts val="1000"/>
              </a:spcAft>
            </a:pPr>
            <a:r>
              <a:rPr lang="en-US" sz="3600" b="1" dirty="0" smtClean="0">
                <a:solidFill>
                  <a:srgbClr val="FFC000"/>
                </a:solidFill>
                <a:effectLst/>
                <a:latin typeface="Calibri" panose="020F0502020204030204" pitchFamily="34" charset="0"/>
                <a:ea typeface="SimSun" panose="02010600030101010101" pitchFamily="2" charset="-122"/>
                <a:cs typeface="Times New Roman" panose="02020603050405020304" pitchFamily="18" charset="0"/>
              </a:rPr>
              <a:t>CONCLUSION:-</a:t>
            </a:r>
            <a:r>
              <a:rPr lang="en-US" sz="1800" b="1" dirty="0" smtClean="0">
                <a:solidFill>
                  <a:srgbClr val="FFC000"/>
                </a:solidFill>
                <a:effectLst/>
                <a:latin typeface="Calibri" panose="020F0502020204030204" pitchFamily="34" charset="0"/>
                <a:ea typeface="SimSun" panose="02010600030101010101" pitchFamily="2" charset="-122"/>
                <a:cs typeface="Times New Roman" panose="02020603050405020304" pitchFamily="18" charset="0"/>
              </a:rPr>
              <a:t>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285750" indent="-285750">
              <a:lnSpc>
                <a:spcPct val="115000"/>
              </a:lnSpc>
              <a:spcAft>
                <a:spcPts val="1000"/>
              </a:spcAft>
              <a:buFont typeface="Wingdings" panose="05000000000000000000" pitchFamily="2" charset="2"/>
              <a:buChar char="§"/>
            </a:pPr>
            <a:r>
              <a:rPr lang="en-US" sz="2800" dirty="0">
                <a:effectLst/>
                <a:latin typeface="Calibri" panose="020F0502020204030204" pitchFamily="34" charset="0"/>
                <a:ea typeface="SimSun" panose="02010600030101010101" pitchFamily="2" charset="-122"/>
                <a:cs typeface="Times New Roman" panose="02020603050405020304" pitchFamily="18" charset="0"/>
              </a:rPr>
              <a:t>  </a:t>
            </a:r>
            <a:r>
              <a:rPr lang="en-US" sz="2800" dirty="0">
                <a:latin typeface="Calibri" panose="020F0502020204030204" pitchFamily="34" charset="0"/>
                <a:ea typeface="SimSun" panose="02010600030101010101" pitchFamily="2" charset="-122"/>
                <a:cs typeface="Times New Roman" panose="02020603050405020304" pitchFamily="18" charset="0"/>
              </a:rPr>
              <a:t>We designed, implemented a Arduino based underground cable fault detection system.</a:t>
            </a:r>
          </a:p>
          <a:p>
            <a:pPr marL="457200" indent="-457200">
              <a:lnSpc>
                <a:spcPct val="115000"/>
              </a:lnSpc>
              <a:spcAft>
                <a:spcPts val="1000"/>
              </a:spcAft>
              <a:buFont typeface="Wingdings" panose="05000000000000000000" pitchFamily="2" charset="2"/>
              <a:buChar char="§"/>
            </a:pPr>
            <a:r>
              <a:rPr lang="en-US" sz="2800" dirty="0">
                <a:effectLst/>
                <a:latin typeface="Calibri" panose="020F0502020204030204" pitchFamily="34" charset="0"/>
                <a:ea typeface="SimSun" panose="02010600030101010101" pitchFamily="2" charset="-122"/>
                <a:cs typeface="Times New Roman" panose="02020603050405020304" pitchFamily="18" charset="0"/>
              </a:rPr>
              <a:t>We have successfully tested undergroun</a:t>
            </a:r>
            <a:r>
              <a:rPr lang="en-US" sz="2800" dirty="0">
                <a:latin typeface="Calibri" panose="020F0502020204030204" pitchFamily="34" charset="0"/>
                <a:ea typeface="SimSun" panose="02010600030101010101" pitchFamily="2" charset="-122"/>
                <a:cs typeface="Times New Roman" panose="02020603050405020304" pitchFamily="18" charset="0"/>
              </a:rPr>
              <a:t>d cable fault detector on Proteus Software.</a:t>
            </a:r>
          </a:p>
          <a:p>
            <a:pPr marL="457200" indent="-457200">
              <a:lnSpc>
                <a:spcPct val="115000"/>
              </a:lnSpc>
              <a:spcAft>
                <a:spcPts val="1000"/>
              </a:spcAft>
              <a:buFont typeface="Wingdings" panose="05000000000000000000" pitchFamily="2" charset="2"/>
              <a:buChar char="§"/>
            </a:pPr>
            <a:r>
              <a:rPr lang="en-US" sz="2800" dirty="0">
                <a:effectLst/>
                <a:latin typeface="Calibri" panose="020F0502020204030204" pitchFamily="34" charset="0"/>
                <a:ea typeface="SimSun" panose="02010600030101010101" pitchFamily="2" charset="-122"/>
                <a:cs typeface="Times New Roman" panose="02020603050405020304" pitchFamily="18" charset="0"/>
              </a:rPr>
              <a:t>Our proposed system can detect fault in underground cables</a:t>
            </a:r>
            <a:r>
              <a:rPr lang="en-US" sz="2800" dirty="0">
                <a:latin typeface="Calibri" panose="020F0502020204030204" pitchFamily="34" charset="0"/>
                <a:ea typeface="SimSun" panose="02010600030101010101" pitchFamily="2" charset="-122"/>
                <a:cs typeface="Times New Roman" panose="02020603050405020304" pitchFamily="18" charset="0"/>
              </a:rPr>
              <a:t> very efficiently.</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600E82-5ED3-4B3B-9026-475B0A8411BC}"/>
              </a:ext>
            </a:extLst>
          </p:cNvPr>
          <p:cNvSpPr>
            <a:spLocks noGrp="1"/>
          </p:cNvSpPr>
          <p:nvPr>
            <p:ph type="ctrTitle"/>
          </p:nvPr>
        </p:nvSpPr>
        <p:spPr>
          <a:xfrm>
            <a:off x="1661391" y="0"/>
            <a:ext cx="4218904" cy="1026942"/>
          </a:xfrm>
        </p:spPr>
        <p:txBody>
          <a:bodyPr/>
          <a:lstStyle/>
          <a:p>
            <a:r>
              <a:rPr lang="en-US" sz="3600" b="1" dirty="0" smtClean="0">
                <a:solidFill>
                  <a:srgbClr val="FFC000"/>
                </a:solidFill>
                <a:latin typeface="Calibri" panose="020F0502020204030204" pitchFamily="34" charset="0"/>
                <a:cs typeface="Calibri" panose="020F0502020204030204" pitchFamily="34" charset="0"/>
              </a:rPr>
              <a:t>REFERENCES:-</a:t>
            </a:r>
            <a:endParaRPr lang="en-US" sz="3600" b="1" dirty="0">
              <a:solidFill>
                <a:srgbClr val="FFC000"/>
              </a:solidFill>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xmlns="" id="{B14E96B5-17F8-4B56-AF76-42C8B6BD4199}"/>
              </a:ext>
            </a:extLst>
          </p:cNvPr>
          <p:cNvSpPr>
            <a:spLocks noGrp="1"/>
          </p:cNvSpPr>
          <p:nvPr>
            <p:ph type="subTitle" idx="1"/>
          </p:nvPr>
        </p:nvSpPr>
        <p:spPr>
          <a:xfrm>
            <a:off x="1154955" y="1026943"/>
            <a:ext cx="10042928" cy="4811149"/>
          </a:xfrm>
        </p:spPr>
        <p:txBody>
          <a:bodyPr>
            <a:noAutofit/>
          </a:bodyPr>
          <a:lstStyle/>
          <a:p>
            <a:pPr marL="342900" indent="-342900">
              <a:buFont typeface="Wingdings" panose="05000000000000000000" pitchFamily="2" charset="2"/>
              <a:buChar char="§"/>
            </a:pPr>
            <a:r>
              <a:rPr lang="en-US" dirty="0">
                <a:solidFill>
                  <a:schemeClr val="tx1"/>
                </a:solidFill>
                <a:latin typeface="Calibri" panose="020F0502020204030204" pitchFamily="34" charset="0"/>
                <a:cs typeface="Calibri" panose="020F0502020204030204" pitchFamily="34" charset="0"/>
              </a:rPr>
              <a:t>T. S. Sidhu and Z. Xu, “Detection of incipient faults in distribution underground cables”, IEEE Trans. Power Del., vol. 25, no. 3, pp. 1363–1371, Jul. 2010.</a:t>
            </a:r>
          </a:p>
          <a:p>
            <a:pPr marL="342900" indent="-342900">
              <a:buFont typeface="Wingdings" panose="05000000000000000000" pitchFamily="2" charset="2"/>
              <a:buChar char="§"/>
            </a:pPr>
            <a:endParaRPr lang="en-US" dirty="0">
              <a:solidFill>
                <a:schemeClr val="tx1"/>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US" dirty="0">
                <a:solidFill>
                  <a:schemeClr val="tx1"/>
                </a:solidFill>
                <a:latin typeface="Calibri" panose="020F0502020204030204" pitchFamily="34" charset="0"/>
                <a:cs typeface="Calibri" panose="020F0502020204030204" pitchFamily="34" charset="0"/>
              </a:rPr>
              <a:t>Tarlochan S. Sidhu, Zhihan Xu, “Detection of Incipient Faults in Distribution Underground Cables”, IEEE Transactions on Power Delivery, Vol. 25, NO. 3, JULY 2010.</a:t>
            </a:r>
          </a:p>
          <a:p>
            <a:pPr marL="342900" indent="-342900">
              <a:buFont typeface="Wingdings" panose="05000000000000000000" pitchFamily="2" charset="2"/>
              <a:buChar char="§"/>
            </a:pPr>
            <a:endParaRPr lang="en-US" dirty="0">
              <a:solidFill>
                <a:schemeClr val="tx1"/>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US" dirty="0">
                <a:solidFill>
                  <a:schemeClr val="tx1"/>
                </a:solidFill>
                <a:latin typeface="Calibri" panose="020F0502020204030204" pitchFamily="34" charset="0"/>
                <a:cs typeface="Calibri" panose="020F0502020204030204" pitchFamily="34" charset="0"/>
              </a:rPr>
              <a:t>Raghu Raja Kalia, Preeti Abrol, ’Design and implementation of wireless live wire fault detector and protection in remote areas’, IEEE,(2014),vol. 97,No.17</a:t>
            </a:r>
          </a:p>
          <a:p>
            <a:pPr marL="342900" indent="-342900">
              <a:buFont typeface="Wingdings" panose="05000000000000000000" pitchFamily="2" charset="2"/>
              <a:buChar char="§"/>
            </a:pPr>
            <a:endParaRPr lang="en-US" dirty="0">
              <a:solidFill>
                <a:schemeClr val="tx1"/>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US" dirty="0">
                <a:solidFill>
                  <a:schemeClr val="tx1"/>
                </a:solidFill>
                <a:latin typeface="Calibri" panose="020F0502020204030204" pitchFamily="34" charset="0"/>
                <a:cs typeface="Calibri" panose="020F0502020204030204" pitchFamily="34" charset="0"/>
              </a:rPr>
              <a:t>http://www.academicscience.co.in/admin/resources/project/paper/f201605071462612122.pdf</a:t>
            </a:r>
          </a:p>
        </p:txBody>
      </p:sp>
    </p:spTree>
    <p:extLst>
      <p:ext uri="{BB962C8B-B14F-4D97-AF65-F5344CB8AC3E}">
        <p14:creationId xmlns:p14="http://schemas.microsoft.com/office/powerpoint/2010/main" val="41595086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3353" y="2221737"/>
            <a:ext cx="8245293" cy="1569660"/>
          </a:xfrm>
          <a:prstGeom prst="rect">
            <a:avLst/>
          </a:prstGeom>
          <a:noFill/>
        </p:spPr>
        <p:txBody>
          <a:bodyPr wrap="square" lIns="91440" tIns="45720" rIns="91440" bIns="45720">
            <a:spAutoFit/>
          </a:bodyPr>
          <a:lstStyle/>
          <a:p>
            <a:pPr algn="ctr"/>
            <a:r>
              <a:rPr lang="en-US" sz="9600" b="1" dirty="0">
                <a:ln w="12700">
                  <a:solidFill>
                    <a:schemeClr val="tx2">
                      <a:lumMod val="75000"/>
                    </a:schemeClr>
                  </a:solidFill>
                  <a:prstDash val="solid"/>
                </a:ln>
                <a:solidFill>
                  <a:srgbClr val="FFC000"/>
                </a:solidFill>
                <a:effectLst>
                  <a:reflection blurRad="6350" stA="50000" endA="300" endPos="50000" dist="29997" dir="5400000" sy="-100000" algn="bl" rotWithShape="0"/>
                </a:effectLst>
              </a:rPr>
              <a:t>THANK  </a:t>
            </a:r>
            <a:r>
              <a:rPr lang="en-US" sz="9600" b="1" dirty="0">
                <a:ln w="12700">
                  <a:solidFill>
                    <a:schemeClr val="tx2">
                      <a:lumMod val="75000"/>
                    </a:schemeClr>
                  </a:solidFill>
                  <a:prstDash val="solid"/>
                </a:ln>
                <a:solidFill>
                  <a:srgbClr val="FFC000"/>
                </a:solidFill>
                <a:effectLst>
                  <a:outerShdw blurRad="60007" dist="310007" dir="7680000" sy="30000" kx="1300200" algn="ctr" rotWithShape="0">
                    <a:prstClr val="black">
                      <a:alpha val="32000"/>
                    </a:prstClr>
                  </a:outerShdw>
                  <a:reflection blurRad="6350" stA="50000" endA="300" endPos="50000" dist="29997" dir="5400000" sy="-100000" algn="bl" rotWithShape="0"/>
                </a:effectLst>
              </a:rPr>
              <a:t>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CC6D91-3DE7-44BF-A670-D14C3913491E}"/>
              </a:ext>
            </a:extLst>
          </p:cNvPr>
          <p:cNvSpPr>
            <a:spLocks noGrp="1"/>
          </p:cNvSpPr>
          <p:nvPr>
            <p:ph type="title"/>
          </p:nvPr>
        </p:nvSpPr>
        <p:spPr/>
        <p:txBody>
          <a:bodyPr/>
          <a:lstStyle/>
          <a:p>
            <a:r>
              <a:rPr lang="en-IN" dirty="0">
                <a:latin typeface="Raleway" pitchFamily="2" charset="0"/>
              </a:rPr>
              <a:t>Underground cables</a:t>
            </a:r>
          </a:p>
        </p:txBody>
      </p:sp>
      <p:sp>
        <p:nvSpPr>
          <p:cNvPr id="6" name="TextBox 5">
            <a:extLst>
              <a:ext uri="{FF2B5EF4-FFF2-40B4-BE49-F238E27FC236}">
                <a16:creationId xmlns:a16="http://schemas.microsoft.com/office/drawing/2014/main" xmlns="" id="{4A73464A-5283-4276-82B6-C5D7055012CF}"/>
              </a:ext>
            </a:extLst>
          </p:cNvPr>
          <p:cNvSpPr txBox="1"/>
          <p:nvPr/>
        </p:nvSpPr>
        <p:spPr>
          <a:xfrm>
            <a:off x="764803" y="1671253"/>
            <a:ext cx="2752725" cy="553998"/>
          </a:xfrm>
          <a:prstGeom prst="rect">
            <a:avLst/>
          </a:prstGeom>
          <a:noFill/>
        </p:spPr>
        <p:txBody>
          <a:bodyPr wrap="square">
            <a:spAutoFit/>
          </a:bodyPr>
          <a:lstStyle/>
          <a:p>
            <a:r>
              <a:rPr lang="en-IN" sz="3000" b="1" dirty="0">
                <a:effectLst/>
                <a:latin typeface="Times New Roman" panose="02020603050405020304" pitchFamily="18" charset="0"/>
                <a:ea typeface="Times New Roman" panose="02020603050405020304" pitchFamily="18" charset="0"/>
              </a:rPr>
              <a:t> Construction </a:t>
            </a:r>
            <a:endParaRPr lang="en-IN" sz="3000" dirty="0"/>
          </a:p>
        </p:txBody>
      </p:sp>
      <p:sp>
        <p:nvSpPr>
          <p:cNvPr id="8" name="TextBox 7">
            <a:extLst>
              <a:ext uri="{FF2B5EF4-FFF2-40B4-BE49-F238E27FC236}">
                <a16:creationId xmlns:a16="http://schemas.microsoft.com/office/drawing/2014/main" xmlns="" id="{94EAED22-FDA9-46CB-A94F-EDC7EF15602D}"/>
              </a:ext>
            </a:extLst>
          </p:cNvPr>
          <p:cNvSpPr txBox="1"/>
          <p:nvPr/>
        </p:nvSpPr>
        <p:spPr>
          <a:xfrm>
            <a:off x="952500" y="2739326"/>
            <a:ext cx="6096000" cy="2459135"/>
          </a:xfrm>
          <a:prstGeom prst="rect">
            <a:avLst/>
          </a:prstGeom>
          <a:noFill/>
        </p:spPr>
        <p:txBody>
          <a:bodyPr wrap="square">
            <a:spAutoFit/>
          </a:bodyPr>
          <a:lstStyle/>
          <a:p>
            <a:pPr algn="just">
              <a:lnSpc>
                <a:spcPct val="107000"/>
              </a:lnSpc>
              <a:spcAft>
                <a:spcPts val="800"/>
              </a:spcAft>
            </a:pPr>
            <a:r>
              <a:rPr lang="en-IN" sz="2400" dirty="0">
                <a:effectLst/>
                <a:latin typeface="Times New Roman" panose="02020603050405020304" pitchFamily="18" charset="0"/>
                <a:ea typeface="Times New Roman" panose="02020603050405020304" pitchFamily="18" charset="0"/>
                <a:cs typeface="Mangal" panose="02040503050203030202" pitchFamily="18" charset="0"/>
              </a:rPr>
              <a:t>• Conductor</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2400" dirty="0">
                <a:effectLst/>
                <a:latin typeface="Times New Roman" panose="02020603050405020304" pitchFamily="18" charset="0"/>
                <a:ea typeface="Times New Roman" panose="02020603050405020304" pitchFamily="18" charset="0"/>
                <a:cs typeface="Mangal" panose="02040503050203030202" pitchFamily="18" charset="0"/>
              </a:rPr>
              <a:t>• Insulation</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2400" dirty="0">
                <a:effectLst/>
                <a:latin typeface="Times New Roman" panose="02020603050405020304" pitchFamily="18" charset="0"/>
                <a:ea typeface="Times New Roman" panose="02020603050405020304" pitchFamily="18" charset="0"/>
                <a:cs typeface="Mangal" panose="02040503050203030202" pitchFamily="18" charset="0"/>
              </a:rPr>
              <a:t>• Beading</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2400" dirty="0">
                <a:effectLst/>
                <a:latin typeface="Times New Roman" panose="02020603050405020304" pitchFamily="18" charset="0"/>
                <a:ea typeface="Times New Roman" panose="02020603050405020304" pitchFamily="18" charset="0"/>
                <a:cs typeface="Mangal" panose="02040503050203030202" pitchFamily="18" charset="0"/>
              </a:rPr>
              <a:t>• Armouring (optional)</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2400" dirty="0">
                <a:effectLst/>
                <a:latin typeface="Times New Roman" panose="02020603050405020304" pitchFamily="18" charset="0"/>
                <a:ea typeface="Times New Roman" panose="02020603050405020304" pitchFamily="18" charset="0"/>
                <a:cs typeface="Mangal" panose="02040503050203030202" pitchFamily="18" charset="0"/>
              </a:rPr>
              <a:t>• Outer sheath</a:t>
            </a:r>
            <a:endParaRPr lang="en-IN" sz="24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9" name="Picture 8" descr="Overhead Versus Undergroud Cables Fig 1">
            <a:extLst>
              <a:ext uri="{FF2B5EF4-FFF2-40B4-BE49-F238E27FC236}">
                <a16:creationId xmlns:a16="http://schemas.microsoft.com/office/drawing/2014/main" xmlns="" id="{6A1F4010-9C79-4BC1-9FAF-23967F47998F}"/>
              </a:ext>
            </a:extLst>
          </p:cNvPr>
          <p:cNvPicPr>
            <a:picLocks/>
          </p:cNvPicPr>
          <p:nvPr/>
        </p:nvPicPr>
        <p:blipFill>
          <a:blip r:embed="rId2" cstate="print"/>
          <a:srcRect/>
          <a:stretch/>
        </p:blipFill>
        <p:spPr>
          <a:xfrm>
            <a:off x="6701846" y="2225251"/>
            <a:ext cx="3945255" cy="3053080"/>
          </a:xfrm>
          <a:prstGeom prst="rect">
            <a:avLst/>
          </a:prstGeom>
          <a:ln w="9525" cap="flat" cmpd="sng">
            <a:solidFill>
              <a:srgbClr val="000000"/>
            </a:solidFill>
            <a:prstDash val="solid"/>
            <a:round/>
            <a:headEnd/>
            <a:tailEnd/>
          </a:ln>
        </p:spPr>
      </p:pic>
    </p:spTree>
    <p:extLst>
      <p:ext uri="{BB962C8B-B14F-4D97-AF65-F5344CB8AC3E}">
        <p14:creationId xmlns:p14="http://schemas.microsoft.com/office/powerpoint/2010/main" val="535732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D743E5B6-02B7-4C59-9582-78F4BA3B449D}"/>
              </a:ext>
            </a:extLst>
          </p:cNvPr>
          <p:cNvSpPr txBox="1"/>
          <p:nvPr/>
        </p:nvSpPr>
        <p:spPr>
          <a:xfrm>
            <a:off x="957974" y="387396"/>
            <a:ext cx="4886325" cy="561949"/>
          </a:xfrm>
          <a:prstGeom prst="rect">
            <a:avLst/>
          </a:prstGeom>
          <a:noFill/>
        </p:spPr>
        <p:txBody>
          <a:bodyPr wrap="square">
            <a:spAutoFit/>
          </a:bodyPr>
          <a:lstStyle/>
          <a:p>
            <a:pPr algn="just">
              <a:lnSpc>
                <a:spcPct val="107000"/>
              </a:lnSpc>
              <a:spcAft>
                <a:spcPts val="800"/>
              </a:spcAft>
            </a:pPr>
            <a:r>
              <a:rPr lang="en-IN" sz="3000" b="1" dirty="0">
                <a:effectLst/>
                <a:latin typeface="Times New Roman" panose="02020603050405020304" pitchFamily="18" charset="0"/>
                <a:ea typeface="Calibri" panose="020F0502020204030204" pitchFamily="34" charset="0"/>
                <a:cs typeface="Mangal" panose="02040503050203030202" pitchFamily="18" charset="0"/>
              </a:rPr>
              <a:t>Faults in underground cable</a:t>
            </a:r>
            <a:endParaRPr lang="en-IN" sz="30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8" name="TextBox 7">
            <a:extLst>
              <a:ext uri="{FF2B5EF4-FFF2-40B4-BE49-F238E27FC236}">
                <a16:creationId xmlns:a16="http://schemas.microsoft.com/office/drawing/2014/main" xmlns="" id="{F5409E35-B859-4C0D-A66A-96078E323F8C}"/>
              </a:ext>
            </a:extLst>
          </p:cNvPr>
          <p:cNvSpPr txBox="1"/>
          <p:nvPr/>
        </p:nvSpPr>
        <p:spPr>
          <a:xfrm>
            <a:off x="1162050" y="1356972"/>
            <a:ext cx="6096000" cy="374077"/>
          </a:xfrm>
          <a:prstGeom prst="rect">
            <a:avLst/>
          </a:prstGeom>
          <a:noFill/>
        </p:spPr>
        <p:txBody>
          <a:bodyPr wrap="square">
            <a:spAutoFit/>
          </a:bodyPr>
          <a:lstStyle/>
          <a:p>
            <a:pPr marL="342900" lvl="0" indent="-342900">
              <a:lnSpc>
                <a:spcPct val="107000"/>
              </a:lnSpc>
              <a:spcAft>
                <a:spcPts val="800"/>
              </a:spcAft>
              <a:buFont typeface="+mj-lt"/>
              <a:buAutoNum type="arabicParenR"/>
            </a:pPr>
            <a:r>
              <a:rPr lang="en-IN" sz="1800" b="1" dirty="0">
                <a:effectLst/>
                <a:latin typeface="Times New Roman" panose="02020603050405020304" pitchFamily="18" charset="0"/>
                <a:ea typeface="Calibri" panose="020F0502020204030204" pitchFamily="34" charset="0"/>
                <a:cs typeface="Mangal" panose="02040503050203030202" pitchFamily="18" charset="0"/>
              </a:rPr>
              <a:t>Open Circuit Fault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0" name="TextBox 9">
            <a:extLst>
              <a:ext uri="{FF2B5EF4-FFF2-40B4-BE49-F238E27FC236}">
                <a16:creationId xmlns:a16="http://schemas.microsoft.com/office/drawing/2014/main" xmlns="" id="{9E450B6B-B0DD-4E4F-B88D-0F957385B4D6}"/>
              </a:ext>
            </a:extLst>
          </p:cNvPr>
          <p:cNvSpPr txBox="1"/>
          <p:nvPr/>
        </p:nvSpPr>
        <p:spPr>
          <a:xfrm>
            <a:off x="2683504" y="4310044"/>
            <a:ext cx="2704058" cy="369332"/>
          </a:xfrm>
          <a:prstGeom prst="rect">
            <a:avLst/>
          </a:prstGeom>
          <a:noFill/>
        </p:spPr>
        <p:txBody>
          <a:bodyPr wrap="square">
            <a:spAutoFit/>
          </a:bodyPr>
          <a:lstStyle/>
          <a:p>
            <a:r>
              <a:rPr lang="en-IN" sz="1800" b="1" dirty="0">
                <a:effectLst/>
                <a:latin typeface="Times New Roman" panose="02020603050405020304" pitchFamily="18" charset="0"/>
                <a:ea typeface="Calibri" panose="020F0502020204030204" pitchFamily="34" charset="0"/>
              </a:rPr>
              <a:t>2)  Short Circuit Fault :-</a:t>
            </a:r>
            <a:endParaRPr lang="en-IN" dirty="0"/>
          </a:p>
        </p:txBody>
      </p:sp>
      <p:sp>
        <p:nvSpPr>
          <p:cNvPr id="12" name="TextBox 11">
            <a:extLst>
              <a:ext uri="{FF2B5EF4-FFF2-40B4-BE49-F238E27FC236}">
                <a16:creationId xmlns:a16="http://schemas.microsoft.com/office/drawing/2014/main" xmlns="" id="{E2E0DBD8-23F7-4D05-AD2F-F7711536F282}"/>
              </a:ext>
            </a:extLst>
          </p:cNvPr>
          <p:cNvSpPr txBox="1"/>
          <p:nvPr/>
        </p:nvSpPr>
        <p:spPr>
          <a:xfrm>
            <a:off x="9377868" y="1731049"/>
            <a:ext cx="2251951" cy="374077"/>
          </a:xfrm>
          <a:prstGeom prst="rect">
            <a:avLst/>
          </a:prstGeom>
          <a:noFill/>
        </p:spPr>
        <p:txBody>
          <a:bodyPr wrap="square">
            <a:spAutoFit/>
          </a:bodyPr>
          <a:lstStyle/>
          <a:p>
            <a:pPr lvl="0">
              <a:lnSpc>
                <a:spcPct val="107000"/>
              </a:lnSpc>
              <a:spcAft>
                <a:spcPts val="800"/>
              </a:spcAft>
            </a:pPr>
            <a:r>
              <a:rPr lang="en-IN" sz="1800" b="1" dirty="0">
                <a:effectLst/>
                <a:latin typeface="Times New Roman" panose="02020603050405020304" pitchFamily="18" charset="0"/>
                <a:ea typeface="Calibri" panose="020F0502020204030204" pitchFamily="34" charset="0"/>
                <a:cs typeface="Mangal" panose="02040503050203030202" pitchFamily="18" charset="0"/>
              </a:rPr>
              <a:t>3)  Earth Fault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7178" name="Picture 10">
            <a:extLst>
              <a:ext uri="{FF2B5EF4-FFF2-40B4-BE49-F238E27FC236}">
                <a16:creationId xmlns:a16="http://schemas.microsoft.com/office/drawing/2014/main" xmlns="" id="{A5538AFB-83F5-4CBB-8C29-CB61B838D1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196" y="2138676"/>
            <a:ext cx="4943804" cy="1510555"/>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a:extLst>
              <a:ext uri="{FF2B5EF4-FFF2-40B4-BE49-F238E27FC236}">
                <a16:creationId xmlns:a16="http://schemas.microsoft.com/office/drawing/2014/main" xmlns="" id="{8B8C76BA-8240-4DE8-8587-E2A64031CF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1642" y="4838562"/>
            <a:ext cx="6445033" cy="1510555"/>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16" descr="What is Ground Fault and Earth Fault | Electrical4u">
            <a:extLst>
              <a:ext uri="{FF2B5EF4-FFF2-40B4-BE49-F238E27FC236}">
                <a16:creationId xmlns:a16="http://schemas.microsoft.com/office/drawing/2014/main" xmlns="" id="{32F50704-E095-4B75-93EB-CF86330CA7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3565" y="2545080"/>
            <a:ext cx="3120558" cy="2835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1349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37A5D7A-23C2-4DCE-B8CB-CB57C43894CE}"/>
              </a:ext>
            </a:extLst>
          </p:cNvPr>
          <p:cNvSpPr txBox="1"/>
          <p:nvPr/>
        </p:nvSpPr>
        <p:spPr>
          <a:xfrm>
            <a:off x="676275" y="1447800"/>
            <a:ext cx="8467725" cy="3838871"/>
          </a:xfrm>
          <a:prstGeom prst="rect">
            <a:avLst/>
          </a:prstGeom>
          <a:noFill/>
        </p:spPr>
        <p:txBody>
          <a:bodyPr wrap="square">
            <a:spAutoFit/>
          </a:bodyPr>
          <a:lstStyle/>
          <a:p>
            <a:pPr algn="just">
              <a:lnSpc>
                <a:spcPct val="107000"/>
              </a:lnSpc>
              <a:spcAft>
                <a:spcPts val="800"/>
              </a:spcAft>
            </a:pPr>
            <a:r>
              <a:rPr lang="en-IN" sz="3600" b="1" dirty="0">
                <a:solidFill>
                  <a:schemeClr val="tx1">
                    <a:lumMod val="95000"/>
                  </a:schemeClr>
                </a:solidFill>
                <a:effectLst/>
                <a:latin typeface="Times New Roman" panose="02020603050405020304" pitchFamily="18" charset="0"/>
                <a:ea typeface="Times New Roman" panose="02020603050405020304" pitchFamily="18" charset="0"/>
                <a:cs typeface="Mangal" panose="02040503050203030202" pitchFamily="18" charset="0"/>
              </a:rPr>
              <a:t>Objective</a:t>
            </a:r>
            <a:r>
              <a:rPr lang="en-IN" sz="2800" b="1" dirty="0">
                <a:solidFill>
                  <a:schemeClr val="tx1">
                    <a:lumMod val="95000"/>
                  </a:schemeClr>
                </a:solidFill>
                <a:effectLst/>
                <a:latin typeface="Times New Roman" panose="02020603050405020304" pitchFamily="18" charset="0"/>
                <a:ea typeface="Times New Roman" panose="02020603050405020304" pitchFamily="18" charset="0"/>
                <a:cs typeface="Mangal" panose="02040503050203030202" pitchFamily="18" charset="0"/>
              </a:rPr>
              <a:t>:-</a:t>
            </a:r>
            <a:endParaRPr lang="en-IN" sz="2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2800" b="1" dirty="0">
                <a:solidFill>
                  <a:schemeClr val="tx1">
                    <a:lumMod val="95000"/>
                  </a:schemeClr>
                </a:solidFill>
                <a:effectLst/>
                <a:latin typeface="Times New Roman" panose="02020603050405020304" pitchFamily="18" charset="0"/>
                <a:ea typeface="Times New Roman" panose="02020603050405020304" pitchFamily="18" charset="0"/>
                <a:cs typeface="Mangal" panose="02040503050203030202" pitchFamily="18" charset="0"/>
              </a:rPr>
              <a:t> </a:t>
            </a:r>
            <a:endParaRPr lang="en-IN" sz="2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2800" b="1" dirty="0">
                <a:solidFill>
                  <a:schemeClr val="tx1">
                    <a:lumMod val="95000"/>
                  </a:schemeClr>
                </a:solidFill>
                <a:effectLst/>
                <a:latin typeface="Times New Roman" panose="02020603050405020304" pitchFamily="18" charset="0"/>
                <a:ea typeface="Times New Roman" panose="02020603050405020304" pitchFamily="18" charset="0"/>
                <a:cs typeface="Mangal" panose="02040503050203030202" pitchFamily="18" charset="0"/>
              </a:rPr>
              <a:t> </a:t>
            </a:r>
            <a:r>
              <a:rPr lang="en-IN" sz="2800" dirty="0">
                <a:solidFill>
                  <a:schemeClr val="tx1">
                    <a:lumMod val="95000"/>
                  </a:schemeClr>
                </a:solidFill>
                <a:effectLst/>
                <a:latin typeface="Times New Roman" panose="02020603050405020304" pitchFamily="18" charset="0"/>
                <a:ea typeface="Times New Roman" panose="02020603050405020304" pitchFamily="18" charset="0"/>
                <a:cs typeface="Mangal" panose="02040503050203030202" pitchFamily="18" charset="0"/>
              </a:rPr>
              <a:t>1) To study and develop a single device as solution to detect the faults in underground-cable.</a:t>
            </a:r>
            <a:endParaRPr lang="en-IN" sz="2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2800" dirty="0">
                <a:solidFill>
                  <a:schemeClr val="tx1">
                    <a:lumMod val="95000"/>
                  </a:schemeClr>
                </a:solidFill>
                <a:effectLst/>
                <a:latin typeface="Times New Roman" panose="02020603050405020304" pitchFamily="18" charset="0"/>
                <a:ea typeface="Times New Roman" panose="02020603050405020304" pitchFamily="18" charset="0"/>
                <a:cs typeface="Mangal" panose="02040503050203030202" pitchFamily="18" charset="0"/>
              </a:rPr>
              <a:t> 2) To precisely calculate and detect the exact location of the fault.</a:t>
            </a:r>
            <a:endParaRPr lang="en-IN" sz="2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2800" dirty="0">
                <a:solidFill>
                  <a:schemeClr val="tx1">
                    <a:lumMod val="95000"/>
                  </a:schemeClr>
                </a:solidFill>
                <a:effectLst/>
                <a:latin typeface="Times New Roman" panose="02020603050405020304" pitchFamily="18" charset="0"/>
                <a:ea typeface="Times New Roman" panose="02020603050405020304" pitchFamily="18" charset="0"/>
                <a:cs typeface="Mangal" panose="02040503050203030202" pitchFamily="18" charset="0"/>
              </a:rPr>
              <a:t> </a:t>
            </a:r>
            <a:endParaRPr lang="en-IN" sz="2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369264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C0C342-7A08-41E7-A9EC-6C4E64731D6A}"/>
              </a:ext>
            </a:extLst>
          </p:cNvPr>
          <p:cNvSpPr>
            <a:spLocks noGrp="1"/>
          </p:cNvSpPr>
          <p:nvPr>
            <p:ph type="title"/>
          </p:nvPr>
        </p:nvSpPr>
        <p:spPr/>
        <p:txBody>
          <a:bodyPr/>
          <a:lstStyle/>
          <a:p>
            <a:r>
              <a:rPr lang="en-IN" b="1" i="0" dirty="0">
                <a:solidFill>
                  <a:schemeClr val="tx1"/>
                </a:solidFill>
                <a:effectLst/>
                <a:latin typeface="PMingLiU-ExtB" panose="02020500000000000000" pitchFamily="18" charset="-120"/>
                <a:ea typeface="PMingLiU-ExtB" panose="02020500000000000000" pitchFamily="18" charset="-120"/>
              </a:rPr>
              <a:t>Classification Of Underground </a:t>
            </a:r>
            <a:r>
              <a:rPr lang="en-IN" b="1" i="0" dirty="0" smtClean="0">
                <a:solidFill>
                  <a:schemeClr val="tx1"/>
                </a:solidFill>
                <a:effectLst/>
                <a:latin typeface="PMingLiU-ExtB" panose="02020500000000000000" pitchFamily="18" charset="-120"/>
                <a:ea typeface="PMingLiU-ExtB" panose="02020500000000000000" pitchFamily="18" charset="-120"/>
              </a:rPr>
              <a:t>Cables:-</a:t>
            </a:r>
            <a:r>
              <a:rPr lang="en-IN" b="1" i="0" dirty="0">
                <a:solidFill>
                  <a:schemeClr val="tx1"/>
                </a:solidFill>
                <a:effectLst/>
                <a:latin typeface="PMingLiU-ExtB" panose="02020500000000000000" pitchFamily="18" charset="-120"/>
                <a:ea typeface="PMingLiU-ExtB" panose="02020500000000000000" pitchFamily="18" charset="-120"/>
              </a:rPr>
              <a:t/>
            </a:r>
            <a:br>
              <a:rPr lang="en-IN" b="1" i="0" dirty="0">
                <a:solidFill>
                  <a:schemeClr val="tx1"/>
                </a:solidFill>
                <a:effectLst/>
                <a:latin typeface="PMingLiU-ExtB" panose="02020500000000000000" pitchFamily="18" charset="-120"/>
                <a:ea typeface="PMingLiU-ExtB" panose="02020500000000000000" pitchFamily="18" charset="-120"/>
              </a:rPr>
            </a:br>
            <a:endParaRPr lang="en-IN" dirty="0">
              <a:solidFill>
                <a:schemeClr val="tx1"/>
              </a:solidFill>
              <a:latin typeface="PMingLiU-ExtB" panose="02020500000000000000" pitchFamily="18" charset="-120"/>
              <a:ea typeface="PMingLiU-ExtB" panose="02020500000000000000" pitchFamily="18" charset="-120"/>
            </a:endParaRPr>
          </a:p>
        </p:txBody>
      </p:sp>
      <p:sp>
        <p:nvSpPr>
          <p:cNvPr id="6" name="TextBox 5">
            <a:extLst>
              <a:ext uri="{FF2B5EF4-FFF2-40B4-BE49-F238E27FC236}">
                <a16:creationId xmlns:a16="http://schemas.microsoft.com/office/drawing/2014/main" xmlns="" id="{97F804A9-EDDB-4A20-9E37-A4F7A93EA560}"/>
              </a:ext>
            </a:extLst>
          </p:cNvPr>
          <p:cNvSpPr txBox="1"/>
          <p:nvPr/>
        </p:nvSpPr>
        <p:spPr>
          <a:xfrm>
            <a:off x="1047982" y="1949477"/>
            <a:ext cx="6096000" cy="3416320"/>
          </a:xfrm>
          <a:prstGeom prst="rect">
            <a:avLst/>
          </a:prstGeom>
          <a:noFill/>
        </p:spPr>
        <p:txBody>
          <a:bodyPr wrap="square">
            <a:spAutoFit/>
          </a:bodyPr>
          <a:lstStyle/>
          <a:p>
            <a:pPr algn="just">
              <a:buFont typeface="+mj-lt"/>
              <a:buAutoNum type="arabicPeriod"/>
            </a:pPr>
            <a:r>
              <a:rPr lang="en-IN" sz="2400" b="0" i="0" dirty="0">
                <a:effectLst/>
                <a:latin typeface="Times New Roman" panose="02020603050405020304" pitchFamily="18" charset="0"/>
                <a:cs typeface="Times New Roman" panose="02020603050405020304" pitchFamily="18" charset="0"/>
              </a:rPr>
              <a:t>Number of conductors in the cable</a:t>
            </a:r>
          </a:p>
          <a:p>
            <a:pPr algn="just">
              <a:buFont typeface="+mj-lt"/>
              <a:buAutoNum type="arabicPeriod"/>
            </a:pPr>
            <a:endParaRPr lang="en-IN" sz="2400" b="0" i="0" dirty="0">
              <a:effectLst/>
              <a:latin typeface="Times New Roman" panose="02020603050405020304" pitchFamily="18" charset="0"/>
              <a:cs typeface="Times New Roman" panose="02020603050405020304" pitchFamily="18" charset="0"/>
            </a:endParaRPr>
          </a:p>
          <a:p>
            <a:pPr algn="just">
              <a:buFont typeface="+mj-lt"/>
              <a:buAutoNum type="arabicPeriod"/>
            </a:pPr>
            <a:r>
              <a:rPr lang="en-IN" sz="2400" b="0" i="0" dirty="0">
                <a:effectLst/>
                <a:latin typeface="Times New Roman" panose="02020603050405020304" pitchFamily="18" charset="0"/>
                <a:cs typeface="Times New Roman" panose="02020603050405020304" pitchFamily="18" charset="0"/>
              </a:rPr>
              <a:t>Voltage rating of the cable</a:t>
            </a:r>
          </a:p>
          <a:p>
            <a:pPr algn="just">
              <a:buFont typeface="+mj-lt"/>
              <a:buAutoNum type="arabicPeriod"/>
            </a:pPr>
            <a:endParaRPr lang="en-IN" sz="2400" b="0" i="0" dirty="0">
              <a:effectLst/>
              <a:latin typeface="Times New Roman" panose="02020603050405020304" pitchFamily="18" charset="0"/>
              <a:cs typeface="Times New Roman" panose="02020603050405020304" pitchFamily="18" charset="0"/>
            </a:endParaRPr>
          </a:p>
          <a:p>
            <a:pPr algn="just">
              <a:buFont typeface="+mj-lt"/>
              <a:buAutoNum type="arabicPeriod"/>
            </a:pPr>
            <a:r>
              <a:rPr lang="en-IN" sz="2400" b="0" i="0" dirty="0">
                <a:effectLst/>
                <a:latin typeface="Times New Roman" panose="02020603050405020304" pitchFamily="18" charset="0"/>
                <a:cs typeface="Times New Roman" panose="02020603050405020304" pitchFamily="18" charset="0"/>
              </a:rPr>
              <a:t>Construction of cable</a:t>
            </a:r>
          </a:p>
          <a:p>
            <a:pPr algn="just">
              <a:buFont typeface="+mj-lt"/>
              <a:buAutoNum type="arabicPeriod"/>
            </a:pPr>
            <a:endParaRPr lang="en-IN" sz="2400" b="0" i="0" dirty="0">
              <a:effectLst/>
              <a:latin typeface="Times New Roman" panose="02020603050405020304" pitchFamily="18" charset="0"/>
              <a:cs typeface="Times New Roman" panose="02020603050405020304" pitchFamily="18" charset="0"/>
            </a:endParaRPr>
          </a:p>
          <a:p>
            <a:pPr algn="just">
              <a:buFont typeface="+mj-lt"/>
              <a:buAutoNum type="arabicPeriod"/>
            </a:pPr>
            <a:r>
              <a:rPr lang="en-IN" sz="2400" b="0" i="0" dirty="0">
                <a:effectLst/>
                <a:latin typeface="Times New Roman" panose="02020603050405020304" pitchFamily="18" charset="0"/>
                <a:cs typeface="Times New Roman" panose="02020603050405020304" pitchFamily="18" charset="0"/>
              </a:rPr>
              <a:t>Type and thickness of insulation used</a:t>
            </a:r>
          </a:p>
          <a:p>
            <a:pPr algn="just">
              <a:buFont typeface="+mj-lt"/>
              <a:buAutoNum type="arabicPeriod"/>
            </a:pPr>
            <a:endParaRPr lang="en-IN" sz="2400" b="0" i="0" dirty="0">
              <a:effectLst/>
              <a:latin typeface="Times New Roman" panose="02020603050405020304" pitchFamily="18" charset="0"/>
              <a:cs typeface="Times New Roman" panose="02020603050405020304" pitchFamily="18" charset="0"/>
            </a:endParaRPr>
          </a:p>
          <a:p>
            <a:pPr algn="just">
              <a:buFont typeface="+mj-lt"/>
              <a:buAutoNum type="arabicPeriod"/>
            </a:pPr>
            <a:r>
              <a:rPr lang="en-IN" sz="2400" b="0" i="0" dirty="0">
                <a:effectLst/>
                <a:latin typeface="Times New Roman" panose="02020603050405020304" pitchFamily="18" charset="0"/>
                <a:cs typeface="Times New Roman" panose="02020603050405020304" pitchFamily="18" charset="0"/>
              </a:rPr>
              <a:t>Installation and Laying of the cables</a:t>
            </a:r>
          </a:p>
        </p:txBody>
      </p:sp>
    </p:spTree>
    <p:extLst>
      <p:ext uri="{BB962C8B-B14F-4D97-AF65-F5344CB8AC3E}">
        <p14:creationId xmlns:p14="http://schemas.microsoft.com/office/powerpoint/2010/main" val="1392749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B6C8DF-9BB8-4D5E-82AA-40158DE7CA23}"/>
              </a:ext>
            </a:extLst>
          </p:cNvPr>
          <p:cNvSpPr>
            <a:spLocks noGrp="1"/>
          </p:cNvSpPr>
          <p:nvPr>
            <p:ph type="title"/>
          </p:nvPr>
        </p:nvSpPr>
        <p:spPr/>
        <p:txBody>
          <a:bodyPr/>
          <a:lstStyle/>
          <a:p>
            <a:r>
              <a:rPr lang="en-IN" sz="4400" b="0" i="0" dirty="0">
                <a:effectLst/>
                <a:latin typeface="Times New Roman" panose="02020603050405020304" pitchFamily="18" charset="0"/>
                <a:cs typeface="Times New Roman" panose="02020603050405020304" pitchFamily="18" charset="0"/>
              </a:rPr>
              <a:t>Number of conductors in the cable</a:t>
            </a:r>
            <a:br>
              <a:rPr lang="en-IN" sz="4400" b="0" i="0" dirty="0">
                <a:effectLst/>
                <a:latin typeface="Times New Roman" panose="02020603050405020304" pitchFamily="18" charset="0"/>
                <a:cs typeface="Times New Roman" panose="02020603050405020304" pitchFamily="18" charset="0"/>
              </a:rPr>
            </a:br>
            <a:endParaRPr lang="en-IN" dirty="0"/>
          </a:p>
        </p:txBody>
      </p:sp>
      <p:sp>
        <p:nvSpPr>
          <p:cNvPr id="6" name="TextBox 5">
            <a:extLst>
              <a:ext uri="{FF2B5EF4-FFF2-40B4-BE49-F238E27FC236}">
                <a16:creationId xmlns:a16="http://schemas.microsoft.com/office/drawing/2014/main" xmlns="" id="{2974424A-82ED-4BDC-B592-F821FC37A6B8}"/>
              </a:ext>
            </a:extLst>
          </p:cNvPr>
          <p:cNvSpPr txBox="1"/>
          <p:nvPr/>
        </p:nvSpPr>
        <p:spPr>
          <a:xfrm>
            <a:off x="1419225" y="5172760"/>
            <a:ext cx="3105150" cy="523220"/>
          </a:xfrm>
          <a:prstGeom prst="rect">
            <a:avLst/>
          </a:prstGeom>
          <a:noFill/>
        </p:spPr>
        <p:txBody>
          <a:bodyPr wrap="square">
            <a:spAutoFit/>
          </a:bodyPr>
          <a:lstStyle/>
          <a:p>
            <a:pPr algn="just">
              <a:buFont typeface="+mj-lt"/>
              <a:buAutoNum type="arabicPeriod"/>
            </a:pPr>
            <a:r>
              <a:rPr lang="en-IN" sz="2800" b="0" i="0" dirty="0">
                <a:effectLst/>
                <a:latin typeface="Times New Roman" panose="02020603050405020304" pitchFamily="18" charset="0"/>
                <a:cs typeface="Times New Roman" panose="02020603050405020304" pitchFamily="18" charset="0"/>
              </a:rPr>
              <a:t>Single core cable</a:t>
            </a:r>
          </a:p>
        </p:txBody>
      </p:sp>
      <p:pic>
        <p:nvPicPr>
          <p:cNvPr id="1026" name="Picture 2" descr="How Much is 240mm Single Core Cable | 1cx240mm2 XLPE/PVC Cable">
            <a:extLst>
              <a:ext uri="{FF2B5EF4-FFF2-40B4-BE49-F238E27FC236}">
                <a16:creationId xmlns:a16="http://schemas.microsoft.com/office/drawing/2014/main" xmlns="" id="{B2579867-36C6-4017-8047-A6C86C6C2B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487" y="2283577"/>
            <a:ext cx="2447925" cy="24588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8.7/11KV 33KV 185 sqmm 3 Core Copper Core XLPE Insulated Steel Wire  Armoured Underground Cable - JYTOP Cable">
            <a:extLst>
              <a:ext uri="{FF2B5EF4-FFF2-40B4-BE49-F238E27FC236}">
                <a16:creationId xmlns:a16="http://schemas.microsoft.com/office/drawing/2014/main" xmlns="" id="{00609B14-EBFF-4029-828A-EA27D5F8AD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6128" y="2283577"/>
            <a:ext cx="2369385" cy="236938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xmlns="" id="{73F85238-D00D-479D-A09A-29ADD426F6D8}"/>
              </a:ext>
            </a:extLst>
          </p:cNvPr>
          <p:cNvSpPr txBox="1"/>
          <p:nvPr/>
        </p:nvSpPr>
        <p:spPr>
          <a:xfrm>
            <a:off x="7296150" y="5178594"/>
            <a:ext cx="3105150" cy="461665"/>
          </a:xfrm>
          <a:prstGeom prst="rect">
            <a:avLst/>
          </a:prstGeom>
          <a:noFill/>
        </p:spPr>
        <p:txBody>
          <a:bodyPr wrap="square">
            <a:spAutoFit/>
          </a:bodyPr>
          <a:lstStyle/>
          <a:p>
            <a:pPr algn="just"/>
            <a:r>
              <a:rPr lang="en-IN" sz="2400" b="0" i="0" dirty="0">
                <a:effectLst/>
                <a:latin typeface="Times New Roman" panose="02020603050405020304" pitchFamily="18" charset="0"/>
                <a:cs typeface="Times New Roman" panose="02020603050405020304" pitchFamily="18" charset="0"/>
              </a:rPr>
              <a:t>2 Three core cable</a:t>
            </a:r>
          </a:p>
        </p:txBody>
      </p:sp>
    </p:spTree>
    <p:extLst>
      <p:ext uri="{BB962C8B-B14F-4D97-AF65-F5344CB8AC3E}">
        <p14:creationId xmlns:p14="http://schemas.microsoft.com/office/powerpoint/2010/main" val="980194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D2F20F-8D82-47FE-B003-49C8B33671A9}"/>
              </a:ext>
            </a:extLst>
          </p:cNvPr>
          <p:cNvSpPr>
            <a:spLocks noGrp="1"/>
          </p:cNvSpPr>
          <p:nvPr>
            <p:ph type="title"/>
          </p:nvPr>
        </p:nvSpPr>
        <p:spPr/>
        <p:txBody>
          <a:bodyPr/>
          <a:lstStyle/>
          <a:p>
            <a:r>
              <a:rPr lang="en-IN" sz="4000" b="1" dirty="0" smtClean="0">
                <a:solidFill>
                  <a:schemeClr val="tx1"/>
                </a:solidFill>
                <a:effectLst/>
                <a:latin typeface="Times New Roman" panose="02020603050405020304" pitchFamily="18" charset="0"/>
                <a:ea typeface="Times New Roman" panose="02020603050405020304" pitchFamily="18" charset="0"/>
              </a:rPr>
              <a:t>Methodology:-</a:t>
            </a:r>
            <a:endParaRPr lang="en-IN" sz="4000" dirty="0">
              <a:solidFill>
                <a:schemeClr val="tx1"/>
              </a:solidFill>
            </a:endParaRPr>
          </a:p>
        </p:txBody>
      </p:sp>
      <p:sp>
        <p:nvSpPr>
          <p:cNvPr id="6" name="TextBox 5">
            <a:extLst>
              <a:ext uri="{FF2B5EF4-FFF2-40B4-BE49-F238E27FC236}">
                <a16:creationId xmlns:a16="http://schemas.microsoft.com/office/drawing/2014/main" xmlns="" id="{A06D30BE-36D1-409E-AA9D-B49F82319D07}"/>
              </a:ext>
            </a:extLst>
          </p:cNvPr>
          <p:cNvSpPr txBox="1"/>
          <p:nvPr/>
        </p:nvSpPr>
        <p:spPr>
          <a:xfrm>
            <a:off x="1266824" y="2101334"/>
            <a:ext cx="7210425" cy="461665"/>
          </a:xfrm>
          <a:prstGeom prst="rect">
            <a:avLst/>
          </a:prstGeom>
          <a:noFill/>
        </p:spPr>
        <p:txBody>
          <a:bodyPr wrap="square">
            <a:spAutoFit/>
          </a:bodyPr>
          <a:lstStyle/>
          <a:p>
            <a:r>
              <a:rPr lang="en-IN" sz="2400" dirty="0">
                <a:effectLst/>
                <a:latin typeface="Times New Roman" panose="02020603050405020304" pitchFamily="18" charset="0"/>
                <a:ea typeface="Times New Roman" panose="02020603050405020304" pitchFamily="18" charset="0"/>
              </a:rPr>
              <a:t>This project uses the standard concept of Ohms law </a:t>
            </a:r>
            <a:endParaRPr lang="en-IN" sz="2400" dirty="0"/>
          </a:p>
        </p:txBody>
      </p:sp>
      <p:sp>
        <p:nvSpPr>
          <p:cNvPr id="8" name="TextBox 7">
            <a:extLst>
              <a:ext uri="{FF2B5EF4-FFF2-40B4-BE49-F238E27FC236}">
                <a16:creationId xmlns:a16="http://schemas.microsoft.com/office/drawing/2014/main" xmlns="" id="{A7A211F5-6C31-41B8-84BA-E81C0E0FACB8}"/>
              </a:ext>
            </a:extLst>
          </p:cNvPr>
          <p:cNvSpPr txBox="1"/>
          <p:nvPr/>
        </p:nvSpPr>
        <p:spPr>
          <a:xfrm>
            <a:off x="1266823" y="2811085"/>
            <a:ext cx="8229601" cy="461665"/>
          </a:xfrm>
          <a:prstGeom prst="rect">
            <a:avLst/>
          </a:prstGeom>
          <a:noFill/>
        </p:spPr>
        <p:txBody>
          <a:bodyPr wrap="square">
            <a:spAutoFit/>
          </a:bodyPr>
          <a:lstStyle/>
          <a:p>
            <a:r>
              <a:rPr lang="en-IN" sz="2400" dirty="0">
                <a:effectLst/>
                <a:latin typeface="Times New Roman" panose="02020603050405020304" pitchFamily="18" charset="0"/>
                <a:ea typeface="Times New Roman" panose="02020603050405020304" pitchFamily="18" charset="0"/>
              </a:rPr>
              <a:t>This system uses an Arduino board and a rectified power supply</a:t>
            </a:r>
            <a:endParaRPr lang="en-IN" sz="2400" dirty="0"/>
          </a:p>
        </p:txBody>
      </p:sp>
      <p:sp>
        <p:nvSpPr>
          <p:cNvPr id="10" name="TextBox 9">
            <a:extLst>
              <a:ext uri="{FF2B5EF4-FFF2-40B4-BE49-F238E27FC236}">
                <a16:creationId xmlns:a16="http://schemas.microsoft.com/office/drawing/2014/main" xmlns="" id="{8265FC15-28BE-47B0-90F7-FF159087025B}"/>
              </a:ext>
            </a:extLst>
          </p:cNvPr>
          <p:cNvSpPr txBox="1"/>
          <p:nvPr/>
        </p:nvSpPr>
        <p:spPr>
          <a:xfrm>
            <a:off x="1266823" y="3520836"/>
            <a:ext cx="6096000" cy="461665"/>
          </a:xfrm>
          <a:prstGeom prst="rect">
            <a:avLst/>
          </a:prstGeom>
          <a:noFill/>
        </p:spPr>
        <p:txBody>
          <a:bodyPr wrap="square">
            <a:spAutoFit/>
          </a:bodyPr>
          <a:lstStyle/>
          <a:p>
            <a:r>
              <a:rPr lang="en-IN" sz="2400" dirty="0">
                <a:effectLst/>
                <a:latin typeface="Times New Roman" panose="02020603050405020304" pitchFamily="18" charset="0"/>
                <a:ea typeface="Times New Roman" panose="02020603050405020304" pitchFamily="18" charset="0"/>
              </a:rPr>
              <a:t>fault creation </a:t>
            </a:r>
            <a:endParaRPr lang="en-IN" sz="2400" dirty="0"/>
          </a:p>
        </p:txBody>
      </p:sp>
      <p:sp>
        <p:nvSpPr>
          <p:cNvPr id="12" name="TextBox 11">
            <a:extLst>
              <a:ext uri="{FF2B5EF4-FFF2-40B4-BE49-F238E27FC236}">
                <a16:creationId xmlns:a16="http://schemas.microsoft.com/office/drawing/2014/main" xmlns="" id="{BF58BBCB-FBB8-44D2-996C-AF8822F8F0B2}"/>
              </a:ext>
            </a:extLst>
          </p:cNvPr>
          <p:cNvSpPr txBox="1"/>
          <p:nvPr/>
        </p:nvSpPr>
        <p:spPr>
          <a:xfrm>
            <a:off x="1266823" y="4230587"/>
            <a:ext cx="6096000" cy="461665"/>
          </a:xfrm>
          <a:prstGeom prst="rect">
            <a:avLst/>
          </a:prstGeom>
          <a:noFill/>
        </p:spPr>
        <p:txBody>
          <a:bodyPr wrap="square">
            <a:spAutoFit/>
          </a:bodyPr>
          <a:lstStyle/>
          <a:p>
            <a:r>
              <a:rPr lang="en-IN" sz="2400" dirty="0">
                <a:effectLst/>
                <a:latin typeface="Times New Roman" panose="02020603050405020304" pitchFamily="18" charset="0"/>
                <a:ea typeface="Times New Roman" panose="02020603050405020304" pitchFamily="18" charset="0"/>
              </a:rPr>
              <a:t>16x2 LCD display </a:t>
            </a:r>
            <a:endParaRPr lang="en-IN" sz="2400" dirty="0"/>
          </a:p>
        </p:txBody>
      </p:sp>
    </p:spTree>
    <p:extLst>
      <p:ext uri="{BB962C8B-B14F-4D97-AF65-F5344CB8AC3E}">
        <p14:creationId xmlns:p14="http://schemas.microsoft.com/office/powerpoint/2010/main" val="2542344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1609</TotalTime>
  <Words>1462</Words>
  <Application>Microsoft Office PowerPoint</Application>
  <PresentationFormat>Widescreen</PresentationFormat>
  <Paragraphs>231</Paragraphs>
  <Slides>34</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34</vt:i4>
      </vt:variant>
    </vt:vector>
  </HeadingPairs>
  <TitlesOfParts>
    <vt:vector size="50" baseType="lpstr">
      <vt:lpstr>PMingLiU-ExtB</vt:lpstr>
      <vt:lpstr>SimSun</vt:lpstr>
      <vt:lpstr>Algerian</vt:lpstr>
      <vt:lpstr>Arial</vt:lpstr>
      <vt:lpstr>Arial</vt:lpstr>
      <vt:lpstr>Baskerville Old Face</vt:lpstr>
      <vt:lpstr>Calibri</vt:lpstr>
      <vt:lpstr>Century Gothic</vt:lpstr>
      <vt:lpstr>Google Sans</vt:lpstr>
      <vt:lpstr>Mangal</vt:lpstr>
      <vt:lpstr>Raleway</vt:lpstr>
      <vt:lpstr>sohne</vt:lpstr>
      <vt:lpstr>Times New Roman</vt:lpstr>
      <vt:lpstr>Wingdings</vt:lpstr>
      <vt:lpstr>Wingdings 3</vt:lpstr>
      <vt:lpstr>Ion</vt:lpstr>
      <vt:lpstr>WALCHAND COLLEGE OF ENGINEERING, SANGLI</vt:lpstr>
      <vt:lpstr>CONTENTS   </vt:lpstr>
      <vt:lpstr>Problem statement :-</vt:lpstr>
      <vt:lpstr>Underground cables</vt:lpstr>
      <vt:lpstr>PowerPoint Presentation</vt:lpstr>
      <vt:lpstr>PowerPoint Presentation</vt:lpstr>
      <vt:lpstr>Classification Of Underground Cables:- </vt:lpstr>
      <vt:lpstr>Number of conductors in the cable </vt:lpstr>
      <vt:lpstr>Methodology:-</vt:lpstr>
      <vt:lpstr>Present theories and practices:-  </vt:lpstr>
      <vt:lpstr>2-Time domain Reflectometer:-</vt:lpstr>
      <vt:lpstr>3- Megger:-</vt:lpstr>
      <vt:lpstr>4-High-voltage Radar Method:- </vt:lpstr>
      <vt:lpstr>PowerPoint Presentation</vt:lpstr>
      <vt:lpstr>PowerPoint Presentation</vt:lpstr>
      <vt:lpstr>Components Used:-  1- Arduino Uno:-</vt:lpstr>
      <vt:lpstr>2-LCD Display </vt:lpstr>
      <vt:lpstr>3-Power Supply Unit:- </vt:lpstr>
      <vt:lpstr>Relay Driver Circuit</vt:lpstr>
      <vt:lpstr>Slide Switch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FAULT OCCUR AT R PHASE:-</vt:lpstr>
      <vt:lpstr>ADVANTAGES OF UNDERGROUND CABLE FAULT DETECTION SYSTEM:-    </vt:lpstr>
      <vt:lpstr>PowerPoint Presentation</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Government Engineering College Raipur</dc:title>
  <dc:creator>Aman Upadhyay</dc:creator>
  <cp:lastModifiedBy>Windows User</cp:lastModifiedBy>
  <cp:revision>122</cp:revision>
  <dcterms:created xsi:type="dcterms:W3CDTF">2021-05-28T06:26:45Z</dcterms:created>
  <dcterms:modified xsi:type="dcterms:W3CDTF">2022-06-07T07:49:14Z</dcterms:modified>
</cp:coreProperties>
</file>