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8" r:id="rId4"/>
    <p:sldId id="273" r:id="rId5"/>
    <p:sldId id="275" r:id="rId6"/>
    <p:sldId id="268" r:id="rId7"/>
    <p:sldId id="272" r:id="rId8"/>
    <p:sldId id="259" r:id="rId9"/>
    <p:sldId id="269" r:id="rId10"/>
    <p:sldId id="261" r:id="rId11"/>
    <p:sldId id="271" r:id="rId12"/>
    <p:sldId id="262" r:id="rId13"/>
    <p:sldId id="263" r:id="rId14"/>
    <p:sldId id="264" r:id="rId15"/>
    <p:sldId id="274" r:id="rId16"/>
    <p:sldId id="267" r:id="rId17"/>
    <p:sldId id="265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00CC"/>
    <a:srgbClr val="4D6ABB"/>
    <a:srgbClr val="2047C4"/>
    <a:srgbClr val="3EC27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Arora" userId="16c328be8bdb1536" providerId="LiveId" clId="{7A8C3796-43FE-46CA-8B71-DDE3F43EAF67}"/>
    <pc:docChg chg="undo custSel modSld">
      <pc:chgData name="Sarthak Arora" userId="16c328be8bdb1536" providerId="LiveId" clId="{7A8C3796-43FE-46CA-8B71-DDE3F43EAF67}" dt="2020-11-20T14:00:22.374" v="78" actId="1076"/>
      <pc:docMkLst>
        <pc:docMk/>
      </pc:docMkLst>
      <pc:sldChg chg="modSp mod">
        <pc:chgData name="Sarthak Arora" userId="16c328be8bdb1536" providerId="LiveId" clId="{7A8C3796-43FE-46CA-8B71-DDE3F43EAF67}" dt="2020-11-20T14:00:22.374" v="78" actId="1076"/>
        <pc:sldMkLst>
          <pc:docMk/>
          <pc:sldMk cId="648882658" sldId="272"/>
        </pc:sldMkLst>
        <pc:spChg chg="mod">
          <ac:chgData name="Sarthak Arora" userId="16c328be8bdb1536" providerId="LiveId" clId="{7A8C3796-43FE-46CA-8B71-DDE3F43EAF67}" dt="2020-11-20T14:00:22.374" v="78" actId="1076"/>
          <ac:spMkLst>
            <pc:docMk/>
            <pc:sldMk cId="648882658" sldId="272"/>
            <ac:spMk id="3" creationId="{1D0A565F-9234-4675-BB8E-A0F5DDDE2A8C}"/>
          </ac:spMkLst>
        </pc:spChg>
      </pc:sldChg>
      <pc:sldChg chg="modSp mod">
        <pc:chgData name="Sarthak Arora" userId="16c328be8bdb1536" providerId="LiveId" clId="{7A8C3796-43FE-46CA-8B71-DDE3F43EAF67}" dt="2020-11-20T10:35:36.365" v="63" actId="115"/>
        <pc:sldMkLst>
          <pc:docMk/>
          <pc:sldMk cId="3334577756" sldId="275"/>
        </pc:sldMkLst>
        <pc:spChg chg="mod">
          <ac:chgData name="Sarthak Arora" userId="16c328be8bdb1536" providerId="LiveId" clId="{7A8C3796-43FE-46CA-8B71-DDE3F43EAF67}" dt="2020-11-20T10:35:36.365" v="63" actId="115"/>
          <ac:spMkLst>
            <pc:docMk/>
            <pc:sldMk cId="3334577756" sldId="275"/>
            <ac:spMk id="3" creationId="{7CC548EA-25A7-46CB-A98F-0101FA2638FD}"/>
          </ac:spMkLst>
        </pc:spChg>
        <pc:spChg chg="mod">
          <ac:chgData name="Sarthak Arora" userId="16c328be8bdb1536" providerId="LiveId" clId="{7A8C3796-43FE-46CA-8B71-DDE3F43EAF67}" dt="2020-11-20T10:35:03.158" v="60" actId="1076"/>
          <ac:spMkLst>
            <pc:docMk/>
            <pc:sldMk cId="3334577756" sldId="275"/>
            <ac:spMk id="5" creationId="{133A685A-7391-4BD8-9D20-704FC73B20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65E675-F56D-4061-9842-65C23AB5171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F34BB-0C6F-4076-9000-8AA5EF8306B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0E72-2482-4708-94A4-217D93DFEC1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FCD70-5E35-4301-B0EF-E6D454248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D708FA7-0A38-48CA-B545-A80397FD6431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3830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AFAA8-F41C-42E8-BD6D-5836BB860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9FAFB-C7E0-4ADD-BA2C-EA730B7678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3DC4ACC-5CD3-44CF-9853-BFE8522449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85B66-B1D7-4EAB-BC22-3C064F584C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C6CB-56AD-43CF-81EC-190F5BBDA9E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A0FC-AECF-474E-B262-43F46E6BAE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F7C8FB6-7C27-44C1-BE07-1D18BCAF9BAF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6597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65E4-11EA-4774-B3D7-C06A27E2B1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A4B141-1C9E-48C5-B993-E0F67036994D}" type="slidenum">
              <a:t>1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45072-8B19-4112-82F7-9A98567D88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FC7C2-44C0-4C3D-98C0-13D5C0422A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8254-051D-40DB-B82C-397D4F1C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C453-BF2D-430C-B679-5BAE5DC0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57DA-169E-49D3-AA53-BE31C7C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3D9A-9871-4A23-913B-041F32FD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AFFD-2F29-4369-8327-73B0FAF4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04420A-E0A7-406F-90D8-B41A0A4F7040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61538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9013-DDBB-4F42-819D-68E7F690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338A8-A13D-4CEE-862F-A27FFEE3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6534-DFE9-4462-95D4-968658A3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9C7F-A0B3-4B24-8B71-EEDADAC0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0FDA-CC90-447C-A538-25829AA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9DD073-4215-476B-AFC3-FED3190D6B21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7849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87549-E584-46EB-BC83-54F0DF0E3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216A-F5AA-489B-80CA-269AD954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4289-189E-4694-95A0-F22A6791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AB6E-E609-4561-90A3-8BD865C7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019A-A2F5-446D-AF63-E29484C5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15C61-864C-478F-8526-154708ACAC35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503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9C39-E065-4476-81D5-282C289D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4E8B-EBCC-4095-9A09-295460C3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2565-4D66-4C83-909C-D91A46A0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94A6-8F4A-4359-8BCE-DD72560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D15C-E0E6-4674-965F-9CC985B5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036AAE-77F9-4607-B4BF-E6FBFEBA3513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6051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2420-D4B1-4490-B958-B4EE1076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BC76-2A34-4D1A-BC6D-A0A05336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C053-474E-4331-A3E1-4AEDF2A4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85A8-1013-4F6F-82B9-BB1F10D4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D3766-B0DF-44FD-A8DF-5726610A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944D4-0770-4AEE-B644-60A1C1B215D7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2584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496-B794-4FC1-A170-15E8EC97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0609-C4A8-412A-A2FA-CBD0D390D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43625-9086-409B-B44B-649E502C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23762-8E5B-40FD-86C0-53FB178B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5CFBE-E0B0-440A-BFDA-06E68B61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97AE6-E30E-440D-B4BC-DDA2697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D5649-D009-4450-A9F8-CC874BCB9B41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764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58B0-5F08-4939-8ADA-1C0CE9F4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9459-912D-4D13-AC5D-2BA93E2F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36DA-CC92-4221-BDE3-C25C2DB1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B91A1-1AB7-43F4-B6C6-D3AED3874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72033-8352-4DDF-9B17-D8F74D73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96703-5B30-4EA3-95C8-8C757B3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25FA-8B68-44CB-BCF8-538F13D8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49FC7-16FE-4963-AA65-80B52FCF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A182D0-AC79-46A3-82A5-EB88CED4717A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8373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21F5-35EF-4BB4-B3A2-73FC11D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6A80-AD02-4339-BB70-D2953F99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D733-D5A3-4CEA-96DB-BA8A638A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1826C-DD41-4A5F-A8FE-BF98F32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09F918-5D88-4B49-8837-457B1649CED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5926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BCA51-1E04-4AAA-9872-103C9A14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2F099-B1FC-4DD5-B56E-37DEF33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8621-0255-4DA4-B52D-AC518758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84CE10-6EF0-4568-8CDB-B7A0422E164D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3156433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5E5F-626A-4292-BBBA-0A23D058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8D58-6C54-433D-8277-B3331B5A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72FD-8921-4061-BEE0-5DEC4C2F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7663-B8E5-4211-8EB6-885CD072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7EE8B-B451-4B44-902A-365050E0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25DD-9AF0-49E0-B1A2-56ED5CFD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E7AB-6FEA-4DCB-B218-0CB95CD25EE8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1535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0D5E-B997-474B-9279-BAA8D2A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D2B9-D886-460E-B39A-4610A413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94920-52C7-4B6C-9FCA-54562D32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8248-D974-4E33-860F-AF15464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0987-4DDD-42F3-B5C3-8EBE2434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695D-8529-4C8C-983C-28436752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3BBFFF-E178-4C8A-AF87-7DD08081005D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533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14AC7-012F-4C8D-ACD2-7480606C7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8D66F-BC52-4309-8DB3-9275E09EF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x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7C88-79DB-4BBD-84F0-D6AB0761AC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F2E-7E2A-45EE-98B1-BA9F066783D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14FB-8F60-4800-898E-328528EB65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952828F1-8BFD-4736-AFCD-F34945A905C5}" type="slidenum">
              <a:t>‹#›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zx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zx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Sci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FEE21-389D-4E32-B46C-C95721365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8" t="4127" r="17933" b="4776"/>
          <a:stretch/>
        </p:blipFill>
        <p:spPr>
          <a:xfrm>
            <a:off x="4254019" y="439240"/>
            <a:ext cx="1991861" cy="1942801"/>
          </a:xfrm>
          <a:prstGeom prst="flowChartConnector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65359-C8E0-46DC-9D24-849C2AF67A6B}"/>
              </a:ext>
            </a:extLst>
          </p:cNvPr>
          <p:cNvSpPr txBox="1"/>
          <p:nvPr/>
        </p:nvSpPr>
        <p:spPr>
          <a:xfrm>
            <a:off x="478910" y="5233483"/>
            <a:ext cx="2784764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Submitted to: </a:t>
            </a:r>
            <a:endParaRPr lang="en-US" sz="30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0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Ms. Juhi Jain </a:t>
            </a:r>
            <a:r>
              <a:rPr lang="en-US" sz="30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sz="30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9E497-9187-47AA-AB83-B239D509F16E}"/>
              </a:ext>
            </a:extLst>
          </p:cNvPr>
          <p:cNvSpPr/>
          <p:nvPr/>
        </p:nvSpPr>
        <p:spPr>
          <a:xfrm>
            <a:off x="2790783" y="3075956"/>
            <a:ext cx="49183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HOUSING PRICES </a:t>
            </a:r>
          </a:p>
          <a:p>
            <a:pPr algn="ctr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PREDICTION</a:t>
            </a:r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7E81B-5679-4FBD-994A-4BBD88E3748C}"/>
              </a:ext>
            </a:extLst>
          </p:cNvPr>
          <p:cNvSpPr txBox="1"/>
          <p:nvPr/>
        </p:nvSpPr>
        <p:spPr>
          <a:xfrm>
            <a:off x="5318776" y="5302309"/>
            <a:ext cx="4469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9CCFF"/>
                </a:solidFill>
                <a:effectLst/>
              </a:rPr>
              <a:t>Submitted by:</a:t>
            </a:r>
          </a:p>
          <a:p>
            <a:r>
              <a:rPr lang="en-US" sz="2600" b="1" dirty="0">
                <a:solidFill>
                  <a:srgbClr val="99CCFF"/>
                </a:solidFill>
                <a:effectLst/>
              </a:rPr>
              <a:t>Group - 31</a:t>
            </a:r>
          </a:p>
          <a:p>
            <a:r>
              <a:rPr lang="en-US" sz="2600" b="1" dirty="0">
                <a:solidFill>
                  <a:srgbClr val="99CCFF"/>
                </a:solidFill>
                <a:effectLst/>
              </a:rPr>
              <a:t>Sarthak Arora (2K18/CO/325)</a:t>
            </a:r>
          </a:p>
          <a:p>
            <a:r>
              <a:rPr lang="en-US" sz="2600" b="1" dirty="0">
                <a:solidFill>
                  <a:srgbClr val="99CCFF"/>
                </a:solidFill>
                <a:effectLst/>
              </a:rPr>
              <a:t>Saurabh Singh (2K18/CO/329)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FD2E-86C4-4281-BBBE-3776D347E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80" y="83206"/>
            <a:ext cx="2126423" cy="2298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788" y="1793721"/>
            <a:ext cx="6136577" cy="1877961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5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Independent Variables: 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sz="2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verage number of rooms among homes in the neighborhood (ANR).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endParaRPr lang="en-US" sz="500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ercentage of homeowners in the neighborhood considered as ‘working poor’ (WPH).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endParaRPr lang="en-US" sz="500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sz="2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atio of students to teachers in primary and secondary schools in the neighborhood (RST).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100" dirty="0">
              <a:solidFill>
                <a:schemeClr val="accent2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5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Dependent Variable: </a:t>
            </a:r>
          </a:p>
          <a:p>
            <a:pPr marL="1143000" lvl="1" indent="-457200"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</a:t>
            </a:r>
            <a:r>
              <a:rPr lang="en-US" sz="2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edian value of owner-occupied homes in $1000s (PRICE).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12CD-D60F-423F-ADF2-3A0FA851419C}"/>
              </a:ext>
            </a:extLst>
          </p:cNvPr>
          <p:cNvSpPr txBox="1"/>
          <p:nvPr/>
        </p:nvSpPr>
        <p:spPr>
          <a:xfrm>
            <a:off x="1052352" y="669560"/>
            <a:ext cx="813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RESEARCH VARIABLES</a:t>
            </a:r>
          </a:p>
        </p:txBody>
      </p:sp>
    </p:spTree>
    <p:extLst>
      <p:ext uri="{BB962C8B-B14F-4D97-AF65-F5344CB8AC3E}">
        <p14:creationId xmlns:p14="http://schemas.microsoft.com/office/powerpoint/2010/main" val="213113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A6C922-E400-4F8C-BFD9-C690E87A5E79}"/>
              </a:ext>
            </a:extLst>
          </p:cNvPr>
          <p:cNvSpPr txBox="1"/>
          <p:nvPr/>
        </p:nvSpPr>
        <p:spPr>
          <a:xfrm>
            <a:off x="2058679" y="1377422"/>
            <a:ext cx="604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C2FF-C2AC-4FC1-9E36-870E19161196}"/>
              </a:ext>
            </a:extLst>
          </p:cNvPr>
          <p:cNvSpPr txBox="1"/>
          <p:nvPr/>
        </p:nvSpPr>
        <p:spPr>
          <a:xfrm>
            <a:off x="1977562" y="3044601"/>
            <a:ext cx="61254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Boston Housing Prices Dataset</a:t>
            </a:r>
          </a:p>
          <a:p>
            <a:pPr algn="ctr"/>
            <a:endParaRPr lang="en-IN" sz="1200" b="1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n-IN" sz="15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IN" sz="25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(Source: </a:t>
            </a:r>
            <a:r>
              <a:rPr lang="en-IN" sz="25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https://www.kaggle.com/</a:t>
            </a:r>
            <a:r>
              <a:rPr lang="en-IN" sz="25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500" b="1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7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543" y="660870"/>
            <a:ext cx="6489290" cy="774639"/>
          </a:xfrm>
        </p:spPr>
        <p:txBody>
          <a:bodyPr/>
          <a:lstStyle/>
          <a:p>
            <a:pPr algn="ctr"/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DIAGRAM</a:t>
            </a: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590E3-31DD-41F5-8118-1DCE15AE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63" y="1649724"/>
            <a:ext cx="4979535" cy="524908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27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707" y="1528251"/>
            <a:ext cx="6067751" cy="187796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Pre-processing Techniques: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Identifying and handling of any missing values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Detection and handling of Outliers/Anomalies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Feature Scaling: Standardization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Splitting of Housing dataset into Training and Test set.</a:t>
            </a:r>
          </a:p>
          <a:p>
            <a:pPr marL="857250" lvl="1" indent="-171450" algn="just">
              <a:buFont typeface="Wingdings" panose="05000000000000000000" pitchFamily="2" charset="2"/>
              <a:buChar char="Ø"/>
            </a:pPr>
            <a:endParaRPr lang="en-IN" sz="1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IN" sz="1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Analysis Techniques: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Decision Tree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12CD-D60F-423F-ADF2-3A0FA851419C}"/>
              </a:ext>
            </a:extLst>
          </p:cNvPr>
          <p:cNvSpPr txBox="1"/>
          <p:nvPr/>
        </p:nvSpPr>
        <p:spPr>
          <a:xfrm>
            <a:off x="1064241" y="533069"/>
            <a:ext cx="8136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225262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176" y="930586"/>
            <a:ext cx="6097248" cy="187796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Validation Techniques: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K-Cross Validation Technique</a:t>
            </a:r>
          </a:p>
          <a:p>
            <a:pPr algn="just"/>
            <a:endParaRPr lang="en-IN" sz="27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0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Performance Measures: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R-Squared Parameter (R^2)**</a:t>
            </a:r>
          </a:p>
          <a:p>
            <a:pPr algn="just"/>
            <a:endParaRPr lang="en-IN" sz="5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/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R^2 = 1 – (Unexplained     Variation)/(Total Variation)</a:t>
            </a:r>
          </a:p>
          <a:p>
            <a:pPr algn="l"/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**More the R^2, better fit is the model for the 	dataset.</a:t>
            </a:r>
          </a:p>
          <a:p>
            <a:pPr algn="just"/>
            <a:r>
              <a:rPr lang="en-IN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4260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673" y="1294380"/>
            <a:ext cx="6097248" cy="1877961"/>
          </a:xfrm>
        </p:spPr>
        <p:txBody>
          <a:bodyPr/>
          <a:lstStyle/>
          <a:p>
            <a:pPr algn="ctr"/>
            <a:r>
              <a:rPr lang="en-IN" sz="45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CODE</a:t>
            </a:r>
          </a:p>
          <a:p>
            <a:pPr algn="ctr"/>
            <a:endParaRPr lang="en-IN" sz="45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IN" sz="30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https://colab.research.google.com/drive/15hieybV_IJVDwhSyPHWenNlwK8_LiDKW#scrollTo=7_IQ_ohdxd8u</a:t>
            </a:r>
          </a:p>
        </p:txBody>
      </p:sp>
    </p:spTree>
    <p:extLst>
      <p:ext uri="{BB962C8B-B14F-4D97-AF65-F5344CB8AC3E}">
        <p14:creationId xmlns:p14="http://schemas.microsoft.com/office/powerpoint/2010/main" val="18087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353" y="2565552"/>
            <a:ext cx="6651208" cy="187796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Pre-processing and Model Performance Measure: 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Saurabh Singh (2K18/CO/329)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000" b="1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Analysis and Optimization of Algorithm: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Sarthak Arora (2K18/CO/325)</a:t>
            </a:r>
          </a:p>
          <a:p>
            <a:pPr algn="l"/>
            <a:r>
              <a:rPr lang="en-IN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</a:p>
          <a:p>
            <a:pPr algn="l"/>
            <a:r>
              <a:rPr lang="en-IN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</a:p>
          <a:p>
            <a:pPr algn="l"/>
            <a:r>
              <a:rPr lang="en-IN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12CD-D60F-423F-ADF2-3A0FA851419C}"/>
              </a:ext>
            </a:extLst>
          </p:cNvPr>
          <p:cNvSpPr txBox="1"/>
          <p:nvPr/>
        </p:nvSpPr>
        <p:spPr>
          <a:xfrm>
            <a:off x="1590368" y="808372"/>
            <a:ext cx="6899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CONTRIBUTION OF TEAM MEMBERS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7737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855" y="1805656"/>
            <a:ext cx="6077584" cy="1877961"/>
          </a:xfrm>
        </p:spPr>
        <p:txBody>
          <a:bodyPr/>
          <a:lstStyle/>
          <a:p>
            <a:pPr marL="17145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700" b="1" i="0" u="none" strike="noStrike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Closest Research Paper:</a:t>
            </a:r>
            <a:r>
              <a:rPr lang="en-US" sz="2700" b="0" i="0" u="none" strike="noStrike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1" u="none" strike="noStrik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Kuvalekar</a:t>
            </a:r>
            <a:r>
              <a:rPr lang="en-US" sz="2200" b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A., </a:t>
            </a:r>
            <a:r>
              <a:rPr lang="en-US" sz="2200" b="1" u="none" strike="noStrik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Manchewar</a:t>
            </a:r>
            <a:r>
              <a:rPr lang="en-US" sz="2200" b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S., </a:t>
            </a:r>
            <a:r>
              <a:rPr lang="en-US" sz="2200" b="1" u="none" strike="noStrik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Mahadik</a:t>
            </a:r>
            <a:r>
              <a:rPr lang="en-US" sz="2200" b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S., &amp;        </a:t>
            </a:r>
            <a:r>
              <a:rPr lang="en-US" sz="2200" b="1" u="none" strike="noStrik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Jawale</a:t>
            </a:r>
            <a:r>
              <a:rPr lang="en-US" sz="2200" b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S. (2020). House Price Forecasting Using Machine Learning. </a:t>
            </a:r>
            <a:r>
              <a:rPr lang="en-US" sz="2200" b="1" i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Available at SSRN 3565512</a:t>
            </a:r>
            <a:r>
              <a:rPr lang="en-US" sz="2200" b="1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IN" sz="1000" b="1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Towards Data Science: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https://towardsdatascience.com/Science</a:t>
            </a:r>
            <a:endParaRPr lang="en-IN" sz="2200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IN" sz="500" b="1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7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Kaggle: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https://www.kaggle.com/</a:t>
            </a: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7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12CD-D60F-423F-ADF2-3A0FA851419C}"/>
              </a:ext>
            </a:extLst>
          </p:cNvPr>
          <p:cNvSpPr txBox="1"/>
          <p:nvPr/>
        </p:nvSpPr>
        <p:spPr>
          <a:xfrm>
            <a:off x="2716161" y="729716"/>
            <a:ext cx="4648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549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85E36-0D0C-48EB-A40E-A83EA121106D}"/>
              </a:ext>
            </a:extLst>
          </p:cNvPr>
          <p:cNvSpPr txBox="1"/>
          <p:nvPr/>
        </p:nvSpPr>
        <p:spPr>
          <a:xfrm>
            <a:off x="2577910" y="946857"/>
            <a:ext cx="5286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MOTIVATION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75F848-4C9B-4F4F-9749-D8297DB6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809" y="2467898"/>
            <a:ext cx="6037006" cy="3755922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b="1" i="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Growing unaffordability of housing </a:t>
            </a:r>
            <a:r>
              <a:rPr lang="en-US" sz="2300" b="1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-- one of the major challenges for metropolitan cities around the world.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000" b="1" i="0" dirty="0">
              <a:solidFill>
                <a:srgbClr val="99CCFF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b="1" i="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Figuring out what are the top influential factors</a:t>
            </a:r>
            <a:r>
              <a:rPr lang="en-US" sz="2300" b="1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of the housing prices to have better understanding of the commercialized housing market. </a:t>
            </a:r>
            <a:endParaRPr lang="en-US" sz="23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48EA-25A7-46CB-A98F-0101FA2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8" y="2959510"/>
            <a:ext cx="6213987" cy="2064775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 provide people with better predictions about house pricing on the basis of different factors on which the house prices depend so that they can plan their finance well.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A685A-7391-4BD8-9D20-704FC73B20F2}"/>
              </a:ext>
            </a:extLst>
          </p:cNvPr>
          <p:cNvSpPr txBox="1"/>
          <p:nvPr/>
        </p:nvSpPr>
        <p:spPr>
          <a:xfrm>
            <a:off x="1933318" y="1268805"/>
            <a:ext cx="65286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OBJECTIVE OF PROJECT</a:t>
            </a:r>
          </a:p>
        </p:txBody>
      </p:sp>
    </p:spTree>
    <p:extLst>
      <p:ext uri="{BB962C8B-B14F-4D97-AF65-F5344CB8AC3E}">
        <p14:creationId xmlns:p14="http://schemas.microsoft.com/office/powerpoint/2010/main" val="8942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48EA-25A7-46CB-A98F-0101FA2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171" y="1862547"/>
            <a:ext cx="6296282" cy="383458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Decision Tree </a:t>
            </a: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is a decision-making tool that uses a flowchart-like tree structure or is a model of decisions and all of their possible results, including outcomes, input costs and utility.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Decision-tree algorithm falls under the category of supervised learning algorithms. It works for both continuous as well as categorical output variables.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The branches/edges represent the result of the node and the nodes have either: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Conditions [Decision Nodes]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 [End Nodes]</a:t>
            </a:r>
          </a:p>
          <a:p>
            <a:pPr algn="just"/>
            <a:endParaRPr lang="en-US" sz="100" b="0" i="0" dirty="0">
              <a:solidFill>
                <a:srgbClr val="99CCFF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99CC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Decision tree regression observes features of an object and trains a model in the structure of a tree to predict data in the future to produce meaningful continuous output.</a:t>
            </a:r>
            <a:endParaRPr lang="en-US" sz="18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A685A-7391-4BD8-9D20-704FC73B20F2}"/>
              </a:ext>
            </a:extLst>
          </p:cNvPr>
          <p:cNvSpPr txBox="1"/>
          <p:nvPr/>
        </p:nvSpPr>
        <p:spPr>
          <a:xfrm>
            <a:off x="1817150" y="816044"/>
            <a:ext cx="652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1601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48EA-25A7-46CB-A98F-0101FA2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171" y="1547915"/>
            <a:ext cx="6296282" cy="383458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It is the process of performing hyperparameter tuning in order to determine the optimal values for a given model as the performance of a model significantly depends on the value of hyperparameters.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GridSearchCV is a function that comes in Scikit-learn library’s model_selection package and is used to automate the tuning of hyperparameters.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Working of Grid Search CV</a:t>
            </a:r>
            <a:r>
              <a:rPr lang="en-US" sz="18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 pass predefined values for hyperparameters to the GridSearchCV function. We do this by defining a dictionary in which we mention a particular hyperparameter along with the values it can take. 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GridSearchCV tries all the combinations of the values passed in the dictionary and evaluates the model for each combination using the </a:t>
            </a:r>
            <a:r>
              <a:rPr lang="en-US" sz="1600" strike="noStrike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Cross-Validation</a:t>
            </a: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method.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Hence after using this function we get accuracy/loss for every combination of hyperparameters and we can choose the one with the best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A685A-7391-4BD8-9D20-704FC73B20F2}"/>
              </a:ext>
            </a:extLst>
          </p:cNvPr>
          <p:cNvSpPr txBox="1"/>
          <p:nvPr/>
        </p:nvSpPr>
        <p:spPr>
          <a:xfrm>
            <a:off x="1892171" y="629231"/>
            <a:ext cx="652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GRID SEARCH CV</a:t>
            </a:r>
          </a:p>
        </p:txBody>
      </p:sp>
    </p:spTree>
    <p:extLst>
      <p:ext uri="{BB962C8B-B14F-4D97-AF65-F5344CB8AC3E}">
        <p14:creationId xmlns:p14="http://schemas.microsoft.com/office/powerpoint/2010/main" val="33345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776" y="2149785"/>
            <a:ext cx="6225069" cy="187796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200" b="1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Importing Essential Libraries:</a:t>
            </a:r>
          </a:p>
          <a:p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Following essential libraries are imported        	in the project:-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Pandas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Numpy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Matplotlib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Scikit Learn</a:t>
            </a:r>
          </a:p>
          <a:p>
            <a:pPr marL="1028700" lvl="1" indent="-342900"/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500" b="1" dirty="0">
              <a:solidFill>
                <a:srgbClr val="7030A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2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2. Importing the Dataset: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200" b="1" dirty="0">
                <a:solidFill>
                  <a:srgbClr val="7030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Import the Boston Housing Prices Dataset.</a:t>
            </a:r>
          </a:p>
          <a:p>
            <a:endParaRPr lang="en-US" sz="2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12CD-D60F-423F-ADF2-3A0FA851419C}"/>
              </a:ext>
            </a:extLst>
          </p:cNvPr>
          <p:cNvSpPr txBox="1"/>
          <p:nvPr/>
        </p:nvSpPr>
        <p:spPr>
          <a:xfrm>
            <a:off x="972270" y="771511"/>
            <a:ext cx="8136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9995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696" y="1166558"/>
            <a:ext cx="6220773" cy="1877961"/>
          </a:xfrm>
        </p:spPr>
        <p:txBody>
          <a:bodyPr/>
          <a:lstStyle/>
          <a:p>
            <a:r>
              <a:rPr lang="en-IN" sz="2300" b="1" dirty="0">
                <a:solidFill>
                  <a:srgbClr val="7030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</a:t>
            </a:r>
            <a:r>
              <a:rPr lang="en-US" sz="23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3. Data Pre-processing: </a:t>
            </a:r>
          </a:p>
          <a:p>
            <a:endParaRPr lang="en-US" sz="4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00" b="1" dirty="0">
              <a:solidFill>
                <a:srgbClr val="99CC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Handling of missing values (‘SimpleImputer’ in Scikit-learn)</a:t>
            </a:r>
          </a:p>
          <a:p>
            <a:pPr algn="just"/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endParaRPr lang="en-IN" sz="6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ii. Feature Scaling (Standardization 	  	using ‘StandardScaler’ in Scikit-	 	  learn).</a:t>
            </a:r>
          </a:p>
          <a:p>
            <a:pPr algn="just"/>
            <a:endParaRPr lang="en-IN" sz="6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iii. Splitting of Housing dataset into 	    Training and Test set 	(‘train_test_split’ in Scikit-learn).</a:t>
            </a:r>
          </a:p>
        </p:txBody>
      </p:sp>
    </p:spTree>
    <p:extLst>
      <p:ext uri="{BB962C8B-B14F-4D97-AF65-F5344CB8AC3E}">
        <p14:creationId xmlns:p14="http://schemas.microsoft.com/office/powerpoint/2010/main" val="6488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02" y="1264881"/>
            <a:ext cx="7289339" cy="5283403"/>
          </a:xfrm>
        </p:spPr>
        <p:txBody>
          <a:bodyPr/>
          <a:lstStyle/>
          <a:p>
            <a:pPr algn="just"/>
            <a:endParaRPr lang="en-IN" sz="200" b="1" dirty="0">
              <a:solidFill>
                <a:srgbClr val="7030A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IN" sz="2300" b="1" dirty="0">
                <a:solidFill>
                  <a:schemeClr val="accent2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</a:t>
            </a:r>
            <a:r>
              <a:rPr lang="en-IN" sz="23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4. Data Analysis:</a:t>
            </a:r>
          </a:p>
          <a:p>
            <a:pPr algn="just"/>
            <a:endParaRPr lang="en-IN" sz="1200" b="1" dirty="0">
              <a:solidFill>
                <a:schemeClr val="accent2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 the Model on Training set.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Testing the Model on Test set.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Measuring the Model Performance (R-square parameter with change in max-depth parameter).</a:t>
            </a:r>
          </a:p>
          <a:p>
            <a:pPr lvl="1" indent="0" algn="just">
              <a:buNone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 indent="0" algn="just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iv. Visualising the model performance (model 	   graph curves).</a:t>
            </a:r>
          </a:p>
        </p:txBody>
      </p:sp>
    </p:spTree>
    <p:extLst>
      <p:ext uri="{BB962C8B-B14F-4D97-AF65-F5344CB8AC3E}">
        <p14:creationId xmlns:p14="http://schemas.microsoft.com/office/powerpoint/2010/main" val="18300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565F-9234-4675-BB8E-A0F5DDDE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208" y="684779"/>
            <a:ext cx="6328927" cy="1877961"/>
          </a:xfrm>
        </p:spPr>
        <p:txBody>
          <a:bodyPr/>
          <a:lstStyle/>
          <a:p>
            <a:pPr algn="just"/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</a:t>
            </a:r>
            <a:r>
              <a:rPr lang="en-IN" sz="2200" b="1" dirty="0">
                <a:solidFill>
                  <a:srgbClr val="99CC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5. Data Analysis (Optimal Approach):</a:t>
            </a:r>
          </a:p>
          <a:p>
            <a:pPr algn="just"/>
            <a:endParaRPr lang="en-IN" sz="5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Splitting the Housing dataset into Training set and Test set (train_test_split in scikit-learn).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Training the Model on Training set (using GridSearchCV of scikit-learn).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Testing the Model on Test set.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Measuring the Model Performance using make-scorer parameter with change in max-depth parameter of the Decision Tree.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Visualising the Test results using model graph curves.</a:t>
            </a:r>
          </a:p>
          <a:p>
            <a:pPr marL="1200150" lvl="1" indent="-514350" algn="just">
              <a:buFont typeface="+mj-lt"/>
              <a:buAutoNum type="romanLcPeriod"/>
            </a:pPr>
            <a:endParaRPr lang="en-IN" sz="1000" b="1" dirty="0">
              <a:solidFill>
                <a:schemeClr val="accent6">
                  <a:lumMod val="60000"/>
                  <a:lumOff val="4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1" indent="-514350" algn="just">
              <a:buFont typeface="+mj-lt"/>
              <a:buAutoNum type="romanLcPeriod"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Making House Price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453159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894</Words>
  <Application>Microsoft Office PowerPoint</Application>
  <PresentationFormat>Custom</PresentationFormat>
  <Paragraphs>137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Arora</dc:creator>
  <cp:lastModifiedBy>Sarthak Arora</cp:lastModifiedBy>
  <cp:revision>77</cp:revision>
  <dcterms:created xsi:type="dcterms:W3CDTF">2009-04-16T11:32:32Z</dcterms:created>
  <dcterms:modified xsi:type="dcterms:W3CDTF">2020-11-20T14:00:23Z</dcterms:modified>
</cp:coreProperties>
</file>