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57" r:id="rId5"/>
    <p:sldId id="258" r:id="rId6"/>
    <p:sldId id="270" r:id="rId7"/>
    <p:sldId id="271" r:id="rId8"/>
    <p:sldId id="272" r:id="rId9"/>
    <p:sldId id="273" r:id="rId10"/>
    <p:sldId id="275" r:id="rId11"/>
    <p:sldId id="274" r:id="rId12"/>
    <p:sldId id="276" r:id="rId13"/>
    <p:sldId id="277" r:id="rId14"/>
    <p:sldId id="278" r:id="rId15"/>
    <p:sldId id="27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E5A5FDD-2F9A-4A26-96DD-3DFB76BAA394}" type="datetimeFigureOut">
              <a:rPr lang="en-IN" smtClean="0"/>
              <a:t>28-05-2021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770774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61719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395347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A11DECA-DF10-4332-85A2-579DFC68133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029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284589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5A5FDD-2F9A-4A26-96DD-3DFB76BAA394}"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3585617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5A5FDD-2F9A-4A26-96DD-3DFB76BAA394}"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1163096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5FDD-2F9A-4A26-96DD-3DFB76BAA394}"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2627154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E5A5FDD-2F9A-4A26-96DD-3DFB76BAA394}" type="datetimeFigureOut">
              <a:rPr lang="en-IN" smtClean="0"/>
              <a:t>28-05-2021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220241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A5FDD-2F9A-4A26-96DD-3DFB76BAA394}" type="datetimeFigureOut">
              <a:rPr lang="en-IN" smtClean="0"/>
              <a:t>28-05-2021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2052924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E5A5FDD-2F9A-4A26-96DD-3DFB76BAA394}" type="datetimeFigureOut">
              <a:rPr lang="en-IN" smtClean="0"/>
              <a:t>28-05-2021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820392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207677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A5FDD-2F9A-4A26-96DD-3DFB76BAA394}" type="datetimeFigureOut">
              <a:rPr lang="en-IN" smtClean="0"/>
              <a:t>28-05-2021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252316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A5FDD-2F9A-4A26-96DD-3DFB76BAA394}" type="datetimeFigureOut">
              <a:rPr lang="en-IN" smtClean="0"/>
              <a:t>28-05-2021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196475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A5FDD-2F9A-4A26-96DD-3DFB76BAA394}" type="datetimeFigureOut">
              <a:rPr lang="en-IN" smtClean="0"/>
              <a:t>28-05-2021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71238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192412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A5FDD-2F9A-4A26-96DD-3DFB76BAA394}" type="datetimeFigureOut">
              <a:rPr lang="en-IN" smtClean="0"/>
              <a:t>28-05-2021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11DECA-DF10-4332-85A2-579DFC68133A}" type="slidenum">
              <a:rPr lang="en-IN" smtClean="0"/>
              <a:t>‹#›</a:t>
            </a:fld>
            <a:endParaRPr lang="en-IN"/>
          </a:p>
        </p:txBody>
      </p:sp>
    </p:spTree>
    <p:extLst>
      <p:ext uri="{BB962C8B-B14F-4D97-AF65-F5344CB8AC3E}">
        <p14:creationId xmlns:p14="http://schemas.microsoft.com/office/powerpoint/2010/main" val="120334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5A5FDD-2F9A-4A26-96DD-3DFB76BAA394}" type="datetimeFigureOut">
              <a:rPr lang="en-IN" smtClean="0"/>
              <a:t>28-05-2021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11DECA-DF10-4332-85A2-579DFC68133A}" type="slidenum">
              <a:rPr lang="en-IN" smtClean="0"/>
              <a:t>‹#›</a:t>
            </a:fld>
            <a:endParaRPr lang="en-IN"/>
          </a:p>
        </p:txBody>
      </p:sp>
    </p:spTree>
    <p:extLst>
      <p:ext uri="{BB962C8B-B14F-4D97-AF65-F5344CB8AC3E}">
        <p14:creationId xmlns:p14="http://schemas.microsoft.com/office/powerpoint/2010/main" val="4245061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4306-7D97-4D1A-8F01-241B67F67AB4}"/>
              </a:ext>
            </a:extLst>
          </p:cNvPr>
          <p:cNvSpPr>
            <a:spLocks noGrp="1"/>
          </p:cNvSpPr>
          <p:nvPr>
            <p:ph type="ctrTitle"/>
          </p:nvPr>
        </p:nvSpPr>
        <p:spPr/>
        <p:txBody>
          <a:bodyPr>
            <a:normAutofit fontScale="90000"/>
          </a:bodyPr>
          <a:lstStyle/>
          <a:p>
            <a:r>
              <a:rPr lang="en-US" dirty="0"/>
              <a:t>Movie recommendation </a:t>
            </a:r>
            <a:r>
              <a:rPr lang="en-US" dirty="0" err="1"/>
              <a:t>sysytem</a:t>
            </a:r>
            <a:endParaRPr lang="en-IN" dirty="0"/>
          </a:p>
        </p:txBody>
      </p:sp>
      <p:sp>
        <p:nvSpPr>
          <p:cNvPr id="3" name="Subtitle 2">
            <a:extLst>
              <a:ext uri="{FF2B5EF4-FFF2-40B4-BE49-F238E27FC236}">
                <a16:creationId xmlns:a16="http://schemas.microsoft.com/office/drawing/2014/main" id="{F8A9AA62-BF8A-4EFD-AF2A-F011E07EA072}"/>
              </a:ext>
            </a:extLst>
          </p:cNvPr>
          <p:cNvSpPr>
            <a:spLocks noGrp="1"/>
          </p:cNvSpPr>
          <p:nvPr>
            <p:ph type="subTitle" idx="1"/>
          </p:nvPr>
        </p:nvSpPr>
        <p:spPr>
          <a:xfrm>
            <a:off x="1371600" y="3632200"/>
            <a:ext cx="9448800" cy="2511147"/>
          </a:xfrm>
        </p:spPr>
        <p:txBody>
          <a:bodyPr>
            <a:normAutofit/>
          </a:bodyPr>
          <a:lstStyle/>
          <a:p>
            <a:r>
              <a:rPr lang="en-US" dirty="0"/>
              <a:t>Submitted By:						Submitted To:</a:t>
            </a:r>
            <a:r>
              <a:rPr lang="en-IN" dirty="0"/>
              <a:t>	</a:t>
            </a:r>
          </a:p>
          <a:p>
            <a:r>
              <a:rPr lang="en-IN" dirty="0"/>
              <a:t>Saurabh Singh (2K18/CO/329)			</a:t>
            </a:r>
            <a:r>
              <a:rPr lang="en-IN" dirty="0" err="1"/>
              <a:t>Nipul</a:t>
            </a:r>
            <a:r>
              <a:rPr lang="en-IN" dirty="0"/>
              <a:t> Bansal</a:t>
            </a:r>
          </a:p>
          <a:p>
            <a:r>
              <a:rPr lang="en-IN" dirty="0"/>
              <a:t>Rohan Dixit (2K18/CO/298)</a:t>
            </a:r>
          </a:p>
          <a:p>
            <a:r>
              <a:rPr lang="en-IN" dirty="0"/>
              <a:t>Rohan </a:t>
            </a:r>
            <a:r>
              <a:rPr lang="en-IN" dirty="0" err="1"/>
              <a:t>Chandani</a:t>
            </a:r>
            <a:r>
              <a:rPr lang="en-IN" dirty="0"/>
              <a:t> (2K18/CO/297)</a:t>
            </a:r>
          </a:p>
          <a:p>
            <a:endParaRPr lang="en-IN" dirty="0"/>
          </a:p>
        </p:txBody>
      </p:sp>
    </p:spTree>
    <p:extLst>
      <p:ext uri="{BB962C8B-B14F-4D97-AF65-F5344CB8AC3E}">
        <p14:creationId xmlns:p14="http://schemas.microsoft.com/office/powerpoint/2010/main" val="205030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a:t>KNN nearest neighbor selection</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2194560"/>
            <a:ext cx="6185516" cy="4024125"/>
          </a:xfrm>
        </p:spPr>
        <p:txBody>
          <a:bodyPr>
            <a:normAutofit/>
          </a:bodyPr>
          <a:lstStyle/>
          <a:p>
            <a:pPr marL="0" indent="0">
              <a:buNone/>
            </a:pPr>
            <a:r>
              <a:rPr lang="en-US" dirty="0"/>
              <a:t>After the calculation of similarity between users, then the algorithm selects a number of users the highest similarity as the U’s neighbor, denoted as u'. set a fixed value K for the neighbor selection, select only the most K high similarity as neighbors regardless of the value of the neighbor similarity of users.</a:t>
            </a:r>
            <a:endParaRPr lang="en-IN" dirty="0"/>
          </a:p>
        </p:txBody>
      </p:sp>
      <p:pic>
        <p:nvPicPr>
          <p:cNvPr id="5" name="Picture 4">
            <a:extLst>
              <a:ext uri="{FF2B5EF4-FFF2-40B4-BE49-F238E27FC236}">
                <a16:creationId xmlns:a16="http://schemas.microsoft.com/office/drawing/2014/main" id="{2B5B0F1E-FFB0-480B-9278-3F8DCBBEC71A}"/>
              </a:ext>
            </a:extLst>
          </p:cNvPr>
          <p:cNvPicPr>
            <a:picLocks noChangeAspect="1"/>
          </p:cNvPicPr>
          <p:nvPr/>
        </p:nvPicPr>
        <p:blipFill>
          <a:blip r:embed="rId2"/>
          <a:stretch>
            <a:fillRect/>
          </a:stretch>
        </p:blipFill>
        <p:spPr>
          <a:xfrm>
            <a:off x="7606453" y="2495550"/>
            <a:ext cx="4094316" cy="2680132"/>
          </a:xfrm>
          <a:prstGeom prst="rect">
            <a:avLst/>
          </a:prstGeom>
        </p:spPr>
      </p:pic>
    </p:spTree>
    <p:extLst>
      <p:ext uri="{BB962C8B-B14F-4D97-AF65-F5344CB8AC3E}">
        <p14:creationId xmlns:p14="http://schemas.microsoft.com/office/powerpoint/2010/main" val="86838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a:t>Predict score calculation </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2194560"/>
            <a:ext cx="10820398" cy="4024125"/>
          </a:xfrm>
        </p:spPr>
        <p:txBody>
          <a:bodyPr>
            <a:normAutofit fontScale="92500"/>
          </a:bodyPr>
          <a:lstStyle/>
          <a:p>
            <a:r>
              <a:rPr lang="en-US" dirty="0"/>
              <a:t>The process of calculating prediction score of user u for </a:t>
            </a:r>
            <a:r>
              <a:rPr lang="en-US" dirty="0" err="1"/>
              <a:t>i</a:t>
            </a:r>
            <a:r>
              <a:rPr lang="en-US" dirty="0"/>
              <a:t> is as follows: </a:t>
            </a:r>
          </a:p>
          <a:p>
            <a:r>
              <a:rPr lang="en-US" dirty="0"/>
              <a:t>Step1. Generate user - item two-dimensional matrix of score as </a:t>
            </a:r>
            <a:r>
              <a:rPr lang="en-US" dirty="0" err="1"/>
              <a:t>Rmxn</a:t>
            </a:r>
            <a:r>
              <a:rPr lang="en-US" dirty="0"/>
              <a:t>, where each score is </a:t>
            </a:r>
            <a:r>
              <a:rPr lang="en-IN" dirty="0" err="1">
                <a:effectLst/>
                <a:ea typeface="Times New Roman" panose="02020603050405020304" pitchFamily="18" charset="0"/>
                <a:cs typeface="Times New Roman" panose="02020603050405020304" pitchFamily="18" charset="0"/>
              </a:rPr>
              <a:t>r</a:t>
            </a:r>
            <a:r>
              <a:rPr lang="en-IN" baseline="-25000" dirty="0" err="1">
                <a:effectLst/>
                <a:ea typeface="Times New Roman" panose="02020603050405020304" pitchFamily="18" charset="0"/>
                <a:cs typeface="Times New Roman" panose="02020603050405020304" pitchFamily="18" charset="0"/>
              </a:rPr>
              <a:t>u,i</a:t>
            </a:r>
            <a:r>
              <a:rPr lang="en-US" dirty="0"/>
              <a:t>. </a:t>
            </a:r>
          </a:p>
          <a:p>
            <a:r>
              <a:rPr lang="en-US" dirty="0"/>
              <a:t>Step2: Use principle of cosine similarity or Pearson correlation similarity to calculate the similarity between each 2 users, and generate the user similarity matrix. </a:t>
            </a:r>
          </a:p>
          <a:p>
            <a:r>
              <a:rPr lang="en-US" dirty="0"/>
              <a:t>Step3: according to the results obtained by Step2, find K number of score which has the maximum weight, the corresponding K users is the neighbors of u. </a:t>
            </a:r>
          </a:p>
          <a:p>
            <a:r>
              <a:rPr lang="en-US" dirty="0"/>
              <a:t>Step4: Use formula to calculate the predictive value of </a:t>
            </a:r>
            <a:r>
              <a:rPr lang="en-US" dirty="0" err="1"/>
              <a:t>i</a:t>
            </a:r>
            <a:r>
              <a:rPr lang="en-US" dirty="0"/>
              <a:t> for target user u.</a:t>
            </a:r>
          </a:p>
          <a:p>
            <a:r>
              <a:rPr lang="en-US" dirty="0"/>
              <a:t> In this way, we can calculate the prediction score of the target users for the non-scored movies, and the N movies with the highest score can be recommended to the user.</a:t>
            </a:r>
            <a:endParaRPr lang="en-IN" dirty="0"/>
          </a:p>
        </p:txBody>
      </p:sp>
    </p:spTree>
    <p:extLst>
      <p:ext uri="{BB962C8B-B14F-4D97-AF65-F5344CB8AC3E}">
        <p14:creationId xmlns:p14="http://schemas.microsoft.com/office/powerpoint/2010/main" val="339684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4375798"/>
          </a:xfrm>
        </p:spPr>
        <p:txBody>
          <a:bodyPr/>
          <a:lstStyle/>
          <a:p>
            <a:pPr algn="l"/>
            <a:r>
              <a:rPr lang="en-US" dirty="0"/>
              <a:t>Personalized recommendation system design</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730191" y="4376690"/>
            <a:ext cx="10820398" cy="1841993"/>
          </a:xfrm>
        </p:spPr>
        <p:txBody>
          <a:bodyPr>
            <a:normAutofit/>
          </a:bodyPr>
          <a:lstStyle/>
          <a:p>
            <a:pPr marL="0" indent="0">
              <a:buNone/>
            </a:pPr>
            <a:r>
              <a:rPr lang="en-US" dirty="0"/>
              <a:t> </a:t>
            </a:r>
            <a:endParaRPr lang="en-IN" dirty="0"/>
          </a:p>
        </p:txBody>
      </p:sp>
    </p:spTree>
    <p:extLst>
      <p:ext uri="{BB962C8B-B14F-4D97-AF65-F5344CB8AC3E}">
        <p14:creationId xmlns:p14="http://schemas.microsoft.com/office/powerpoint/2010/main" val="33386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a:t>architecture design</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2194560"/>
            <a:ext cx="7384001" cy="4024125"/>
          </a:xfrm>
        </p:spPr>
        <p:txBody>
          <a:bodyPr>
            <a:normAutofit fontScale="92500" lnSpcReduction="10000"/>
          </a:bodyPr>
          <a:lstStyle/>
          <a:p>
            <a:r>
              <a:rPr lang="en-US" dirty="0"/>
              <a:t>The system is based on B/S mode, uses </a:t>
            </a:r>
            <a:r>
              <a:rPr lang="en-US" dirty="0" err="1"/>
              <a:t>JavaEE</a:t>
            </a:r>
            <a:r>
              <a:rPr lang="en-US" dirty="0"/>
              <a:t> architecture, Tomcat server for system deployment. </a:t>
            </a:r>
          </a:p>
          <a:p>
            <a:r>
              <a:rPr lang="en-US" dirty="0"/>
              <a:t>System Architecture Front view is implemented using HTML, CSS, JAVASCRIPT, the back end uses Struts2, Spring and Hibernate, the database uses MySQL for storage. </a:t>
            </a:r>
          </a:p>
          <a:p>
            <a:r>
              <a:rPr lang="en-US" dirty="0"/>
              <a:t>The system is object-oriented to guarantee system of high cohesion and improve development efficiency using the SSH protocol. </a:t>
            </a:r>
          </a:p>
          <a:p>
            <a:r>
              <a:rPr lang="en-US" dirty="0"/>
              <a:t>Besides, it enhances the maintainability and scalability by separating Controller layer and View layer to reduce the degree of coupling between them, making it easier to maintain and modify the WEB application.</a:t>
            </a:r>
            <a:endParaRPr lang="en-IN" dirty="0"/>
          </a:p>
        </p:txBody>
      </p:sp>
      <p:pic>
        <p:nvPicPr>
          <p:cNvPr id="5" name="Picture 4">
            <a:extLst>
              <a:ext uri="{FF2B5EF4-FFF2-40B4-BE49-F238E27FC236}">
                <a16:creationId xmlns:a16="http://schemas.microsoft.com/office/drawing/2014/main" id="{347C4075-2355-4FC9-BEDC-7F1D26E9A5A4}"/>
              </a:ext>
            </a:extLst>
          </p:cNvPr>
          <p:cNvPicPr>
            <a:picLocks noChangeAspect="1"/>
          </p:cNvPicPr>
          <p:nvPr/>
        </p:nvPicPr>
        <p:blipFill>
          <a:blip r:embed="rId2"/>
          <a:stretch>
            <a:fillRect/>
          </a:stretch>
        </p:blipFill>
        <p:spPr>
          <a:xfrm>
            <a:off x="8273063" y="2505860"/>
            <a:ext cx="2552700" cy="3000375"/>
          </a:xfrm>
          <a:prstGeom prst="rect">
            <a:avLst/>
          </a:prstGeom>
        </p:spPr>
      </p:pic>
    </p:spTree>
    <p:extLst>
      <p:ext uri="{BB962C8B-B14F-4D97-AF65-F5344CB8AC3E}">
        <p14:creationId xmlns:p14="http://schemas.microsoft.com/office/powerpoint/2010/main" val="161706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108815"/>
          </a:xfrm>
        </p:spPr>
        <p:txBody>
          <a:bodyPr/>
          <a:lstStyle/>
          <a:p>
            <a:pPr algn="l"/>
            <a:r>
              <a:rPr lang="en-US" dirty="0"/>
              <a:t>4.2Database design</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1961966"/>
            <a:ext cx="8387178" cy="4634144"/>
          </a:xfrm>
        </p:spPr>
        <p:txBody>
          <a:bodyPr>
            <a:normAutofit fontScale="92500"/>
          </a:bodyPr>
          <a:lstStyle/>
          <a:p>
            <a:r>
              <a:rPr lang="en-US" dirty="0"/>
              <a:t>System uses MYSQL database representing the integrity constraints between the data tables.</a:t>
            </a:r>
          </a:p>
          <a:p>
            <a:pPr>
              <a:spcBef>
                <a:spcPts val="800"/>
              </a:spcBef>
            </a:pPr>
            <a:r>
              <a:rPr lang="en-US" dirty="0"/>
              <a:t>Users is the description of user information.</a:t>
            </a:r>
          </a:p>
          <a:p>
            <a:pPr>
              <a:spcBef>
                <a:spcPts val="800"/>
              </a:spcBef>
            </a:pPr>
            <a:r>
              <a:rPr lang="en-US" dirty="0" err="1"/>
              <a:t>UserSimilar</a:t>
            </a:r>
            <a:r>
              <a:rPr lang="en-US" dirty="0"/>
              <a:t> is the description of the user similarity information.</a:t>
            </a:r>
          </a:p>
          <a:p>
            <a:pPr>
              <a:spcBef>
                <a:spcPts val="800"/>
              </a:spcBef>
            </a:pPr>
            <a:r>
              <a:rPr lang="en-US" dirty="0"/>
              <a:t>Score is the description of users’ rating information on the film, which is the direct information source of collaborative filtering algorithm.</a:t>
            </a:r>
          </a:p>
          <a:p>
            <a:pPr>
              <a:spcBef>
                <a:spcPts val="800"/>
              </a:spcBef>
            </a:pPr>
            <a:r>
              <a:rPr lang="en-US" dirty="0"/>
              <a:t>Movie is the description of the movie information.</a:t>
            </a:r>
          </a:p>
          <a:p>
            <a:pPr>
              <a:spcBef>
                <a:spcPts val="800"/>
              </a:spcBef>
            </a:pPr>
            <a:r>
              <a:rPr lang="en-US" dirty="0" err="1"/>
              <a:t>MovieType</a:t>
            </a:r>
            <a:r>
              <a:rPr lang="en-US" dirty="0"/>
              <a:t> is the description of type information of the movies.</a:t>
            </a:r>
          </a:p>
          <a:p>
            <a:pPr>
              <a:spcBef>
                <a:spcPts val="600"/>
              </a:spcBef>
            </a:pPr>
            <a:r>
              <a:rPr lang="en-US" dirty="0" err="1"/>
              <a:t>MovieSimilar</a:t>
            </a:r>
            <a:r>
              <a:rPr lang="en-US" dirty="0"/>
              <a:t> is the description of the movie similarity information. </a:t>
            </a:r>
          </a:p>
          <a:p>
            <a:r>
              <a:rPr lang="en-US" dirty="0"/>
              <a:t>Both the table </a:t>
            </a:r>
            <a:r>
              <a:rPr lang="en-US" dirty="0" err="1"/>
              <a:t>UserSimilar</a:t>
            </a:r>
            <a:r>
              <a:rPr lang="en-US" dirty="0"/>
              <a:t> and </a:t>
            </a:r>
            <a:r>
              <a:rPr lang="en-US" dirty="0" err="1"/>
              <a:t>Moviesimilar</a:t>
            </a:r>
            <a:r>
              <a:rPr lang="en-US" dirty="0"/>
              <a:t> are the basis of the recommendation algorithm and system.</a:t>
            </a:r>
            <a:endParaRPr lang="en-IN" dirty="0"/>
          </a:p>
        </p:txBody>
      </p:sp>
      <p:pic>
        <p:nvPicPr>
          <p:cNvPr id="5" name="Picture 4">
            <a:extLst>
              <a:ext uri="{FF2B5EF4-FFF2-40B4-BE49-F238E27FC236}">
                <a16:creationId xmlns:a16="http://schemas.microsoft.com/office/drawing/2014/main" id="{C7EEEAE3-F358-4877-B6B6-131696A75F41}"/>
              </a:ext>
            </a:extLst>
          </p:cNvPr>
          <p:cNvPicPr>
            <a:picLocks noChangeAspect="1"/>
          </p:cNvPicPr>
          <p:nvPr/>
        </p:nvPicPr>
        <p:blipFill>
          <a:blip r:embed="rId2"/>
          <a:stretch>
            <a:fillRect/>
          </a:stretch>
        </p:blipFill>
        <p:spPr>
          <a:xfrm>
            <a:off x="8975324" y="2181688"/>
            <a:ext cx="3067882" cy="3533775"/>
          </a:xfrm>
          <a:prstGeom prst="rect">
            <a:avLst/>
          </a:prstGeom>
        </p:spPr>
      </p:pic>
    </p:spTree>
    <p:extLst>
      <p:ext uri="{BB962C8B-B14F-4D97-AF65-F5344CB8AC3E}">
        <p14:creationId xmlns:p14="http://schemas.microsoft.com/office/powerpoint/2010/main" val="224676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err="1"/>
              <a:t>conclussion</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2194560"/>
            <a:ext cx="10820398" cy="4024125"/>
          </a:xfrm>
        </p:spPr>
        <p:txBody>
          <a:bodyPr>
            <a:normAutofit/>
          </a:bodyPr>
          <a:lstStyle/>
          <a:p>
            <a:r>
              <a:rPr lang="en-US" dirty="0"/>
              <a:t>Under the condition of massive information, the requirements of movie recommendation system from film amateur are increasing. Designs and implements a complete movie recommendation system prototype based on the KNN algorithm, collaborative filtering algorithm and recommendation system technology. We give a detailed design and development process, and test the stability and high efficiency of experiment system through professional test. This paper has reference significance for the development of personalized recommendation technology. </a:t>
            </a:r>
            <a:endParaRPr lang="en-IN" dirty="0"/>
          </a:p>
        </p:txBody>
      </p:sp>
    </p:spTree>
    <p:extLst>
      <p:ext uri="{BB962C8B-B14F-4D97-AF65-F5344CB8AC3E}">
        <p14:creationId xmlns:p14="http://schemas.microsoft.com/office/powerpoint/2010/main" val="211105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89A8-54D7-4965-9988-A16D78EDF2FD}"/>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EB212FF-7D9F-458C-915F-0E07AD9FD603}"/>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40078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9F70-B3EE-47E9-9057-D489A9B289B3}"/>
              </a:ext>
            </a:extLst>
          </p:cNvPr>
          <p:cNvSpPr>
            <a:spLocks noGrp="1"/>
          </p:cNvSpPr>
          <p:nvPr>
            <p:ph type="title"/>
          </p:nvPr>
        </p:nvSpPr>
        <p:spPr>
          <a:xfrm>
            <a:off x="685800" y="764373"/>
            <a:ext cx="10820400" cy="1293028"/>
          </a:xfrm>
        </p:spPr>
        <p:txBody>
          <a:bodyPr/>
          <a:lstStyle/>
          <a:p>
            <a:pPr algn="l"/>
            <a:r>
              <a:rPr lang="en-US" dirty="0"/>
              <a:t>Movie recommendation system</a:t>
            </a:r>
            <a:endParaRPr lang="en-IN" dirty="0"/>
          </a:p>
        </p:txBody>
      </p:sp>
      <p:sp>
        <p:nvSpPr>
          <p:cNvPr id="3" name="Content Placeholder 2">
            <a:extLst>
              <a:ext uri="{FF2B5EF4-FFF2-40B4-BE49-F238E27FC236}">
                <a16:creationId xmlns:a16="http://schemas.microsoft.com/office/drawing/2014/main" id="{2C79EEBA-7E85-4B77-B8D6-D1382D6002D5}"/>
              </a:ext>
            </a:extLst>
          </p:cNvPr>
          <p:cNvSpPr>
            <a:spLocks noGrp="1"/>
          </p:cNvSpPr>
          <p:nvPr>
            <p:ph idx="1"/>
          </p:nvPr>
        </p:nvSpPr>
        <p:spPr/>
        <p:txBody>
          <a:bodyPr>
            <a:normAutofit/>
          </a:bodyPr>
          <a:lstStyle/>
          <a:p>
            <a:r>
              <a:rPr lang="en-US" dirty="0"/>
              <a:t>Movie recommendation system try to know the characteristics and preferences of the user by collecting and </a:t>
            </a:r>
            <a:r>
              <a:rPr lang="en-US" dirty="0" err="1"/>
              <a:t>analysing</a:t>
            </a:r>
            <a:r>
              <a:rPr lang="en-US" dirty="0"/>
              <a:t> historical behavior to know what kind of person the user is, what kind of behavior preference the user has, what kind of things the user like to share and so on, and finally understand that user characteristics and preferences based on the rules of the platform and recommend the information and goods which the user interested.</a:t>
            </a:r>
          </a:p>
          <a:p>
            <a:r>
              <a:rPr lang="en-US" dirty="0"/>
              <a:t>Personalized recommendation system is a kind of information filtering technology. </a:t>
            </a:r>
          </a:p>
          <a:p>
            <a:r>
              <a:rPr lang="en-US" dirty="0"/>
              <a:t>It is an integrated system which is a combination of a variety of data mining algorithms and user related information, to meet the interests or potential interests of users.</a:t>
            </a:r>
            <a:endParaRPr lang="en-IN" dirty="0"/>
          </a:p>
        </p:txBody>
      </p:sp>
    </p:spTree>
    <p:extLst>
      <p:ext uri="{BB962C8B-B14F-4D97-AF65-F5344CB8AC3E}">
        <p14:creationId xmlns:p14="http://schemas.microsoft.com/office/powerpoint/2010/main" val="76960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92E4-9E22-4320-B6CC-1E1E2DFED742}"/>
              </a:ext>
            </a:extLst>
          </p:cNvPr>
          <p:cNvSpPr>
            <a:spLocks noGrp="1"/>
          </p:cNvSpPr>
          <p:nvPr>
            <p:ph type="title"/>
          </p:nvPr>
        </p:nvSpPr>
        <p:spPr>
          <a:xfrm>
            <a:off x="685800" y="764373"/>
            <a:ext cx="10820400" cy="1293028"/>
          </a:xfrm>
        </p:spPr>
        <p:txBody>
          <a:bodyPr/>
          <a:lstStyle/>
          <a:p>
            <a:pPr algn="l"/>
            <a:r>
              <a:rPr lang="en-US" dirty="0"/>
              <a:t>Need of movie recommendation system</a:t>
            </a:r>
            <a:endParaRPr lang="en-IN" dirty="0"/>
          </a:p>
        </p:txBody>
      </p:sp>
      <p:sp>
        <p:nvSpPr>
          <p:cNvPr id="3" name="Content Placeholder 2">
            <a:extLst>
              <a:ext uri="{FF2B5EF4-FFF2-40B4-BE49-F238E27FC236}">
                <a16:creationId xmlns:a16="http://schemas.microsoft.com/office/drawing/2014/main" id="{61940506-A5B9-4DAB-9340-48BB7D10BC50}"/>
              </a:ext>
            </a:extLst>
          </p:cNvPr>
          <p:cNvSpPr>
            <a:spLocks noGrp="1"/>
          </p:cNvSpPr>
          <p:nvPr>
            <p:ph idx="1"/>
          </p:nvPr>
        </p:nvSpPr>
        <p:spPr/>
        <p:txBody>
          <a:bodyPr>
            <a:normAutofit/>
          </a:bodyPr>
          <a:lstStyle/>
          <a:p>
            <a:r>
              <a:rPr lang="en-US" b="0" i="0" dirty="0">
                <a:effectLst/>
              </a:rPr>
              <a:t>They help the user find items of their interest.</a:t>
            </a:r>
          </a:p>
          <a:p>
            <a:r>
              <a:rPr lang="en-US" b="0" i="0" dirty="0">
                <a:effectLst/>
              </a:rPr>
              <a:t>Helps the item provider to deliver their items to the right user</a:t>
            </a:r>
            <a:br>
              <a:rPr lang="en-US" dirty="0"/>
            </a:br>
            <a:r>
              <a:rPr lang="en-US" b="0" i="0" dirty="0">
                <a:effectLst/>
              </a:rPr>
              <a:t>       – To identify the most relevant products for each user</a:t>
            </a:r>
            <a:br>
              <a:rPr lang="en-US" dirty="0"/>
            </a:br>
            <a:r>
              <a:rPr lang="en-US" b="0" i="0" dirty="0">
                <a:effectLst/>
              </a:rPr>
              <a:t>       – Showcase </a:t>
            </a:r>
            <a:r>
              <a:rPr lang="en-US" b="0" i="0" dirty="0" err="1">
                <a:effectLst/>
              </a:rPr>
              <a:t>personalised</a:t>
            </a:r>
            <a:r>
              <a:rPr lang="en-US" b="0" i="0" dirty="0">
                <a:effectLst/>
              </a:rPr>
              <a:t> content to each user</a:t>
            </a:r>
            <a:br>
              <a:rPr lang="en-US" dirty="0"/>
            </a:br>
            <a:r>
              <a:rPr lang="en-US" b="0" i="0" dirty="0">
                <a:effectLst/>
              </a:rPr>
              <a:t>       – Suggest top offers and discounts to the right user</a:t>
            </a:r>
          </a:p>
          <a:p>
            <a:r>
              <a:rPr lang="en-US" b="0" i="0" dirty="0">
                <a:effectLst/>
              </a:rPr>
              <a:t>Websites can improve user-engagement</a:t>
            </a:r>
          </a:p>
          <a:p>
            <a:r>
              <a:rPr lang="en-US" b="0" i="0" dirty="0">
                <a:effectLst/>
              </a:rPr>
              <a:t>It increases revenues for business through increased consumption</a:t>
            </a:r>
            <a:endParaRPr lang="en-US" dirty="0"/>
          </a:p>
        </p:txBody>
      </p:sp>
    </p:spTree>
    <p:extLst>
      <p:ext uri="{BB962C8B-B14F-4D97-AF65-F5344CB8AC3E}">
        <p14:creationId xmlns:p14="http://schemas.microsoft.com/office/powerpoint/2010/main" val="55095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A403-DC15-43AB-84F1-F99E8AD32545}"/>
              </a:ext>
            </a:extLst>
          </p:cNvPr>
          <p:cNvSpPr>
            <a:spLocks noGrp="1"/>
          </p:cNvSpPr>
          <p:nvPr>
            <p:ph type="title"/>
          </p:nvPr>
        </p:nvSpPr>
        <p:spPr>
          <a:xfrm>
            <a:off x="685800" y="764373"/>
            <a:ext cx="10820400" cy="1293028"/>
          </a:xfrm>
        </p:spPr>
        <p:txBody>
          <a:bodyPr>
            <a:normAutofit/>
          </a:bodyPr>
          <a:lstStyle/>
          <a:p>
            <a:pPr algn="l"/>
            <a:r>
              <a:rPr lang="en-US" dirty="0"/>
              <a:t>Research paper implemented</a:t>
            </a:r>
            <a:endParaRPr lang="en-IN" dirty="0"/>
          </a:p>
        </p:txBody>
      </p:sp>
      <p:sp>
        <p:nvSpPr>
          <p:cNvPr id="3" name="Content Placeholder 2">
            <a:extLst>
              <a:ext uri="{FF2B5EF4-FFF2-40B4-BE49-F238E27FC236}">
                <a16:creationId xmlns:a16="http://schemas.microsoft.com/office/drawing/2014/main" id="{61FC0C19-54CF-4D83-9AD6-2E0A00D006C0}"/>
              </a:ext>
            </a:extLst>
          </p:cNvPr>
          <p:cNvSpPr>
            <a:spLocks noGrp="1"/>
          </p:cNvSpPr>
          <p:nvPr>
            <p:ph idx="1"/>
          </p:nvPr>
        </p:nvSpPr>
        <p:spPr/>
        <p:txBody>
          <a:bodyPr>
            <a:normAutofit/>
          </a:bodyPr>
          <a:lstStyle/>
          <a:p>
            <a:pPr marL="0" indent="0">
              <a:buNone/>
            </a:pPr>
            <a:r>
              <a:rPr lang="en-US" sz="3600" dirty="0"/>
              <a:t>Design and Implementation of Movie Recommendation System Based on </a:t>
            </a:r>
            <a:r>
              <a:rPr lang="en-US" sz="3600" dirty="0" err="1"/>
              <a:t>Knn</a:t>
            </a:r>
            <a:r>
              <a:rPr lang="en-US" sz="3600" dirty="0"/>
              <a:t> Collaborative Filtering Algorithm </a:t>
            </a:r>
          </a:p>
          <a:p>
            <a:pPr marL="0" indent="0">
              <a:buNone/>
            </a:pPr>
            <a:r>
              <a:rPr lang="en-US" sz="2000" dirty="0"/>
              <a:t>By:</a:t>
            </a:r>
          </a:p>
          <a:p>
            <a:pPr marL="0" indent="0">
              <a:buNone/>
            </a:pPr>
            <a:r>
              <a:rPr lang="en-US" sz="2000" dirty="0"/>
              <a:t>Bei-Bei </a:t>
            </a:r>
          </a:p>
          <a:p>
            <a:pPr marL="0" indent="0">
              <a:buNone/>
            </a:pPr>
            <a:r>
              <a:rPr lang="en-US" sz="2000" dirty="0"/>
              <a:t>CUI School of Software Engineering, Beijing University of Technology, Beijing, China</a:t>
            </a:r>
            <a:endParaRPr lang="en-IN" sz="2000" dirty="0"/>
          </a:p>
        </p:txBody>
      </p:sp>
    </p:spTree>
    <p:extLst>
      <p:ext uri="{BB962C8B-B14F-4D97-AF65-F5344CB8AC3E}">
        <p14:creationId xmlns:p14="http://schemas.microsoft.com/office/powerpoint/2010/main" val="269423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a:t>abstract</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p:txBody>
          <a:bodyPr/>
          <a:lstStyle/>
          <a:p>
            <a:pPr marL="0" indent="0">
              <a:buNone/>
            </a:pPr>
            <a:r>
              <a:rPr lang="en-US" dirty="0"/>
              <a:t>In the spread of information, how to quickly find one’s favorite movie in a large number of movies become a very important issue. Personalized recommendation system can play an important role especially when the user has no clear target movie. In this paper, we design and implement a movie recommendation system prototype combined with the actual needs of movie recommendation through researching of KNN algorithm and collaborative filtering algorithm. Then we give a detailed principle and architecture of JAVAEE system relational database model. Finally, the test results showed that the system has a good recommendation effect.</a:t>
            </a:r>
            <a:endParaRPr lang="en-IN" dirty="0"/>
          </a:p>
        </p:txBody>
      </p:sp>
    </p:spTree>
    <p:extLst>
      <p:ext uri="{BB962C8B-B14F-4D97-AF65-F5344CB8AC3E}">
        <p14:creationId xmlns:p14="http://schemas.microsoft.com/office/powerpoint/2010/main" val="1412179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err="1"/>
              <a:t>Knn</a:t>
            </a:r>
            <a:r>
              <a:rPr lang="en-US" dirty="0"/>
              <a:t> algorithm</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0" y="2194560"/>
            <a:ext cx="6213444" cy="4024125"/>
          </a:xfrm>
        </p:spPr>
        <p:txBody>
          <a:bodyPr/>
          <a:lstStyle/>
          <a:p>
            <a:r>
              <a:rPr lang="en-US" dirty="0"/>
              <a:t>KNN algorithm KNN algorithm is called K nearest neighbor classification algorithm. </a:t>
            </a:r>
          </a:p>
          <a:p>
            <a:r>
              <a:rPr lang="en-US" dirty="0"/>
              <a:t>The core idea of the KNN algorithm is: if the majority of the k most similar neighbors of sample in the feature space belongs to a certain category, then the sample is considered to belong to this category.</a:t>
            </a:r>
          </a:p>
          <a:p>
            <a:endParaRPr lang="en-IN" dirty="0"/>
          </a:p>
        </p:txBody>
      </p:sp>
      <p:pic>
        <p:nvPicPr>
          <p:cNvPr id="5" name="Picture 4">
            <a:extLst>
              <a:ext uri="{FF2B5EF4-FFF2-40B4-BE49-F238E27FC236}">
                <a16:creationId xmlns:a16="http://schemas.microsoft.com/office/drawing/2014/main" id="{1D6183AC-EA56-4C6B-BE0E-F363F9E41ADB}"/>
              </a:ext>
            </a:extLst>
          </p:cNvPr>
          <p:cNvPicPr>
            <a:picLocks noChangeAspect="1"/>
          </p:cNvPicPr>
          <p:nvPr/>
        </p:nvPicPr>
        <p:blipFill>
          <a:blip r:embed="rId2"/>
          <a:stretch>
            <a:fillRect/>
          </a:stretch>
        </p:blipFill>
        <p:spPr>
          <a:xfrm>
            <a:off x="6899244" y="2194560"/>
            <a:ext cx="4838700" cy="3857625"/>
          </a:xfrm>
          <a:prstGeom prst="rect">
            <a:avLst/>
          </a:prstGeom>
        </p:spPr>
      </p:pic>
    </p:spTree>
    <p:extLst>
      <p:ext uri="{BB962C8B-B14F-4D97-AF65-F5344CB8AC3E}">
        <p14:creationId xmlns:p14="http://schemas.microsoft.com/office/powerpoint/2010/main" val="216154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a:t>Collaborative filtering algorithm</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2194560"/>
            <a:ext cx="6798076" cy="4024125"/>
          </a:xfrm>
        </p:spPr>
        <p:txBody>
          <a:bodyPr>
            <a:normAutofit fontScale="92500" lnSpcReduction="10000"/>
          </a:bodyPr>
          <a:lstStyle/>
          <a:p>
            <a:r>
              <a:rPr lang="en-US" dirty="0"/>
              <a:t>The basic idea of collaborative filtering recommendation algorithm is to introduce the information of similar-interest users to object users.</a:t>
            </a:r>
          </a:p>
          <a:p>
            <a:r>
              <a:rPr lang="en-US" dirty="0"/>
              <a:t>The basic idea of the algorithm is based on records of history score of user. Find the neighbor user as u` who has the similar interest with target user u, and then recommend the items which the neighbor user u` loved to target user u, the predict score which target user u may give on the item is obtained by the score calculation of neighbor user u` on the item. </a:t>
            </a:r>
          </a:p>
          <a:p>
            <a:r>
              <a:rPr lang="en-US" dirty="0"/>
              <a:t>The algorithm consists of three basic steps: user similarity calculation, nearest neighbor selection and prediction score calculation. </a:t>
            </a:r>
            <a:endParaRPr lang="en-IN" dirty="0"/>
          </a:p>
        </p:txBody>
      </p:sp>
      <p:pic>
        <p:nvPicPr>
          <p:cNvPr id="5" name="Picture 4">
            <a:extLst>
              <a:ext uri="{FF2B5EF4-FFF2-40B4-BE49-F238E27FC236}">
                <a16:creationId xmlns:a16="http://schemas.microsoft.com/office/drawing/2014/main" id="{2DCBB29A-ADFD-4BEA-9E93-AC05A2C657E3}"/>
              </a:ext>
            </a:extLst>
          </p:cNvPr>
          <p:cNvPicPr>
            <a:picLocks noChangeAspect="1"/>
          </p:cNvPicPr>
          <p:nvPr/>
        </p:nvPicPr>
        <p:blipFill>
          <a:blip r:embed="rId2"/>
          <a:stretch>
            <a:fillRect/>
          </a:stretch>
        </p:blipFill>
        <p:spPr>
          <a:xfrm>
            <a:off x="7483877" y="2870540"/>
            <a:ext cx="4486275" cy="1543050"/>
          </a:xfrm>
          <a:prstGeom prst="rect">
            <a:avLst/>
          </a:prstGeom>
        </p:spPr>
      </p:pic>
    </p:spTree>
    <p:extLst>
      <p:ext uri="{BB962C8B-B14F-4D97-AF65-F5344CB8AC3E}">
        <p14:creationId xmlns:p14="http://schemas.microsoft.com/office/powerpoint/2010/main" val="527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US" dirty="0" err="1"/>
              <a:t>Knn</a:t>
            </a:r>
            <a:r>
              <a:rPr lang="en-US" dirty="0"/>
              <a:t> Collaborative filtering algorithm</a:t>
            </a:r>
            <a:endParaRPr lang="en-IN" dirty="0"/>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0" y="2194560"/>
            <a:ext cx="9754339" cy="4024125"/>
          </a:xfrm>
        </p:spPr>
        <p:txBody>
          <a:bodyPr>
            <a:normAutofit/>
          </a:bodyPr>
          <a:lstStyle/>
          <a:p>
            <a:r>
              <a:rPr lang="en-US" dirty="0"/>
              <a:t>KNN collaborative filtering algorithm, which is a collaborative filtering algorithm combined with KNN algorithm, use KNN algorithm to select neighbors. The basic steps of the algorithm are user similarity calculation, KNN nearest neighbor selection and predict score calculation. </a:t>
            </a:r>
            <a:endParaRPr lang="en-IN" dirty="0"/>
          </a:p>
        </p:txBody>
      </p:sp>
    </p:spTree>
    <p:extLst>
      <p:ext uri="{BB962C8B-B14F-4D97-AF65-F5344CB8AC3E}">
        <p14:creationId xmlns:p14="http://schemas.microsoft.com/office/powerpoint/2010/main" val="130354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85009-7527-4008-BD86-F5F54B4CA7EF}"/>
              </a:ext>
            </a:extLst>
          </p:cNvPr>
          <p:cNvSpPr>
            <a:spLocks noGrp="1"/>
          </p:cNvSpPr>
          <p:nvPr>
            <p:ph type="title"/>
          </p:nvPr>
        </p:nvSpPr>
        <p:spPr>
          <a:xfrm>
            <a:off x="685800" y="764373"/>
            <a:ext cx="10820400" cy="1293028"/>
          </a:xfrm>
        </p:spPr>
        <p:txBody>
          <a:bodyPr/>
          <a:lstStyle/>
          <a:p>
            <a:pPr algn="l"/>
            <a:r>
              <a:rPr lang="en-IN" dirty="0"/>
              <a:t>User similarity computing</a:t>
            </a:r>
          </a:p>
        </p:txBody>
      </p:sp>
      <p:sp>
        <p:nvSpPr>
          <p:cNvPr id="3" name="Content Placeholder 2">
            <a:extLst>
              <a:ext uri="{FF2B5EF4-FFF2-40B4-BE49-F238E27FC236}">
                <a16:creationId xmlns:a16="http://schemas.microsoft.com/office/drawing/2014/main" id="{AACDFECE-9B8C-463D-992E-8A74D2C5EBC2}"/>
              </a:ext>
            </a:extLst>
          </p:cNvPr>
          <p:cNvSpPr>
            <a:spLocks noGrp="1"/>
          </p:cNvSpPr>
          <p:nvPr>
            <p:ph idx="1"/>
          </p:nvPr>
        </p:nvSpPr>
        <p:spPr>
          <a:xfrm>
            <a:off x="685801" y="2194560"/>
            <a:ext cx="10820398" cy="4024125"/>
          </a:xfrm>
        </p:spPr>
        <p:txBody>
          <a:bodyPr>
            <a:normAutofit/>
          </a:bodyPr>
          <a:lstStyle/>
          <a:p>
            <a:r>
              <a:rPr lang="en-US" dirty="0"/>
              <a:t>The similarity between users is calculated by evaluating the value of the items evaluated by two users. Each user uses N dimension vector to represent item score.</a:t>
            </a:r>
          </a:p>
          <a:p>
            <a:r>
              <a:rPr lang="en-US" dirty="0"/>
              <a:t> Cosine similarity: The method calculates the similarity between two users by calculating the cosine of the angle between the two vectors:</a:t>
            </a:r>
          </a:p>
          <a:p>
            <a:pPr marL="0" indent="0">
              <a:buNone/>
            </a:pPr>
            <a:endParaRPr lang="en-US" dirty="0"/>
          </a:p>
          <a:p>
            <a:pPr marL="0" indent="0">
              <a:buNone/>
            </a:pPr>
            <a:endParaRPr lang="en-US" dirty="0"/>
          </a:p>
          <a:p>
            <a:r>
              <a:rPr lang="en-US" dirty="0"/>
              <a:t>Pearson correlation similarity: Pearson correlation similarity is a measurement of the linear relationship between two variables. </a:t>
            </a:r>
            <a:endParaRPr lang="en-IN" dirty="0"/>
          </a:p>
        </p:txBody>
      </p:sp>
      <p:pic>
        <p:nvPicPr>
          <p:cNvPr id="6" name="Picture 5">
            <a:extLst>
              <a:ext uri="{FF2B5EF4-FFF2-40B4-BE49-F238E27FC236}">
                <a16:creationId xmlns:a16="http://schemas.microsoft.com/office/drawing/2014/main" id="{7B1B272A-3FC5-443C-B026-5003DDC730BB}"/>
              </a:ext>
            </a:extLst>
          </p:cNvPr>
          <p:cNvPicPr>
            <a:picLocks noChangeAspect="1"/>
          </p:cNvPicPr>
          <p:nvPr/>
        </p:nvPicPr>
        <p:blipFill>
          <a:blip r:embed="rId2"/>
          <a:stretch>
            <a:fillRect/>
          </a:stretch>
        </p:blipFill>
        <p:spPr>
          <a:xfrm>
            <a:off x="4552950" y="3939922"/>
            <a:ext cx="3086100" cy="533400"/>
          </a:xfrm>
          <a:prstGeom prst="rect">
            <a:avLst/>
          </a:prstGeom>
        </p:spPr>
      </p:pic>
      <p:pic>
        <p:nvPicPr>
          <p:cNvPr id="8" name="Picture 7">
            <a:extLst>
              <a:ext uri="{FF2B5EF4-FFF2-40B4-BE49-F238E27FC236}">
                <a16:creationId xmlns:a16="http://schemas.microsoft.com/office/drawing/2014/main" id="{62A17BA2-F001-4B31-A1E6-096FA03A1B98}"/>
              </a:ext>
            </a:extLst>
          </p:cNvPr>
          <p:cNvPicPr>
            <a:picLocks noChangeAspect="1"/>
          </p:cNvPicPr>
          <p:nvPr/>
        </p:nvPicPr>
        <p:blipFill>
          <a:blip r:embed="rId3"/>
          <a:stretch>
            <a:fillRect/>
          </a:stretch>
        </p:blipFill>
        <p:spPr>
          <a:xfrm>
            <a:off x="4649632" y="5505619"/>
            <a:ext cx="2619375" cy="504825"/>
          </a:xfrm>
          <a:prstGeom prst="rect">
            <a:avLst/>
          </a:prstGeom>
        </p:spPr>
      </p:pic>
    </p:spTree>
    <p:extLst>
      <p:ext uri="{BB962C8B-B14F-4D97-AF65-F5344CB8AC3E}">
        <p14:creationId xmlns:p14="http://schemas.microsoft.com/office/powerpoint/2010/main" val="408207799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AI</Template>
  <TotalTime>96</TotalTime>
  <Words>1200</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Vapor Trail</vt:lpstr>
      <vt:lpstr>Movie recommendation sysytem</vt:lpstr>
      <vt:lpstr>Movie recommendation system</vt:lpstr>
      <vt:lpstr>Need of movie recommendation system</vt:lpstr>
      <vt:lpstr>Research paper implemented</vt:lpstr>
      <vt:lpstr>abstract</vt:lpstr>
      <vt:lpstr>Knn algorithm</vt:lpstr>
      <vt:lpstr>Collaborative filtering algorithm</vt:lpstr>
      <vt:lpstr>Knn Collaborative filtering algorithm</vt:lpstr>
      <vt:lpstr>User similarity computing</vt:lpstr>
      <vt:lpstr>KNN nearest neighbor selection</vt:lpstr>
      <vt:lpstr>Predict score calculation </vt:lpstr>
      <vt:lpstr>Personalized recommendation system design</vt:lpstr>
      <vt:lpstr>architecture design</vt:lpstr>
      <vt:lpstr>4.2Database design</vt:lpstr>
      <vt:lpstr>conclussion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sysytem</dc:title>
  <dc:creator>Saurabh singh</dc:creator>
  <cp:lastModifiedBy>Saurabh singh</cp:lastModifiedBy>
  <cp:revision>12</cp:revision>
  <dcterms:created xsi:type="dcterms:W3CDTF">2021-05-28T12:06:06Z</dcterms:created>
  <dcterms:modified xsi:type="dcterms:W3CDTF">2021-05-28T13:42:21Z</dcterms:modified>
</cp:coreProperties>
</file>