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71" r:id="rId6"/>
    <p:sldId id="272" r:id="rId7"/>
    <p:sldId id="274" r:id="rId8"/>
    <p:sldId id="270" r:id="rId9"/>
    <p:sldId id="262" r:id="rId10"/>
    <p:sldId id="264" r:id="rId11"/>
    <p:sldId id="266" r:id="rId12"/>
    <p:sldId id="267" r:id="rId13"/>
    <p:sldId id="273" r:id="rId14"/>
    <p:sldId id="261" r:id="rId15"/>
    <p:sldId id="275" r:id="rId16"/>
    <p:sldId id="265" r:id="rId17"/>
    <p:sldId id="269" r:id="rId18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14="http://schemas.microsoft.com/office/powerpoint/2010/main" xmlns:pr="smNativeData" dt="1680934122" val="982" revOS="4"/>
      <pr:smFileRevision xmlns="" xmlns:p14="http://schemas.microsoft.com/office/powerpoint/2010/main" xmlns:pr="smNativeData" dt="1680934122" val="101"/>
      <pr:guideOptions xmlns="" xmlns:p14="http://schemas.microsoft.com/office/powerpoint/2010/main" xmlns:pr="smNativeData" dt="1680934122" snapToBorders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08" y="-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65" d="100"/>
          <a:sy n="65" d="100"/>
        </p:scale>
        <p:origin x="1210" y="21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Title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D7BBQAAAAEAAAAAAAAAAAAAAAAAAAAAAAAAAAAAAAAAAAAAAAAAAP///wJ/f38AGCdsA8zMzADAwP8Af39/AAAAAAAAAAAAAAAAAP///wAAAAAAIQAAABgAAAAUAAAAAAAAAAAAAAD7SgAALS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GAAAFQwAAKdEAAD7GgAAEAAAACYAAAAIAAAAgaAAAAAAAAA="/>
              </a:ext>
            </a:extLst>
          </p:cNvSpPr>
          <p:nvPr>
            <p:ph type="ctrTitle"/>
          </p:nvPr>
        </p:nvSpPr>
        <p:spPr>
          <a:xfrm>
            <a:off x="3962400" y="1964055"/>
            <a:ext cx="7197725" cy="242189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4800" cap="all"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4" name="Subtitle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GAAA+xoAAKdEAACgIwAAEAAAACYAAAAIAAAAgaAAAAAAAAA="/>
              </a:ext>
            </a:extLst>
          </p:cNvSpPr>
          <p:nvPr>
            <p:ph type="subTitle" idx="1"/>
          </p:nvPr>
        </p:nvSpPr>
        <p:spPr>
          <a:xfrm>
            <a:off x="3962400" y="4385945"/>
            <a:ext cx="7197725" cy="14052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r">
              <a:buNone/>
              <a:defRPr lang="en-US"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 lang="en-US">
                <a:solidFill>
                  <a:srgbClr val="FFFFFF"/>
                </a:solidFill>
              </a:defRPr>
            </a:lvl2pPr>
            <a:lvl3pPr marL="914400" indent="0" algn="ctr">
              <a:buNone/>
              <a:defRPr lang="en-US">
                <a:solidFill>
                  <a:srgbClr val="FFFFFF"/>
                </a:solidFill>
              </a:defRPr>
            </a:lvl3pPr>
            <a:lvl4pPr marL="1371600" indent="0" algn="ctr">
              <a:buNone/>
              <a:defRPr lang="en-US">
                <a:solidFill>
                  <a:srgbClr val="FFFFFF"/>
                </a:solidFill>
              </a:defRPr>
            </a:lvl4pPr>
            <a:lvl5pPr marL="1828800" indent="0" algn="ctr">
              <a:buNone/>
              <a:defRPr lang="en-US">
                <a:solidFill>
                  <a:srgbClr val="FFFFFF"/>
                </a:solidFill>
              </a:defRPr>
            </a:lvl5pPr>
            <a:lvl6pPr marL="2286000" indent="0" algn="ctr">
              <a:buNone/>
              <a:defRPr lang="en-US">
                <a:solidFill>
                  <a:srgbClr val="FFFFFF"/>
                </a:solidFill>
              </a:defRPr>
            </a:lvl6pPr>
            <a:lvl7pPr marL="2743200" indent="0" algn="ctr">
              <a:buNone/>
              <a:defRPr lang="en-US">
                <a:solidFill>
                  <a:srgbClr val="FFFFFF"/>
                </a:solidFill>
              </a:defRPr>
            </a:lvl7pPr>
            <a:lvl8pPr marL="3200400" indent="0" algn="ctr">
              <a:buNone/>
              <a:defRPr lang="en-US">
                <a:solidFill>
                  <a:srgbClr val="FFFFFF"/>
                </a:solidFill>
              </a:defRPr>
            </a:lvl8pPr>
            <a:lvl9pPr marL="3657600" indent="0" algn="ctr">
              <a:buNone/>
              <a:defRPr lang="en-US">
                <a:solidFill>
                  <a:srgbClr val="FFFFFF"/>
                </a:solidFill>
              </a:defRPr>
            </a:lvl9pPr>
          </a:lstStyle>
          <a:p>
            <a:pPr>
              <a:defRPr lang="en-US" cap="all"/>
            </a:pPr>
            <a:r>
              <a:t>Click to edit Master subtitle style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gAAHSQAAMtAAABwJgAAEAAAACYAAAAIAAAAAQAAAAAAAAA="/>
              </a:ext>
            </a:extLst>
          </p:cNvSpPr>
          <p:nvPr>
            <p:ph type="dt" sz="half" idx="10"/>
          </p:nvPr>
        </p:nvSpPr>
        <p:spPr>
          <a:xfrm>
            <a:off x="8932545" y="5870575"/>
            <a:ext cx="1600200" cy="377825"/>
          </a:xfrm>
        </p:spPr>
        <p:txBody>
          <a:bodyPr/>
          <a:lstStyle/>
          <a:p>
            <a:pPr>
              <a:defRPr lang="en-US"/>
            </a:pPr>
            <a:fld id="{3F1B334D-03D2-4EC5-9CA3-F5907DED6AA0}" type="datetime1">
              <a:t>7/23/2019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1qD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GAAAHSQAAHs2AABwJgAAEAAAACYAAAAIAAAAAQAAAAAAAAA="/>
              </a:ext>
            </a:extLst>
          </p:cNvSpPr>
          <p:nvPr>
            <p:ph type="ftr" sz="quarter" idx="11"/>
          </p:nvPr>
        </p:nvSpPr>
        <p:spPr>
          <a:xfrm>
            <a:off x="3962400" y="5870575"/>
            <a:ext cx="4893945" cy="377825"/>
          </a:xfrm>
        </p:spPr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Mp/5p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QQAAHSQAAKdEAABwJgAAEAAAACYAAAAIAAAAAQAAAAAAAAA="/>
              </a:ext>
            </a:extLst>
          </p:cNvSpPr>
          <p:nvPr>
            <p:ph type="sldNum" sz="quarter" idx="12"/>
          </p:nvPr>
        </p:nvSpPr>
        <p:spPr>
          <a:xfrm>
            <a:off x="10608945" y="5870575"/>
            <a:ext cx="551180" cy="377825"/>
          </a:xfrm>
        </p:spPr>
        <p:txBody>
          <a:bodyPr/>
          <a:lstStyle/>
          <a:p>
            <a:pPr>
              <a:defRPr lang="en-US"/>
            </a:pPr>
            <a:fld id="{3F1B1F25-6BD2-4EE9-9CA3-9DBC51ED6AC8}" type="slidenum"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noramic Picture with Caption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hUW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R0AAItCAACaIAAAEAAAACYAAAAIAAAAgaAAAAAAAAA="/>
              </a:ext>
            </a:extLst>
          </p:cNvSpPr>
          <p:nvPr>
            <p:ph type="title"/>
          </p:nvPr>
        </p:nvSpPr>
        <p:spPr>
          <a:xfrm>
            <a:off x="685800" y="4732655"/>
            <a:ext cx="10131425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QAAAC0AAAAAkAAAAEgAAACQAAAASAAAAAAAAAAAAAAAAAAAAAEAAABQAAAAdy0hH/Rstj8AAAAAAADwv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BAAAAAAAAAP///wBQAAAAAgAAACMAAAAjAAAAIwAAAB4AAAAAAAAAZAAAAGQAAAAAAAAAZAAAAGQAAAAVAAAAYAAAAAAAAAAAAAAADwAAACADAAAAAAAAAAAAAAEAAACgMgAAVgcAAKr4//8BAAAAf39/AAEAAABkAAAAAAAAABQAAABAHwAAAAAAACYAAAAAAAAAwOD//wAAAAAmAAAAZAAAABYAAABMAAAAAQAAAAAAAAAAAAAAAAAAAAEAAAAAAAAAOQAAAAAAAAAAAAAAZAAAAGQAAAAAAAAAy8vLADkAAAAAAAAAAAAAAGQAAABkAAAAAAAAABcAAAAUAAAAAAAAAAAAAAD/fwAA/38AAAAAAAAJAAAABAAAAPodQP8MAAAAEAAAAAAAAAAAAAAAAAAAAAAAAAAeAAAAaAAAAAAAAAAAAAAAAAAAAAAAAAAAAAAAECcAABAnAAAAAAAAAAAAAAAAAAAAAAAAAAAAAAAAAAAAAAAAAAAAAJABAAAAAAAAwMD/AAAAAAAAAAAAAAAAAAAAAABkAAAAAAAAAH9/fwAKAAAAHwAAAFQAAAAAAAAFAAAAAQAAAAAAAAAAAAAAAAAAAAAAAAAAAAAAAAAAAAAAAAAA////AH9/fwAAAAAAy8vLAMDA/wB/f38AAAAAAAAAAAAAAAAAAAAAAAAAAAAhAAAAGAAAABQAAABwCAAAvAUAAFM+AAA0GQAAEAAAACYAAAAIAAAAgaEAAID/4QE="/>
              </a:ext>
            </a:extLst>
          </p:cNvSpPr>
          <p:nvPr>
            <p:ph type="pic" idx="1"/>
          </p:nvPr>
        </p:nvSpPr>
        <p:spPr>
          <a:xfrm>
            <a:off x="1371600" y="932180"/>
            <a:ext cx="8759825" cy="3164840"/>
          </a:xfrm>
          <a:prstGeom prst="roundRect">
            <a:avLst>
              <a:gd name="adj" fmla="val 4380"/>
            </a:avLst>
          </a:prstGeom>
          <a:ln w="50800" cap="flat" cmpd="dbl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254000" algn="tl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/>
            </a:lvl1pPr>
            <a:lvl2pPr marL="457200" indent="0">
              <a:buNone/>
              <a:defRPr lang="en-US" sz="1600"/>
            </a:lvl2pPr>
            <a:lvl3pPr marL="914400" indent="0">
              <a:buNone/>
              <a:defRPr lang="en-US" sz="1600"/>
            </a:lvl3pPr>
            <a:lvl4pPr marL="1371600" indent="0">
              <a:buNone/>
              <a:defRPr lang="en-US" sz="1600"/>
            </a:lvl4pPr>
            <a:lvl5pPr marL="1828800" indent="0">
              <a:buNone/>
              <a:defRPr lang="en-US" sz="1600"/>
            </a:lvl5pPr>
            <a:lvl6pPr marL="2286000" indent="0">
              <a:buNone/>
              <a:defRPr lang="en-US" sz="1600"/>
            </a:lvl6pPr>
            <a:lvl7pPr marL="2743200" indent="0">
              <a:buNone/>
              <a:defRPr lang="en-US" sz="1600"/>
            </a:lvl7pPr>
            <a:lvl8pPr marL="3200400" indent="0">
              <a:buNone/>
              <a:defRPr lang="en-US" sz="1600"/>
            </a:lvl8pPr>
            <a:lvl9pPr marL="3657600" indent="0">
              <a:buNone/>
              <a:defRPr lang="en-US" sz="1600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Fget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iAAAItCAACjIwAAEAAAACYAAAAIAAAAgaAAAAAAAAA="/>
              </a:ext>
            </a:extLst>
          </p:cNvSpPr>
          <p:nvPr>
            <p:ph idx="2"/>
          </p:nvPr>
        </p:nvSpPr>
        <p:spPr>
          <a:xfrm>
            <a:off x="685800" y="5299710"/>
            <a:ext cx="10131425" cy="49339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qCGR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565B-15D2-4EA0-9CA3-E3F518ED6AB6}" type="datetime1">
              <a:t>7/23/2019</a:t>
            </a:fld>
            <a:endParaRPr/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O5qJ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KlkCE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2EC1-8FD2-4ED8-9CA3-798D60ED6A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aption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oyxA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ItCAAD4FgAAEAAAACYAAAAIAAAAAaAAAAAAAAA="/>
              </a:ext>
            </a:extLst>
          </p:cNvSpPr>
          <p:nvPr>
            <p:ph type="title"/>
          </p:nvPr>
        </p:nvSpPr>
        <p:spPr>
          <a:xfrm>
            <a:off x="685800" y="609600"/>
            <a:ext cx="10131425" cy="3124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200" b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GYXe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ItCAACgIwAAEAAAACYAAAAIAAAAAaAAAAAAAAA="/>
              </a:ext>
            </a:extLst>
          </p:cNvSpPr>
          <p:nvPr>
            <p:ph idx="1"/>
          </p:nvPr>
        </p:nvSpPr>
        <p:spPr>
          <a:xfrm>
            <a:off x="685800" y="4343400"/>
            <a:ext cx="10131425" cy="1447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2000">
                <a:solidFill>
                  <a:schemeClr val="tx1"/>
                </a:solidFill>
              </a:defRPr>
            </a:lvl1pPr>
            <a:lvl2pPr marL="457200" indent="0">
              <a:buNone/>
              <a:defRPr lang="en-US" sz="1800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htR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04E8-A6D2-4EF2-9CA3-50A74AED6A05}" type="datetime1">
              <a:t>7/23/2019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NbiR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bLjI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721A-54D2-4E84-9CA3-A2D13CED6A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with Caption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Bvbmlj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14"/>
          <p:cNvSpPr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yn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7PgAA4BAAALtCAAB5FAAAEAAAACYAAAAIAAAA//////////8="/>
              </a:ext>
            </a:extLst>
          </p:cNvSpPr>
          <p:nvPr/>
        </p:nvSpPr>
        <p:spPr>
          <a:xfrm>
            <a:off x="10238105" y="27432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en-US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>
                <a:solidFill>
                  <a:schemeClr val="tx2"/>
                </a:solidFill>
              </a:defRPr>
            </a:lvl2pPr>
            <a:lvl3pPr>
              <a:defRPr lang="en-US">
                <a:solidFill>
                  <a:schemeClr val="tx2"/>
                </a:solidFill>
              </a:defRPr>
            </a:lvl3pPr>
            <a:lvl4pPr>
              <a:defRPr lang="en-US">
                <a:solidFill>
                  <a:schemeClr val="tx2"/>
                </a:solidFill>
              </a:defRPr>
            </a:lvl4pPr>
            <a:lvl5pPr>
              <a:defRPr lang="en-US">
                <a:solidFill>
                  <a:schemeClr val="tx2"/>
                </a:solidFill>
              </a:defRPr>
            </a:lvl5pPr>
            <a:lvl6pPr>
              <a:defRPr lang="en-US">
                <a:solidFill>
                  <a:schemeClr val="tx2"/>
                </a:solidFill>
              </a:defRPr>
            </a:lvl6pPr>
            <a:lvl7pPr>
              <a:defRPr lang="en-US">
                <a:solidFill>
                  <a:schemeClr val="tx2"/>
                </a:solidFill>
              </a:defRPr>
            </a:lvl7pPr>
            <a:lvl8pPr>
              <a:defRPr lang="en-US">
                <a:solidFill>
                  <a:schemeClr val="tx2"/>
                </a:solidFill>
              </a:defRPr>
            </a:lvl8pPr>
            <a:lvl9pPr>
              <a:defRPr lang="en-US">
                <a:solidFill>
                  <a:schemeClr val="tx2"/>
                </a:solidFill>
              </a:defRPr>
            </a:lvl9pPr>
          </a:lstStyle>
          <a:p>
            <a:pPr algn="r">
              <a:defRPr lang="en-US" cap="all"/>
            </a:pPr>
            <a:r>
              <a:rPr lang="en-US" sz="8000" cap="all">
                <a:effectLst/>
              </a:rPr>
              <a:t>”</a:t>
            </a:r>
          </a:p>
        </p:txBody>
      </p:sp>
      <p:sp>
        <p:nvSpPr>
          <p:cNvPr id="4" name="TextBox 10"/>
          <p:cNvSpPr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OlaoV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BAwAAEQUAAMEGAACqCAAAEAAAACYAAAAIAAAA//////////8="/>
              </a:ext>
            </a:extLst>
          </p:cNvSpPr>
          <p:nvPr/>
        </p:nvSpPr>
        <p:spPr>
          <a:xfrm>
            <a:off x="488315" y="82359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en-US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>
                <a:solidFill>
                  <a:schemeClr val="tx2"/>
                </a:solidFill>
              </a:defRPr>
            </a:lvl2pPr>
            <a:lvl3pPr>
              <a:defRPr lang="en-US">
                <a:solidFill>
                  <a:schemeClr val="tx2"/>
                </a:solidFill>
              </a:defRPr>
            </a:lvl3pPr>
            <a:lvl4pPr>
              <a:defRPr lang="en-US">
                <a:solidFill>
                  <a:schemeClr val="tx2"/>
                </a:solidFill>
              </a:defRPr>
            </a:lvl4pPr>
            <a:lvl5pPr>
              <a:defRPr lang="en-US">
                <a:solidFill>
                  <a:schemeClr val="tx2"/>
                </a:solidFill>
              </a:defRPr>
            </a:lvl5pPr>
            <a:lvl6pPr>
              <a:defRPr lang="en-US">
                <a:solidFill>
                  <a:schemeClr val="tx2"/>
                </a:solidFill>
              </a:defRPr>
            </a:lvl6pPr>
            <a:lvl7pPr>
              <a:defRPr lang="en-US">
                <a:solidFill>
                  <a:schemeClr val="tx2"/>
                </a:solidFill>
              </a:defRPr>
            </a:lvl7pPr>
            <a:lvl8pPr>
              <a:defRPr lang="en-US">
                <a:solidFill>
                  <a:schemeClr val="tx2"/>
                </a:solidFill>
              </a:defRPr>
            </a:lvl8pPr>
            <a:lvl9pPr>
              <a:defRPr lang="en-US">
                <a:solidFill>
                  <a:schemeClr val="tx2"/>
                </a:solidFill>
              </a:defRPr>
            </a:lvl9pPr>
          </a:lstStyle>
          <a:p>
            <a:pPr algn="r">
              <a:defRPr lang="en-US" cap="all"/>
            </a:pPr>
            <a:r>
              <a:rPr lang="en-US" sz="8000" cap="all">
                <a:effectLst/>
              </a:rPr>
              <a:t>“</a:t>
            </a:r>
          </a:p>
        </p:txBody>
      </p:sp>
      <p:sp>
        <p:nvSpPr>
          <p:cNvPr id="5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CBbea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bBgAAwAMAANtAAACgFAAAEAAAACYAAAAIAAAAAaAAAAAAAAA="/>
              </a:ext>
            </a:extLst>
          </p:cNvSpPr>
          <p:nvPr>
            <p:ph type="title"/>
          </p:nvPr>
        </p:nvSpPr>
        <p:spPr>
          <a:xfrm>
            <a:off x="992505" y="609600"/>
            <a:ext cx="9550400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200" b="0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6" name="Text Placeholder 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TOtk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BgAAoBQAADRAAAD4FgAAEAAAACYAAAAIAAAAAYAAAAAAAAA="/>
              </a:ext>
            </a:extLst>
          </p:cNvSpPr>
          <p:nvPr>
            <p:ph idx="13"/>
          </p:nvPr>
        </p:nvSpPr>
        <p:spPr>
          <a:xfrm>
            <a:off x="1097915" y="3352800"/>
            <a:ext cx="9338945" cy="381000"/>
          </a:xfrm>
        </p:spPr>
        <p:txBody>
          <a:bodyPr/>
          <a:lstStyle>
            <a:lvl1pPr marL="0" indent="0">
              <a:buNone/>
              <a:defRPr lang="en-US"/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7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LVLS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7BAAAuBoAAK9CAACgIwAAEAAAACYAAAAIAAAAAaAAAAAAAAA="/>
              </a:ext>
            </a:extLst>
          </p:cNvSpPr>
          <p:nvPr>
            <p:ph idx="1"/>
          </p:nvPr>
        </p:nvSpPr>
        <p:spPr>
          <a:xfrm>
            <a:off x="687705" y="4343400"/>
            <a:ext cx="10152380" cy="1447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2000">
                <a:solidFill>
                  <a:schemeClr val="tx1"/>
                </a:solidFill>
              </a:defRPr>
            </a:lvl1pPr>
            <a:lvl2pPr marL="457200" indent="0">
              <a:buNone/>
              <a:defRPr lang="en-US" sz="1800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5sQp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6B4A-04D2-4E9D-9CA3-F2C825ED6AA7}" type="datetime1">
              <a:t>7/23/2019</a:t>
            </a:fld>
            <a:endParaRPr/>
          </a:p>
        </p:txBody>
      </p:sp>
      <p:sp>
        <p:nvSpPr>
          <p:cNvPr id="9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4A6X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10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OPhQz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47EC-A2D2-4EB1-9CA3-54E409ED6A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me Card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Bvbmlj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Cm+S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hQAAItCAABjHQAAEAAAACYAAAAIAAAAgaAAAAAAAAA="/>
              </a:ext>
            </a:extLst>
          </p:cNvSpPr>
          <p:nvPr>
            <p:ph type="title"/>
          </p:nvPr>
        </p:nvSpPr>
        <p:spPr>
          <a:xfrm>
            <a:off x="685800" y="3308350"/>
            <a:ext cx="10131425" cy="14687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3200" b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cQG0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Yx0AAItCAACuIgAAEAAAACYAAAAIAAAAgaAAAAAAAAA="/>
              </a:ext>
            </a:extLst>
          </p:cNvSpPr>
          <p:nvPr>
            <p:ph idx="1"/>
          </p:nvPr>
        </p:nvSpPr>
        <p:spPr>
          <a:xfrm>
            <a:off x="685800" y="4777105"/>
            <a:ext cx="10131425" cy="8604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2000">
                <a:solidFill>
                  <a:schemeClr val="tx1"/>
                </a:solidFill>
              </a:defRPr>
            </a:lvl1pPr>
            <a:lvl2pPr marL="457200" indent="0">
              <a:buNone/>
              <a:defRPr lang="en-US" sz="1800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Ehhba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149F-D1D2-4EE2-9CA3-27B75AED6A72}" type="datetime1">
              <a:t>7/23/2019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OII3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ysAZ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3087-C9D2-4EC6-9CA3-3F937EED6A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Name Card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Bvbmlj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12"/>
          <p:cNvSpPr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XACx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7PgAA4BAAALtCAAB5FAAAEAAAACYAAAAIAAAA//////////8="/>
              </a:ext>
            </a:extLst>
          </p:cNvSpPr>
          <p:nvPr/>
        </p:nvSpPr>
        <p:spPr>
          <a:xfrm>
            <a:off x="10238105" y="27432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en-US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>
                <a:solidFill>
                  <a:schemeClr val="tx2"/>
                </a:solidFill>
              </a:defRPr>
            </a:lvl2pPr>
            <a:lvl3pPr>
              <a:defRPr lang="en-US">
                <a:solidFill>
                  <a:schemeClr val="tx2"/>
                </a:solidFill>
              </a:defRPr>
            </a:lvl3pPr>
            <a:lvl4pPr>
              <a:defRPr lang="en-US">
                <a:solidFill>
                  <a:schemeClr val="tx2"/>
                </a:solidFill>
              </a:defRPr>
            </a:lvl4pPr>
            <a:lvl5pPr>
              <a:defRPr lang="en-US">
                <a:solidFill>
                  <a:schemeClr val="tx2"/>
                </a:solidFill>
              </a:defRPr>
            </a:lvl5pPr>
            <a:lvl6pPr>
              <a:defRPr lang="en-US">
                <a:solidFill>
                  <a:schemeClr val="tx2"/>
                </a:solidFill>
              </a:defRPr>
            </a:lvl6pPr>
            <a:lvl7pPr>
              <a:defRPr lang="en-US">
                <a:solidFill>
                  <a:schemeClr val="tx2"/>
                </a:solidFill>
              </a:defRPr>
            </a:lvl7pPr>
            <a:lvl8pPr>
              <a:defRPr lang="en-US">
                <a:solidFill>
                  <a:schemeClr val="tx2"/>
                </a:solidFill>
              </a:defRPr>
            </a:lvl8pPr>
            <a:lvl9pPr>
              <a:defRPr lang="en-US">
                <a:solidFill>
                  <a:schemeClr val="tx2"/>
                </a:solidFill>
              </a:defRPr>
            </a:lvl9pPr>
          </a:lstStyle>
          <a:p>
            <a:pPr algn="r">
              <a:defRPr lang="en-US" cap="all"/>
            </a:pPr>
            <a:r>
              <a:rPr lang="en-US" sz="8000" cap="all">
                <a:effectLst/>
              </a:rPr>
              <a:t>”</a:t>
            </a:r>
          </a:p>
        </p:txBody>
      </p:sp>
      <p:sp>
        <p:nvSpPr>
          <p:cNvPr id="4" name="TextBox 13"/>
          <p:cNvSpPr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y3Fh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BAwAAEQUAAMEGAACqCAAAEAAAACYAAAAIAAAA//////////8="/>
              </a:ext>
            </a:extLst>
          </p:cNvSpPr>
          <p:nvPr/>
        </p:nvSpPr>
        <p:spPr>
          <a:xfrm>
            <a:off x="488315" y="82359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en-US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>
                <a:solidFill>
                  <a:schemeClr val="tx2"/>
                </a:solidFill>
              </a:defRPr>
            </a:lvl2pPr>
            <a:lvl3pPr>
              <a:defRPr lang="en-US">
                <a:solidFill>
                  <a:schemeClr val="tx2"/>
                </a:solidFill>
              </a:defRPr>
            </a:lvl3pPr>
            <a:lvl4pPr>
              <a:defRPr lang="en-US">
                <a:solidFill>
                  <a:schemeClr val="tx2"/>
                </a:solidFill>
              </a:defRPr>
            </a:lvl4pPr>
            <a:lvl5pPr>
              <a:defRPr lang="en-US">
                <a:solidFill>
                  <a:schemeClr val="tx2"/>
                </a:solidFill>
              </a:defRPr>
            </a:lvl5pPr>
            <a:lvl6pPr>
              <a:defRPr lang="en-US">
                <a:solidFill>
                  <a:schemeClr val="tx2"/>
                </a:solidFill>
              </a:defRPr>
            </a:lvl6pPr>
            <a:lvl7pPr>
              <a:defRPr lang="en-US">
                <a:solidFill>
                  <a:schemeClr val="tx2"/>
                </a:solidFill>
              </a:defRPr>
            </a:lvl7pPr>
            <a:lvl8pPr>
              <a:defRPr lang="en-US">
                <a:solidFill>
                  <a:schemeClr val="tx2"/>
                </a:solidFill>
              </a:defRPr>
            </a:lvl8pPr>
            <a:lvl9pPr>
              <a:defRPr lang="en-US">
                <a:solidFill>
                  <a:schemeClr val="tx2"/>
                </a:solidFill>
              </a:defRPr>
            </a:lvl9pPr>
          </a:lstStyle>
          <a:p>
            <a:pPr algn="r">
              <a:defRPr lang="en-US" cap="all"/>
            </a:pPr>
            <a:r>
              <a:rPr lang="en-US" sz="8000" cap="all">
                <a:effectLst/>
              </a:rPr>
              <a:t>“</a:t>
            </a:r>
          </a:p>
        </p:txBody>
      </p:sp>
      <p:sp>
        <p:nvSpPr>
          <p:cNvPr id="5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86sw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bBgAAwAMAANtAAACgFAAAEAAAACYAAAAIAAAAAaAAAAAAAAA="/>
              </a:ext>
            </a:extLst>
          </p:cNvSpPr>
          <p:nvPr>
            <p:ph type="title"/>
          </p:nvPr>
        </p:nvSpPr>
        <p:spPr>
          <a:xfrm>
            <a:off x="992505" y="609600"/>
            <a:ext cx="9550400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200" b="0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6" name="Text Placeholder 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Fp0n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6BcAAJFCAABgHQAAEAAAACYAAAAIAAAAvaAAAAAAAAA="/>
              </a:ext>
            </a:extLst>
          </p:cNvSpPr>
          <p:nvPr>
            <p:ph idx="13"/>
          </p:nvPr>
        </p:nvSpPr>
        <p:spPr>
          <a:xfrm>
            <a:off x="685800" y="3886200"/>
            <a:ext cx="10135235" cy="8890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>
              <a:spcBef>
                <a:spcPts val="0"/>
              </a:spcBef>
              <a:buNone/>
              <a:defRPr lang="en-US" sz="2400" b="0">
                <a:solidFill>
                  <a:schemeClr val="tx1"/>
                </a:solidFill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7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LWTjO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YB0AAJFCAACgIwAAEAAAACYAAAAIAAAAgaAAAAAAAAA="/>
              </a:ext>
            </a:extLst>
          </p:cNvSpPr>
          <p:nvPr>
            <p:ph idx="1"/>
          </p:nvPr>
        </p:nvSpPr>
        <p:spPr>
          <a:xfrm>
            <a:off x="685800" y="4775200"/>
            <a:ext cx="10135235" cy="1016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1800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lHAE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67B8-F6D2-4E91-9CA3-00C429ED6A55}" type="datetime1">
              <a:t>7/23/2019</a:t>
            </a:fld>
            <a:endParaRPr/>
          </a:p>
        </p:txBody>
      </p:sp>
      <p:sp>
        <p:nvSpPr>
          <p:cNvPr id="9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lJW3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10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AOJq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0E9D-D3D2-4EF8-9CA3-25AD40ED6A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ue or False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mQnH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ItCAACgFAAAEAAAACYAAAAIAAAAPaAAAAAAAAA="/>
              </a:ext>
            </a:extLst>
          </p:cNvSpPr>
          <p:nvPr>
            <p:ph type="title"/>
          </p:nvPr>
        </p:nvSpPr>
        <p:spPr>
          <a:xfrm>
            <a:off x="685800" y="609600"/>
            <a:ext cx="10131425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n-US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>
              <a:defRPr lang="en-US" cap="all"/>
            </a:pPr>
            <a:r>
              <a:t>Click to edit Master title style</a:t>
            </a:r>
          </a:p>
        </p:txBody>
      </p:sp>
      <p:sp>
        <p:nvSpPr>
          <p:cNvPr id="4" name="Text Placeholder 9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UJEo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kBUAAItCAAC4GgAAEAAAACYAAAAIAAAAvaAAAAAAAAA="/>
              </a:ext>
            </a:extLst>
          </p:cNvSpPr>
          <p:nvPr>
            <p:ph idx="13"/>
          </p:nvPr>
        </p:nvSpPr>
        <p:spPr>
          <a:xfrm>
            <a:off x="685800" y="3505200"/>
            <a:ext cx="10131425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>
              <a:spcBef>
                <a:spcPts val="0"/>
              </a:spcBef>
              <a:buNone/>
              <a:defRPr lang="en-US" sz="2800" b="0">
                <a:solidFill>
                  <a:schemeClr val="tx1"/>
                </a:solidFill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CeW9S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ItCAACgIwAAEAAAACYAAAAIAAAAgaAAAAAAAAA="/>
              </a:ext>
            </a:extLst>
          </p:cNvSpPr>
          <p:nvPr>
            <p:ph idx="1"/>
          </p:nvPr>
        </p:nvSpPr>
        <p:spPr>
          <a:xfrm>
            <a:off x="685800" y="4343400"/>
            <a:ext cx="10131425" cy="1447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1800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RJBE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453F-71D2-4EB3-9CA3-87E60BED6AD2}" type="datetime1">
              <a:t>7/23/2019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LJkDt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a6eV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07A7-E9D2-4EF1-9CA3-1FA449ED6A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BxGxr3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Q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OjQ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LQ0AAItCAACgIwAAEAAAACYAAAAIAAAAg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8H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4D80-CED2-4EBB-9CA3-38EE03ED6A6D}" type="datetime1">
              <a:t>7/23/2019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IHZF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ENSz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554E-00D2-4EA3-9CA3-F6F61BED6AA3}" type="slidenum">
              <a:t>‹#›</a:t>
            </a:fld>
            <a:endParaRPr/>
          </a:p>
        </p:txBody>
      </p:sp>
      <p:sp>
        <p:nvSpPr>
          <p:cNvPr id="7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qGgc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ItCAAC1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cap="all"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B5JWK1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Vertical 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Q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Bkf6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ENQAAwAMAAItCAACgIwAAEAAAACYAAAAIAAAAAwAAAAAAAAA="/>
              </a:ext>
            </a:extLst>
          </p:cNvSpPr>
          <p:nvPr>
            <p:ph type="title"/>
          </p:nvPr>
        </p:nvSpPr>
        <p:spPr>
          <a:xfrm>
            <a:off x="8658860" y="609600"/>
            <a:ext cx="2158365" cy="518160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4" name="Vertical 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Q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IYAG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GY0AACgIwAAEAAAACYAAAAIAAAAgwAAAAAAAAA="/>
              </a:ext>
            </a:extLst>
          </p:cNvSpPr>
          <p:nvPr>
            <p:ph idx="1"/>
          </p:nvPr>
        </p:nvSpPr>
        <p:spPr>
          <a:xfrm>
            <a:off x="685800" y="609600"/>
            <a:ext cx="7832090" cy="518160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EteO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2B93-DDD2-4EDD-9CA3-2B8865ED6A7E}" type="datetime1">
              <a:t>7/23/2019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GGjz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0qqK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2E51-1FD2-4ED8-9CA3-E98D60ED6AB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D7BBQAAAAEAAAAAAAAAAAAAAAAAAAAAAAAAAAAAAAAAAAAAAAAAAP///wJ/f38AGCds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kTm3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ItCAAC1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4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MaQJB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LQ0AAItCAACg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+reh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10B7-F9D2-4EE6-9CA3-0FB35EED6A5A}" type="datetime1">
              <a:t>7/23/2019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LiL8X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EhbAC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5A7B-35D2-4EAC-9CA3-C3F914ED6A9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Lpvnf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hQAAItCAABjHQAAEAAAACYAAAAIAAAAgYAAAAAAAAA="/>
              </a:ext>
            </a:extLst>
          </p:cNvSpPr>
          <p:nvPr>
            <p:ph type="title"/>
          </p:nvPr>
        </p:nvSpPr>
        <p:spPr>
          <a:xfrm>
            <a:off x="685800" y="3308350"/>
            <a:ext cx="10131425" cy="14687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0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Hbpy6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Yx0AAItCAACuIgAAEAAAACYAAAAIAAAAgaAAAAAAAAA="/>
              </a:ext>
            </a:extLst>
          </p:cNvSpPr>
          <p:nvPr>
            <p:ph idx="1"/>
          </p:nvPr>
        </p:nvSpPr>
        <p:spPr>
          <a:xfrm>
            <a:off x="685800" y="4777105"/>
            <a:ext cx="10131425" cy="8604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2000" cap="all">
                <a:solidFill>
                  <a:schemeClr val="tx1"/>
                </a:solidFill>
              </a:defRPr>
            </a:lvl1pPr>
            <a:lvl2pPr marL="457200" indent="0">
              <a:buNone/>
              <a:defRPr lang="en-US" sz="1800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>
                <a:solidFill>
                  <a:srgbClr val="FFFFFF"/>
                </a:solidFill>
              </a:defRPr>
            </a:lvl9pPr>
          </a:lstStyle>
          <a:p>
            <a:pPr>
              <a:defRPr lang="en-US" cap="all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ElcQb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23F5-BBD2-4ED5-9CA3-4D806DED6A18}" type="datetime1">
              <a:t>7/23/2019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sGcZ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EKme4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147E-30D2-4EE2-9CA3-C6B75AED6A9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D7BBQAAAAEAAAAAAAAAAAAAAAAAAAAAAAAAAAAAAAAAAAAAAAAAAP///wJ/f38AGCds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kkmR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ItCAAC1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4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KOSCp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LQ0AAPMiAACgIwAAEAAAACYAAAAIAAAAASAAAAAAAAA="/>
              </a:ext>
            </a:extLst>
          </p:cNvSpPr>
          <p:nvPr>
            <p:ph idx="1"/>
          </p:nvPr>
        </p:nvSpPr>
        <p:spPr>
          <a:xfrm>
            <a:off x="685800" y="2141855"/>
            <a:ext cx="4995545" cy="36493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EeoX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IwAALQ0AAItCAACgIwAAEAAAACYAAAAIAAAAASAAAAAAAAA="/>
              </a:ext>
            </a:extLst>
          </p:cNvSpPr>
          <p:nvPr>
            <p:ph idx="2"/>
          </p:nvPr>
        </p:nvSpPr>
        <p:spPr>
          <a:xfrm>
            <a:off x="5821680" y="2141855"/>
            <a:ext cx="4995545" cy="36493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SNKH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3353-1DD2-4EC5-9CA3-EB907DED6ABE}" type="datetime1">
              <a:t>7/23/2019</a:t>
            </a:fld>
            <a:endParaRPr/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Vi+Q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LgLa0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0EB3-FDD2-4EF8-9CA3-0BAD40ED6A5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KkqfV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ItCAAC1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XT8b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9BQAApQ0AAPUiAAAxEQAAEAAAACYAAAAIAAAAgaAAAAAAAAA="/>
              </a:ext>
            </a:extLst>
          </p:cNvSpPr>
          <p:nvPr>
            <p:ph idx="1"/>
          </p:nvPr>
        </p:nvSpPr>
        <p:spPr>
          <a:xfrm>
            <a:off x="973455" y="2218055"/>
            <a:ext cx="470916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Kc9WC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qBEAAPUiAACgIwAAEAAAACYAAAAIAAAAgSAAAAAAAAA="/>
              </a:ext>
            </a:extLst>
          </p:cNvSpPr>
          <p:nvPr>
            <p:ph idx="2"/>
          </p:nvPr>
        </p:nvSpPr>
        <p:spPr>
          <a:xfrm>
            <a:off x="685800" y="2870200"/>
            <a:ext cx="4996815" cy="2921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538q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AJQAAsw0AAI5CAAA+EQAAEAAAACYAAAAIAAAAgaAAAAAAAAA="/>
              </a:ext>
            </a:extLst>
          </p:cNvSpPr>
          <p:nvPr>
            <p:ph idx="3"/>
          </p:nvPr>
        </p:nvSpPr>
        <p:spPr>
          <a:xfrm>
            <a:off x="6096000" y="2226945"/>
            <a:ext cx="472313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O/xh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IwAAqBEAAI5CAACgIwAAEAAAACYAAAAIAAAAgSAAAAAAAAA="/>
              </a:ext>
            </a:extLst>
          </p:cNvSpPr>
          <p:nvPr>
            <p:ph idx="4"/>
          </p:nvPr>
        </p:nvSpPr>
        <p:spPr>
          <a:xfrm>
            <a:off x="5823585" y="2870200"/>
            <a:ext cx="4995545" cy="2921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mhaZ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18D9-97D2-4EEE-9CA3-61BB56ED6A34}" type="datetime1">
              <a:t>7/23/2019</a:t>
            </a:fld>
            <a:endParaRPr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mJF7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JcC9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58CA-84D2-4EAE-9CA3-72FB16ED6A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KYT22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ItCAAC1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4" name="Date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1rUj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38F6-B8D2-4ECE-9CA3-4E9B76ED6A1B}" type="datetime1">
              <a:t>7/23/2019</a:t>
            </a:fld>
            <a:endParaRPr/>
          </a:p>
        </p:txBody>
      </p:sp>
      <p:sp>
        <p:nvSpPr>
          <p:cNvPr id="5" name="Foot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KQGXk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cacZ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7FBD-F3D2-4E89-9CA3-05DC31ED6A5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Date 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/FfA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2BC7-89D2-4EDD-9CA3-7F8865ED6A2A}" type="datetime1">
              <a:t>7/23/2019</a:t>
            </a:fld>
            <a:endParaRPr/>
          </a:p>
        </p:txBody>
      </p:sp>
      <p:sp>
        <p:nvSpPr>
          <p:cNvPr id="4" name="Footer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UUIL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5" name="Slide Number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HJb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3F0B-45D2-4EC9-9CA3-B39C71ED6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6WdK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wwAAN0aAAAzFQAAEAAAACYAAAAIAAAAgaAAAAAAAAA="/>
              </a:ext>
            </a:extLst>
          </p:cNvSpPr>
          <p:nvPr>
            <p:ph type="title"/>
          </p:nvPr>
        </p:nvSpPr>
        <p:spPr>
          <a:xfrm>
            <a:off x="685800" y="2074545"/>
            <a:ext cx="3681095" cy="1371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4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oAlu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wAMAAItCAACgIwAAEAAAACYAAAAIAAAAASAAAAAAAAA="/>
              </a:ext>
            </a:extLst>
          </p:cNvSpPr>
          <p:nvPr>
            <p:ph idx="1"/>
          </p:nvPr>
        </p:nvSpPr>
        <p:spPr>
          <a:xfrm>
            <a:off x="4648200" y="609600"/>
            <a:ext cx="6169025" cy="518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DqCy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xUAAN0aAABzIAAAEAAAACYAAAAIAAAAgaAAAAAAAAA="/>
              </a:ext>
            </a:extLst>
          </p:cNvSpPr>
          <p:nvPr>
            <p:ph idx="2"/>
          </p:nvPr>
        </p:nvSpPr>
        <p:spPr>
          <a:xfrm>
            <a:off x="685800" y="3446145"/>
            <a:ext cx="3681095" cy="1828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OFbms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4AA6-E8D2-4EBC-9CA3-1EE904ED6A4B}" type="datetime1">
              <a:t>7/23/2019</a:t>
            </a:fld>
            <a:endParaRPr/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DSQA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J2qB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73F8-B6D2-4E85-9CA3-40D03DED6A1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MgIU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2AkAACQqAABIEgAAEAAAACYAAAAIAAAAgaAAAAAAAAA="/>
              </a:ext>
            </a:extLst>
          </p:cNvSpPr>
          <p:nvPr>
            <p:ph type="title"/>
          </p:nvPr>
        </p:nvSpPr>
        <p:spPr>
          <a:xfrm>
            <a:off x="685800" y="1600200"/>
            <a:ext cx="6164580" cy="1371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8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QAAAC0AAAAAkAAAAEgAAACQAAAASAAAAAAAAAAAAAAAAAAAAAEAAABQAAAAJ6CJsOHptT8AAAAAAADwv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BAAAAAAAAAP///wBQAAAAAgAAACMAAAAjAAAAIwAAAB4AAAAAAAAAZAAAAGQAAAAAAAAAZAAAAGQAAAAVAAAAYAAAAAAAAAAAAAAADwAAACADAAAAAAAAAAAAAAEAAACgMgAAVgcAAKr4//8BAAAAf39/AAEAAABkAAAAAAAAABQAAABAHwAAAAAAACYAAAAAAAAAwOD//wAAAAAmAAAAZAAAABYAAABMAAAAAQAAAAAAAAAAAAAAAAAAAAEAAAAAAAAAOQAAAAAAAAAAAAAAZAAAAGQAAAAAAAAAy8vLADkAAAAAAAAAAAAAAGQAAABkAAAAAAAAABcAAAAUAAAAAAAAAAAAAAD/fwAA/38AAAAAAAAJAAAABAAAADIt5IsMAAAAEAAAAAAAAAAAAAAAAAAAAAAAAAAeAAAAaAAAAAAAAAAAAAAAAAAAAAAAAAAAAAAAECcAABAnAAAAAAAAAAAAAAAAAAAAAAAAAAAAAAAAAAAAAAAAAAAAAJABAAAAAAAAwMD/AAAAAAAAAAAAAAAAAAAAAABkAAAAAAAAAH9/fwAKAAAAHwAAAFQAAAAAAAAFAAAAAQAAAAAAAAAAAAAAAAAAAAAAAAAAAAAAAAAAAAAAAAAA////AH9/fwAAAAAAy8vLAMDA/wB/f38AAAAAAAAAAAAAAAAAAAAAAAAAAAAhAAAAGAAAABQAAABcLgAAoAUAAItCAADAIQAAEAAAACYAAAAIAAAAgaEAAID/4QE="/>
              </a:ext>
            </a:extLst>
          </p:cNvSpPr>
          <p:nvPr>
            <p:ph type="pic" idx="1"/>
          </p:nvPr>
        </p:nvSpPr>
        <p:spPr>
          <a:xfrm>
            <a:off x="7536180" y="914400"/>
            <a:ext cx="3281045" cy="4572000"/>
          </a:xfrm>
          <a:prstGeom prst="roundRect">
            <a:avLst>
              <a:gd name="adj" fmla="val 4280"/>
            </a:avLst>
          </a:prstGeom>
          <a:ln w="50800" cap="flat" cmpd="dbl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254000" algn="tl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/>
            </a:lvl1pPr>
            <a:lvl2pPr marL="457200" indent="0">
              <a:buNone/>
              <a:defRPr lang="en-US" sz="1600"/>
            </a:lvl2pPr>
            <a:lvl3pPr marL="914400" indent="0">
              <a:buNone/>
              <a:defRPr lang="en-US" sz="1600"/>
            </a:lvl3pPr>
            <a:lvl4pPr marL="1371600" indent="0">
              <a:buNone/>
              <a:defRPr lang="en-US" sz="1600"/>
            </a:lvl4pPr>
            <a:lvl5pPr marL="1828800" indent="0">
              <a:buNone/>
              <a:defRPr lang="en-US" sz="1600"/>
            </a:lvl5pPr>
            <a:lvl6pPr marL="2286000" indent="0">
              <a:buNone/>
              <a:defRPr lang="en-US" sz="1600"/>
            </a:lvl6pPr>
            <a:lvl7pPr marL="2743200" indent="0">
              <a:buNone/>
              <a:defRPr lang="en-US" sz="1600"/>
            </a:lvl7pPr>
            <a:lvl8pPr marL="3200400" indent="0">
              <a:buNone/>
              <a:defRPr lang="en-US" sz="1600"/>
            </a:lvl8pPr>
            <a:lvl9pPr marL="3657600" indent="0">
              <a:buNone/>
              <a:defRPr lang="en-US" sz="1600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CdetZ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SBIAACQqAACIHQAAEAAAACYAAAAIAAAAgaAAAAAAAAA="/>
              </a:ext>
            </a:extLst>
          </p:cNvSpPr>
          <p:nvPr>
            <p:ph idx="2"/>
          </p:nvPr>
        </p:nvSpPr>
        <p:spPr>
          <a:xfrm>
            <a:off x="685800" y="2971800"/>
            <a:ext cx="6164580" cy="1828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8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sTPo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NAAAHSQAAK8+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1B6544-0AD2-4E93-9CA3-FCC62BED6AA9}" type="datetime1">
              <a:t>7/23/2019</a:t>
            </a:fld>
            <a:endParaRPr/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qQR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SQAAF80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laZ8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PwAAHSQAAItC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1B6156-18D2-4E97-9CA3-EEC22FED6AB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6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wAMAAItCAAC1DAAAEAAAACYAAAAIAAAAvy8AAADgwQE="/>
              </a:ext>
            </a:extLst>
          </p:cNvSpPr>
          <p:nvPr>
            <p:ph type="title"/>
          </p:nvPr>
        </p:nvSpPr>
        <p:spPr>
          <a:xfrm>
            <a:off x="685800" y="609600"/>
            <a:ext cx="10131425" cy="1456055"/>
          </a:xfrm>
          <a:prstGeom prst="rect">
            <a:avLst/>
          </a:prstGeom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LQ0AAItCAACgIwAAEAAAACYAAAAIAAAAvy8AAADgwQE="/>
              </a:ext>
            </a:extLst>
          </p:cNvSpPr>
          <p:nvPr>
            <p:ph type="body" idx="1"/>
          </p:nvPr>
        </p:nvSpPr>
        <p:spPr>
          <a:xfrm>
            <a:off x="685800" y="2141855"/>
            <a:ext cx="10131425" cy="3649345"/>
          </a:xfrm>
          <a:prstGeom prst="rect">
            <a:avLst/>
          </a:prstGeom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XNAAAHSQAAK8+AABwJgAAEAAAACYAAAAIAAAAv48AAADgwQE="/>
              </a:ext>
            </a:extLst>
          </p:cNvSpPr>
          <p:nvPr>
            <p:ph type="dt" sz="half" idx="2"/>
          </p:nvPr>
        </p:nvSpPr>
        <p:spPr>
          <a:xfrm>
            <a:off x="8589645" y="5870575"/>
            <a:ext cx="1600200" cy="377825"/>
          </a:xfrm>
          <a:prstGeom prst="rect">
            <a:avLst/>
          </a:prstGeom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00" b="0" i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1B29E6-A8D2-4EDF-9CA3-5E8A67ED6A0B}" type="datetime1">
              <a:t>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HSQAAF80AABwJgAAEAAAACYAAAAIAAAAv48AAADgwQE="/>
              </a:ext>
            </a:extLst>
          </p:cNvSpPr>
          <p:nvPr>
            <p:ph type="ftr" sz="quarter" idx="3"/>
          </p:nvPr>
        </p:nvSpPr>
        <p:spPr>
          <a:xfrm>
            <a:off x="685800" y="5870575"/>
            <a:ext cx="7827645" cy="377825"/>
          </a:xfrm>
          <a:prstGeom prst="rect">
            <a:avLst/>
          </a:prstGeom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000" b="0" i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nPwAAHSQAAItCAABwJgAAEAAAACYAAAAIAAAAv48AAADgwQE="/>
              </a:ext>
            </a:extLst>
          </p:cNvSpPr>
          <p:nvPr>
            <p:ph type="sldNum" sz="quarter" idx="4"/>
          </p:nvPr>
        </p:nvSpPr>
        <p:spPr>
          <a:xfrm>
            <a:off x="10266045" y="5870575"/>
            <a:ext cx="551180" cy="377825"/>
          </a:xfrm>
          <a:prstGeom prst="rect">
            <a:avLst/>
          </a:prstGeom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00" b="0" i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1B3717-59D2-4EC1-9CA3-AF9479ED6AFA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" cap="all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100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1000"/>
        </a:spcAft>
        <a:buClrTx/>
        <a:buSzTx/>
        <a:buFont typeface="Arial" pitchFamily="2" charset="0"/>
        <a:buChar char="•"/>
        <a:tabLst/>
        <a:defRPr lang="en-US" sz="16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200150" marR="0" indent="-285750" algn="l" defTabSz="457200">
        <a:lnSpc>
          <a:spcPct val="100000"/>
        </a:lnSpc>
        <a:spcBef>
          <a:spcPts val="0"/>
        </a:spcBef>
        <a:spcAft>
          <a:spcPts val="1000"/>
        </a:spcAft>
        <a:buClrTx/>
        <a:buSzTx/>
        <a:buFont typeface="Arial" pitchFamily="2" charset="0"/>
        <a:buChar char="•"/>
        <a:tabLst/>
        <a:defRPr lang="en-US" sz="1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543050" marR="0" indent="-171450" algn="l" defTabSz="457200">
        <a:lnSpc>
          <a:spcPct val="100000"/>
        </a:lnSpc>
        <a:spcBef>
          <a:spcPts val="0"/>
        </a:spcBef>
        <a:spcAft>
          <a:spcPts val="1000"/>
        </a:spcAft>
        <a:buClrTx/>
        <a:buSzTx/>
        <a:buFont typeface="Arial" pitchFamily="2" charset="0"/>
        <a:buChar char="•"/>
        <a:tabLst/>
        <a:defRPr lang="en-US" sz="1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00250" marR="0" indent="-171450" algn="l" defTabSz="457200">
        <a:lnSpc>
          <a:spcPct val="100000"/>
        </a:lnSpc>
        <a:spcBef>
          <a:spcPts val="0"/>
        </a:spcBef>
        <a:spcAft>
          <a:spcPts val="1000"/>
        </a:spcAft>
        <a:buClrTx/>
        <a:buSzTx/>
        <a:buFont typeface="Arial" pitchFamily="2" charset="0"/>
        <a:buChar char="•"/>
        <a:tabLst/>
        <a:defRPr lang="en-US" sz="1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CB8jM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DiHAAApwgAAIVHAADFDgAAAAAAACYAAAAIAAAAASAAAAAAAAA="/>
              </a:ext>
            </a:extLst>
          </p:cNvSpPr>
          <p:nvPr>
            <p:ph type="ctrTitle"/>
          </p:nvPr>
        </p:nvSpPr>
        <p:spPr>
          <a:xfrm>
            <a:off x="4695190" y="1406525"/>
            <a:ext cx="6931025" cy="99441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en-US" cap="all"/>
            </a:pPr>
            <a:r>
              <a:rPr lang="en-US" sz="4400" cap="all"/>
              <a:t>PredictIOn  of diabetes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MVgt4U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CEEwAARhkAAL4qAADKHwAAEAAAACYAAAAIAAAAASAAAAAAAAA="/>
              </a:ext>
            </a:extLst>
          </p:cNvSpPr>
          <p:nvPr>
            <p:ph type="subTitle" idx="1"/>
          </p:nvPr>
        </p:nvSpPr>
        <p:spPr>
          <a:xfrm>
            <a:off x="3172460" y="4108450"/>
            <a:ext cx="3775710" cy="10591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spcAft>
                <a:spcPts val="920"/>
              </a:spcAft>
              <a:defRPr lang="en-US" sz="1655" cap="all"/>
            </a:pPr>
            <a:r>
              <a:rPr lang="en-US" sz="1840" cap="all"/>
              <a:t>Project Mentor</a:t>
            </a:r>
            <a:r>
              <a:rPr lang="en-US" sz="1840" b="1" cap="all"/>
              <a:t> :</a:t>
            </a:r>
            <a:endParaRPr lang="en-US" sz="1840" cap="all"/>
          </a:p>
          <a:p>
            <a:pPr algn="l">
              <a:spcAft>
                <a:spcPts val="920"/>
              </a:spcAft>
              <a:defRPr lang="en-US" sz="1655" cap="all"/>
            </a:pPr>
            <a:r>
              <a:rPr lang="en-US" sz="1840" b="1" cap="all"/>
              <a:t>      Prof. </a:t>
            </a:r>
            <a:r>
              <a:rPr lang="en-US" sz="2025" b="1" cap="all"/>
              <a:t>Arnab Chakraborty</a:t>
            </a:r>
            <a:endParaRPr lang="en-US" sz="1840" cap="all"/>
          </a:p>
        </p:txBody>
      </p:sp>
      <p:sp>
        <p:nvSpPr>
          <p:cNvPr id="4" name="TextBox 3"/>
          <p:cNvSpPr>
            <a:extLst>
              <a:ext uri="smNativeData">
                <pr:smNativeData xmlns="" xmlns:p14="http://schemas.microsoft.com/office/powerpoint/2010/main" xmlns:pr="smNativeData" val="SMDATA_13_6gQxZBMAAAAlAAAAZAAAAE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CxiNQMAAAAEAAAAAAAAAAAAAAAAAAAAAAAAAAeAAAAaAAAAAAAAAAAAAAAAAAAAAAAAAAAAAAAECcAABAnAAAAAAAAAAAAAAAAAAAAAAAAAAAAAAAAAAAAAAAAAAAAABQAAAAAAAAAwMD/AAAAAABkAAAAMgAAAAAAAABkAAAAAAAAAH9/fwAKAAAAHwAAAFQAAACsPsEFAAAAAQAAAAAAAAAAAAAAAAAAAAAAAAAAAAAAAAAAAAAAAAAAAAAAAH9/fwAYJ2wDzMzMAMDA/wB/f38AAAAAAAAAAAAAAAAAAAAAAAAAAAAhAAAAGAAAABQAAABfMgAAUBkAAJdHAAAQJgAAACAAACYAAAAIAAAA//////////8="/>
              </a:ext>
            </a:extLst>
          </p:cNvSpPr>
          <p:nvPr/>
        </p:nvSpPr>
        <p:spPr>
          <a:xfrm>
            <a:off x="8188325" y="4114800"/>
            <a:ext cx="3449320" cy="2072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sz="2000" noProof="1"/>
              <a:t>Team Members :</a:t>
            </a:r>
          </a:p>
          <a:p>
            <a:pPr marL="342900" indent="-342900">
              <a:buFont typeface="Arial" pitchFamily="2" charset="0"/>
              <a:buChar char="•"/>
              <a:defRPr sz="2200" b="1" noProof="1"/>
            </a:pPr>
            <a:r>
              <a:t>Subhajit Ghatak</a:t>
            </a:r>
          </a:p>
          <a:p>
            <a:pPr marL="342900" indent="-342900">
              <a:buFont typeface="Arial" pitchFamily="2" charset="0"/>
              <a:buChar char="•"/>
              <a:defRPr lang="en-US"/>
            </a:pPr>
            <a:r>
              <a:rPr sz="2200" b="1" noProof="1"/>
              <a:t>Saurabh Thakur</a:t>
            </a:r>
          </a:p>
          <a:p>
            <a:pPr marL="342900" indent="-342900">
              <a:buFont typeface="Arial" pitchFamily="2" charset="0"/>
              <a:buChar char="•"/>
              <a:defRPr sz="2200" b="1" noProof="1"/>
            </a:pPr>
            <a:r>
              <a:t>Ashish Dungdung</a:t>
            </a:r>
          </a:p>
          <a:p>
            <a:pPr marL="342900" indent="-342900">
              <a:buFont typeface="Arial" pitchFamily="2" charset="0"/>
              <a:buChar char="•"/>
              <a:defRPr sz="2200" b="1" noProof="1"/>
            </a:pPr>
            <a:r>
              <a:t>Charanjit Singh</a:t>
            </a:r>
          </a:p>
          <a:p>
            <a:pPr marL="342900" indent="-342900">
              <a:buFont typeface="Arial" pitchFamily="2" charset="0"/>
              <a:buChar char="•"/>
              <a:defRPr sz="2200" b="1" noProof="1"/>
            </a:pPr>
            <a:r>
              <a:t>Smriti Sengupta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kAAAAFAAAA/////wEAAAAKAAAAAAAAAAAAAAAAAAAAAAAAAAkAAAAAAAAAAQAAAAoAAAAAAAAAAAAAAAAAAAAAAAAADQAAAAEAAAABAAAACgAAAAAAAAAAAAAAAAAAAAAAAAARAAAAAAAAAAEAAAAKAAAAAAAAAAAAAAAAAAAAAAAAABUAAAABAAAAAQAAAAoAAAAAAAAAAAAAAAAAAAAAAAAAGQAAAAIAAAABAAAACgAAAAAAAAAAAAAAAAAAAAAAAAAdAAAAAwAAAAEAAAAKAAAAAAAAAAAAAAAAAAAAAAAAACEAAAAEAAAAAQAAAAoAAAAAAAAAAAAAAAAAAAAAAAAAJQAAAAUAAAABAAAACgAAAAAAAAAAAAAAAAAAAAAAAAA="/>
      </p:ext>
    </p:ext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B5BAAAVwAAAHg7AABNCQAAEAAAACYAAAAIAAAAASAAAAAAAAA="/>
              </a:ext>
            </a:extLst>
          </p:cNvSpPr>
          <p:nvPr>
            <p:ph type="title"/>
          </p:nvPr>
        </p:nvSpPr>
        <p:spPr>
          <a:xfrm>
            <a:off x="727075" y="55245"/>
            <a:ext cx="8940165" cy="14566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lang="en-US" cap="all"/>
            </a:pPr>
            <a:r>
              <a:rPr lang="en-US" sz="3800" cap="all"/>
              <a:t>Naive Bayes</a:t>
            </a:r>
          </a:p>
        </p:txBody>
      </p:sp>
      <p:sp>
        <p:nvSpPr>
          <p:cNvPr id="4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B5BAAAQgkAANEgAAC5HAAAEAAAACYAAAAIAAAAASAAAAAAAAA="/>
              </a:ext>
            </a:extLst>
          </p:cNvSpPr>
          <p:nvPr>
            <p:ph type="body" idx="1"/>
          </p:nvPr>
        </p:nvSpPr>
        <p:spPr>
          <a:xfrm>
            <a:off x="727075" y="1504950"/>
            <a:ext cx="4607560" cy="316420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Aft>
                <a:spcPts val="920"/>
              </a:spcAft>
              <a:buNone/>
              <a:defRPr lang="en-US" sz="1655"/>
            </a:pPr>
            <a:r>
              <a:rPr lang="en-US" sz="2025" b="1" dirty="0"/>
              <a:t>Principle of Naive Bayes Classifier </a:t>
            </a:r>
            <a:r>
              <a:rPr lang="en-US" sz="2025" b="1" dirty="0" smtClean="0"/>
              <a:t>:</a:t>
            </a:r>
            <a:endParaRPr lang="en-US" sz="2025" dirty="0" smtClean="0"/>
          </a:p>
          <a:p>
            <a:pPr algn="just">
              <a:lnSpc>
                <a:spcPct val="90000"/>
              </a:lnSpc>
              <a:spcAft>
                <a:spcPts val="920"/>
              </a:spcAft>
              <a:buNone/>
              <a:defRPr lang="en-US" sz="1655"/>
            </a:pPr>
            <a:r>
              <a:rPr lang="en-US" sz="1840" dirty="0" smtClean="0"/>
              <a:t>      A Naive Bayes classifier is a probabilistic machine learning model that’s used for classification task. The crux of the classifier is based on the Bayes theorem.</a:t>
            </a:r>
          </a:p>
          <a:p>
            <a:pPr>
              <a:lnSpc>
                <a:spcPct val="90000"/>
              </a:lnSpc>
              <a:spcAft>
                <a:spcPts val="920"/>
              </a:spcAft>
              <a:buNone/>
              <a:defRPr lang="en-US" sz="1655"/>
            </a:pPr>
            <a:endParaRPr lang="en-US" sz="2025" b="1" dirty="0" smtClean="0"/>
          </a:p>
          <a:p>
            <a:pPr marL="0" indent="0">
              <a:lnSpc>
                <a:spcPct val="90000"/>
              </a:lnSpc>
              <a:spcAft>
                <a:spcPts val="920"/>
              </a:spcAft>
              <a:buNone/>
              <a:defRPr lang="en-US" sz="1655"/>
            </a:pPr>
            <a:r>
              <a:rPr lang="en-US" sz="2025" b="1" dirty="0" smtClean="0"/>
              <a:t>Bayes </a:t>
            </a:r>
            <a:r>
              <a:rPr lang="en-US" sz="2025" b="1" dirty="0"/>
              <a:t>Theorem:</a:t>
            </a:r>
          </a:p>
          <a:p>
            <a:pPr marL="0" indent="0" algn="just">
              <a:lnSpc>
                <a:spcPct val="90000"/>
              </a:lnSpc>
              <a:spcAft>
                <a:spcPts val="920"/>
              </a:spcAft>
              <a:buNone/>
              <a:defRPr lang="en-US" sz="1655"/>
            </a:pPr>
            <a:r>
              <a:rPr lang="en-US" sz="1930" dirty="0"/>
              <a:t>To find the probability of </a:t>
            </a:r>
            <a:r>
              <a:rPr lang="en-US" sz="1930" b="1" dirty="0"/>
              <a:t>A</a:t>
            </a:r>
            <a:r>
              <a:rPr lang="en-US" sz="1930" dirty="0"/>
              <a:t> happening, given that </a:t>
            </a:r>
            <a:r>
              <a:rPr lang="en-US" sz="1930" b="1" dirty="0"/>
              <a:t>B</a:t>
            </a:r>
            <a:r>
              <a:rPr lang="en-US" sz="1930" dirty="0"/>
              <a:t> has occurred.</a:t>
            </a:r>
          </a:p>
        </p:txBody>
      </p:sp>
      <p:pic>
        <p:nvPicPr>
          <p:cNvPr id="5" name="Picture 5"/>
          <p:cNvPicPr>
            <a:picLocks noGrp="1" noChangeAspect="1" noChangeArrowheads="1"/>
            <a:extLst>
              <a:ext uri="smNativeData">
                <pr:smNativeData xmlns="" xmlns:p14="http://schemas.microsoft.com/office/powerpoint/2010/main" xmlns:pr="smNativeData" val="SMDATA_15_6gQxZBMAAAAlAAAAEQAAAC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rc7AiDAAAABAAAAAAAAAAAAAAAAAAAAAAAAAAHgAAAGgAAAAAAAAAAAAAAAAAAAAAAAAAAAAAABAnAAAQJwAAAAAAAAAAAAAAAAAAAAAAAAAAAAAAAAAAAAAAAAAAAAAUAAAAAAAAAMDA/wAAAAAAZAAAADIAAAAAAAAAZAAAAAAAAAB/f38ACgAAAB8AAABUAAAArD7BBQAAAAEAAAAAAAAAAAAAAAAAAAAAAAAAAAAAAAAAAAAAAAAAAP///wJ/f38AGCdsA8zMzADAwP8Af39/AAAAAAAAAAAAAAAAAP///wAAAAAAIQAAABgAAAAUAAAAvwQAAN4eAABvIQAAMiUAABAAAAAmAAAACAAAAAGBAAAAAAAA"/>
              </a:ext>
            </a:extLst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978217" y="4863224"/>
            <a:ext cx="5848216" cy="1290048"/>
          </a:xfrm>
          <a:prstGeom prst="rect">
            <a:avLst/>
          </a:prstGeom>
        </p:spPr>
      </p:pic>
      <p:sp>
        <p:nvSpPr>
          <p:cNvPr id="6" name="TextBox 6"/>
          <p:cNvSpPr>
            <a:extLst>
              <a:ext uri="smNativeData">
                <pr:smNativeData xmlns="" xmlns:p14="http://schemas.microsoft.com/office/powerpoint/2010/main" xmlns:pr="smNativeData" val="SMDATA_13_6gQxZBMAAAAlAAAAZAAAAE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AAAAAH9/fwAYJ2wDzMzMAMDA/wB/f38AAAAAAAAAAAAAAAAAAAAAAAAAAAAhAAAAGAAAABQAAABPJAAAkQoAAJxEAAA5FAAAECAAACYAAAAIAAAA//////////8="/>
              </a:ext>
            </a:extLst>
          </p:cNvSpPr>
          <p:nvPr/>
        </p:nvSpPr>
        <p:spPr>
          <a:xfrm>
            <a:off x="5902325" y="1717675"/>
            <a:ext cx="5250815" cy="156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000" b="1" dirty="0"/>
              <a:t>Gaussian Naive Bayes:</a:t>
            </a:r>
            <a:endParaRPr lang="en-US" sz="1900" dirty="0"/>
          </a:p>
          <a:p>
            <a:pPr algn="just">
              <a:defRPr lang="en-US"/>
            </a:pPr>
            <a:r>
              <a:rPr lang="en-US" sz="2000" dirty="0"/>
              <a:t>Gaussian Naïve Bayes is the extension of naïve Bayes. While other functions are used to estimate data distribution, Gaussian or normal distribution is the simplest to implement as </a:t>
            </a:r>
            <a:r>
              <a:rPr lang="en-US" sz="2000" b="1" dirty="0"/>
              <a:t>you will need to calculate the mean and standard deviation for the training data</a:t>
            </a:r>
            <a:r>
              <a:rPr lang="en-US" sz="2000" dirty="0"/>
              <a:t>.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oAAAAFAAAA/////wEAAAAKAAAAAAAAAAAAAAAAAAAAAAAAAAkAAAAAAAAAAQAAAAoAAAAAAAAAAAAAAAAAAAAAAAAADQAAAAEAAAABAAAACgAAAAAAAAAAAAAAAAAAAAAAAAARAAAAAwAAAAEAAAAKAAAAAAAAAAAAAAAAAAAAAAAAABUAAAAEAAAAAQAAAAoAAAAAAAAAAAAAAAAAAAAAAAAAGQAAAP3///8BAAAACgAAAAAAAAAAAAAAAAAAAAAAAAAdAAAA/f///wEAAAAKAAAAAAAAAAAAAAAAAAAAAAAAACEAAAD/////AQAAAAoAAAAAAAAAAAAAAAAAAAAAAAAAJQAAAP////8BAAAACgAAAAAAAAAAAAAAAAAAAAAAAAApAAAA/f///wEAAAAKAAAAAAAAAAAAAAAAAAAAAAAAAA=="/>
      </p:ext>
    </p:ext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JMAAAkgEAANZGAAB2CwAAEAAAACYAAAAIAAAAASAAAAAAAAA="/>
              </a:ext>
            </a:extLst>
          </p:cNvSpPr>
          <p:nvPr>
            <p:ph type="title"/>
          </p:nvPr>
        </p:nvSpPr>
        <p:spPr>
          <a:xfrm>
            <a:off x="7808595" y="255270"/>
            <a:ext cx="3706495" cy="160782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cap="all"/>
            </a:pPr>
            <a:r>
              <a:rPr lang="en-US" sz="3800" cap="all"/>
              <a:t>Decision tree</a:t>
            </a:r>
          </a:p>
        </p:txBody>
      </p:sp>
      <p:sp>
        <p:nvSpPr>
          <p:cNvPr id="4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BxLgAAVwkAACNJAABCJwAAEAAAACYAAAAIAAAAPSAAAAAAAAA="/>
              </a:ext>
            </a:extLst>
          </p:cNvSpPr>
          <p:nvPr>
            <p:ph type="body" idx="1"/>
          </p:nvPr>
        </p:nvSpPr>
        <p:spPr>
          <a:xfrm>
            <a:off x="7549515" y="1518285"/>
            <a:ext cx="4339590" cy="48634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just">
              <a:buNone/>
              <a:defRPr lang="en-US"/>
            </a:pPr>
            <a:r>
              <a:rPr lang="en-US" sz="2000" dirty="0" smtClean="0"/>
              <a:t>	</a:t>
            </a:r>
            <a:r>
              <a:rPr lang="en-US" sz="2400" b="1" dirty="0"/>
              <a:t>A decision tree is a very specific type of probability tree that enables you to make a decision about some kind of process</a:t>
            </a:r>
            <a:r>
              <a:rPr lang="en-US" sz="2400" b="1" dirty="0" smtClean="0"/>
              <a:t>.</a:t>
            </a:r>
            <a:endParaRPr lang="en-US" sz="2000" b="1" dirty="0"/>
          </a:p>
          <a:p>
            <a:pPr algn="just">
              <a:buNone/>
              <a:defRPr lang="en-US"/>
            </a:pPr>
            <a:r>
              <a:rPr lang="en-US" sz="2000" b="1" dirty="0" smtClean="0"/>
              <a:t>	It’s </a:t>
            </a:r>
            <a:r>
              <a:rPr lang="en-US" sz="2400" b="1" dirty="0" smtClean="0"/>
              <a:t>utilized </a:t>
            </a:r>
            <a:r>
              <a:rPr lang="en-US" sz="2400" b="1" dirty="0"/>
              <a:t>for both classification and regression tasks. It has a hierarchical, tree structure, which consists of a root node, branches, internal nodes and leaf nodes.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6" t="11422" r="15966" b="13172"/>
          <a:stretch/>
        </p:blipFill>
        <p:spPr>
          <a:xfrm>
            <a:off x="592428" y="862883"/>
            <a:ext cx="6697014" cy="5237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QAAAAFAAAA/////wEAAAAKAAAAAAAAAAAAAAAAAAAAAAAAAAkAAAD9////AQAAAAoAAAAAAAAAAAAAAAAAAAAAAAAADQAAAAAAAAABAAAACgAAAAAAAAAAAAAAAAAAAAAAAAARAAAAAQAAAAEAAAAKAAAAAAAAAAAAAAAAAAAAAAAAAA=="/>
      </p:ext>
    </p:ext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oBQAAVwYAAGMhAAC1DAAAEAAAACYAAAAIAAAAASAAAAAAAAA="/>
              </a:ext>
            </a:extLst>
          </p:cNvSpPr>
          <p:nvPr>
            <p:ph type="title"/>
          </p:nvPr>
        </p:nvSpPr>
        <p:spPr>
          <a:xfrm>
            <a:off x="838200" y="1030605"/>
            <a:ext cx="4589145" cy="10350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cap="all"/>
            </a:pPr>
            <a:r>
              <a:rPr lang="en-US" sz="3800" cap="all"/>
              <a:t>Logistic regression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qCAAALQ0AAGMhAACgIwAAEAAAACYAAAAIAAAAPSAAAAAAAAA="/>
              </a:ext>
            </a:extLst>
          </p:cNvSpPr>
          <p:nvPr>
            <p:ph type="body" idx="1"/>
          </p:nvPr>
        </p:nvSpPr>
        <p:spPr>
          <a:xfrm>
            <a:off x="940158" y="2077461"/>
            <a:ext cx="4487187" cy="3975609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just">
              <a:buNone/>
              <a:defRPr lang="en-US"/>
            </a:pPr>
            <a:r>
              <a:rPr lang="en-US" sz="2000" b="1" dirty="0"/>
              <a:t>Logistic Regression</a:t>
            </a:r>
            <a:r>
              <a:rPr lang="en-US" sz="2000" dirty="0"/>
              <a:t> Logistic Regression is a Machine Learning algorithm which is used for the classification problems, it is a predictive analysis algorithm and based on the </a:t>
            </a:r>
            <a:r>
              <a:rPr lang="en-US" sz="2000" dirty="0" smtClean="0"/>
              <a:t>concept </a:t>
            </a:r>
            <a:r>
              <a:rPr lang="en-US" sz="2000" dirty="0"/>
              <a:t>of probability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  <a:defRPr lang="en-US"/>
            </a:pPr>
            <a:r>
              <a:rPr lang="en-US" sz="2000" dirty="0"/>
              <a:t>The hypothesis of logistic regression tends it to limit the cost function between 0 and 1. Therefore linear functions fail to represent it as it can have a value greater than 1 or less than 0 which is not possible as per the hypothesis of logistic regression.</a:t>
            </a:r>
          </a:p>
        </p:txBody>
      </p:sp>
      <p:pic>
        <p:nvPicPr>
          <p:cNvPr id="6" name="Picture 6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0LhwICQLw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BAAAAAAAAAP///wBQAAAAAgAAACMAAAAjAAAAIwAAAB4AAAAAAAAAZAAAAGQAAAAAAAAAZAAAAGQAAAAVAAAAYAAAAAAAAAAAAAAADwAAACADAAAAAAAAAAAAAAEAAACgMgAAVgcAAKr4//8BAAAAf39/AAEAAABkAAAAAAAAABQAAABAHwAAAAAAACYAAAAAAAAAwOD//wAAAAAmAAAAZAAAABYAAABMAAAAAQAAAAAAAAAAAAAAAAAAAAEAAAAAAAAAOQAAAAAAAAAAAAAAZAAAAGQAAAAAAAAAy8vLADkAAAAAAAAAAAAAAGQAAABkAAAAAAAAAAcAAAA4AAAAAAAAAAAAAAAAAAAA////AAAAAAAAAAAAAAAAAAAAAAAAAAAAAAAAAAAAAABkAAAAZAAAAAAAAAAjAAAABAAAAGUAAAAXAAAAFAAAAAAAAAAAAAAA/38AAP9/AAAAAAAACQAAAAQAAABN6ZExDAAAABAAAAAAAAAAAAAAAAAAAAAAAAAAHgAAAGgAAAAAAAAAAAAAAAAAAAAAAAAAAAAAABAnAAAQJwAAAAAAAAAAAAAAAAAAAAAAAAAAAAAAAAAAAAAAAAAAAACQAQAAAAAAAMDA/wAAAAAAAAAAAAAAAAAAAAAAZAAAAAAAAAB/f38ACgAAAB8AAABUAAAArD7BBQAAAAEAAAAAAAAAAAAAAAAAAAAAAAAAAAAAAAAAAAAAAAAAAP///wB/f38AAAAAAMvLywDAwP8Af39/AAAAAAAAAAAAAAAAAP///wAAAAAAIQAAABgAAAAUAAAARCUAAIYWAADRRgAAXyUAABAAAAAmAAAACAAAAP//////////"/>
              </a:ext>
            </a:extLst>
          </p:cNvPicPr>
          <p:nvPr/>
        </p:nvPicPr>
        <p:blipFill rotWithShape="1">
          <a:blip r:embed="rId2"/>
          <a:srcRect r="50000"/>
          <a:stretch/>
        </p:blipFill>
        <p:spPr>
          <a:xfrm>
            <a:off x="5632895" y="184316"/>
            <a:ext cx="3953335" cy="3499041"/>
          </a:xfrm>
          <a:prstGeom prst="roundRect">
            <a:avLst>
              <a:gd name="adj" fmla="val 6267"/>
            </a:avLst>
          </a:prstGeom>
          <a:noFill/>
          <a:ln w="50800" cap="flat" cmpd="dbl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254000" algn="tl">
              <a:srgbClr val="000000">
                <a:alpha val="43000"/>
              </a:srgbClr>
            </a:outerShdw>
          </a:effectLst>
        </p:spPr>
      </p:pic>
      <p:pic>
        <p:nvPicPr>
          <p:cNvPr id="5" name="Picture 6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0LhwICQLw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BAAAAAAAAAP///wBQAAAAAgAAACMAAAAjAAAAIwAAAB4AAAAAAAAAZAAAAGQAAAAAAAAAZAAAAGQAAAAVAAAAYAAAAAAAAAAAAAAADwAAACADAAAAAAAAAAAAAAEAAACgMgAAVgcAAKr4//8BAAAAf39/AAEAAABkAAAAAAAAABQAAABAHwAAAAAAACYAAAAAAAAAwOD//wAAAAAmAAAAZAAAABYAAABMAAAAAQAAAAAAAAAAAAAAAAAAAAEAAAAAAAAAOQAAAAAAAAAAAAAAZAAAAGQAAAAAAAAAy8vLADkAAAAAAAAAAAAAAGQAAABkAAAAAAAAAAcAAAA4AAAAAAAAAAAAAAAAAAAA////AAAAAAAAAAAAAAAAAAAAAAAAAAAAAAAAAAAAAABkAAAAZAAAAAAAAAAjAAAABAAAAGUAAAAXAAAAFAAAAAAAAAAAAAAA/38AAP9/AAAAAAAACQAAAAQAAABN6ZExDAAAABAAAAAAAAAAAAAAAAAAAAAAAAAAHgAAAGgAAAAAAAAAAAAAAAAAAAAAAAAAAAAAABAnAAAQJwAAAAAAAAAAAAAAAAAAAAAAAAAAAAAAAAAAAAAAAAAAAACQAQAAAAAAAMDA/wAAAAAAAAAAAAAAAAAAAAAAZAAAAAAAAAB/f38ACgAAAB8AAABUAAAArD7BBQAAAAEAAAAAAAAAAAAAAAAAAAAAAAAAAAAAAAAAAAAAAAAAAP///wB/f38AAAAAAMvLywDAwP8Af39/AAAAAAAAAAAAAAAAAP///wAAAAAAIQAAABgAAAAUAAAARCUAAIYWAADRRgAAXyUAABAAAAAmAAAACAAAAP//////////"/>
              </a:ext>
            </a:extLst>
          </p:cNvPicPr>
          <p:nvPr/>
        </p:nvPicPr>
        <p:blipFill rotWithShape="1">
          <a:blip r:embed="rId2"/>
          <a:srcRect l="50000"/>
          <a:stretch/>
        </p:blipFill>
        <p:spPr>
          <a:xfrm>
            <a:off x="8139607" y="3248795"/>
            <a:ext cx="3881364" cy="3435339"/>
          </a:xfrm>
          <a:prstGeom prst="roundRect">
            <a:avLst>
              <a:gd name="adj" fmla="val 6267"/>
            </a:avLst>
          </a:prstGeom>
          <a:noFill/>
          <a:ln w="50800" cap="flat" cmpd="dbl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254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QAAAAFAAAA/////wEAAAAKAAAAAAAAAAAAAAAAAAAAAAAAAAkAAAAAAAAAAQAAAAoAAAAAAAAAAAAAAAAAAAAAAAAADQAAAP3///8BAAAACgAAAAAAAAAAAAAAAAAAAAAAAAARAAAA/f///wEAAAAKAAAAAAAAAAAAAAAAAAAAAAAAAA=="/>
      </p:ext>
    </p:ext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BtbW1tDAAAABAAAAAAAAAAAAAAAAAAAAAAAAAAHgAAAGgAAAAAAAAAAAAAAAAAAAAAAAAAAAAAABAnAAAQJwAAAAAAAAAAAAAAAAAAAAAAAAAAAAAAAAAAAAAAAAAAAAAUAAAAAAAAAMDA/wAAAAAAZAAAADIAAAAAAAAAZAAAAAAAAAB/f38ACgAAAB8AAABUAAAArD7BBQAAAAEAAAAAAAAAAAAAAAAAAAAAAAAAAAAAAAAAAAAAAAAAAP///wJ/f38AGCdsA8zMzADAwP8Af39/AAAAAAAAAAAAAAAAAP///wAAAAAAIQAAABgAAAAUAAAAAAAAAAAAAAD7S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BMGgAAxAoAALYwAAC5GgAAEAAAACYAAAAIAAAAvSAAAAAAAAA="/>
              </a:ext>
            </a:extLst>
          </p:cNvSpPr>
          <p:nvPr>
            <p:ph type="title"/>
          </p:nvPr>
        </p:nvSpPr>
        <p:spPr>
          <a:xfrm>
            <a:off x="4326336" y="1750060"/>
            <a:ext cx="3643630" cy="259397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ctr">
              <a:defRPr lang="en-US" cap="all"/>
            </a:pPr>
            <a:r>
              <a:rPr lang="en-US" sz="4000" cap="all" dirty="0"/>
              <a:t>Receiver Operating characteristic curves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254000"/>
            <a:ext cx="4084374" cy="3093098"/>
          </a:xfrm>
          <a:prstGeom prst="rect">
            <a:avLst/>
          </a:prstGeom>
        </p:spPr>
      </p:pic>
      <p:sp>
        <p:nvSpPr>
          <p:cNvPr id="10" name="TextBox 289"/>
          <p:cNvSpPr>
            <a:extLst>
              <a:ext uri="smNativeData">
                <pr:smNativeData xmlns="" xmlns:p14="http://schemas.microsoft.com/office/powerpoint/2010/main" xmlns:pr="smNativeData" val="SMDATA_13_6gQxZBMAAAAlAAAAZAAAAE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AAAAAH9/fwAYJ2wDzMzMAMDA/wB/f38AAAAAAAAAAAAAAAAAAAAAAAAAAAAhAAAAGAAAABQAAADgEAAAwwsAAIwYAAD7DgAAECAAACYAAAAIAAAA//////////8="/>
              </a:ext>
            </a:extLst>
          </p:cNvSpPr>
          <p:nvPr/>
        </p:nvSpPr>
        <p:spPr>
          <a:xfrm>
            <a:off x="2879505" y="2133511"/>
            <a:ext cx="124714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en-US"/>
            </a:pPr>
            <a:r>
              <a:rPr lang="en-US" sz="1400" dirty="0">
                <a:solidFill>
                  <a:schemeClr val="bg1"/>
                </a:solidFill>
              </a:rPr>
              <a:t>Gaussian Naive Bayes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" y="3494072"/>
            <a:ext cx="4187406" cy="3216372"/>
          </a:xfrm>
          <a:prstGeom prst="rect">
            <a:avLst/>
          </a:prstGeom>
        </p:spPr>
      </p:pic>
      <p:sp>
        <p:nvSpPr>
          <p:cNvPr id="11" name="TextBox 290"/>
          <p:cNvSpPr>
            <a:extLst>
              <a:ext uri="smNativeData">
                <pr:smNativeData xmlns="" xmlns:p14="http://schemas.microsoft.com/office/powerpoint/2010/main" xmlns:pr="smNativeData" val="SMDATA_13_6gQxZBMAAAAlAAAAZAAAAE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TImXEMAAAAEAAAAAAAAAAAAAAAAAAAAAAAAAAeAAAAaAAAAAAAAAAAAAAAAAAAAAAAAAAAAAAAECcAABAnAAAAAAAAAAAAAAAAAAAAAAAAAAAAAAAAAAAAAAAAAAAAABQAAAAAAAAAwMD/AAAAAABkAAAAMgAAAAAAAABkAAAAAAAAAH9/fwAKAAAAHwAAAFQAAACsPsEFAAAAAQAAAAAAAAAAAAAAAAAAAAAAAAAAAAAAAAAAAAAAAAAAAAAAAH9/fwAYJ2wDzMzMAMDA/wB/f38AAAAAAAAAAAAAAAAAAAAAAAAAAAAhAAAAGAAAABQAAAD8EQAAFyIAAIwYAABPJQAAECAAACYAAAAIAAAA//////////8="/>
              </a:ext>
            </a:extLst>
          </p:cNvSpPr>
          <p:nvPr/>
        </p:nvSpPr>
        <p:spPr>
          <a:xfrm>
            <a:off x="3098482" y="5474335"/>
            <a:ext cx="106680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en-US"/>
            </a:pPr>
            <a:r>
              <a:rPr lang="en-US" sz="1400" dirty="0">
                <a:solidFill>
                  <a:schemeClr val="bg1"/>
                </a:solidFill>
              </a:rPr>
              <a:t>Decision Tree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147439"/>
            <a:ext cx="4053321" cy="3180321"/>
          </a:xfrm>
          <a:prstGeom prst="rect">
            <a:avLst/>
          </a:prstGeom>
        </p:spPr>
      </p:pic>
      <p:sp>
        <p:nvSpPr>
          <p:cNvPr id="8" name="TextBox 11"/>
          <p:cNvSpPr>
            <a:extLst>
              <a:ext uri="smNativeData">
                <pr:smNativeData xmlns="" xmlns:p14="http://schemas.microsoft.com/office/powerpoint/2010/main" xmlns:pr="smNativeData" val="SMDATA_13_6gQxZBMAAAAlAAAAZAAAAE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AAAAAH9/fwAYJ2wDzMzMAMDA/wB/f38AAAAAAAAAAAAAAAAAAAAAAAAAAAAhAAAAGAAAABQAAABpPwAAwwsAABRHAAD7DgAAECAAACYAAAAIAAAA//////////8="/>
              </a:ext>
            </a:extLst>
          </p:cNvSpPr>
          <p:nvPr/>
        </p:nvSpPr>
        <p:spPr>
          <a:xfrm>
            <a:off x="10647362" y="2081995"/>
            <a:ext cx="124650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en-US"/>
            </a:pPr>
            <a:r>
              <a:rPr lang="en-US" sz="1400" dirty="0">
                <a:solidFill>
                  <a:schemeClr val="bg1"/>
                </a:solidFill>
              </a:rPr>
              <a:t>Logistic Regression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3392896"/>
            <a:ext cx="4053321" cy="3252665"/>
          </a:xfrm>
          <a:prstGeom prst="rect">
            <a:avLst/>
          </a:prstGeom>
        </p:spPr>
      </p:pic>
      <p:sp>
        <p:nvSpPr>
          <p:cNvPr id="9" name="TextBox 288"/>
          <p:cNvSpPr>
            <a:extLst>
              <a:ext uri="smNativeData">
                <pr:smNativeData xmlns="" xmlns:p14="http://schemas.microsoft.com/office/powerpoint/2010/main" xmlns:pr="smNativeData" val="SMDATA_13_6gQxZBMAAAAlAAAAZAAAAE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AAAAAH9/fwAYJ2wDzMzMAMDA/wB/f38AAAAAAAAAAAAAAAAAAAAAAAAAAAAhAAAAGAAAABQAAADRQgAASSMAANlHAAAtJQAAECAAACYAAAAIAAAA//////////8="/>
              </a:ext>
            </a:extLst>
          </p:cNvSpPr>
          <p:nvPr/>
        </p:nvSpPr>
        <p:spPr>
          <a:xfrm>
            <a:off x="11000315" y="5582285"/>
            <a:ext cx="817880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400" dirty="0">
                <a:solidFill>
                  <a:schemeClr val="bg1"/>
                </a:solidFill>
              </a:rPr>
              <a:t>K - 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oAAAAFAAAA/////wEAAAAKAAAAAAAAAAAAAAAAAAAAAAAAAAkAAAD9////AQAAAAoAAAAAAAAAAAAAAAAAAAAAAAAADQAAAP3///8BAAAACgAAAAAAAAAAAAAAAAAAAAAAAAARAAAA/f///wEAAAAKAAAAAAAAAAAAAAAAAAAAAAAAABUAAAD9////AQAAAAoAAAAAAAAAAAAAAAAAAAAAAAAAGQAAAP3///8BAAAACgAAAAAAAAAAAAAAAAAAAAAAAAAdAAAA/////wEAAAAKAAAAAAAAAAAAAAAAAAAAAAAAACEAAAD/////AQAAAAoAAAAAAAAAAAAAAAAAAAAAAAAAJQAAAP////8BAAAACgAAAAAAAAAAAAAAAAAAAAAAAAApAAAA/////wEAAAAKAAAAAAAAAAAAAAAAAAAAAAAAAA=="/>
      </p:ext>
    </p:ext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sqwNg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yAwAArwAAADw8AACkCQAAEAAAACYAAAAIAAAAASAAAAAAAAA="/>
              </a:ext>
            </a:extLst>
          </p:cNvSpPr>
          <p:nvPr>
            <p:ph type="title"/>
          </p:nvPr>
        </p:nvSpPr>
        <p:spPr>
          <a:xfrm>
            <a:off x="519430" y="111125"/>
            <a:ext cx="9272270" cy="145605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cap="all"/>
            </a:pPr>
            <a:r>
              <a:rPr lang="en-US" sz="3800" cap="all"/>
              <a:t>Accuracy comparison graph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+lLFM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CNCwAAViEAAD08AAA1KQAAEAAAACYAAAAIAAAAAQAAAAAAAAA="/>
              </a:ext>
            </a:extLst>
          </p:cNvSpPr>
          <p:nvPr>
            <p:ph type="body" idx="1"/>
          </p:nvPr>
        </p:nvSpPr>
        <p:spPr>
          <a:xfrm>
            <a:off x="1877695" y="5419090"/>
            <a:ext cx="8464040" cy="1279525"/>
          </a:xfrm>
        </p:spPr>
        <p:txBody>
          <a:bodyPr/>
          <a:lstStyle/>
          <a:p>
            <a:pPr>
              <a:defRPr lang="en-US"/>
            </a:pPr>
            <a:r>
              <a:rPr dirty="0"/>
              <a:t>The data shown above is an  average of multiple test runs.</a:t>
            </a:r>
          </a:p>
          <a:p>
            <a:pPr>
              <a:defRPr lang="en-US"/>
            </a:pPr>
            <a:r>
              <a:rPr dirty="0"/>
              <a:t>We see that the highest accuracy for the train dataset is Gaussian Naive Bayes.</a:t>
            </a:r>
          </a:p>
          <a:p>
            <a:pPr>
              <a:defRPr lang="en-US"/>
            </a:pPr>
            <a:r>
              <a:rPr dirty="0"/>
              <a:t>So we select Gaussian Naive Bayes </a:t>
            </a:r>
            <a:r>
              <a:rPr dirty="0" smtClean="0"/>
              <a:t>model for our user interface implementation.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56037"/>
              </p:ext>
            </p:extLst>
          </p:nvPr>
        </p:nvGraphicFramePr>
        <p:xfrm>
          <a:off x="6666865" y="1567815"/>
          <a:ext cx="5001260" cy="354647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214370"/>
                <a:gridCol w="1786890"/>
              </a:tblGrid>
              <a:tr h="70929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buNone/>
                        <a:defRPr lang="en-US" b="1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Models Used</a:t>
                      </a:r>
                    </a:p>
                  </a:txBody>
                  <a:tcPr marL="90170" marR="45085" marT="90170" marB="45085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buNone/>
                        <a:defRPr lang="en-US" b="1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Accuracy %</a:t>
                      </a:r>
                    </a:p>
                  </a:txBody>
                  <a:tcPr marL="90170" marR="45085" marT="90170" marB="45085"/>
                </a:tc>
                <a:extLst>
                  <a:ext uri="smNativeData">
                    <pr:rowheight xmlns:p14="http://schemas.microsoft.com/office/powerpoint/2010/main" xmlns="" xmlns:pr="smNativeData" dt="1680934122" type="min" val="709295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75000"/>
                        </a:lnSpc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dirty="0"/>
                        <a:t>Logistic Regression</a:t>
                      </a:r>
                    </a:p>
                  </a:txBody>
                  <a:tcPr marL="90170" marR="45085" marT="90170" marB="45085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75000"/>
                        </a:lnSpc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dirty="0" smtClean="0"/>
                        <a:t>77.94</a:t>
                      </a:r>
                      <a:endParaRPr lang="en-US" sz="2000" dirty="0"/>
                    </a:p>
                  </a:txBody>
                  <a:tcPr marL="90170" marR="45085" marT="90170" marB="45085"/>
                </a:tc>
                <a:extLst>
                  <a:ext uri="smNativeData">
                    <pr:rowheight xmlns:p14="http://schemas.microsoft.com/office/powerpoint/2010/main" xmlns="" xmlns:pr="smNativeData" dt="1680934122" type="min" val="709295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75000"/>
                        </a:lnSpc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/>
                        <a:t>Gaussian Naive Bayes</a:t>
                      </a:r>
                    </a:p>
                  </a:txBody>
                  <a:tcPr marL="90170" marR="45085" marT="90170" marB="45085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75000"/>
                        </a:lnSpc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dirty="0" smtClean="0"/>
                        <a:t>79.41</a:t>
                      </a:r>
                      <a:endParaRPr lang="en-US" sz="2000" dirty="0"/>
                    </a:p>
                  </a:txBody>
                  <a:tcPr marL="90170" marR="45085" marT="90170" marB="45085"/>
                </a:tc>
                <a:extLst>
                  <a:ext uri="smNativeData">
                    <pr:rowheight xmlns:p14="http://schemas.microsoft.com/office/powerpoint/2010/main" xmlns="" xmlns:pr="smNativeData" dt="1680934122" type="min" val="709295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75000"/>
                        </a:lnSpc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dirty="0"/>
                        <a:t>Decision Tree</a:t>
                      </a:r>
                    </a:p>
                  </a:txBody>
                  <a:tcPr marL="90170" marR="45085" marT="90170" marB="45085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75000"/>
                        </a:lnSpc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dirty="0" smtClean="0"/>
                        <a:t>75.49</a:t>
                      </a:r>
                      <a:endParaRPr lang="en-US" sz="2000" dirty="0"/>
                    </a:p>
                  </a:txBody>
                  <a:tcPr marL="90170" marR="45085" marT="90170" marB="45085"/>
                </a:tc>
                <a:extLst>
                  <a:ext uri="smNativeData">
                    <pr:rowheight xmlns:p14="http://schemas.microsoft.com/office/powerpoint/2010/main" xmlns="" xmlns:pr="smNativeData" dt="1680934122" type="min" val="709295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75000"/>
                        </a:lnSpc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/>
                        <a:t>K – Nearest Neighbor</a:t>
                      </a:r>
                    </a:p>
                  </a:txBody>
                  <a:tcPr marL="90170" marR="45085" marT="90170" marB="45085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75000"/>
                        </a:lnSpc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dirty="0" smtClean="0"/>
                        <a:t>75.49</a:t>
                      </a:r>
                      <a:endParaRPr lang="en-US" sz="2000" dirty="0"/>
                    </a:p>
                  </a:txBody>
                  <a:tcPr marL="90170" marR="45085" marT="90170" marB="45085"/>
                </a:tc>
                <a:extLst>
                  <a:ext uri="smNativeData">
                    <pr:rowheight xmlns:p14="http://schemas.microsoft.com/office/powerpoint/2010/main" xmlns="" xmlns:pr="smNativeData" dt="1680934122" type="min" val="70929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89" y="1232826"/>
            <a:ext cx="5294387" cy="416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YAAAAFAAAA/////wEAAAAKAAAAAAAAAAAAAAAAAAAAAAAAAAkAAAD9////AQAAAAoAAAAAAAAAAAAAAAAAAAAAAAAADQAAAP3///8BAAAACgAAAAAAAAAAAAAAAAAAAAAAAAARAAAAAAAAAAEAAAAKAAAAAAAAAAAAAAAAAAAAAAAAABUAAAABAAAAAQAAAAoAAAAAAAAAAAAAAAAAAAAAAAAAGQAAAAIAAAABAAAACgAAAAAAAAAAAAAAAAAAAAAAAAA="/>
      </p:ext>
    </p:ext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87"/>
          <a:stretch/>
        </p:blipFill>
        <p:spPr>
          <a:xfrm>
            <a:off x="834224" y="1635617"/>
            <a:ext cx="9678850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7"/>
          <p:cNvSpPr>
            <a:extLst>
              <a:ext uri="smNativeData">
                <pr:smNativeData xmlns="" xmlns:p14="http://schemas.microsoft.com/office/powerpoint/2010/main" xmlns:pr="smNativeData" val="SMDATA_13_6gQxZBMAAAAlAAAAZAAAAC0AAAAAkAAAAEgAAACQAAAASAAAAAAAAAABAAAAAAAAAAEAAABQAAAAAAAAAAAA4D8AAAAAAADgPwAAAAAAAOA/AAAAAAAA4D8AAAAAAADgPwAAAAAAAOA/AAAAAAAA4D8AAAAAAADgPwAAAAAAAOA/AAAAAAAA4D8CAAAAjAAAAAEAAAAJAAAA////AAAAAAgAAAAAAAAAAAAAAAAAAAAAAAAAAAAAAAAAAAAAeAAAAAEAAABAAAAAAAAAAAAAAABaAAAAAAAAAAAAAAAAAAAAAAAAAAAAAAAAAAAAAAAAAAAAAAAAAAAAAAAAAAAAAAAAAAAAAAAAAAAAAAAAAAAAAAAAAAAAAAAAAAAAFAAAADwAAAAAAAAAAAAAAIAujwAe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QgyHsMAAAAEAAAAAAAAAAAAAAAAAAAAAAAAAAeAAAAaAAAAAAAAAAAAAAAAAAAAAAAAAAAAAAAECcAABAnAAAAAAAAAAAAAAAAAAAAAAAAAAAAAAAAAAAAAAAAAAAAABQAAAAAAAAAwMD/AAAAAABkAAAAMgAAAAAAAABkAAAAAAAAAH9/fwAKAAAAHwAAAFQAAAD///8AAAAAAQAAAAAAAAAAAAAAAAAAAAAAAAAAAAAAAAAAAAAAAAAAgC6PAH9/fwAYJ2w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/>
          </a:p>
        </p:txBody>
      </p:sp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xn5qQ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DrAQAAEwcAALsaAAAdIwAAEAAAACYAAAAIAAAAASAAAAAAAAA="/>
              </a:ext>
            </a:extLst>
          </p:cNvSpPr>
          <p:nvPr>
            <p:ph type="title"/>
          </p:nvPr>
        </p:nvSpPr>
        <p:spPr>
          <a:xfrm>
            <a:off x="311785" y="1149985"/>
            <a:ext cx="4033520" cy="45580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r">
              <a:defRPr lang="en-US" cap="all"/>
            </a:pPr>
            <a:r>
              <a:rPr lang="en-US" sz="4000" cap="all" dirty="0"/>
              <a:t>Future </a:t>
            </a:r>
            <a:r>
              <a:rPr lang="en-US" sz="4000" cap="all" dirty="0" smtClean="0"/>
              <a:t>scope</a:t>
            </a:r>
            <a:br>
              <a:rPr lang="en-US" sz="4000" cap="all" dirty="0" smtClean="0"/>
            </a:br>
            <a:r>
              <a:rPr lang="en-US" sz="4000" cap="all" dirty="0" smtClean="0"/>
              <a:t> </a:t>
            </a:r>
            <a:r>
              <a:rPr lang="en-US" sz="4000" cap="all" dirty="0"/>
              <a:t>of improvements</a:t>
            </a:r>
          </a:p>
        </p:txBody>
      </p:sp>
      <p:sp>
        <p:nvSpPr>
          <p:cNvPr id="4" name="Straight Connector 9"/>
          <p:cNvSpPr>
            <a:extLst>
              <a:ext uri="smNativeData">
                <pr:smNativeData xmlns="" xmlns:p14="http://schemas.microsoft.com/office/powerpoint/2010/main" xmlns:pr="smNativeData" val="SMDATA_13_6gQx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Kw+wQwe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8CAAAMAAAAEAAAAAAAAAAAAAAAAAAAAAAAAAAeAAAAaAAAAAAAAAAAAAAAAAAAAAAAAAAAAAAAECcAABAnAAAAAAAAAAAAAAAAAAAAAAAAAAAAAAAAAAAAAAAAAAAAABQAAAAAAAAAwMD/AAAAAABkAAAAMgAAAAAAAABkAAAAAAAAAH9/fwAKAAAAHwAAAFQAAAD///8AAAAAAQAAAAAAAAAAAAAAAAAAAAAAAAAAAAAAAAAAAAAAAAAArD7BBX9/fwAYJ2wDzMzMAMDA/wB/f38AAAAAAAAAAAAAAAAAAAAAAAAAAAAhAAAAGAAAABQAAAC1HAAARAoAALUcAADsHwAAEAAAACYAAAAIAAAA//////////8="/>
              </a:ext>
            </a:extLst>
          </p:cNvSpPr>
          <p:nvPr/>
        </p:nvSpPr>
        <p:spPr>
          <a:xfrm>
            <a:off x="4666615" y="1668780"/>
            <a:ext cx="0" cy="352044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Mn+ews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CwHgAAEwcAAMhGAAAdIwAAEAAAACYAAAAIAAAAPSAAAAAAAAA="/>
              </a:ext>
            </a:extLst>
          </p:cNvSpPr>
          <p:nvPr>
            <p:ph type="body" idx="1"/>
          </p:nvPr>
        </p:nvSpPr>
        <p:spPr>
          <a:xfrm>
            <a:off x="4988560" y="1149985"/>
            <a:ext cx="6517640" cy="45580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800" dirty="0"/>
              <a:t>Various </a:t>
            </a:r>
            <a:r>
              <a:rPr lang="en-US" sz="2800" dirty="0" smtClean="0"/>
              <a:t>hospital institution </a:t>
            </a:r>
            <a:r>
              <a:rPr lang="en-US" sz="2800" dirty="0"/>
              <a:t>can use these models to automate the process of </a:t>
            </a:r>
            <a:r>
              <a:rPr lang="en-US" sz="2800" dirty="0" smtClean="0"/>
              <a:t>checking diabetes.</a:t>
            </a:r>
            <a:endParaRPr lang="en-US" sz="2800" dirty="0"/>
          </a:p>
          <a:p>
            <a:pPr>
              <a:defRPr lang="en-US"/>
            </a:pPr>
            <a:r>
              <a:rPr lang="en-US" sz="2800" dirty="0" smtClean="0"/>
              <a:t>Patients can check their diabetes status by themselves.</a:t>
            </a:r>
            <a:endParaRPr lang="en-US" sz="2800" dirty="0"/>
          </a:p>
          <a:p>
            <a:pPr>
              <a:defRPr lang="en-US"/>
            </a:pPr>
            <a:r>
              <a:rPr lang="en-US" sz="2800" dirty="0" smtClean="0"/>
              <a:t>Insulin and </a:t>
            </a:r>
            <a:r>
              <a:rPr lang="en-US" sz="2800" dirty="0" err="1" smtClean="0"/>
              <a:t>bp</a:t>
            </a:r>
            <a:r>
              <a:rPr lang="en-US" sz="2800" dirty="0" smtClean="0"/>
              <a:t> has very low feature importance, so for more accuracy in future we need to use larger dataset for training.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cAAAAFAAAA/f///wEAAAAKAAAAAAAAAAAAAAAAAAAAAAAAAAkAAAD/////AQAAAAoAAAAAAAAAAAAAAAAAAAAAAAAADQAAAP3///8BAAAACgAAAAAAAAAAAAAAAAAAAAAAAAARAAAAAAAAAAEAAAAKAAAAAAAAAAAAAAAAAAAAAAAAABUAAAABAAAAAQAAAAoAAAAAAAAAAAAAAAAAAAAAAAAAGQAAAAIAAAABAAAACgAAAAAAAAAAAAAAAAAAAAAAAAAdAAAAAwAAAAEAAAAKAAAAAAAAAAAAAAAAAAAAAAAAAA=="/>
      </p:ext>
    </p:ext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OlUEjg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BOEwAAdw0AAIE1AABtFgAAEAAAACYAAAAIAAAAASAAAAAAAAA="/>
              </a:ext>
            </a:extLst>
          </p:cNvSpPr>
          <p:nvPr>
            <p:ph type="title"/>
          </p:nvPr>
        </p:nvSpPr>
        <p:spPr>
          <a:xfrm>
            <a:off x="3138170" y="2188845"/>
            <a:ext cx="5559425" cy="14566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cap="all"/>
            </a:pPr>
            <a:r>
              <a:rPr lang="en-US" sz="8800" cap="all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EAAAAFAAAA/////wEAAAAKAAAAAAAAAAAAAAAAAAAAAAAAAA=="/>
      </p:ext>
    </p:ext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7"/>
          <p:cNvSpPr>
            <a:extLst>
              <a:ext uri="smNativeData">
                <pr:smNativeData xmlns="" xmlns:p14="http://schemas.microsoft.com/office/powerpoint/2010/main" xmlns:pr="smNativeData" val="SMDATA_13_6gQxZBMAAAAlAAAAZAAAAC0AAAAAkAAAAEgAAACQAAAASAAAAAAAAAABAAAAAAAAAAEAAABQAAAAAAAAAAAA4D8AAAAAAADgPwAAAAAAAOA/AAAAAAAA4D8AAAAAAADgPwAAAAAAAOA/AAAAAAAA4D8AAAAAAADgPwAAAAAAAOA/AAAAAAAA4D8CAAAAjAAAAAEAAAAJAAAA////AAAAAAgAAAAAAAAAAAAAAAAAAAAAAAAAAAAAAAAAAAAAeAAAAAEAAABAAAAAAAAAAAAAAABaAAAAAAAAAAAAAAAAAAAAAAAAAAAAAAAAAAAAAAAAAAAAAAAAAAAAAAAAAAAAAAAAAAAAAAAAAAAAAAAAAAAAAAAAAAAAAAAAAAAAFAAAADwAAAAAAAAAAAAAAIAujwAe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gC6PAH9/fwAYJ2w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/>
          </a:p>
        </p:txBody>
      </p:sp>
      <p:sp>
        <p:nvSpPr>
          <p:cNvPr id="3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4BAAAEwcAALsaAAAdIwAAEAAAACYAAAAIAAAAASAAAAAAAAA="/>
              </a:ext>
            </a:extLst>
          </p:cNvSpPr>
          <p:nvPr>
            <p:ph type="title"/>
          </p:nvPr>
        </p:nvSpPr>
        <p:spPr>
          <a:xfrm>
            <a:off x="685800" y="1149985"/>
            <a:ext cx="3659505" cy="45580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r">
              <a:defRPr lang="en-US" cap="all"/>
            </a:pPr>
            <a:r>
              <a:rPr lang="en-US" sz="4000" cap="all" dirty="0"/>
              <a:t>Contents</a:t>
            </a:r>
          </a:p>
        </p:txBody>
      </p:sp>
      <p:sp>
        <p:nvSpPr>
          <p:cNvPr id="4" name="Straight Connector 9"/>
          <p:cNvSpPr>
            <a:extLst>
              <a:ext uri="smNativeData">
                <pr:smNativeData xmlns="" xmlns:p14="http://schemas.microsoft.com/office/powerpoint/2010/main" xmlns:pr="smNativeData" val="SMDATA_13_6gQx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Kw+wQwe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rD7BBX9/fwAYJ2wDzMzMAMDA/wB/f38AAAAAAAAAAAAAAAAAAAAAAAAAAAAhAAAAGAAAABQAAAC1HAAARAoAALUcAADsHwAAEAAAACYAAAAIAAAA//////////8="/>
              </a:ext>
            </a:extLst>
          </p:cNvSpPr>
          <p:nvPr/>
        </p:nvSpPr>
        <p:spPr>
          <a:xfrm>
            <a:off x="4666615" y="1668780"/>
            <a:ext cx="0" cy="352044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CwHgAAEwcAAMhGAAAdIwAAEAAAACYAAAAIAAAAASAAAAAAAAA="/>
              </a:ext>
            </a:extLst>
          </p:cNvSpPr>
          <p:nvPr>
            <p:ph type="body" idx="1"/>
          </p:nvPr>
        </p:nvSpPr>
        <p:spPr>
          <a:xfrm>
            <a:off x="4988560" y="1149985"/>
            <a:ext cx="6517640" cy="45580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Aft>
                <a:spcPts val="1500"/>
              </a:spcAft>
              <a:defRPr lang="en-US"/>
            </a:pPr>
            <a:r>
              <a:rPr lang="en-US" sz="2200" b="1" dirty="0"/>
              <a:t>Project Objective &amp; Scope</a:t>
            </a:r>
            <a:endParaRPr lang="en-US" sz="2200" dirty="0"/>
          </a:p>
          <a:p>
            <a:pPr>
              <a:spcAft>
                <a:spcPts val="1500"/>
              </a:spcAft>
              <a:defRPr lang="en-US"/>
            </a:pPr>
            <a:r>
              <a:rPr lang="en-US" sz="2200" b="1" dirty="0"/>
              <a:t>Data Description</a:t>
            </a:r>
          </a:p>
          <a:p>
            <a:pPr>
              <a:spcAft>
                <a:spcPts val="1500"/>
              </a:spcAft>
              <a:defRPr lang="en-US"/>
            </a:pPr>
            <a:r>
              <a:rPr lang="en-US" sz="2200" b="1" dirty="0"/>
              <a:t>Methodology</a:t>
            </a:r>
          </a:p>
          <a:p>
            <a:pPr>
              <a:spcAft>
                <a:spcPts val="1500"/>
              </a:spcAft>
              <a:defRPr lang="en-US"/>
            </a:pPr>
            <a:r>
              <a:rPr lang="en-US" sz="2200" b="1" dirty="0"/>
              <a:t>Data </a:t>
            </a:r>
            <a:r>
              <a:rPr lang="en-US" sz="2200" b="1" dirty="0" smtClean="0"/>
              <a:t>Preprocessing</a:t>
            </a:r>
          </a:p>
          <a:p>
            <a:pPr>
              <a:spcAft>
                <a:spcPts val="1500"/>
              </a:spcAft>
              <a:defRPr lang="en-US"/>
            </a:pPr>
            <a:r>
              <a:rPr lang="en-US" sz="2200" b="1" dirty="0" smtClean="0"/>
              <a:t>Selecting Principal Attributes</a:t>
            </a:r>
            <a:endParaRPr lang="en-US" sz="2200" b="1" dirty="0"/>
          </a:p>
          <a:p>
            <a:pPr>
              <a:spcAft>
                <a:spcPts val="1500"/>
              </a:spcAft>
              <a:defRPr lang="en-US"/>
            </a:pPr>
            <a:r>
              <a:rPr lang="en-US" sz="2200" b="1" dirty="0"/>
              <a:t>Models Used</a:t>
            </a:r>
          </a:p>
          <a:p>
            <a:pPr>
              <a:spcAft>
                <a:spcPts val="1500"/>
              </a:spcAft>
              <a:defRPr lang="en-US"/>
            </a:pPr>
            <a:r>
              <a:rPr lang="en-US" sz="2200" b="1" dirty="0"/>
              <a:t>Accuracy Comparison</a:t>
            </a:r>
          </a:p>
          <a:p>
            <a:pPr>
              <a:spcAft>
                <a:spcPts val="1500"/>
              </a:spcAft>
              <a:defRPr lang="en-US"/>
            </a:pPr>
            <a:r>
              <a:rPr lang="en-US" sz="2200" b="1" dirty="0" smtClean="0"/>
              <a:t>User Interface</a:t>
            </a:r>
            <a:endParaRPr lang="en-US" sz="2200" b="1" dirty="0"/>
          </a:p>
          <a:p>
            <a:pPr>
              <a:spcAft>
                <a:spcPts val="1500"/>
              </a:spcAft>
              <a:defRPr lang="en-US"/>
            </a:pPr>
            <a:r>
              <a:rPr lang="en-US" sz="2200" b="1" dirty="0"/>
              <a:t>Future Scope of Improvements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sAAAAFAAAA/f///wEAAAAKAAAAAAAAAAAAAAAAAAAAAAAAAAkAAAD/////AQAAAAoAAAAAAAAAAAAAAAAAAAAAAAAADQAAAP3///8BAAAACgAAAAAAAAAAAAAAAAAAAAAAAAARAAAAAAAAAAEAAAAKAAAAAAAAAAAAAAAAAAAAAAAAABUAAAABAAAAAQAAAAoAAAAAAAAAAAAAAAAAAAAAAAAAGQAAAAIAAAABAAAACgAAAAAAAAAAAAAAAAAAAAAAAAAdAAAAAwAAAAEAAAAKAAAAAAAAAAAAAAAAAAAAAAAAACEAAAAEAAAAAQAAAAoAAAAAAAAAAAAAAAAAAAAAAAAAJQAAAAUAAAABAAAACgAAAAAAAAAAAAAAAAAAAAAAAAApAAAABgAAAAEAAAAKAAAAAAAAAAAAAAAAAAAAAAAAAC0AAAAHAAAAAQAAAAoAAAAAAAAAAAAAAAAAAAAAAAAA"/>
      </p:ext>
    </p:ext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KaJ740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B5BAAAIQIAAPc+AACCBwAAEAAAACYAAAAIAAAAAQAAAAAAAAA="/>
              </a:ext>
            </a:extLst>
          </p:cNvSpPr>
          <p:nvPr>
            <p:ph type="title"/>
          </p:nvPr>
        </p:nvSpPr>
        <p:spPr>
          <a:xfrm>
            <a:off x="727075" y="346075"/>
            <a:ext cx="9508490" cy="874395"/>
          </a:xfrm>
        </p:spPr>
        <p:txBody>
          <a:bodyPr/>
          <a:lstStyle/>
          <a:p>
            <a:pPr algn="ctr">
              <a:defRPr lang="en-US" cap="all"/>
            </a:pPr>
            <a:r>
              <a:rPr lang="en-US" sz="3900" cap="all"/>
              <a:t>Project objective &amp; scope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4BAAAeAcAAIdFAACnKAAAAAAAACYAAAAIAAAAASAAAAAAAAA="/>
              </a:ext>
            </a:extLst>
          </p:cNvSpPr>
          <p:nvPr>
            <p:ph type="body" idx="1"/>
          </p:nvPr>
        </p:nvSpPr>
        <p:spPr>
          <a:xfrm>
            <a:off x="685800" y="1214120"/>
            <a:ext cx="10616565" cy="53943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>
              <a:lnSpc>
                <a:spcPct val="125000"/>
              </a:lnSpc>
              <a:spcAft>
                <a:spcPts val="1500"/>
              </a:spcAft>
              <a:buNone/>
              <a:defRPr lang="en-US"/>
            </a:pPr>
            <a:r>
              <a:rPr lang="en-US" sz="2200" b="1" dirty="0"/>
              <a:t>Objective:</a:t>
            </a:r>
          </a:p>
          <a:p>
            <a:pPr>
              <a:lnSpc>
                <a:spcPct val="125000"/>
              </a:lnSpc>
              <a:spcAft>
                <a:spcPts val="1500"/>
              </a:spcAft>
              <a:defRPr lang="en-US"/>
            </a:pPr>
            <a:r>
              <a:rPr lang="en-US" sz="2200" b="1" dirty="0"/>
              <a:t>Given :</a:t>
            </a:r>
            <a:r>
              <a:rPr lang="en-US" sz="2100" dirty="0"/>
              <a:t> A small diabetes prediction dataset taken from </a:t>
            </a:r>
            <a:r>
              <a:rPr lang="en-US" sz="2100" dirty="0" err="1"/>
              <a:t>Kaggle</a:t>
            </a:r>
            <a:r>
              <a:rPr lang="en-US" sz="2100" dirty="0"/>
              <a:t>.</a:t>
            </a:r>
          </a:p>
          <a:p>
            <a:pPr>
              <a:lnSpc>
                <a:spcPct val="125000"/>
              </a:lnSpc>
              <a:spcAft>
                <a:spcPts val="1500"/>
              </a:spcAft>
              <a:defRPr lang="en-US"/>
            </a:pPr>
            <a:r>
              <a:rPr lang="en-US" sz="2200" b="1" dirty="0"/>
              <a:t>Goal :</a:t>
            </a:r>
            <a:r>
              <a:rPr lang="en-US" sz="2100" dirty="0"/>
              <a:t> To Predict whether a person </a:t>
            </a:r>
            <a:r>
              <a:rPr lang="en-US" sz="2100" dirty="0" smtClean="0"/>
              <a:t>is </a:t>
            </a:r>
            <a:r>
              <a:rPr lang="en-US" sz="2100" dirty="0"/>
              <a:t>diabetic or not based upon applicant data.</a:t>
            </a:r>
          </a:p>
          <a:p>
            <a:pPr>
              <a:lnSpc>
                <a:spcPct val="125000"/>
              </a:lnSpc>
              <a:spcAft>
                <a:spcPts val="1500"/>
              </a:spcAft>
              <a:defRPr lang="en-US"/>
            </a:pPr>
            <a:r>
              <a:rPr lang="en-US" sz="2200" b="1" dirty="0"/>
              <a:t>Finally :</a:t>
            </a:r>
            <a:r>
              <a:rPr lang="en-US" sz="2100" dirty="0"/>
              <a:t> Apply on the test </a:t>
            </a:r>
            <a:r>
              <a:rPr lang="en-US" sz="2100" dirty="0" smtClean="0"/>
              <a:t>data </a:t>
            </a:r>
            <a:r>
              <a:rPr lang="en-US" sz="2100" dirty="0"/>
              <a:t>and compare the differences in the results.</a:t>
            </a:r>
          </a:p>
          <a:p>
            <a:pPr marL="0" indent="0">
              <a:lnSpc>
                <a:spcPct val="125000"/>
              </a:lnSpc>
              <a:spcAft>
                <a:spcPts val="1500"/>
              </a:spcAft>
              <a:buNone/>
              <a:defRPr lang="en-US"/>
            </a:pPr>
            <a:r>
              <a:rPr lang="en-US" sz="2200" b="1" dirty="0"/>
              <a:t>Scope :</a:t>
            </a:r>
          </a:p>
          <a:p>
            <a:pPr>
              <a:defRPr lang="en-US"/>
            </a:pPr>
            <a:r>
              <a:rPr lang="en-US" sz="2200" dirty="0"/>
              <a:t>It is a useful project as the Classifier models can be used to quickly predict diabetics of large datasets.</a:t>
            </a:r>
          </a:p>
          <a:p>
            <a:pPr>
              <a:defRPr lang="en-US"/>
            </a:pPr>
            <a:r>
              <a:rPr lang="en-US" sz="2200" dirty="0"/>
              <a:t>The results might have some mismatch with the real-world applications. But that can be avoided if the models are trained for small datasets.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gAAAAFAAAA/////wEAAAAKAAAAAAAAAAAAAAAAAAAAAAAAAAkAAAAAAAAAAQAAAAoAAAAAAAAAAAAAAAAAAAAAAAAADQAAAAEAAAABAAAACgAAAAAAAAAAAAAAAAAAAAAAAAARAAAAAgAAAAEAAAAKAAAAAAAAAAAAAAAAAAAAAAAAABUAAAADAAAAAQAAAAoAAAAAAAAAAAAAAAAAAAAAAAAAGQAAAAQAAAABAAAACgAAAAAAAAAAAAAAAAAAAAAAAAAdAAAABQAAAAEAAAAKAAAAAAAAAAAAAAAAAAAAAAAAACEAAAAGAAAAAQAAAAoAAAAAAAAAAAAAAAAAAAAAAAAA"/>
      </p:ext>
    </p:ext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4BAAAwAMAAFQkAAC1DAAAEAAAACYAAAAIAAAAASAAAAAAAAA="/>
              </a:ext>
            </a:extLst>
          </p:cNvSpPr>
          <p:nvPr>
            <p:ph type="title"/>
          </p:nvPr>
        </p:nvSpPr>
        <p:spPr>
          <a:xfrm>
            <a:off x="685800" y="609600"/>
            <a:ext cx="5219700" cy="145605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cap="all"/>
            </a:pPr>
            <a:r>
              <a:rPr lang="en-US" sz="3900" cap="all"/>
              <a:t>Data description</a:t>
            </a:r>
          </a:p>
        </p:txBody>
      </p:sp>
      <p:sp>
        <p:nvSpPr>
          <p:cNvPr id="3" name="Content Placeholder 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4BAAALQ0AAGkhAACgIwAAEAAAACYAAAAIAAAAASAAAAAAAAA="/>
              </a:ext>
            </a:extLst>
          </p:cNvSpPr>
          <p:nvPr>
            <p:ph type="body" idx="1"/>
          </p:nvPr>
        </p:nvSpPr>
        <p:spPr>
          <a:xfrm>
            <a:off x="685800" y="2141855"/>
            <a:ext cx="4745355" cy="36493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>
              <a:buNone/>
              <a:defRPr lang="en-US"/>
            </a:pPr>
            <a:r>
              <a:rPr lang="en-US" sz="2200" dirty="0"/>
              <a:t>The description of the data with type and description of each Attribute is given/shown in the table.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8B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Cnp6enDAAAABAAAAAAAAAAAAAAAAAAAAAAAAAAHgAAAGgAAAAAAAAAAAAAAAAAAAAAAAAAAAAAABAnAAAQJwAAAAAAAAAAAAAAAAAAAAAAAAAAAAAAAAAAAAAAAAAAAAAUAAAAAAAAAMDA/wAAAAAAZAAAADIAAAAAAAAAZAAAAAAAAAB/f38ACgAAAB8AAABUAAAArD7BBQAAAAEAAAAAAAAAAAAAAAAAAAAAAAAAAAAAAAAAAAAAAAAAAP///wJ/f38AGCdsA8zMzADAwP8Af39/AAAAAAAAAAAAAAAAAP///wAAAAAAIQAAABgAAAAUAAAARiIAACACAAC1SQAAY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571490" y="345440"/>
            <a:ext cx="6410325" cy="62179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IAAAAFAAAA/////wEAAAAKAAAAAAAAAAAAAAAAAAAAAAAAAAkAAAAAAAAAAQAAAAoAAAAAAAAAAAAAAAAAAAAAAAAA"/>
      </p:ext>
    </p:ext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D5////sQwAADsVAADZFgAAEAAAACYAAAAIAAAAgSAAAAAAAAA="/>
              </a:ext>
            </a:extLst>
          </p:cNvSpPr>
          <p:nvPr>
            <p:ph type="title"/>
          </p:nvPr>
        </p:nvSpPr>
        <p:spPr>
          <a:xfrm>
            <a:off x="-4445" y="2063115"/>
            <a:ext cx="3455670" cy="16510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en-US" cap="all"/>
            </a:pPr>
            <a:r>
              <a:rPr lang="en-US" sz="3900" cap="all" dirty="0"/>
              <a:t>Methodology</a:t>
            </a:r>
            <a:endParaRPr lang="en-US" sz="2400" cap="al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5" y="244556"/>
            <a:ext cx="8299550" cy="6310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IAAAAFAAAA/////wEAAAAKAAAAAAAAAAAAAAAAAAAAAAAAAAkAAAD9////AQAAAAoAAAAAAAAAAAAAAAAAAAAAAAAA"/>
      </p:ext>
    </p:ext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cAwAAVwAAAG9BAABNCQAAEAAAACYAAAAIAAAAASAAAAAAAAA="/>
              </a:ext>
            </a:extLst>
          </p:cNvSpPr>
          <p:nvPr>
            <p:ph type="title"/>
          </p:nvPr>
        </p:nvSpPr>
        <p:spPr>
          <a:xfrm>
            <a:off x="505460" y="55245"/>
            <a:ext cx="10131425" cy="14566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cap="all"/>
            </a:pPr>
            <a:r>
              <a:rPr lang="en-US" sz="3900" cap="all"/>
              <a:t>Data Preprocessing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DAQAAHiIAAL4jAAD+KAAAAAAAACYAAAAIAAAAPSAAAAAAAAA="/>
              </a:ext>
            </a:extLst>
          </p:cNvSpPr>
          <p:nvPr>
            <p:ph type="body" idx="1"/>
          </p:nvPr>
        </p:nvSpPr>
        <p:spPr>
          <a:xfrm>
            <a:off x="164465" y="5546090"/>
            <a:ext cx="5645785" cy="1117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342900" indent="-342900">
              <a:defRPr lang="en-US"/>
            </a:pPr>
            <a:r>
              <a:rPr lang="en-US" sz="2000" dirty="0"/>
              <a:t>We have changed the categorical values into numeric values.</a:t>
            </a:r>
          </a:p>
          <a:p>
            <a:pPr marL="342900" indent="-342900">
              <a:defRPr lang="en-US"/>
            </a:pPr>
            <a:r>
              <a:rPr lang="en-US" sz="2000" dirty="0"/>
              <a:t>We handled </a:t>
            </a:r>
            <a:r>
              <a:rPr lang="en-US" sz="2000" dirty="0" smtClean="0"/>
              <a:t>outliers </a:t>
            </a:r>
            <a:r>
              <a:rPr lang="en-US" sz="2000" dirty="0"/>
              <a:t>using </a:t>
            </a:r>
            <a:r>
              <a:rPr lang="en-US" sz="2000" dirty="0" smtClean="0"/>
              <a:t>z-score</a:t>
            </a:r>
            <a:r>
              <a:rPr lang="en-US" sz="2000" dirty="0"/>
              <a:t>  method.</a:t>
            </a:r>
          </a:p>
        </p:txBody>
      </p:sp>
      <p:cxnSp>
        <p:nvCxnSpPr>
          <p:cNvPr id="4" name="Straight Arrow Connector 13"/>
          <p:cNvCxnSpPr>
            <a:extLst>
              <a:ext uri="smNativeData">
                <pr:smNativeData xmlns="" xmlns:p14="http://schemas.microsoft.com/office/powerpoint/2010/main" xmlns:pr="smNativeData" val="SMDATA_13_6gQxZBMAAAAlAAAADQAAAA0AAAAAkAAAAEgAAACQAAAASAAAAAAAAAAAAAAAAAAAAAEAAABQAAAAAAAAAAAA8L8AAAAAAAAAAAAAAAAAAP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Kw+wQwP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AwMDAMAAAAEAAAAAAAAAAAAAAAAAAAAAAAAAAeAAAAaAAAAAAAAAAAAAAAAAAAAAAAAAAAAAAAECcAABAnAAAAAAAAAAAAAAAAAAAAAAAAAAAAAAAAAAAAAAAAAAAAABQAAAAAAAAAwMD/AAAAAABkAAAAMgAAAAAAAABkAAAAAAAAAH9/fwAKAAAAHwAAAFQAAAD///8AAAAAAQAAAAAAAAAAAAAAAAAAAAAAAAAAAAAAAAAAAAAAAAAArD7BBX9/fwAYJ2wDzMzMAMDA/wB/f38AAAAAAAAAAAAAAAAAAAAAAAAAAAAhAAAAGAAAABQAAAA0JwAA1hQAAABLAADXFAAAEAAAACYAAAAIAAAA//////////8="/>
              </a:ext>
            </a:extLst>
          </p:cNvCxnSpPr>
          <p:nvPr/>
        </p:nvCxnSpPr>
        <p:spPr>
          <a:xfrm rot="5400000">
            <a:off x="9281795" y="478155"/>
            <a:ext cx="635" cy="581914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cxnSp>
      <p:pic>
        <p:nvPicPr>
          <p:cNvPr id="5" name="Picture1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8B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D7BBQAAAAEAAAAAAAAAAAAAAAAAAAAAAAAAAAAAAAAAAAAAAAAAAP///wJ/f38AGCdsA8zMzADAwP8Af39/AAAAAAAAAAAAAAAAAP///wAAAAAAIQAAABgAAAAUAAAAYwEAACIHAAC5IwAA2iA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1159510"/>
            <a:ext cx="5581650" cy="41808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2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6gQxZBMAAAAlAAAAEQAAAC8B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BBAEEADAAAABAAAAAAAAAAAAAAAAAAAAAAAAAAHgAAAGgAAAAAAAAAAAAAAAAAAAAAAAAAAAAAABAnAAAQJwAAAAAAAAAAAAAAAAAAAAAAAAAAAAAAAAAAAAAAAAAAAAAUAAAAAAAAAMDA/wAAAAAAZAAAADIAAAAAAAAAZAAAAAAAAAB/f38ACgAAAB8AAABUAAAArD7BBQAAAAEAAAAAAAAAAAAAAAAAAAAAAAAAAAAAAAAAAAAAAAAAAP///wJ/f38AGCdsA8zMzADAwP8Af39/AAAAAAAAAAAAAAAAAP///wAAAAAAIQAAABgAAAAUAAAAXiQAAGUAAAB3SgAAuik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911850" y="64135"/>
            <a:ext cx="6193155" cy="67189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QAAAAFAAAA/////wEAAAAKAAAAAAAAAAAAAAAAAAAAAAAAAAkAAAD9////AQAAAAoAAAAAAAAAAAAAAAAAAAAAAAAADQAAAAAAAAABAAAACgAAAAAAAAAAAAAAAAAAAAAAAAARAAAAAQAAAAEAAAAKAAAAAAAAAAAAAAAAAAAAAAAAAA=="/>
      </p:ext>
    </p:ext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principal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just">
              <a:buNone/>
            </a:pPr>
            <a:r>
              <a:rPr lang="en-US" sz="2800" dirty="0" smtClean="0"/>
              <a:t>We trained random forest model with our training data then we’ve used .</a:t>
            </a:r>
            <a:r>
              <a:rPr lang="en-US" sz="2800" dirty="0" err="1" smtClean="0"/>
              <a:t>feature_importance</a:t>
            </a:r>
            <a:r>
              <a:rPr lang="en-US" sz="2800" dirty="0" smtClean="0"/>
              <a:t>__ to select the principal attributes.</a:t>
            </a:r>
          </a:p>
          <a:p>
            <a:pPr marL="0" indent="0" algn="just">
              <a:buNone/>
            </a:pPr>
            <a:r>
              <a:rPr lang="en-US" sz="2800" dirty="0" smtClean="0"/>
              <a:t>We’ve dropped insulin and </a:t>
            </a:r>
            <a:r>
              <a:rPr lang="en-US" sz="2800" dirty="0" err="1" smtClean="0"/>
              <a:t>bp</a:t>
            </a:r>
            <a:r>
              <a:rPr lang="en-US" sz="2800" dirty="0" smtClean="0"/>
              <a:t> attribute as they contains lower feature importance.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8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9"/>
          <p:cNvSpPr>
            <a:extLst>
              <a:ext uri="smNativeData">
                <pr:smNativeData xmlns="" xmlns:p14="http://schemas.microsoft.com/office/powerpoint/2010/main" xmlns:pr="smNativeData" val="SMDATA_13_6gQxZBMAAAAlAAAAZAAAAC0AAAAAkAAAAEgAAACQAAAASAAAAAAAAAABAAAAAAAAAAEAAABQAAAAAAAAAAAA4D8AAAAAAADgPwAAAAAAAOA/AAAAAAAA4D8AAAAAAADgPwAAAAAAAOA/AAAAAAAA4D8AAAAAAADgPwAAAAAAAOA/AAAAAAAA4D8CAAAAjAAAAAEAAAAJAAAA////AAAAAAgAAAAAAAAAAAAAAAAAAAAAAAAAAAAAAAAAAAAAeAAAAAEAAABAAAAAAAAAAAAAAABaAAAAAAAAAAAAAAAAAAAAAAAAAAAAAAAAAAAAAAAAAAAAAAAAAAAAAAAAAAAAAAAAAAAAAAAAAAAAAAAAAAAAAAAAAAAAAAAAAAAAFAAAADwAAAAAAAAAAAAAAIAujwAe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gC6PAH9/fwAYJ2wDzMzMAMDA/wB/f38AAAAAAAAAAAAAAAAAAAAAAAAAAAAhAAAAGAAAABQAAAD7/////f////ZKAAAqKgAAEAAAACYAAAAIAAAA//////////8="/>
              </a:ext>
            </a:extLst>
          </p:cNvSpPr>
          <p:nvPr/>
        </p:nvSpPr>
        <p:spPr>
          <a:xfrm>
            <a:off x="-3175" y="-1905"/>
            <a:ext cx="12188825" cy="6856095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/>
          </a:p>
        </p:txBody>
      </p:sp>
      <p:sp>
        <p:nvSpPr>
          <p:cNvPr id="5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BWAwAA6wAAAKlBAADhCQAAEAAAACYAAAAIAAAAASAAAAAAAAA="/>
              </a:ext>
            </a:extLst>
          </p:cNvSpPr>
          <p:nvPr>
            <p:ph type="title"/>
          </p:nvPr>
        </p:nvSpPr>
        <p:spPr>
          <a:xfrm>
            <a:off x="954418" y="149225"/>
            <a:ext cx="10131425" cy="14566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cap="all"/>
            </a:pPr>
            <a:r>
              <a:rPr dirty="0" err="1"/>
              <a:t>ModelS</a:t>
            </a:r>
            <a:r>
              <a:rPr dirty="0"/>
              <a:t> used</a:t>
            </a:r>
          </a:p>
        </p:txBody>
      </p:sp>
      <p:sp>
        <p:nvSpPr>
          <p:cNvPr id="6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KGwAA6QwAABEzAABcIwAAAAAAACYAAAAIAAAAASAAAAAAAAA="/>
              </a:ext>
            </a:extLst>
          </p:cNvSpPr>
          <p:nvPr>
            <p:ph type="body" idx="1"/>
          </p:nvPr>
        </p:nvSpPr>
        <p:spPr>
          <a:xfrm>
            <a:off x="956814" y="1377458"/>
            <a:ext cx="6783391" cy="4224852"/>
          </a:xfr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>
              <a:buNone/>
              <a:defRPr lang="en-US" b="1">
                <a:solidFill>
                  <a:schemeClr val="bg1"/>
                </a:solidFill>
              </a:defRPr>
            </a:pPr>
            <a:r>
              <a:rPr sz="2800" dirty="0"/>
              <a:t>The Machine Learning models used for this project are</a:t>
            </a:r>
            <a:r>
              <a:rPr sz="2800" dirty="0" smtClean="0"/>
              <a:t>:</a:t>
            </a:r>
          </a:p>
          <a:p>
            <a:pPr marL="0" indent="0">
              <a:buNone/>
              <a:defRPr lang="en-US" b="1">
                <a:solidFill>
                  <a:schemeClr val="bg1"/>
                </a:solidFill>
              </a:defRPr>
            </a:pPr>
            <a:r>
              <a:rPr lang="en-US" sz="2800" dirty="0" smtClean="0"/>
              <a:t>Random Forest</a:t>
            </a:r>
            <a:endParaRPr sz="2800" dirty="0"/>
          </a:p>
          <a:p>
            <a:pPr>
              <a:defRPr lang="en-US" b="1">
                <a:solidFill>
                  <a:schemeClr val="bg1"/>
                </a:solidFill>
              </a:defRPr>
            </a:pPr>
            <a:r>
              <a:rPr sz="2800" dirty="0"/>
              <a:t>K – NN Classification</a:t>
            </a:r>
          </a:p>
          <a:p>
            <a:pPr>
              <a:defRPr lang="en-US" b="1">
                <a:solidFill>
                  <a:schemeClr val="bg1"/>
                </a:solidFill>
              </a:defRPr>
            </a:pPr>
            <a:r>
              <a:rPr sz="2800" dirty="0"/>
              <a:t>Naive Bayes ( Gaussian )</a:t>
            </a:r>
          </a:p>
          <a:p>
            <a:pPr>
              <a:defRPr lang="en-US" b="1">
                <a:solidFill>
                  <a:schemeClr val="bg1"/>
                </a:solidFill>
              </a:defRPr>
            </a:pPr>
            <a:r>
              <a:rPr sz="2800" dirty="0"/>
              <a:t>Decision Tree</a:t>
            </a:r>
          </a:p>
          <a:p>
            <a:pPr>
              <a:defRPr lang="en-US" b="1">
                <a:solidFill>
                  <a:schemeClr val="bg1"/>
                </a:solidFill>
              </a:defRPr>
            </a:pPr>
            <a:r>
              <a:rPr sz="2800" dirty="0"/>
              <a:t>Regression ( Logistic </a:t>
            </a:r>
            <a:r>
              <a:rPr sz="2800" dirty="0" smtClean="0"/>
              <a:t>)</a:t>
            </a:r>
          </a:p>
          <a:p>
            <a:pPr>
              <a:defRPr lang="en-US" b="1">
                <a:solidFill>
                  <a:schemeClr val="bg1"/>
                </a:solidFill>
              </a:defRPr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kAAAAFAAAA/f///wEAAAAKAAAAAAAAAAAAAAAAAAAAAAAAAAkAAAD9////AQAAAAoAAAAAAAAAAAAAAAAAAAAAAAAADQAAAP3///8BAAAACgAAAAAAAAAAAAAAAAAAAAAAAAARAAAA/////wEAAAAKAAAAAAAAAAAAAAAAAAAAAAAAABUAAAAAAAAAAQAAAAoAAAAAAAAAAAAAAAAAAAAAAAAAGQAAAAEAAAABAAAACgAAAAAAAAAAAAAAAAAAAAAAAAAdAAAAAgAAAAEAAAAKAAAAAAAAAAAAAAAAAAAAAAAAACEAAAADAAAAAQAAAAoAAAAAAAAAAAAAAAAAAAAAAAAAJQAAAAQAAAABAAAACgAAAAAAAAAAAAAAAAAAAAAAAAA="/>
      </p:ext>
    </p:ext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BIAwAABgEAAItCAAD7CQAAEAAAACYAAAAIAAAAAQAAAAAAAAA="/>
              </a:ext>
            </a:extLst>
          </p:cNvSpPr>
          <p:nvPr>
            <p:ph type="title"/>
          </p:nvPr>
        </p:nvSpPr>
        <p:spPr>
          <a:xfrm>
            <a:off x="997044" y="166370"/>
            <a:ext cx="10283825" cy="1456055"/>
          </a:xfrm>
        </p:spPr>
        <p:txBody>
          <a:bodyPr/>
          <a:lstStyle/>
          <a:p>
            <a:pPr>
              <a:defRPr lang="en-US" cap="all"/>
            </a:pPr>
            <a:r>
              <a:rPr lang="en-US" sz="3800" b="1" cap="all" dirty="0"/>
              <a:t>K – </a:t>
            </a:r>
            <a:r>
              <a:rPr lang="en-US" sz="3800" cap="all" dirty="0" err="1"/>
              <a:t>nn</a:t>
            </a:r>
            <a:r>
              <a:rPr lang="en-US" sz="3800" cap="all" dirty="0"/>
              <a:t>  Classification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6gQx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////An9/fwAYJ2wDzMzMAMDA/wB/f38AAAAAAAAAAAAAAAAAAAAAAAAAAAAhAAAAGAAAABQAAAA4BAAAJw0AAGkgAACiGQAAEAAAACYAAAAIAAAAASAAAAAAAAA="/>
              </a:ext>
            </a:extLst>
          </p:cNvSpPr>
          <p:nvPr>
            <p:ph type="body" idx="1"/>
          </p:nvPr>
        </p:nvSpPr>
        <p:spPr>
          <a:xfrm>
            <a:off x="685801" y="1748887"/>
            <a:ext cx="4014988" cy="4188273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just">
              <a:spcAft>
                <a:spcPts val="920"/>
              </a:spcAft>
              <a:buNone/>
              <a:defRPr lang="en-US" sz="1655"/>
            </a:pPr>
            <a:endParaRPr lang="en-US" sz="2000" dirty="0" smtClean="0"/>
          </a:p>
          <a:p>
            <a:pPr>
              <a:spcAft>
                <a:spcPts val="920"/>
              </a:spcAft>
              <a:buNone/>
              <a:defRPr lang="en-US" sz="1655"/>
            </a:pPr>
            <a:r>
              <a:rPr lang="en-US" sz="2000" dirty="0" smtClean="0"/>
              <a:t>     </a:t>
            </a:r>
            <a:r>
              <a:rPr lang="en-US" sz="2400" dirty="0" smtClean="0"/>
              <a:t>A k-nearest-neighbor </a:t>
            </a:r>
            <a:r>
              <a:rPr lang="en-US" sz="2400" dirty="0"/>
              <a:t>algorithm, </a:t>
            </a:r>
            <a:r>
              <a:rPr lang="en-US" sz="2400" dirty="0" smtClean="0"/>
              <a:t>often </a:t>
            </a:r>
            <a:r>
              <a:rPr lang="en-US" sz="2400" dirty="0"/>
              <a:t>abbreviated k-</a:t>
            </a:r>
            <a:r>
              <a:rPr lang="en-US" sz="2400" dirty="0" err="1"/>
              <a:t>nn</a:t>
            </a:r>
            <a:r>
              <a:rPr lang="en-US" sz="2400" dirty="0"/>
              <a:t>, is an approach to data classification that estimates how likely a data point is to be a member of one group or the other depending on what group the data points nearest to it are in.</a:t>
            </a:r>
          </a:p>
          <a:p>
            <a:pPr algn="just">
              <a:spcAft>
                <a:spcPts val="920"/>
              </a:spcAft>
              <a:buNone/>
              <a:defRPr lang="en-US" sz="1655"/>
            </a:pPr>
            <a:endParaRPr lang="en-US" sz="2000" dirty="0"/>
          </a:p>
          <a:p>
            <a:pPr marL="0" indent="0" algn="just">
              <a:spcAft>
                <a:spcPts val="920"/>
              </a:spcAft>
              <a:buNone/>
              <a:defRPr lang="en-US" sz="1655"/>
            </a:pPr>
            <a:endParaRPr lang="en-US" sz="2000" dirty="0"/>
          </a:p>
        </p:txBody>
      </p:sp>
      <p:sp>
        <p:nvSpPr>
          <p:cNvPr id="5" name="TextBox 5"/>
          <p:cNvSpPr>
            <a:extLst>
              <a:ext uri="smNativeData">
                <pr:smNativeData xmlns="" xmlns:p14="http://schemas.microsoft.com/office/powerpoint/2010/main" xmlns:pr="smNativeData" val="SMDATA_13_6gQxZBMAAAAlAAAAZAAAAE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sPsEFAAAAAQAAAAAAAAAAAAAAAAAAAAAAAAAAAAAAAAAAAAAAAAAAAAAAAH9/fwAYJ2wDzMzMAMDA/wB/f38AAAAAAAAAAAAAAAAAAAAAAAAAAAAhAAAAGAAAABQAAADkBAAAuRkAAE4gAABIIwAAECAAACYAAAAIAAAA//////////8="/>
              </a:ext>
            </a:extLst>
          </p:cNvSpPr>
          <p:nvPr/>
        </p:nvSpPr>
        <p:spPr>
          <a:xfrm>
            <a:off x="795020" y="4181475"/>
            <a:ext cx="4456430" cy="15538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endParaRPr lang="en-US" sz="1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86" y="1748888"/>
            <a:ext cx="7020186" cy="4407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extLst mod="1">
      <p:ext uri="smNativeData">
        <pr:smNativeData xmlns="" xmlns:p14="http://schemas.microsoft.com/office/powerpoint/2010/main" xmlns:pr="smNativeData" val="6gQxZAQAAAAFAAAA/////wEAAAAKAAAAAAAAAAAAAAAAAAAAAAAAAAkAAAAAAAAAAQAAAAoAAAAAAAAAAAAAAAAAAAAAAAAADQAAAP////8BAAAACgAAAAAAAAAAAAAAAAAAAAAAAAARAAAA/f///wEAAAAKAAAAAAAAAAAAAAAAAAAAAAAAAA==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00"/>
      </a:lt1>
      <a:dk2>
        <a:srgbClr val="EBEBEB"/>
      </a:dk2>
      <a:lt2>
        <a:srgbClr val="18276C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00"/>
        </a:lt1>
        <a:dk2>
          <a:srgbClr val="EBEBEB"/>
        </a:dk2>
        <a:lt2>
          <a:srgbClr val="18276C"/>
        </a:lt2>
        <a:accent1>
          <a:srgbClr val="AC3EC1"/>
        </a:accent1>
        <a:accent2>
          <a:srgbClr val="477BD1"/>
        </a:accent2>
        <a:accent3>
          <a:srgbClr val="46B298"/>
        </a:accent3>
        <a:accent4>
          <a:srgbClr val="90BA4C"/>
        </a:accent4>
        <a:accent5>
          <a:srgbClr val="DD9D31"/>
        </a:accent5>
        <a:accent6>
          <a:srgbClr val="E25247"/>
        </a:accent6>
        <a:hlink>
          <a:srgbClr val="C573D2"/>
        </a:hlink>
        <a:folHlink>
          <a:srgbClr val="CCAE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373</Words>
  <Application>Microsoft Office PowerPoint</Application>
  <PresentationFormat>Custom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Presentation</vt:lpstr>
      <vt:lpstr>PredictIOn  of diabetes</vt:lpstr>
      <vt:lpstr>Contents</vt:lpstr>
      <vt:lpstr>Project objective &amp; scope</vt:lpstr>
      <vt:lpstr>Data description</vt:lpstr>
      <vt:lpstr>Methodology</vt:lpstr>
      <vt:lpstr>Data Preprocessing</vt:lpstr>
      <vt:lpstr>Selecting principal attributes</vt:lpstr>
      <vt:lpstr>ModelS used</vt:lpstr>
      <vt:lpstr>K – nn  Classification</vt:lpstr>
      <vt:lpstr>Naive Bayes</vt:lpstr>
      <vt:lpstr>Decision tree</vt:lpstr>
      <vt:lpstr>Logistic regression</vt:lpstr>
      <vt:lpstr>Receiver Operating characteristic curves</vt:lpstr>
      <vt:lpstr>Accuracy comparison graph</vt:lpstr>
      <vt:lpstr>User interface</vt:lpstr>
      <vt:lpstr>Future scope  of improvements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Debaleen Das Spandan</dc:creator>
  <cp:keywords/>
  <dc:description/>
  <cp:lastModifiedBy>Subhajit Ghatak</cp:lastModifiedBy>
  <cp:revision>18</cp:revision>
  <dcterms:created xsi:type="dcterms:W3CDTF">2014-09-12T02:08:24Z</dcterms:created>
  <dcterms:modified xsi:type="dcterms:W3CDTF">2023-04-16T07:35:44Z</dcterms:modified>
</cp:coreProperties>
</file>