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99" r:id="rId1"/>
  </p:sldMasterIdLst>
  <p:notesMasterIdLst>
    <p:notesMasterId r:id="rId28"/>
  </p:notesMasterIdLst>
  <p:sldIdLst>
    <p:sldId id="257" r:id="rId2"/>
    <p:sldId id="258" r:id="rId3"/>
    <p:sldId id="260" r:id="rId4"/>
    <p:sldId id="261" r:id="rId5"/>
    <p:sldId id="263" r:id="rId6"/>
    <p:sldId id="265" r:id="rId7"/>
    <p:sldId id="264" r:id="rId8"/>
    <p:sldId id="266" r:id="rId9"/>
    <p:sldId id="270" r:id="rId10"/>
    <p:sldId id="271" r:id="rId11"/>
    <p:sldId id="272" r:id="rId12"/>
    <p:sldId id="273" r:id="rId13"/>
    <p:sldId id="267" r:id="rId14"/>
    <p:sldId id="268" r:id="rId15"/>
    <p:sldId id="274" r:id="rId16"/>
    <p:sldId id="275" r:id="rId17"/>
    <p:sldId id="276" r:id="rId18"/>
    <p:sldId id="269" r:id="rId19"/>
    <p:sldId id="277" r:id="rId20"/>
    <p:sldId id="278" r:id="rId21"/>
    <p:sldId id="284" r:id="rId22"/>
    <p:sldId id="279" r:id="rId23"/>
    <p:sldId id="280" r:id="rId24"/>
    <p:sldId id="281" r:id="rId25"/>
    <p:sldId id="282"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avani Prabhutendolkar" initials="SP" lastIdx="1" clrIdx="0">
    <p:extLst>
      <p:ext uri="{19B8F6BF-5375-455C-9EA6-DF929625EA0E}">
        <p15:presenceInfo xmlns:p15="http://schemas.microsoft.com/office/powerpoint/2012/main" xmlns="" userId="b490dfe6424bd3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660"/>
  </p:normalViewPr>
  <p:slideViewPr>
    <p:cSldViewPr snapToGrid="0">
      <p:cViewPr>
        <p:scale>
          <a:sx n="96" d="100"/>
          <a:sy n="96" d="100"/>
        </p:scale>
        <p:origin x="-158" y="23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4144A1-D652-41F8-B5F7-91C1C6DD1AF1}" type="datetimeFigureOut">
              <a:rPr lang="en-US" smtClean="0"/>
              <a:t>5/28/2023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3C5A1F-E8D4-4A0A-948E-84AB3E4AD53B}" type="slidenum">
              <a:rPr lang="en-US" smtClean="0"/>
              <a:t>‹#›</a:t>
            </a:fld>
            <a:endParaRPr lang="en-US"/>
          </a:p>
        </p:txBody>
      </p:sp>
    </p:spTree>
    <p:extLst>
      <p:ext uri="{BB962C8B-B14F-4D97-AF65-F5344CB8AC3E}">
        <p14:creationId xmlns:p14="http://schemas.microsoft.com/office/powerpoint/2010/main" val="4288124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B9EE61-AA62-467E-95D6-AA8AF47D61DA}"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2C685-A226-4437-AF6E-2E8BEC7580F0}" type="slidenum">
              <a:rPr lang="en-IN" smtClean="0"/>
              <a:t>‹#›</a:t>
            </a:fld>
            <a:endParaRPr lang="en-IN"/>
          </a:p>
        </p:txBody>
      </p:sp>
    </p:spTree>
    <p:extLst>
      <p:ext uri="{BB962C8B-B14F-4D97-AF65-F5344CB8AC3E}">
        <p14:creationId xmlns:p14="http://schemas.microsoft.com/office/powerpoint/2010/main" val="20133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B9EE61-AA62-467E-95D6-AA8AF47D61DA}"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2C685-A226-4437-AF6E-2E8BEC7580F0}" type="slidenum">
              <a:rPr lang="en-IN" smtClean="0"/>
              <a:t>‹#›</a:t>
            </a:fld>
            <a:endParaRPr lang="en-IN"/>
          </a:p>
        </p:txBody>
      </p:sp>
    </p:spTree>
    <p:extLst>
      <p:ext uri="{BB962C8B-B14F-4D97-AF65-F5344CB8AC3E}">
        <p14:creationId xmlns:p14="http://schemas.microsoft.com/office/powerpoint/2010/main" val="424962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B9EE61-AA62-467E-95D6-AA8AF47D61DA}"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2C685-A226-4437-AF6E-2E8BEC7580F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0737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B9EE61-AA62-467E-95D6-AA8AF47D61DA}"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2C685-A226-4437-AF6E-2E8BEC7580F0}" type="slidenum">
              <a:rPr lang="en-IN" smtClean="0"/>
              <a:t>‹#›</a:t>
            </a:fld>
            <a:endParaRPr lang="en-IN"/>
          </a:p>
        </p:txBody>
      </p:sp>
    </p:spTree>
    <p:extLst>
      <p:ext uri="{BB962C8B-B14F-4D97-AF65-F5344CB8AC3E}">
        <p14:creationId xmlns:p14="http://schemas.microsoft.com/office/powerpoint/2010/main" val="364572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B9EE61-AA62-467E-95D6-AA8AF47D61DA}"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2C685-A226-4437-AF6E-2E8BEC7580F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9360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B9EE61-AA62-467E-95D6-AA8AF47D61DA}"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2C685-A226-4437-AF6E-2E8BEC7580F0}" type="slidenum">
              <a:rPr lang="en-IN" smtClean="0"/>
              <a:t>‹#›</a:t>
            </a:fld>
            <a:endParaRPr lang="en-IN"/>
          </a:p>
        </p:txBody>
      </p:sp>
    </p:spTree>
    <p:extLst>
      <p:ext uri="{BB962C8B-B14F-4D97-AF65-F5344CB8AC3E}">
        <p14:creationId xmlns:p14="http://schemas.microsoft.com/office/powerpoint/2010/main" val="4052536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EE61-AA62-467E-95D6-AA8AF47D61DA}"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2C685-A226-4437-AF6E-2E8BEC7580F0}" type="slidenum">
              <a:rPr lang="en-IN" smtClean="0"/>
              <a:t>‹#›</a:t>
            </a:fld>
            <a:endParaRPr lang="en-IN"/>
          </a:p>
        </p:txBody>
      </p:sp>
    </p:spTree>
    <p:extLst>
      <p:ext uri="{BB962C8B-B14F-4D97-AF65-F5344CB8AC3E}">
        <p14:creationId xmlns:p14="http://schemas.microsoft.com/office/powerpoint/2010/main" val="2902622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EE61-AA62-467E-95D6-AA8AF47D61DA}"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2C685-A226-4437-AF6E-2E8BEC7580F0}" type="slidenum">
              <a:rPr lang="en-IN" smtClean="0"/>
              <a:t>‹#›</a:t>
            </a:fld>
            <a:endParaRPr lang="en-IN"/>
          </a:p>
        </p:txBody>
      </p:sp>
    </p:spTree>
    <p:extLst>
      <p:ext uri="{BB962C8B-B14F-4D97-AF65-F5344CB8AC3E}">
        <p14:creationId xmlns:p14="http://schemas.microsoft.com/office/powerpoint/2010/main" val="91766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EE61-AA62-467E-95D6-AA8AF47D61DA}"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2C685-A226-4437-AF6E-2E8BEC7580F0}" type="slidenum">
              <a:rPr lang="en-IN" smtClean="0"/>
              <a:t>‹#›</a:t>
            </a:fld>
            <a:endParaRPr lang="en-IN"/>
          </a:p>
        </p:txBody>
      </p:sp>
    </p:spTree>
    <p:extLst>
      <p:ext uri="{BB962C8B-B14F-4D97-AF65-F5344CB8AC3E}">
        <p14:creationId xmlns:p14="http://schemas.microsoft.com/office/powerpoint/2010/main" val="661521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B9EE61-AA62-467E-95D6-AA8AF47D61DA}"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2C685-A226-4437-AF6E-2E8BEC7580F0}" type="slidenum">
              <a:rPr lang="en-IN" smtClean="0"/>
              <a:t>‹#›</a:t>
            </a:fld>
            <a:endParaRPr lang="en-IN"/>
          </a:p>
        </p:txBody>
      </p:sp>
    </p:spTree>
    <p:extLst>
      <p:ext uri="{BB962C8B-B14F-4D97-AF65-F5344CB8AC3E}">
        <p14:creationId xmlns:p14="http://schemas.microsoft.com/office/powerpoint/2010/main" val="324997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9EE61-AA62-467E-95D6-AA8AF47D61DA}" type="datetimeFigureOut">
              <a:rPr lang="en-IN" smtClean="0"/>
              <a:t>28-05-2023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42C685-A226-4437-AF6E-2E8BEC7580F0}" type="slidenum">
              <a:rPr lang="en-IN" smtClean="0"/>
              <a:t>‹#›</a:t>
            </a:fld>
            <a:endParaRPr lang="en-IN"/>
          </a:p>
        </p:txBody>
      </p:sp>
    </p:spTree>
    <p:extLst>
      <p:ext uri="{BB962C8B-B14F-4D97-AF65-F5344CB8AC3E}">
        <p14:creationId xmlns:p14="http://schemas.microsoft.com/office/powerpoint/2010/main" val="124614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9EE61-AA62-467E-95D6-AA8AF47D61DA}" type="datetimeFigureOut">
              <a:rPr lang="en-IN" smtClean="0"/>
              <a:t>28-05-2023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42C685-A226-4437-AF6E-2E8BEC7580F0}" type="slidenum">
              <a:rPr lang="en-IN" smtClean="0"/>
              <a:t>‹#›</a:t>
            </a:fld>
            <a:endParaRPr lang="en-IN"/>
          </a:p>
        </p:txBody>
      </p:sp>
    </p:spTree>
    <p:extLst>
      <p:ext uri="{BB962C8B-B14F-4D97-AF65-F5344CB8AC3E}">
        <p14:creationId xmlns:p14="http://schemas.microsoft.com/office/powerpoint/2010/main" val="3851784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B9EE61-AA62-467E-95D6-AA8AF47D61DA}" type="datetimeFigureOut">
              <a:rPr lang="en-IN" smtClean="0"/>
              <a:t>28-05-2023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42C685-A226-4437-AF6E-2E8BEC7580F0}" type="slidenum">
              <a:rPr lang="en-IN" smtClean="0"/>
              <a:t>‹#›</a:t>
            </a:fld>
            <a:endParaRPr lang="en-IN"/>
          </a:p>
        </p:txBody>
      </p:sp>
    </p:spTree>
    <p:extLst>
      <p:ext uri="{BB962C8B-B14F-4D97-AF65-F5344CB8AC3E}">
        <p14:creationId xmlns:p14="http://schemas.microsoft.com/office/powerpoint/2010/main" val="423827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9EE61-AA62-467E-95D6-AA8AF47D61DA}" type="datetimeFigureOut">
              <a:rPr lang="en-IN" smtClean="0"/>
              <a:t>28-05-2023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42C685-A226-4437-AF6E-2E8BEC7580F0}" type="slidenum">
              <a:rPr lang="en-IN" smtClean="0"/>
              <a:t>‹#›</a:t>
            </a:fld>
            <a:endParaRPr lang="en-IN"/>
          </a:p>
        </p:txBody>
      </p:sp>
    </p:spTree>
    <p:extLst>
      <p:ext uri="{BB962C8B-B14F-4D97-AF65-F5344CB8AC3E}">
        <p14:creationId xmlns:p14="http://schemas.microsoft.com/office/powerpoint/2010/main" val="92243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B9EE61-AA62-467E-95D6-AA8AF47D61DA}" type="datetimeFigureOut">
              <a:rPr lang="en-IN" smtClean="0"/>
              <a:t>28-05-2023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42C685-A226-4437-AF6E-2E8BEC7580F0}" type="slidenum">
              <a:rPr lang="en-IN" smtClean="0"/>
              <a:t>‹#›</a:t>
            </a:fld>
            <a:endParaRPr lang="en-IN"/>
          </a:p>
        </p:txBody>
      </p:sp>
    </p:spTree>
    <p:extLst>
      <p:ext uri="{BB962C8B-B14F-4D97-AF65-F5344CB8AC3E}">
        <p14:creationId xmlns:p14="http://schemas.microsoft.com/office/powerpoint/2010/main" val="2067585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B9EE61-AA62-467E-95D6-AA8AF47D61DA}" type="datetimeFigureOut">
              <a:rPr lang="en-IN" smtClean="0"/>
              <a:t>28-05-2023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42C685-A226-4437-AF6E-2E8BEC7580F0}" type="slidenum">
              <a:rPr lang="en-IN" smtClean="0"/>
              <a:t>‹#›</a:t>
            </a:fld>
            <a:endParaRPr lang="en-IN"/>
          </a:p>
        </p:txBody>
      </p:sp>
    </p:spTree>
    <p:extLst>
      <p:ext uri="{BB962C8B-B14F-4D97-AF65-F5344CB8AC3E}">
        <p14:creationId xmlns:p14="http://schemas.microsoft.com/office/powerpoint/2010/main" val="1586555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B9EE61-AA62-467E-95D6-AA8AF47D61DA}" type="datetimeFigureOut">
              <a:rPr lang="en-IN" smtClean="0"/>
              <a:t>28-05-2023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42C685-A226-4437-AF6E-2E8BEC7580F0}" type="slidenum">
              <a:rPr lang="en-IN" smtClean="0"/>
              <a:t>‹#›</a:t>
            </a:fld>
            <a:endParaRPr lang="en-IN"/>
          </a:p>
        </p:txBody>
      </p:sp>
    </p:spTree>
    <p:extLst>
      <p:ext uri="{BB962C8B-B14F-4D97-AF65-F5344CB8AC3E}">
        <p14:creationId xmlns:p14="http://schemas.microsoft.com/office/powerpoint/2010/main" val="1170894003"/>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02541B-2859-5A44-209A-744D0D2A9BD3}"/>
              </a:ext>
            </a:extLst>
          </p:cNvPr>
          <p:cNvSpPr>
            <a:spLocks noGrp="1"/>
          </p:cNvSpPr>
          <p:nvPr>
            <p:ph type="title"/>
          </p:nvPr>
        </p:nvSpPr>
        <p:spPr>
          <a:xfrm>
            <a:off x="529152" y="422772"/>
            <a:ext cx="6197651" cy="762346"/>
          </a:xfrm>
          <a:solidFill>
            <a:srgbClr val="92D050"/>
          </a:solidFill>
        </p:spPr>
        <p:txBody>
          <a:bodyPr>
            <a:normAutofit/>
          </a:bodyPr>
          <a:lstStyle/>
          <a:p>
            <a:r>
              <a:rPr lang="en-IN" sz="2800" b="1" dirty="0" smtClean="0">
                <a:solidFill>
                  <a:srgbClr val="002060"/>
                </a:solidFill>
                <a:latin typeface="Bahnschrift" pitchFamily="34" charset="0"/>
              </a:rPr>
              <a:t>Employees  Review by Manager</a:t>
            </a:r>
            <a:endParaRPr lang="en-IN" sz="2800" b="1" dirty="0">
              <a:solidFill>
                <a:srgbClr val="002060"/>
              </a:solidFill>
              <a:latin typeface="Bahnschrift" pitchFamily="34" charset="0"/>
            </a:endParaRPr>
          </a:p>
        </p:txBody>
      </p:sp>
      <p:pic>
        <p:nvPicPr>
          <p:cNvPr id="8" name="Picture 7">
            <a:extLst>
              <a:ext uri="{FF2B5EF4-FFF2-40B4-BE49-F238E27FC236}">
                <a16:creationId xmlns:a16="http://schemas.microsoft.com/office/drawing/2014/main" xmlns="" id="{94FF4C67-B9DF-262D-12D9-396C9D596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12" y="1614488"/>
            <a:ext cx="10768988" cy="4774892"/>
          </a:xfrm>
          <a:prstGeom prst="rect">
            <a:avLst/>
          </a:prstGeom>
        </p:spPr>
      </p:pic>
    </p:spTree>
    <p:extLst>
      <p:ext uri="{BB962C8B-B14F-4D97-AF65-F5344CB8AC3E}">
        <p14:creationId xmlns:p14="http://schemas.microsoft.com/office/powerpoint/2010/main" val="2027917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45484" y="1619085"/>
            <a:ext cx="6540500" cy="4609004"/>
          </a:xfrm>
          <a:prstGeom prst="rect">
            <a:avLst/>
          </a:prstGeom>
        </p:spPr>
      </p:pic>
      <p:sp>
        <p:nvSpPr>
          <p:cNvPr id="2" name="TextBox 1"/>
          <p:cNvSpPr txBox="1"/>
          <p:nvPr/>
        </p:nvSpPr>
        <p:spPr>
          <a:xfrm>
            <a:off x="1534602" y="652007"/>
            <a:ext cx="6106601" cy="584775"/>
          </a:xfrm>
          <a:prstGeom prst="rect">
            <a:avLst/>
          </a:prstGeom>
          <a:solidFill>
            <a:schemeClr val="accent1">
              <a:lumMod val="40000"/>
              <a:lumOff val="60000"/>
            </a:schemeClr>
          </a:solidFill>
        </p:spPr>
        <p:txBody>
          <a:bodyPr wrap="square" rtlCol="0">
            <a:spAutoFit/>
          </a:bodyPr>
          <a:lstStyle/>
          <a:p>
            <a:pPr algn="ctr"/>
            <a:r>
              <a:rPr lang="en-US" sz="3200" b="1" i="1" dirty="0" smtClean="0">
                <a:latin typeface="+mj-lt"/>
              </a:rPr>
              <a:t>Pair-Plot</a:t>
            </a:r>
            <a:endParaRPr lang="en-US" sz="3200" b="1" i="1" dirty="0">
              <a:latin typeface="+mj-lt"/>
            </a:endParaRPr>
          </a:p>
        </p:txBody>
      </p:sp>
    </p:spTree>
    <p:extLst>
      <p:ext uri="{BB962C8B-B14F-4D97-AF65-F5344CB8AC3E}">
        <p14:creationId xmlns:p14="http://schemas.microsoft.com/office/powerpoint/2010/main" val="3204389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453" y="1142338"/>
            <a:ext cx="7291346" cy="718268"/>
          </a:xfrm>
          <a:solidFill>
            <a:schemeClr val="accent1">
              <a:lumMod val="40000"/>
              <a:lumOff val="60000"/>
            </a:schemeClr>
          </a:solidFill>
        </p:spPr>
        <p:txBody>
          <a:bodyPr/>
          <a:lstStyle/>
          <a:p>
            <a:pPr algn="ctr"/>
            <a:r>
              <a:rPr lang="en-US" b="1" i="1" dirty="0" smtClean="0">
                <a:solidFill>
                  <a:schemeClr val="tx2">
                    <a:lumMod val="50000"/>
                  </a:schemeClr>
                </a:solidFill>
              </a:rPr>
              <a:t>Group Visualization</a:t>
            </a:r>
            <a:endParaRPr lang="en-US" b="1" i="1" dirty="0">
              <a:solidFill>
                <a:schemeClr val="tx2">
                  <a:lumMod val="50000"/>
                </a:schemeClr>
              </a:solidFill>
            </a:endParaRPr>
          </a:p>
        </p:txBody>
      </p:sp>
      <p:pic>
        <p:nvPicPr>
          <p:cNvPr id="3" name="Picture 2"/>
          <p:cNvPicPr>
            <a:picLocks noChangeAspect="1"/>
          </p:cNvPicPr>
          <p:nvPr/>
        </p:nvPicPr>
        <p:blipFill>
          <a:blip r:embed="rId2"/>
          <a:stretch>
            <a:fillRect/>
          </a:stretch>
        </p:blipFill>
        <p:spPr>
          <a:xfrm>
            <a:off x="477077" y="2323544"/>
            <a:ext cx="3991556" cy="3037616"/>
          </a:xfrm>
          <a:prstGeom prst="rect">
            <a:avLst/>
          </a:prstGeom>
          <a:ln w="38100" cap="sq">
            <a:solidFill>
              <a:schemeClr val="bg1">
                <a:lumMod val="95000"/>
              </a:schemeClr>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4921858" y="2325523"/>
            <a:ext cx="4361081" cy="3035637"/>
          </a:xfrm>
          <a:prstGeom prst="rect">
            <a:avLst/>
          </a:prstGeom>
          <a:ln w="38100" cap="sq">
            <a:solidFill>
              <a:schemeClr val="bg1">
                <a:lumMod val="9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6883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6679" y="1886458"/>
            <a:ext cx="6281669" cy="4462659"/>
          </a:xfrm>
          <a:prstGeom prst="rect">
            <a:avLst/>
          </a:prstGeom>
        </p:spPr>
      </p:pic>
      <p:sp>
        <p:nvSpPr>
          <p:cNvPr id="3" name="TextBox 2"/>
          <p:cNvSpPr txBox="1"/>
          <p:nvPr/>
        </p:nvSpPr>
        <p:spPr>
          <a:xfrm>
            <a:off x="1716679" y="548639"/>
            <a:ext cx="6823022" cy="954107"/>
          </a:xfrm>
          <a:prstGeom prst="rect">
            <a:avLst/>
          </a:prstGeom>
          <a:solidFill>
            <a:schemeClr val="accent1">
              <a:lumMod val="40000"/>
              <a:lumOff val="60000"/>
            </a:schemeClr>
          </a:solidFill>
        </p:spPr>
        <p:txBody>
          <a:bodyPr wrap="square" rtlCol="0">
            <a:spAutoFit/>
          </a:bodyPr>
          <a:lstStyle/>
          <a:p>
            <a:pPr algn="ctr"/>
            <a:r>
              <a:rPr lang="en-US" sz="2800" b="1" dirty="0" smtClean="0">
                <a:solidFill>
                  <a:schemeClr val="tx2">
                    <a:lumMod val="50000"/>
                  </a:schemeClr>
                </a:solidFill>
                <a:latin typeface="+mj-lt"/>
              </a:rPr>
              <a:t>Heat-map of Independency between Categorical Variable </a:t>
            </a:r>
            <a:endParaRPr lang="en-US" sz="2800" b="1" dirty="0">
              <a:solidFill>
                <a:schemeClr val="tx2">
                  <a:lumMod val="50000"/>
                </a:schemeClr>
              </a:solidFill>
              <a:latin typeface="+mj-lt"/>
            </a:endParaRPr>
          </a:p>
        </p:txBody>
      </p:sp>
    </p:spTree>
    <p:extLst>
      <p:ext uri="{BB962C8B-B14F-4D97-AF65-F5344CB8AC3E}">
        <p14:creationId xmlns:p14="http://schemas.microsoft.com/office/powerpoint/2010/main" val="13452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F4404F5-5ACC-DE8C-9199-58BC18890BBA}"/>
              </a:ext>
            </a:extLst>
          </p:cNvPr>
          <p:cNvSpPr txBox="1"/>
          <p:nvPr/>
        </p:nvSpPr>
        <p:spPr>
          <a:xfrm>
            <a:off x="2012622" y="1736016"/>
            <a:ext cx="5692192" cy="369332"/>
          </a:xfrm>
          <a:prstGeom prst="rect">
            <a:avLst/>
          </a:prstGeom>
          <a:noFill/>
        </p:spPr>
        <p:txBody>
          <a:bodyPr wrap="square" rtlCol="0">
            <a:spAutoFit/>
          </a:bodyPr>
          <a:lstStyle/>
          <a:p>
            <a:pPr algn="ctr"/>
            <a:r>
              <a:rPr lang="en-IN" b="1" dirty="0"/>
              <a:t>Data Insights by Visualization (</a:t>
            </a:r>
            <a:r>
              <a:rPr lang="en-IN" b="1" dirty="0" smtClean="0"/>
              <a:t>Power-Bi</a:t>
            </a:r>
            <a:r>
              <a:rPr lang="en-IN" b="1" dirty="0"/>
              <a:t>)</a:t>
            </a:r>
          </a:p>
        </p:txBody>
      </p:sp>
      <p:sp>
        <p:nvSpPr>
          <p:cNvPr id="3" name="Title 2"/>
          <p:cNvSpPr>
            <a:spLocks noGrp="1"/>
          </p:cNvSpPr>
          <p:nvPr>
            <p:ph type="title"/>
          </p:nvPr>
        </p:nvSpPr>
        <p:spPr>
          <a:xfrm>
            <a:off x="804024" y="840190"/>
            <a:ext cx="8196853" cy="805732"/>
          </a:xfrm>
          <a:solidFill>
            <a:schemeClr val="accent3">
              <a:lumMod val="60000"/>
              <a:lumOff val="40000"/>
            </a:schemeClr>
          </a:solidFill>
        </p:spPr>
        <p:txBody>
          <a:bodyPr/>
          <a:lstStyle/>
          <a:p>
            <a:pPr algn="ctr"/>
            <a:r>
              <a:rPr lang="en-IN" b="1" i="1" dirty="0">
                <a:solidFill>
                  <a:schemeClr val="tx2">
                    <a:lumMod val="50000"/>
                  </a:schemeClr>
                </a:solidFill>
              </a:rPr>
              <a:t>Data </a:t>
            </a:r>
            <a:r>
              <a:rPr lang="en-IN" b="1" i="1" dirty="0" smtClean="0">
                <a:solidFill>
                  <a:schemeClr val="tx2">
                    <a:lumMod val="50000"/>
                  </a:schemeClr>
                </a:solidFill>
              </a:rPr>
              <a:t>Visualization by Power-Bi</a:t>
            </a:r>
            <a:endParaRPr lang="en-US" b="1" i="1" dirty="0">
              <a:solidFill>
                <a:schemeClr val="tx2">
                  <a:lumMod val="50000"/>
                </a:schemeClr>
              </a:solidFill>
            </a:endParaRPr>
          </a:p>
        </p:txBody>
      </p:sp>
      <p:pic>
        <p:nvPicPr>
          <p:cNvPr id="4" name="Picture 3" descr="Screenshot (4)"/>
          <p:cNvPicPr>
            <a:picLocks noGrp="1" noChangeAspect="1"/>
          </p:cNvPicPr>
          <p:nvPr isPhoto="1"/>
        </p:nvPicPr>
        <p:blipFill rotWithShape="1">
          <a:blip r:embed="rId2">
            <a:lum/>
            <a:extLst>
              <a:ext uri="{28A0092B-C50C-407E-A947-70E740481C1C}">
                <a14:useLocalDpi xmlns:a14="http://schemas.microsoft.com/office/drawing/2010/main" val="0"/>
              </a:ext>
            </a:extLst>
          </a:blip>
          <a:srcRect l="2600" t="18177" r="26201" b="11600"/>
          <a:stretch/>
        </p:blipFill>
        <p:spPr>
          <a:xfrm>
            <a:off x="659958" y="2409245"/>
            <a:ext cx="7517634" cy="3901308"/>
          </a:xfrm>
          <a:prstGeom prst="rect">
            <a:avLst/>
          </a:prstGeom>
          <a:noFill/>
          <a:ln>
            <a:noFill/>
          </a:ln>
        </p:spPr>
      </p:pic>
    </p:spTree>
    <p:extLst>
      <p:ext uri="{BB962C8B-B14F-4D97-AF65-F5344CB8AC3E}">
        <p14:creationId xmlns:p14="http://schemas.microsoft.com/office/powerpoint/2010/main" val="8455537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Testing of Hypothesis</a:t>
            </a:r>
            <a:br>
              <a:rPr lang="en-IN" dirty="0"/>
            </a:br>
            <a:endParaRPr lang="en-US" dirty="0"/>
          </a:p>
        </p:txBody>
      </p:sp>
      <p:sp>
        <p:nvSpPr>
          <p:cNvPr id="5" name="TextBox 4"/>
          <p:cNvSpPr txBox="1"/>
          <p:nvPr/>
        </p:nvSpPr>
        <p:spPr>
          <a:xfrm>
            <a:off x="342900" y="1198622"/>
            <a:ext cx="8369300" cy="1077218"/>
          </a:xfrm>
          <a:prstGeom prst="rect">
            <a:avLst/>
          </a:prstGeom>
          <a:noFill/>
        </p:spPr>
        <p:txBody>
          <a:bodyPr wrap="square" rtlCol="0">
            <a:spAutoFit/>
          </a:bodyPr>
          <a:lstStyle/>
          <a:p>
            <a:r>
              <a:rPr lang="en-US" sz="2800" dirty="0"/>
              <a:t>ANOVA:</a:t>
            </a:r>
          </a:p>
          <a:p>
            <a:r>
              <a:rPr lang="en-IN" dirty="0"/>
              <a:t>The ANOVA test examines whether there are statistically significant differences in the mean composite scores across different departments and countries.</a:t>
            </a:r>
            <a:endParaRPr lang="en-US" dirty="0"/>
          </a:p>
        </p:txBody>
      </p:sp>
      <p:sp>
        <p:nvSpPr>
          <p:cNvPr id="6" name="TextBox 5"/>
          <p:cNvSpPr txBox="1"/>
          <p:nvPr/>
        </p:nvSpPr>
        <p:spPr>
          <a:xfrm>
            <a:off x="342900" y="2527300"/>
            <a:ext cx="4241800" cy="2862322"/>
          </a:xfrm>
          <a:prstGeom prst="rect">
            <a:avLst/>
          </a:prstGeom>
          <a:noFill/>
        </p:spPr>
        <p:txBody>
          <a:bodyPr wrap="square" rtlCol="0">
            <a:spAutoFit/>
          </a:bodyPr>
          <a:lstStyle/>
          <a:p>
            <a:pPr marL="285750" lvl="0" indent="-285750">
              <a:buFont typeface="Wingdings" panose="05000000000000000000" pitchFamily="2" charset="2"/>
              <a:buChar char="q"/>
            </a:pPr>
            <a:r>
              <a:rPr lang="en-IN" b="1" dirty="0"/>
              <a:t>For department:</a:t>
            </a:r>
            <a:endParaRPr lang="en-US" dirty="0"/>
          </a:p>
          <a:p>
            <a:r>
              <a:rPr lang="en-IN" dirty="0"/>
              <a:t>H</a:t>
            </a:r>
            <a:r>
              <a:rPr lang="en-IN" baseline="-25000" dirty="0"/>
              <a:t>0</a:t>
            </a:r>
            <a:r>
              <a:rPr lang="en-IN" dirty="0"/>
              <a:t>: There is no significant difference between the means of  departments.</a:t>
            </a:r>
            <a:endParaRPr lang="en-US" dirty="0"/>
          </a:p>
          <a:p>
            <a:r>
              <a:rPr lang="en-IN" dirty="0"/>
              <a:t>                  V/s</a:t>
            </a:r>
            <a:endParaRPr lang="en-US" dirty="0"/>
          </a:p>
          <a:p>
            <a:r>
              <a:rPr lang="en-IN" dirty="0"/>
              <a:t>H</a:t>
            </a:r>
            <a:r>
              <a:rPr lang="en-IN" baseline="-25000" dirty="0"/>
              <a:t>1</a:t>
            </a:r>
            <a:r>
              <a:rPr lang="en-IN" dirty="0"/>
              <a:t>: There is significant difference between the means of departments.</a:t>
            </a:r>
            <a:endParaRPr lang="en-US" dirty="0"/>
          </a:p>
          <a:p>
            <a:r>
              <a:rPr lang="en-IN" dirty="0"/>
              <a:t>Output:</a:t>
            </a:r>
            <a:endParaRPr lang="en-US" dirty="0"/>
          </a:p>
          <a:p>
            <a:pPr fontAlgn="base" latinLnBrk="1"/>
            <a:r>
              <a:rPr lang="en-IN" dirty="0"/>
              <a:t>F-statistic: 0.34917857053366447</a:t>
            </a:r>
            <a:endParaRPr lang="en-US" dirty="0"/>
          </a:p>
          <a:p>
            <a:pPr fontAlgn="base" latinLnBrk="1"/>
            <a:r>
              <a:rPr lang="en-IN" dirty="0"/>
              <a:t>p-value: 0.8447398403474254</a:t>
            </a:r>
            <a:endParaRPr lang="en-US" dirty="0"/>
          </a:p>
          <a:p>
            <a:endParaRPr lang="en-US" dirty="0"/>
          </a:p>
        </p:txBody>
      </p:sp>
      <p:sp>
        <p:nvSpPr>
          <p:cNvPr id="7" name="TextBox 6"/>
          <p:cNvSpPr txBox="1"/>
          <p:nvPr/>
        </p:nvSpPr>
        <p:spPr>
          <a:xfrm>
            <a:off x="4658168" y="2527300"/>
            <a:ext cx="4232102" cy="2862322"/>
          </a:xfrm>
          <a:prstGeom prst="rect">
            <a:avLst/>
          </a:prstGeom>
          <a:noFill/>
        </p:spPr>
        <p:txBody>
          <a:bodyPr wrap="square" rtlCol="0">
            <a:spAutoFit/>
          </a:bodyPr>
          <a:lstStyle/>
          <a:p>
            <a:pPr marL="285750" lvl="0" indent="-285750">
              <a:buFont typeface="Wingdings" panose="05000000000000000000" pitchFamily="2" charset="2"/>
              <a:buChar char="q"/>
            </a:pPr>
            <a:r>
              <a:rPr lang="en-IN" b="1" dirty="0"/>
              <a:t>For country:</a:t>
            </a:r>
            <a:endParaRPr lang="en-US" dirty="0"/>
          </a:p>
          <a:p>
            <a:r>
              <a:rPr lang="en-IN" dirty="0"/>
              <a:t>H</a:t>
            </a:r>
            <a:r>
              <a:rPr lang="en-IN" baseline="-25000" dirty="0"/>
              <a:t>0</a:t>
            </a:r>
            <a:r>
              <a:rPr lang="en-IN" dirty="0"/>
              <a:t>: There is no significant difference between the means of countries.</a:t>
            </a:r>
            <a:endParaRPr lang="en-US" dirty="0"/>
          </a:p>
          <a:p>
            <a:r>
              <a:rPr lang="en-IN" dirty="0"/>
              <a:t>                  V/s</a:t>
            </a:r>
            <a:endParaRPr lang="en-US" dirty="0"/>
          </a:p>
          <a:p>
            <a:r>
              <a:rPr lang="en-IN" dirty="0"/>
              <a:t>H</a:t>
            </a:r>
            <a:r>
              <a:rPr lang="en-IN" baseline="-25000" dirty="0"/>
              <a:t>1</a:t>
            </a:r>
            <a:r>
              <a:rPr lang="en-IN" dirty="0"/>
              <a:t>: There is significant difference between the means of  countries</a:t>
            </a:r>
            <a:endParaRPr lang="en-US" dirty="0"/>
          </a:p>
          <a:p>
            <a:r>
              <a:rPr lang="en-IN" dirty="0"/>
              <a:t>Output:</a:t>
            </a:r>
            <a:endParaRPr lang="en-US" dirty="0"/>
          </a:p>
          <a:p>
            <a:pPr fontAlgn="base" latinLnBrk="1"/>
            <a:r>
              <a:rPr lang="en-IN" dirty="0"/>
              <a:t>F-statistic: 0.34917857053366447</a:t>
            </a:r>
            <a:endParaRPr lang="en-US" dirty="0"/>
          </a:p>
          <a:p>
            <a:pPr fontAlgn="base" latinLnBrk="1"/>
            <a:r>
              <a:rPr lang="en-IN" dirty="0"/>
              <a:t>p-value: 0.8447398403474254</a:t>
            </a:r>
            <a:endParaRPr lang="en-US" dirty="0"/>
          </a:p>
          <a:p>
            <a:endParaRPr lang="en-US" dirty="0"/>
          </a:p>
        </p:txBody>
      </p:sp>
      <p:sp>
        <p:nvSpPr>
          <p:cNvPr id="8" name="TextBox 7"/>
          <p:cNvSpPr txBox="1"/>
          <p:nvPr/>
        </p:nvSpPr>
        <p:spPr>
          <a:xfrm>
            <a:off x="342900" y="5240972"/>
            <a:ext cx="3708400" cy="1477328"/>
          </a:xfrm>
          <a:prstGeom prst="rect">
            <a:avLst/>
          </a:prstGeom>
          <a:noFill/>
        </p:spPr>
        <p:txBody>
          <a:bodyPr wrap="square" rtlCol="0">
            <a:spAutoFit/>
          </a:bodyPr>
          <a:lstStyle/>
          <a:p>
            <a:pPr marL="285750" indent="-285750" fontAlgn="base" latinLnBrk="1">
              <a:buFont typeface="Wingdings" panose="05000000000000000000" pitchFamily="2" charset="2"/>
              <a:buChar char="Ø"/>
            </a:pPr>
            <a:r>
              <a:rPr lang="en-IN" dirty="0">
                <a:solidFill>
                  <a:srgbClr val="FF0000"/>
                </a:solidFill>
              </a:rPr>
              <a:t>Conclusion:</a:t>
            </a:r>
            <a:endParaRPr lang="en-US" dirty="0">
              <a:solidFill>
                <a:srgbClr val="FF0000"/>
              </a:solidFill>
            </a:endParaRPr>
          </a:p>
          <a:p>
            <a:pPr fontAlgn="base" latinLnBrk="1"/>
            <a:r>
              <a:rPr lang="en-IN" dirty="0">
                <a:solidFill>
                  <a:srgbClr val="FF0000"/>
                </a:solidFill>
              </a:rPr>
              <a:t> As p value is greater than 0.05</a:t>
            </a:r>
          </a:p>
          <a:p>
            <a:pPr fontAlgn="base" latinLnBrk="1"/>
            <a:r>
              <a:rPr lang="en-IN" dirty="0">
                <a:solidFill>
                  <a:srgbClr val="FF0000"/>
                </a:solidFill>
              </a:rPr>
              <a:t> </a:t>
            </a:r>
            <a:r>
              <a:rPr lang="en-IN" dirty="0" err="1">
                <a:solidFill>
                  <a:srgbClr val="FF0000"/>
                </a:solidFill>
              </a:rPr>
              <a:t>l.o.s</a:t>
            </a:r>
            <a:r>
              <a:rPr lang="en-IN" dirty="0">
                <a:solidFill>
                  <a:srgbClr val="FF0000"/>
                </a:solidFill>
              </a:rPr>
              <a:t>, we accept H</a:t>
            </a:r>
            <a:r>
              <a:rPr lang="en-IN" baseline="-25000" dirty="0">
                <a:solidFill>
                  <a:srgbClr val="FF0000"/>
                </a:solidFill>
              </a:rPr>
              <a:t>0</a:t>
            </a:r>
            <a:r>
              <a:rPr lang="en-IN" dirty="0">
                <a:solidFill>
                  <a:srgbClr val="FF0000"/>
                </a:solidFill>
              </a:rPr>
              <a:t> and conclude that there is no significant</a:t>
            </a:r>
          </a:p>
          <a:p>
            <a:pPr fontAlgn="base" latinLnBrk="1"/>
            <a:r>
              <a:rPr lang="en-IN" dirty="0">
                <a:solidFill>
                  <a:srgbClr val="FF0000"/>
                </a:solidFill>
              </a:rPr>
              <a:t> difference between departments</a:t>
            </a:r>
            <a:endParaRPr lang="en-US" dirty="0">
              <a:solidFill>
                <a:srgbClr val="FF0000"/>
              </a:solidFill>
            </a:endParaRPr>
          </a:p>
        </p:txBody>
      </p:sp>
      <p:sp>
        <p:nvSpPr>
          <p:cNvPr id="9" name="TextBox 8"/>
          <p:cNvSpPr txBox="1"/>
          <p:nvPr/>
        </p:nvSpPr>
        <p:spPr>
          <a:xfrm>
            <a:off x="4658168" y="5247858"/>
            <a:ext cx="4358832" cy="1477328"/>
          </a:xfrm>
          <a:prstGeom prst="rect">
            <a:avLst/>
          </a:prstGeom>
          <a:noFill/>
        </p:spPr>
        <p:txBody>
          <a:bodyPr wrap="square" rtlCol="0">
            <a:spAutoFit/>
          </a:bodyPr>
          <a:lstStyle/>
          <a:p>
            <a:pPr marL="285750" indent="-285750" fontAlgn="base" latinLnBrk="1">
              <a:buFont typeface="Wingdings" panose="05000000000000000000" pitchFamily="2" charset="2"/>
              <a:buChar char="Ø"/>
            </a:pPr>
            <a:r>
              <a:rPr lang="en-IN" dirty="0">
                <a:solidFill>
                  <a:srgbClr val="FF0000"/>
                </a:solidFill>
              </a:rPr>
              <a:t>Conclusion:</a:t>
            </a:r>
            <a:endParaRPr lang="en-US" dirty="0">
              <a:solidFill>
                <a:srgbClr val="FF0000"/>
              </a:solidFill>
            </a:endParaRPr>
          </a:p>
          <a:p>
            <a:pPr fontAlgn="base" latinLnBrk="1"/>
            <a:r>
              <a:rPr lang="en-IN" dirty="0">
                <a:solidFill>
                  <a:srgbClr val="FF0000"/>
                </a:solidFill>
              </a:rPr>
              <a:t>As p value is greater than 0.05 </a:t>
            </a:r>
            <a:r>
              <a:rPr lang="en-IN" dirty="0" err="1">
                <a:solidFill>
                  <a:srgbClr val="FF0000"/>
                </a:solidFill>
              </a:rPr>
              <a:t>l.o.s</a:t>
            </a:r>
            <a:r>
              <a:rPr lang="en-IN" dirty="0">
                <a:solidFill>
                  <a:srgbClr val="FF0000"/>
                </a:solidFill>
              </a:rPr>
              <a:t>, </a:t>
            </a:r>
          </a:p>
          <a:p>
            <a:pPr fontAlgn="base" latinLnBrk="1"/>
            <a:r>
              <a:rPr lang="en-IN" dirty="0">
                <a:solidFill>
                  <a:srgbClr val="FF0000"/>
                </a:solidFill>
              </a:rPr>
              <a:t>we accept H</a:t>
            </a:r>
            <a:r>
              <a:rPr lang="en-IN" baseline="-25000" dirty="0">
                <a:solidFill>
                  <a:srgbClr val="FF0000"/>
                </a:solidFill>
              </a:rPr>
              <a:t>0</a:t>
            </a:r>
            <a:r>
              <a:rPr lang="en-IN" dirty="0">
                <a:solidFill>
                  <a:srgbClr val="FF0000"/>
                </a:solidFill>
              </a:rPr>
              <a:t> and conclude that there </a:t>
            </a:r>
          </a:p>
          <a:p>
            <a:pPr fontAlgn="base" latinLnBrk="1"/>
            <a:r>
              <a:rPr lang="en-IN" dirty="0">
                <a:solidFill>
                  <a:srgbClr val="FF0000"/>
                </a:solidFill>
              </a:rPr>
              <a:t>is no significant difference between</a:t>
            </a:r>
          </a:p>
          <a:p>
            <a:pPr fontAlgn="base" latinLnBrk="1"/>
            <a:r>
              <a:rPr lang="en-IN" dirty="0">
                <a:solidFill>
                  <a:srgbClr val="FF0000"/>
                </a:solidFill>
              </a:rPr>
              <a:t>departments.</a:t>
            </a:r>
            <a:endParaRPr lang="en-US" dirty="0">
              <a:solidFill>
                <a:srgbClr val="FF0000"/>
              </a:solidFill>
            </a:endParaRPr>
          </a:p>
        </p:txBody>
      </p:sp>
    </p:spTree>
    <p:extLst>
      <p:ext uri="{BB962C8B-B14F-4D97-AF65-F5344CB8AC3E}">
        <p14:creationId xmlns:p14="http://schemas.microsoft.com/office/powerpoint/2010/main" val="400255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4000" y="495300"/>
            <a:ext cx="4508500" cy="738664"/>
          </a:xfrm>
          <a:prstGeom prst="rect">
            <a:avLst/>
          </a:prstGeom>
          <a:noFill/>
        </p:spPr>
        <p:txBody>
          <a:bodyPr wrap="square" rtlCol="0">
            <a:spAutoFit/>
          </a:bodyPr>
          <a:lstStyle/>
          <a:p>
            <a:r>
              <a:rPr lang="en-IN" sz="2400" b="1" dirty="0"/>
              <a:t>Chi sq. test for independence</a:t>
            </a:r>
            <a:r>
              <a:rPr lang="en-IN" b="1" dirty="0"/>
              <a:t>:</a:t>
            </a:r>
            <a:endParaRPr lang="en-US" dirty="0"/>
          </a:p>
          <a:p>
            <a:endParaRPr lang="en-US" dirty="0"/>
          </a:p>
        </p:txBody>
      </p:sp>
      <p:sp>
        <p:nvSpPr>
          <p:cNvPr id="4" name="TextBox 3"/>
          <p:cNvSpPr txBox="1"/>
          <p:nvPr/>
        </p:nvSpPr>
        <p:spPr>
          <a:xfrm>
            <a:off x="5473700" y="1346578"/>
            <a:ext cx="4991100" cy="3416320"/>
          </a:xfrm>
          <a:prstGeom prst="rect">
            <a:avLst/>
          </a:prstGeom>
          <a:noFill/>
        </p:spPr>
        <p:txBody>
          <a:bodyPr wrap="square" rtlCol="0">
            <a:spAutoFit/>
          </a:bodyPr>
          <a:lstStyle/>
          <a:p>
            <a:r>
              <a:rPr lang="en-IN" b="1" dirty="0"/>
              <a:t>Chi sq. test for independence:</a:t>
            </a:r>
            <a:endParaRPr lang="en-US" dirty="0"/>
          </a:p>
          <a:p>
            <a:r>
              <a:rPr lang="en-IN" dirty="0"/>
              <a:t>H</a:t>
            </a:r>
            <a:r>
              <a:rPr lang="en-IN" baseline="-25000" dirty="0"/>
              <a:t>0</a:t>
            </a:r>
            <a:r>
              <a:rPr lang="en-IN" dirty="0"/>
              <a:t>: There is no association between variable A and B i.e., Independent</a:t>
            </a:r>
            <a:endParaRPr lang="en-US" dirty="0"/>
          </a:p>
          <a:p>
            <a:r>
              <a:rPr lang="en-IN" dirty="0"/>
              <a:t>H</a:t>
            </a:r>
            <a:r>
              <a:rPr lang="en-IN" baseline="-25000" dirty="0"/>
              <a:t>1</a:t>
            </a:r>
            <a:r>
              <a:rPr lang="en-IN" dirty="0"/>
              <a:t>: There is an association between variable A and B</a:t>
            </a:r>
          </a:p>
          <a:p>
            <a:endParaRPr lang="en-US" dirty="0"/>
          </a:p>
          <a:p>
            <a:r>
              <a:rPr lang="en-IN" dirty="0"/>
              <a:t>Decision rule: </a:t>
            </a:r>
          </a:p>
          <a:p>
            <a:r>
              <a:rPr lang="en-IN" dirty="0"/>
              <a:t>If the p-value is less than </a:t>
            </a:r>
          </a:p>
          <a:p>
            <a:r>
              <a:rPr lang="en-IN" dirty="0"/>
              <a:t>the significance level: "We reject the null hypothesis, indicating a significant association between Variable A and Variable B."</a:t>
            </a:r>
            <a:endParaRPr lang="en-US" dirty="0"/>
          </a:p>
          <a:p>
            <a:endParaRPr lang="en-US" dirty="0"/>
          </a:p>
        </p:txBody>
      </p:sp>
      <p:pic>
        <p:nvPicPr>
          <p:cNvPr id="5" name="Picture 4"/>
          <p:cNvPicPr>
            <a:picLocks noChangeAspect="1"/>
          </p:cNvPicPr>
          <p:nvPr/>
        </p:nvPicPr>
        <p:blipFill>
          <a:blip r:embed="rId2"/>
          <a:stretch>
            <a:fillRect/>
          </a:stretch>
        </p:blipFill>
        <p:spPr>
          <a:xfrm>
            <a:off x="0" y="2991093"/>
            <a:ext cx="4965700" cy="3866907"/>
          </a:xfrm>
          <a:prstGeom prst="rect">
            <a:avLst/>
          </a:prstGeom>
        </p:spPr>
      </p:pic>
      <p:sp>
        <p:nvSpPr>
          <p:cNvPr id="6" name="TextBox 5"/>
          <p:cNvSpPr txBox="1"/>
          <p:nvPr/>
        </p:nvSpPr>
        <p:spPr>
          <a:xfrm>
            <a:off x="152400" y="1636876"/>
            <a:ext cx="3467100" cy="1354217"/>
          </a:xfrm>
          <a:prstGeom prst="rect">
            <a:avLst/>
          </a:prstGeom>
          <a:noFill/>
        </p:spPr>
        <p:txBody>
          <a:bodyPr wrap="square" rtlCol="0">
            <a:spAutoFit/>
          </a:bodyPr>
          <a:lstStyle/>
          <a:p>
            <a:r>
              <a:rPr lang="en-IN" dirty="0"/>
              <a:t> </a:t>
            </a:r>
            <a:endParaRPr lang="en-US" dirty="0"/>
          </a:p>
          <a:p>
            <a:r>
              <a:rPr lang="en-IN" sz="1400" b="1" dirty="0"/>
              <a:t>The below heat map shows the </a:t>
            </a:r>
          </a:p>
          <a:p>
            <a:r>
              <a:rPr lang="en-IN" sz="1400" b="1" dirty="0"/>
              <a:t>p value for each chi square test </a:t>
            </a:r>
          </a:p>
          <a:p>
            <a:r>
              <a:rPr lang="en-IN" sz="1400" b="1" dirty="0"/>
              <a:t>between the categorical variables</a:t>
            </a:r>
            <a:r>
              <a:rPr lang="en-IN" b="1" dirty="0"/>
              <a:t>.</a:t>
            </a:r>
            <a:endParaRPr lang="en-US" b="1" dirty="0"/>
          </a:p>
          <a:p>
            <a:endParaRPr lang="en-US" dirty="0"/>
          </a:p>
        </p:txBody>
      </p:sp>
      <p:sp>
        <p:nvSpPr>
          <p:cNvPr id="7" name="TextBox 6"/>
          <p:cNvSpPr txBox="1"/>
          <p:nvPr/>
        </p:nvSpPr>
        <p:spPr>
          <a:xfrm>
            <a:off x="5473700" y="5219700"/>
            <a:ext cx="5143500"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FF0000"/>
                </a:solidFill>
              </a:rPr>
              <a:t>Conclusion:</a:t>
            </a:r>
          </a:p>
          <a:p>
            <a:r>
              <a:rPr lang="en-IN" b="1" dirty="0">
                <a:solidFill>
                  <a:srgbClr val="FF0000"/>
                </a:solidFill>
              </a:rPr>
              <a:t>From this heat map we can say that almost all variables are independent of each other, as we fail to reject the null hypothesis.</a:t>
            </a:r>
            <a:endParaRPr lang="en-US" dirty="0">
              <a:solidFill>
                <a:srgbClr val="FF0000"/>
              </a:solidFill>
            </a:endParaRPr>
          </a:p>
          <a:p>
            <a:r>
              <a:rPr lang="en-US" dirty="0"/>
              <a:t> </a:t>
            </a:r>
          </a:p>
        </p:txBody>
      </p:sp>
    </p:spTree>
    <p:extLst>
      <p:ext uri="{BB962C8B-B14F-4D97-AF65-F5344CB8AC3E}">
        <p14:creationId xmlns:p14="http://schemas.microsoft.com/office/powerpoint/2010/main" val="2418824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000" y="698500"/>
            <a:ext cx="8813800" cy="646331"/>
          </a:xfrm>
          <a:prstGeom prst="rect">
            <a:avLst/>
          </a:prstGeom>
          <a:noFill/>
        </p:spPr>
        <p:txBody>
          <a:bodyPr wrap="square" rtlCol="0">
            <a:spAutoFit/>
          </a:bodyPr>
          <a:lstStyle/>
          <a:p>
            <a:r>
              <a:rPr lang="en-IN" b="1" dirty="0"/>
              <a:t>Assessment of </a:t>
            </a:r>
            <a:r>
              <a:rPr lang="en-IN" b="1" dirty="0" err="1"/>
              <a:t>Multicollinearity</a:t>
            </a:r>
            <a:r>
              <a:rPr lang="en-IN" b="1" dirty="0"/>
              <a:t> using Variance Inflation Factor (VIF):</a:t>
            </a:r>
            <a:endParaRPr lang="en-US" dirty="0"/>
          </a:p>
          <a:p>
            <a:endParaRPr lang="en-US" dirty="0"/>
          </a:p>
        </p:txBody>
      </p:sp>
      <p:pic>
        <p:nvPicPr>
          <p:cNvPr id="4" name="Picture 3"/>
          <p:cNvPicPr>
            <a:picLocks noChangeAspect="1"/>
          </p:cNvPicPr>
          <p:nvPr/>
        </p:nvPicPr>
        <p:blipFill rotWithShape="1">
          <a:blip r:embed="rId2"/>
          <a:srcRect l="-477" t="-7314" r="53371" b="-3779"/>
          <a:stretch/>
        </p:blipFill>
        <p:spPr>
          <a:xfrm>
            <a:off x="419100" y="1881919"/>
            <a:ext cx="3441699" cy="28116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4876800" y="2108200"/>
            <a:ext cx="5638800" cy="3416320"/>
          </a:xfrm>
          <a:prstGeom prst="rect">
            <a:avLst/>
          </a:prstGeom>
          <a:noFill/>
        </p:spPr>
        <p:txBody>
          <a:bodyPr wrap="square" rtlCol="0">
            <a:spAutoFit/>
          </a:bodyPr>
          <a:lstStyle/>
          <a:p>
            <a:pPr marL="285750" indent="-285750">
              <a:buFont typeface="Arial" panose="020B0604020202020204" pitchFamily="34" charset="0"/>
              <a:buChar char="•"/>
            </a:pPr>
            <a:r>
              <a:rPr lang="en-IN" dirty="0"/>
              <a:t>The VIF values  for all Variables     {Except(</a:t>
            </a:r>
            <a:r>
              <a:rPr lang="en-IN" dirty="0" err="1"/>
              <a:t>const</a:t>
            </a:r>
            <a:r>
              <a:rPr lang="en-IN" dirty="0"/>
              <a:t>)}.are close  to 1.</a:t>
            </a:r>
          </a:p>
          <a:p>
            <a:r>
              <a:rPr lang="en-IN" dirty="0"/>
              <a:t>    Indicating that there is minimal </a:t>
            </a:r>
          </a:p>
          <a:p>
            <a:r>
              <a:rPr lang="en-IN" dirty="0"/>
              <a:t>    correlation between the </a:t>
            </a:r>
          </a:p>
          <a:p>
            <a:r>
              <a:rPr lang="en-IN" dirty="0"/>
              <a:t>     independent    variables.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This suggests that there is no substantial   </a:t>
            </a:r>
            <a:r>
              <a:rPr lang="en-IN" dirty="0" err="1"/>
              <a:t>multicollinearity</a:t>
            </a:r>
            <a:r>
              <a:rPr lang="en-IN" dirty="0"/>
              <a:t> issue among these variables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Constant term (</a:t>
            </a:r>
            <a:r>
              <a:rPr lang="en-IN" dirty="0" err="1"/>
              <a:t>const</a:t>
            </a:r>
            <a:r>
              <a:rPr lang="en-IN" dirty="0"/>
              <a:t>) has the </a:t>
            </a:r>
            <a:r>
              <a:rPr lang="en-IN" dirty="0" err="1"/>
              <a:t>heighst</a:t>
            </a:r>
            <a:r>
              <a:rPr lang="en-IN" dirty="0"/>
              <a:t> VIF value which is expected as it represent intercept in the regression model. </a:t>
            </a:r>
            <a:endParaRPr lang="en-US" dirty="0"/>
          </a:p>
        </p:txBody>
      </p:sp>
    </p:spTree>
    <p:extLst>
      <p:ext uri="{BB962C8B-B14F-4D97-AF65-F5344CB8AC3E}">
        <p14:creationId xmlns:p14="http://schemas.microsoft.com/office/powerpoint/2010/main" val="12914172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6100" y="749300"/>
            <a:ext cx="4749800" cy="461665"/>
          </a:xfrm>
          <a:prstGeom prst="rect">
            <a:avLst/>
          </a:prstGeom>
          <a:noFill/>
        </p:spPr>
        <p:txBody>
          <a:bodyPr wrap="square" rtlCol="0">
            <a:spAutoFit/>
          </a:bodyPr>
          <a:lstStyle/>
          <a:p>
            <a:r>
              <a:rPr lang="en-IN" sz="2400" b="1" dirty="0"/>
              <a:t>Correlation analysis of salary:</a:t>
            </a:r>
            <a:endParaRPr lang="en-US" sz="2400" dirty="0"/>
          </a:p>
        </p:txBody>
      </p:sp>
      <p:sp>
        <p:nvSpPr>
          <p:cNvPr id="5" name="TextBox 4"/>
          <p:cNvSpPr txBox="1"/>
          <p:nvPr/>
        </p:nvSpPr>
        <p:spPr>
          <a:xfrm>
            <a:off x="266700" y="1485900"/>
            <a:ext cx="4178300" cy="3693319"/>
          </a:xfrm>
          <a:prstGeom prst="rect">
            <a:avLst/>
          </a:prstGeom>
          <a:noFill/>
        </p:spPr>
        <p:txBody>
          <a:bodyPr wrap="square" rtlCol="0">
            <a:spAutoFit/>
          </a:bodyPr>
          <a:lstStyle/>
          <a:p>
            <a:pPr marL="285750" indent="-285750">
              <a:buFont typeface="Wingdings" panose="05000000000000000000" pitchFamily="2" charset="2"/>
              <a:buChar char="Ø"/>
            </a:pPr>
            <a:r>
              <a:rPr lang="en-IN" dirty="0"/>
              <a:t>Spearman Correlation </a:t>
            </a:r>
          </a:p>
          <a:p>
            <a:r>
              <a:rPr lang="en-IN" dirty="0"/>
              <a:t>Coefficient: 0.07897</a:t>
            </a:r>
          </a:p>
          <a:p>
            <a:endParaRPr lang="en-US" dirty="0"/>
          </a:p>
          <a:p>
            <a:r>
              <a:rPr lang="en-IN" dirty="0"/>
              <a:t>The Spearman correlation coefficient measures the strength and direction of the monotonic relationship between variables. In our analysis, the Spearman correlation coefficient between salary and job satisfaction is 0.07897. This value suggests a weak positive correlation between the two variables.</a:t>
            </a:r>
            <a:endParaRPr lang="en-US" dirty="0"/>
          </a:p>
          <a:p>
            <a:endParaRPr lang="en-US" dirty="0"/>
          </a:p>
        </p:txBody>
      </p:sp>
      <p:sp>
        <p:nvSpPr>
          <p:cNvPr id="6" name="TextBox 5"/>
          <p:cNvSpPr txBox="1"/>
          <p:nvPr/>
        </p:nvSpPr>
        <p:spPr>
          <a:xfrm>
            <a:off x="5499100" y="1416556"/>
            <a:ext cx="4559300" cy="3416320"/>
          </a:xfrm>
          <a:prstGeom prst="rect">
            <a:avLst/>
          </a:prstGeom>
          <a:noFill/>
        </p:spPr>
        <p:txBody>
          <a:bodyPr wrap="square" rtlCol="0">
            <a:spAutoFit/>
          </a:bodyPr>
          <a:lstStyle/>
          <a:p>
            <a:pPr marL="285750" indent="-285750">
              <a:buFont typeface="Wingdings" panose="05000000000000000000" pitchFamily="2" charset="2"/>
              <a:buChar char="Ø"/>
            </a:pPr>
            <a:r>
              <a:rPr lang="en-IN" dirty="0"/>
              <a:t>Kendall Correlation </a:t>
            </a:r>
          </a:p>
          <a:p>
            <a:r>
              <a:rPr lang="en-IN" dirty="0"/>
              <a:t>Coefficient: 0.05427</a:t>
            </a:r>
          </a:p>
          <a:p>
            <a:endParaRPr lang="en-US" dirty="0"/>
          </a:p>
          <a:p>
            <a:r>
              <a:rPr lang="en-IN" dirty="0"/>
              <a:t>The Kendall correlation coefficient assesses the strength and direction of</a:t>
            </a:r>
          </a:p>
          <a:p>
            <a:r>
              <a:rPr lang="en-IN" dirty="0"/>
              <a:t> the ordinal relationship between variables. For salary and job satisfaction, the Kendall correlation coefficient is calculated as 0.05427. This value indicates a weak positive correlation between the variables.</a:t>
            </a:r>
            <a:endParaRPr lang="en-US" dirty="0"/>
          </a:p>
          <a:p>
            <a:endParaRPr lang="en-US" dirty="0"/>
          </a:p>
        </p:txBody>
      </p:sp>
      <p:sp>
        <p:nvSpPr>
          <p:cNvPr id="7" name="TextBox 6"/>
          <p:cNvSpPr txBox="1"/>
          <p:nvPr/>
        </p:nvSpPr>
        <p:spPr>
          <a:xfrm>
            <a:off x="266700" y="5179219"/>
            <a:ext cx="11290300" cy="1754326"/>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FF0000"/>
                </a:solidFill>
              </a:rPr>
              <a:t>Both the Spearman and Kendall correlation coefficients demonstrate a similar pattern of a slight positive association. </a:t>
            </a:r>
          </a:p>
          <a:p>
            <a:pPr marL="285750" indent="-285750">
              <a:buFont typeface="Arial" panose="020B0604020202020204" pitchFamily="34" charset="0"/>
              <a:buChar char="•"/>
            </a:pPr>
            <a:r>
              <a:rPr lang="en-IN" dirty="0">
                <a:solidFill>
                  <a:srgbClr val="FF0000"/>
                </a:solidFill>
              </a:rPr>
              <a:t>This suggests that as salary increases, there is a tendency for job satisfaction to slightly increase as well. However, it is important to note that the correlation coefficients are relatively low, indicating a weak relationship between the two variables.</a:t>
            </a:r>
            <a:endParaRPr lang="en-US" dirty="0">
              <a:solidFill>
                <a:srgbClr val="FF0000"/>
              </a:solidFill>
            </a:endParaRPr>
          </a:p>
          <a:p>
            <a:endParaRPr lang="en-US" dirty="0"/>
          </a:p>
        </p:txBody>
      </p:sp>
    </p:spTree>
    <p:extLst>
      <p:ext uri="{BB962C8B-B14F-4D97-AF65-F5344CB8AC3E}">
        <p14:creationId xmlns:p14="http://schemas.microsoft.com/office/powerpoint/2010/main" val="29047630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B11E6D8-4736-8B86-3CA4-44DFF1E427C1}"/>
              </a:ext>
            </a:extLst>
          </p:cNvPr>
          <p:cNvSpPr txBox="1"/>
          <p:nvPr/>
        </p:nvSpPr>
        <p:spPr>
          <a:xfrm>
            <a:off x="3806642" y="714267"/>
            <a:ext cx="2657658" cy="2215991"/>
          </a:xfrm>
          <a:prstGeom prst="rect">
            <a:avLst/>
          </a:prstGeom>
          <a:noFill/>
        </p:spPr>
        <p:txBody>
          <a:bodyPr wrap="square" rtlCol="0">
            <a:spAutoFit/>
          </a:bodyPr>
          <a:lstStyle/>
          <a:p>
            <a:pPr algn="ctr"/>
            <a:r>
              <a:rPr lang="en-IN" sz="2400" dirty="0"/>
              <a:t>Hey </a:t>
            </a:r>
            <a:r>
              <a:rPr lang="en-IN" sz="2400" dirty="0" err="1"/>
              <a:t>Alexaaa</a:t>
            </a:r>
            <a:r>
              <a:rPr lang="en-IN" sz="2400" dirty="0"/>
              <a:t> ….</a:t>
            </a:r>
          </a:p>
          <a:p>
            <a:pPr algn="ctr"/>
            <a:r>
              <a:rPr lang="en-IN" sz="2400" dirty="0"/>
              <a:t>            </a:t>
            </a:r>
            <a:r>
              <a:rPr lang="en-IN" dirty="0"/>
              <a:t>        </a:t>
            </a:r>
          </a:p>
          <a:p>
            <a:pPr algn="ctr"/>
            <a:r>
              <a:rPr lang="en-IN" dirty="0"/>
              <a:t>Suggest </a:t>
            </a:r>
          </a:p>
          <a:p>
            <a:pPr algn="ctr"/>
            <a:r>
              <a:rPr lang="en-IN" dirty="0"/>
              <a:t>The </a:t>
            </a:r>
          </a:p>
          <a:p>
            <a:pPr algn="ctr"/>
            <a:r>
              <a:rPr lang="en-IN" dirty="0"/>
              <a:t>Ml Algorithm</a:t>
            </a:r>
          </a:p>
          <a:p>
            <a:pPr algn="ctr"/>
            <a:r>
              <a:rPr lang="en-IN" dirty="0"/>
              <a:t> For </a:t>
            </a:r>
          </a:p>
          <a:p>
            <a:pPr algn="ctr"/>
            <a:r>
              <a:rPr lang="en-IN" dirty="0"/>
              <a:t>Prediction…??</a:t>
            </a:r>
          </a:p>
        </p:txBody>
      </p:sp>
      <p:sp>
        <p:nvSpPr>
          <p:cNvPr id="3" name="Rectangle 2"/>
          <p:cNvSpPr/>
          <p:nvPr/>
        </p:nvSpPr>
        <p:spPr>
          <a:xfrm>
            <a:off x="3048000" y="2967335"/>
            <a:ext cx="6096000" cy="369332"/>
          </a:xfrm>
          <a:prstGeom prst="rect">
            <a:avLst/>
          </a:prstGeom>
        </p:spPr>
        <p:txBody>
          <a:bodyPr>
            <a:spAutoFit/>
          </a:bodyPr>
          <a:lstStyle/>
          <a:p>
            <a:pPr algn="ctr"/>
            <a:endParaRPr lang="en-IN" dirty="0"/>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15797" t="18192" r="19398" b="19647"/>
          <a:stretch/>
        </p:blipFill>
        <p:spPr>
          <a:xfrm>
            <a:off x="524436" y="1729930"/>
            <a:ext cx="3617260" cy="346961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533" y="3558410"/>
            <a:ext cx="3328189" cy="3113785"/>
          </a:xfrm>
          <a:prstGeom prst="rect">
            <a:avLst/>
          </a:prstGeom>
        </p:spPr>
      </p:pic>
      <p:sp>
        <p:nvSpPr>
          <p:cNvPr id="9" name="Rounded Rectangular Callout 8"/>
          <p:cNvSpPr/>
          <p:nvPr/>
        </p:nvSpPr>
        <p:spPr>
          <a:xfrm>
            <a:off x="5042976" y="3158112"/>
            <a:ext cx="3581400" cy="1877528"/>
          </a:xfrm>
          <a:prstGeom prst="wedgeRound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0" name="TextBox 9"/>
          <p:cNvSpPr txBox="1"/>
          <p:nvPr/>
        </p:nvSpPr>
        <p:spPr>
          <a:xfrm>
            <a:off x="5237819" y="3416280"/>
            <a:ext cx="3191714" cy="1477328"/>
          </a:xfrm>
          <a:prstGeom prst="rect">
            <a:avLst/>
          </a:prstGeom>
          <a:noFill/>
        </p:spPr>
        <p:txBody>
          <a:bodyPr wrap="square" rtlCol="0">
            <a:spAutoFit/>
          </a:bodyPr>
          <a:lstStyle/>
          <a:p>
            <a:r>
              <a:rPr lang="en-US" dirty="0"/>
              <a:t>1.Decision Tree</a:t>
            </a:r>
          </a:p>
          <a:p>
            <a:r>
              <a:rPr lang="en-US" dirty="0"/>
              <a:t>2.Multiple Linear Regression</a:t>
            </a:r>
          </a:p>
          <a:p>
            <a:r>
              <a:rPr lang="en-US" dirty="0"/>
              <a:t>3.Random Forest</a:t>
            </a:r>
          </a:p>
          <a:p>
            <a:r>
              <a:rPr lang="en-US" dirty="0"/>
              <a:t>4.Gradient Boosting</a:t>
            </a:r>
          </a:p>
          <a:p>
            <a:r>
              <a:rPr lang="en-US" dirty="0"/>
              <a:t>5.Support Vector Machine</a:t>
            </a:r>
          </a:p>
        </p:txBody>
      </p:sp>
    </p:spTree>
    <p:extLst>
      <p:ext uri="{BB962C8B-B14F-4D97-AF65-F5344CB8AC3E}">
        <p14:creationId xmlns:p14="http://schemas.microsoft.com/office/powerpoint/2010/main" val="121954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3187" y="206355"/>
            <a:ext cx="5368366" cy="800219"/>
          </a:xfrm>
          <a:prstGeom prst="rect">
            <a:avLst/>
          </a:prstGeom>
          <a:noFill/>
        </p:spPr>
        <p:txBody>
          <a:bodyPr wrap="square" rtlCol="0">
            <a:spAutoFit/>
          </a:bodyPr>
          <a:lstStyle/>
          <a:p>
            <a:r>
              <a:rPr lang="en-IN" sz="2800" b="1" u="sng" dirty="0"/>
              <a:t>Multiple linear regression</a:t>
            </a:r>
            <a:r>
              <a:rPr lang="en-IN" b="1" u="sng" dirty="0"/>
              <a:t>:</a:t>
            </a:r>
            <a:endParaRPr lang="en-US" dirty="0"/>
          </a:p>
          <a:p>
            <a:endParaRPr lang="en-US" dirty="0"/>
          </a:p>
        </p:txBody>
      </p:sp>
      <p:pic>
        <p:nvPicPr>
          <p:cNvPr id="5" name="Picture 4"/>
          <p:cNvPicPr>
            <a:picLocks noChangeAspect="1"/>
          </p:cNvPicPr>
          <p:nvPr/>
        </p:nvPicPr>
        <p:blipFill>
          <a:blip r:embed="rId2"/>
          <a:stretch>
            <a:fillRect/>
          </a:stretch>
        </p:blipFill>
        <p:spPr>
          <a:xfrm>
            <a:off x="543187" y="1967665"/>
            <a:ext cx="2960315" cy="2102000"/>
          </a:xfrm>
          <a:prstGeom prst="rect">
            <a:avLst/>
          </a:prstGeom>
        </p:spPr>
      </p:pic>
      <p:pic>
        <p:nvPicPr>
          <p:cNvPr id="6" name="Picture 5"/>
          <p:cNvPicPr>
            <a:picLocks noChangeAspect="1"/>
          </p:cNvPicPr>
          <p:nvPr/>
        </p:nvPicPr>
        <p:blipFill>
          <a:blip r:embed="rId3"/>
          <a:stretch>
            <a:fillRect/>
          </a:stretch>
        </p:blipFill>
        <p:spPr>
          <a:xfrm>
            <a:off x="5159466" y="1967665"/>
            <a:ext cx="2960315" cy="2102000"/>
          </a:xfrm>
          <a:prstGeom prst="rect">
            <a:avLst/>
          </a:prstGeom>
        </p:spPr>
      </p:pic>
      <p:pic>
        <p:nvPicPr>
          <p:cNvPr id="7" name="Picture 6"/>
          <p:cNvPicPr>
            <a:picLocks noChangeAspect="1"/>
          </p:cNvPicPr>
          <p:nvPr/>
        </p:nvPicPr>
        <p:blipFill>
          <a:blip r:embed="rId4"/>
          <a:stretch>
            <a:fillRect/>
          </a:stretch>
        </p:blipFill>
        <p:spPr>
          <a:xfrm>
            <a:off x="5230361" y="4554812"/>
            <a:ext cx="3734346" cy="2233090"/>
          </a:xfrm>
          <a:prstGeom prst="rect">
            <a:avLst/>
          </a:prstGeom>
        </p:spPr>
      </p:pic>
      <p:sp>
        <p:nvSpPr>
          <p:cNvPr id="8" name="TextBox 7"/>
          <p:cNvSpPr txBox="1"/>
          <p:nvPr/>
        </p:nvSpPr>
        <p:spPr>
          <a:xfrm>
            <a:off x="730286" y="4843280"/>
            <a:ext cx="3815028" cy="369332"/>
          </a:xfrm>
          <a:prstGeom prst="rect">
            <a:avLst/>
          </a:prstGeom>
          <a:noFill/>
        </p:spPr>
        <p:txBody>
          <a:bodyPr wrap="square" rtlCol="0">
            <a:spAutoFit/>
          </a:bodyPr>
          <a:lstStyle/>
          <a:p>
            <a:r>
              <a:rPr lang="en-IN" dirty="0"/>
              <a:t>Durbin-Watson test statistic: 1.50</a:t>
            </a:r>
            <a:endParaRPr lang="en-US" dirty="0"/>
          </a:p>
        </p:txBody>
      </p:sp>
      <p:sp>
        <p:nvSpPr>
          <p:cNvPr id="9" name="TextBox 8"/>
          <p:cNvSpPr txBox="1"/>
          <p:nvPr/>
        </p:nvSpPr>
        <p:spPr>
          <a:xfrm>
            <a:off x="5800163" y="4185480"/>
            <a:ext cx="1521907" cy="369332"/>
          </a:xfrm>
          <a:prstGeom prst="rect">
            <a:avLst/>
          </a:prstGeom>
          <a:noFill/>
        </p:spPr>
        <p:txBody>
          <a:bodyPr wrap="square" rtlCol="0">
            <a:spAutoFit/>
          </a:bodyPr>
          <a:lstStyle/>
          <a:p>
            <a:r>
              <a:rPr lang="en-IN" b="1" i="1" u="sng" dirty="0">
                <a:solidFill>
                  <a:srgbClr val="FF0000"/>
                </a:solidFill>
              </a:rPr>
              <a:t>4.Normality</a:t>
            </a:r>
            <a:endParaRPr lang="en-IN" sz="1800" b="1" i="1" u="sng" dirty="0">
              <a:solidFill>
                <a:srgbClr val="FF0000"/>
              </a:solidFill>
              <a:effectLst/>
              <a:latin typeface="Calibri" panose="020F0502020204030204" pitchFamily="34" charset="0"/>
              <a:ea typeface="Calibri" panose="020F0502020204030204" pitchFamily="34" charset="0"/>
            </a:endParaRPr>
          </a:p>
        </p:txBody>
      </p:sp>
      <p:sp>
        <p:nvSpPr>
          <p:cNvPr id="4" name="TextBox 3">
            <a:extLst>
              <a:ext uri="{FF2B5EF4-FFF2-40B4-BE49-F238E27FC236}">
                <a16:creationId xmlns:a16="http://schemas.microsoft.com/office/drawing/2014/main" xmlns="" id="{0C4FAFD0-472C-AA5F-4441-35DC21D5604B}"/>
              </a:ext>
            </a:extLst>
          </p:cNvPr>
          <p:cNvSpPr txBox="1"/>
          <p:nvPr/>
        </p:nvSpPr>
        <p:spPr>
          <a:xfrm>
            <a:off x="901040" y="1479708"/>
            <a:ext cx="1538921" cy="369332"/>
          </a:xfrm>
          <a:prstGeom prst="rect">
            <a:avLst/>
          </a:prstGeom>
          <a:noFill/>
        </p:spPr>
        <p:txBody>
          <a:bodyPr wrap="square">
            <a:spAutoFit/>
          </a:bodyPr>
          <a:lstStyle/>
          <a:p>
            <a:r>
              <a:rPr lang="en-IN" b="1" i="1" u="sng" dirty="0">
                <a:solidFill>
                  <a:srgbClr val="FF0000"/>
                </a:solidFill>
              </a:rPr>
              <a:t>1.Linearity</a:t>
            </a:r>
            <a:endParaRPr lang="en-IN" dirty="0">
              <a:solidFill>
                <a:srgbClr val="FF0000"/>
              </a:solidFill>
            </a:endParaRPr>
          </a:p>
        </p:txBody>
      </p:sp>
      <p:sp>
        <p:nvSpPr>
          <p:cNvPr id="11" name="TextBox 10">
            <a:extLst>
              <a:ext uri="{FF2B5EF4-FFF2-40B4-BE49-F238E27FC236}">
                <a16:creationId xmlns:a16="http://schemas.microsoft.com/office/drawing/2014/main" xmlns="" id="{E83BF675-8D40-ACBC-4EAC-60C580A34406}"/>
              </a:ext>
            </a:extLst>
          </p:cNvPr>
          <p:cNvSpPr txBox="1"/>
          <p:nvPr/>
        </p:nvSpPr>
        <p:spPr>
          <a:xfrm>
            <a:off x="775447" y="4345562"/>
            <a:ext cx="2147047" cy="369332"/>
          </a:xfrm>
          <a:prstGeom prst="rect">
            <a:avLst/>
          </a:prstGeom>
          <a:noFill/>
        </p:spPr>
        <p:txBody>
          <a:bodyPr wrap="square">
            <a:spAutoFit/>
          </a:bodyPr>
          <a:lstStyle/>
          <a:p>
            <a:r>
              <a:rPr lang="en-IN" b="1" i="1" u="sng" dirty="0">
                <a:solidFill>
                  <a:srgbClr val="FF0000"/>
                </a:solidFill>
              </a:rPr>
              <a:t>2. Independence</a:t>
            </a:r>
          </a:p>
        </p:txBody>
      </p:sp>
      <p:sp>
        <p:nvSpPr>
          <p:cNvPr id="13" name="TextBox 12">
            <a:extLst>
              <a:ext uri="{FF2B5EF4-FFF2-40B4-BE49-F238E27FC236}">
                <a16:creationId xmlns:a16="http://schemas.microsoft.com/office/drawing/2014/main" xmlns="" id="{18D7BEC2-548F-6687-DBAD-3E8B847D2F0C}"/>
              </a:ext>
            </a:extLst>
          </p:cNvPr>
          <p:cNvSpPr txBox="1"/>
          <p:nvPr/>
        </p:nvSpPr>
        <p:spPr>
          <a:xfrm>
            <a:off x="901040" y="806519"/>
            <a:ext cx="2021454" cy="400110"/>
          </a:xfrm>
          <a:prstGeom prst="rect">
            <a:avLst/>
          </a:prstGeom>
          <a:noFill/>
        </p:spPr>
        <p:txBody>
          <a:bodyPr wrap="square">
            <a:spAutoFit/>
          </a:bodyPr>
          <a:lstStyle/>
          <a:p>
            <a:r>
              <a:rPr lang="en-IN" sz="2000" b="1" u="sng" dirty="0"/>
              <a:t>Assumptions</a:t>
            </a:r>
            <a:r>
              <a:rPr lang="en-IN" sz="2000" b="1" dirty="0"/>
              <a:t> </a:t>
            </a:r>
            <a:r>
              <a:rPr lang="en-IN" sz="2000" dirty="0"/>
              <a:t>:</a:t>
            </a:r>
          </a:p>
        </p:txBody>
      </p:sp>
      <p:sp>
        <p:nvSpPr>
          <p:cNvPr id="15" name="TextBox 14">
            <a:extLst>
              <a:ext uri="{FF2B5EF4-FFF2-40B4-BE49-F238E27FC236}">
                <a16:creationId xmlns:a16="http://schemas.microsoft.com/office/drawing/2014/main" xmlns="" id="{AF956C74-714B-B429-B908-08BDB86E4C10}"/>
              </a:ext>
            </a:extLst>
          </p:cNvPr>
          <p:cNvSpPr txBox="1"/>
          <p:nvPr/>
        </p:nvSpPr>
        <p:spPr>
          <a:xfrm>
            <a:off x="5230361" y="1464319"/>
            <a:ext cx="3117268" cy="400110"/>
          </a:xfrm>
          <a:prstGeom prst="rect">
            <a:avLst/>
          </a:prstGeom>
          <a:noFill/>
        </p:spPr>
        <p:txBody>
          <a:bodyPr wrap="square">
            <a:spAutoFit/>
          </a:bodyPr>
          <a:lstStyle/>
          <a:p>
            <a:r>
              <a:rPr lang="en-IN" sz="2000" b="1" i="1" u="sng" dirty="0">
                <a:solidFill>
                  <a:srgbClr val="FF0000"/>
                </a:solidFill>
                <a:effectLst/>
                <a:latin typeface="Calibri" panose="020F0502020204030204" pitchFamily="34" charset="0"/>
                <a:ea typeface="Calibri" panose="020F0502020204030204" pitchFamily="34" charset="0"/>
              </a:rPr>
              <a:t>3.Homoscedasticity</a:t>
            </a:r>
          </a:p>
        </p:txBody>
      </p:sp>
    </p:spTree>
    <p:extLst>
      <p:ext uri="{BB962C8B-B14F-4D97-AF65-F5344CB8AC3E}">
        <p14:creationId xmlns:p14="http://schemas.microsoft.com/office/powerpoint/2010/main" val="1157689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DF36C2B4-BAC9-2B20-3978-37DD64818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826" y="784673"/>
            <a:ext cx="6488485" cy="3002135"/>
          </a:xfrm>
          <a:prstGeom prst="rect">
            <a:avLst/>
          </a:prstGeom>
        </p:spPr>
      </p:pic>
      <p:sp>
        <p:nvSpPr>
          <p:cNvPr id="10" name="Title 9">
            <a:extLst>
              <a:ext uri="{FF2B5EF4-FFF2-40B4-BE49-F238E27FC236}">
                <a16:creationId xmlns:a16="http://schemas.microsoft.com/office/drawing/2014/main" xmlns="" id="{D3F6B05F-132F-80B9-A85E-C9AF6280E435}"/>
              </a:ext>
            </a:extLst>
          </p:cNvPr>
          <p:cNvSpPr>
            <a:spLocks noGrp="1"/>
          </p:cNvSpPr>
          <p:nvPr>
            <p:ph type="title"/>
          </p:nvPr>
        </p:nvSpPr>
        <p:spPr>
          <a:xfrm>
            <a:off x="677334" y="609600"/>
            <a:ext cx="7075188" cy="678511"/>
          </a:xfrm>
          <a:solidFill>
            <a:schemeClr val="accent2">
              <a:lumMod val="60000"/>
              <a:lumOff val="40000"/>
            </a:schemeClr>
          </a:solidFill>
        </p:spPr>
        <p:txBody>
          <a:bodyPr/>
          <a:lstStyle/>
          <a:p>
            <a:r>
              <a:rPr lang="en-IN" b="1" dirty="0">
                <a:solidFill>
                  <a:srgbClr val="002060"/>
                </a:solidFill>
              </a:rPr>
              <a:t>Data Collection By HR</a:t>
            </a:r>
          </a:p>
        </p:txBody>
      </p:sp>
      <p:sp>
        <p:nvSpPr>
          <p:cNvPr id="2" name="TextBox 1"/>
          <p:cNvSpPr txBox="1"/>
          <p:nvPr/>
        </p:nvSpPr>
        <p:spPr>
          <a:xfrm>
            <a:off x="1490867" y="4463070"/>
            <a:ext cx="5812404" cy="1754326"/>
          </a:xfrm>
          <a:prstGeom prst="rect">
            <a:avLst/>
          </a:prstGeom>
          <a:noFill/>
        </p:spPr>
        <p:txBody>
          <a:bodyPr wrap="square" rtlCol="0">
            <a:spAutoFit/>
          </a:bodyPr>
          <a:lstStyle/>
          <a:p>
            <a:r>
              <a:rPr lang="en-US" dirty="0" smtClean="0">
                <a:latin typeface="Arial Rounded MT Bold" pitchFamily="34" charset="0"/>
              </a:rPr>
              <a:t>HR of the company collects a data by various method to gather information of employee.</a:t>
            </a:r>
          </a:p>
          <a:p>
            <a:endParaRPr lang="en-US" dirty="0" smtClean="0">
              <a:latin typeface="Arial Rounded MT Bold" pitchFamily="34" charset="0"/>
            </a:endParaRPr>
          </a:p>
          <a:p>
            <a:r>
              <a:rPr lang="en-US" dirty="0" smtClean="0">
                <a:latin typeface="Arial Rounded MT Bold" pitchFamily="34" charset="0"/>
              </a:rPr>
              <a:t>This data gives them information </a:t>
            </a:r>
          </a:p>
          <a:p>
            <a:r>
              <a:rPr lang="en-US" dirty="0" smtClean="0">
                <a:latin typeface="Arial Rounded MT Bold" pitchFamily="34" charset="0"/>
              </a:rPr>
              <a:t>and valuable insight and will be used for further analysis</a:t>
            </a:r>
          </a:p>
        </p:txBody>
      </p:sp>
    </p:spTree>
    <p:extLst>
      <p:ext uri="{BB962C8B-B14F-4D97-AF65-F5344CB8AC3E}">
        <p14:creationId xmlns:p14="http://schemas.microsoft.com/office/powerpoint/2010/main" val="98352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0" y="786650"/>
            <a:ext cx="3311034" cy="2601023"/>
          </a:xfrm>
          <a:prstGeom prst="rect">
            <a:avLst/>
          </a:prstGeom>
        </p:spPr>
      </p:pic>
      <p:sp>
        <p:nvSpPr>
          <p:cNvPr id="3" name="TextBox 2"/>
          <p:cNvSpPr txBox="1"/>
          <p:nvPr/>
        </p:nvSpPr>
        <p:spPr>
          <a:xfrm>
            <a:off x="310707" y="249211"/>
            <a:ext cx="3918857" cy="646331"/>
          </a:xfrm>
          <a:prstGeom prst="rect">
            <a:avLst/>
          </a:prstGeom>
          <a:noFill/>
        </p:spPr>
        <p:txBody>
          <a:bodyPr wrap="square" rtlCol="0">
            <a:spAutoFit/>
          </a:bodyPr>
          <a:lstStyle/>
          <a:p>
            <a:r>
              <a:rPr lang="en-IN" b="1" u="sng" dirty="0"/>
              <a:t>Model Performance:</a:t>
            </a:r>
            <a:endParaRPr lang="en-US" dirty="0"/>
          </a:p>
          <a:p>
            <a:endParaRPr lang="en-US" dirty="0"/>
          </a:p>
        </p:txBody>
      </p:sp>
      <p:sp>
        <p:nvSpPr>
          <p:cNvPr id="7" name="TextBox 6"/>
          <p:cNvSpPr txBox="1"/>
          <p:nvPr/>
        </p:nvSpPr>
        <p:spPr>
          <a:xfrm>
            <a:off x="221556" y="3086980"/>
            <a:ext cx="4506685" cy="375552"/>
          </a:xfrm>
          <a:prstGeom prst="rect">
            <a:avLst/>
          </a:prstGeom>
          <a:noFill/>
        </p:spPr>
        <p:txBody>
          <a:bodyPr wrap="square" rtlCol="0">
            <a:spAutoFit/>
          </a:bodyPr>
          <a:lstStyle/>
          <a:p>
            <a:pPr marL="342900" marR="0" lvl="0" indent="-342900">
              <a:lnSpc>
                <a:spcPct val="107000"/>
              </a:lnSpc>
              <a:spcBef>
                <a:spcPts val="0"/>
              </a:spcBef>
              <a:spcAft>
                <a:spcPts val="800"/>
              </a:spcAft>
              <a:buFont typeface="Wingdings" panose="05000000000000000000" pitchFamily="2" charset="2"/>
              <a:buChar char=""/>
            </a:pPr>
            <a:r>
              <a:rPr lang="en-IN" sz="1800" b="1" u="sng"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Feature Importance:</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4" name="Table 3">
            <a:extLst>
              <a:ext uri="{FF2B5EF4-FFF2-40B4-BE49-F238E27FC236}">
                <a16:creationId xmlns:a16="http://schemas.microsoft.com/office/drawing/2014/main" xmlns="" id="{31F207AD-0697-80DD-AF35-BF63EEB1A669}"/>
              </a:ext>
            </a:extLst>
          </p:cNvPr>
          <p:cNvGraphicFramePr>
            <a:graphicFrameLocks noGrp="1"/>
          </p:cNvGraphicFramePr>
          <p:nvPr>
            <p:extLst>
              <p:ext uri="{D42A27DB-BD31-4B8C-83A1-F6EECF244321}">
                <p14:modId xmlns:p14="http://schemas.microsoft.com/office/powerpoint/2010/main" val="2457758586"/>
              </p:ext>
            </p:extLst>
          </p:nvPr>
        </p:nvGraphicFramePr>
        <p:xfrm>
          <a:off x="310707" y="995083"/>
          <a:ext cx="5516353" cy="1992356"/>
        </p:xfrm>
        <a:graphic>
          <a:graphicData uri="http://schemas.openxmlformats.org/drawingml/2006/table">
            <a:tbl>
              <a:tblPr firstRow="1" bandRow="1">
                <a:tableStyleId>{5C22544A-7EE6-4342-B048-85BDC9FD1C3A}</a:tableStyleId>
              </a:tblPr>
              <a:tblGrid>
                <a:gridCol w="600209">
                  <a:extLst>
                    <a:ext uri="{9D8B030D-6E8A-4147-A177-3AD203B41FA5}">
                      <a16:colId xmlns:a16="http://schemas.microsoft.com/office/drawing/2014/main" xmlns="" val="515990380"/>
                    </a:ext>
                  </a:extLst>
                </a:gridCol>
                <a:gridCol w="2761250">
                  <a:extLst>
                    <a:ext uri="{9D8B030D-6E8A-4147-A177-3AD203B41FA5}">
                      <a16:colId xmlns:a16="http://schemas.microsoft.com/office/drawing/2014/main" xmlns="" val="2453607065"/>
                    </a:ext>
                  </a:extLst>
                </a:gridCol>
                <a:gridCol w="2154894">
                  <a:extLst>
                    <a:ext uri="{9D8B030D-6E8A-4147-A177-3AD203B41FA5}">
                      <a16:colId xmlns:a16="http://schemas.microsoft.com/office/drawing/2014/main" xmlns="" val="750166886"/>
                    </a:ext>
                  </a:extLst>
                </a:gridCol>
              </a:tblGrid>
              <a:tr h="387589">
                <a:tc>
                  <a:txBody>
                    <a:bodyPr/>
                    <a:lstStyle/>
                    <a:p>
                      <a:pPr marL="0" marR="0">
                        <a:lnSpc>
                          <a:spcPct val="107000"/>
                        </a:lnSpc>
                        <a:spcBef>
                          <a:spcPts val="0"/>
                        </a:spcBef>
                        <a:spcAft>
                          <a:spcPts val="0"/>
                        </a:spcAft>
                      </a:pPr>
                      <a:r>
                        <a:rPr lang="en-IN" sz="1200" kern="100" dirty="0" err="1">
                          <a:effectLst/>
                        </a:rPr>
                        <a:t>Sr.No</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200" kern="100" dirty="0">
                          <a:effectLst/>
                        </a:rPr>
                        <a:t>Metric</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200" kern="100" dirty="0">
                          <a:effectLst/>
                        </a:rPr>
                        <a:t>Value</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2257930555"/>
                  </a:ext>
                </a:extLst>
              </a:tr>
              <a:tr h="344541">
                <a:tc>
                  <a:txBody>
                    <a:bodyPr/>
                    <a:lstStyle/>
                    <a:p>
                      <a:pPr marL="0" marR="0">
                        <a:lnSpc>
                          <a:spcPct val="107000"/>
                        </a:lnSpc>
                        <a:spcBef>
                          <a:spcPts val="0"/>
                        </a:spcBef>
                        <a:spcAft>
                          <a:spcPts val="0"/>
                        </a:spcAft>
                      </a:pPr>
                      <a:r>
                        <a:rPr lang="en-IN" sz="1200" kern="100" dirty="0">
                          <a:effectLst/>
                        </a:rPr>
                        <a:t>1</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200" kern="100" dirty="0">
                          <a:effectLst/>
                        </a:rPr>
                        <a:t>Mean Squared Error (MSE)</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kumimoji="0" lang="en-US" altLang="en-US" sz="1200" b="1" i="0" u="none" strike="noStrike" kern="1200" cap="none" normalizeH="0" baseline="0" dirty="0">
                          <a:ln>
                            <a:noFill/>
                          </a:ln>
                          <a:solidFill>
                            <a:srgbClr val="000000"/>
                          </a:solidFill>
                          <a:effectLst/>
                          <a:latin typeface="+mn-lt"/>
                          <a:ea typeface="Times New Roman" panose="02020603050405020304" pitchFamily="18" charset="0"/>
                          <a:cs typeface="Courier New" panose="02070309020205020404" pitchFamily="49" charset="0"/>
                        </a:rPr>
                        <a:t>7</a:t>
                      </a:r>
                      <a:r>
                        <a:rPr kumimoji="0" lang="en-US" altLang="en-US" sz="1200" b="1" i="0" u="none" strike="noStrike" kern="1200" cap="none" normalizeH="0" baseline="0" dirty="0" bmk="">
                          <a:ln>
                            <a:noFill/>
                          </a:ln>
                          <a:solidFill>
                            <a:srgbClr val="000000"/>
                          </a:solidFill>
                          <a:effectLst/>
                          <a:latin typeface="+mn-lt"/>
                          <a:ea typeface="Times New Roman" panose="02020603050405020304" pitchFamily="18" charset="0"/>
                          <a:cs typeface="Courier New" panose="02070309020205020404" pitchFamily="49" charset="0"/>
                        </a:rPr>
                        <a:t>.952356420606328e-32</a:t>
                      </a:r>
                      <a:endParaRPr lang="en-IN" sz="12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3375304019"/>
                  </a:ext>
                </a:extLst>
              </a:tr>
              <a:tr h="251016">
                <a:tc>
                  <a:txBody>
                    <a:bodyPr/>
                    <a:lstStyle/>
                    <a:p>
                      <a:pPr marL="0" marR="0">
                        <a:lnSpc>
                          <a:spcPct val="107000"/>
                        </a:lnSpc>
                        <a:spcBef>
                          <a:spcPts val="0"/>
                        </a:spcBef>
                        <a:spcAft>
                          <a:spcPts val="0"/>
                        </a:spcAft>
                      </a:pPr>
                      <a:r>
                        <a:rPr lang="en-IN" sz="1200" kern="100">
                          <a:effectLst/>
                        </a:rPr>
                        <a:t>2</a:t>
                      </a:r>
                      <a:endParaRPr lang="en-IN" sz="12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200" kern="100">
                          <a:effectLst/>
                        </a:rPr>
                        <a:t>R-squared(R</a:t>
                      </a:r>
                      <a:r>
                        <a:rPr lang="en-IN" sz="1200" kern="100" baseline="30000">
                          <a:effectLst/>
                        </a:rPr>
                        <a:t>2</a:t>
                      </a:r>
                      <a:r>
                        <a:rPr lang="en-IN" sz="1200" kern="100">
                          <a:effectLst/>
                        </a:rPr>
                        <a:t>)</a:t>
                      </a:r>
                      <a:endParaRPr lang="en-IN" sz="12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kern="1200" cap="none" normalizeH="0" baseline="0" dirty="0">
                          <a:ln>
                            <a:noFill/>
                          </a:ln>
                          <a:solidFill>
                            <a:srgbClr val="000000"/>
                          </a:solidFill>
                          <a:effectLst/>
                          <a:latin typeface="+mn-lt"/>
                          <a:ea typeface="Times New Roman" panose="02020603050405020304" pitchFamily="18" charset="0"/>
                          <a:cs typeface="Courier New" panose="02070309020205020404" pitchFamily="49" charset="0"/>
                        </a:rPr>
                        <a:t>1.0</a:t>
                      </a:r>
                    </a:p>
                  </a:txBody>
                  <a:tcPr marL="68580" marR="68580" marT="0" marB="0"/>
                </a:tc>
                <a:extLst>
                  <a:ext uri="{0D108BD9-81ED-4DB2-BD59-A6C34878D82A}">
                    <a16:rowId xmlns:a16="http://schemas.microsoft.com/office/drawing/2014/main" xmlns="" val="3471761004"/>
                  </a:ext>
                </a:extLst>
              </a:tr>
              <a:tr h="493929">
                <a:tc>
                  <a:txBody>
                    <a:bodyPr/>
                    <a:lstStyle/>
                    <a:p>
                      <a:pPr marL="0" marR="0">
                        <a:lnSpc>
                          <a:spcPct val="107000"/>
                        </a:lnSpc>
                        <a:spcBef>
                          <a:spcPts val="0"/>
                        </a:spcBef>
                        <a:spcAft>
                          <a:spcPts val="0"/>
                        </a:spcAft>
                      </a:pPr>
                      <a:r>
                        <a:rPr lang="en-IN" sz="1200" kern="100">
                          <a:effectLst/>
                        </a:rPr>
                        <a:t>3</a:t>
                      </a:r>
                      <a:endParaRPr lang="en-IN" sz="12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200" kern="100" dirty="0">
                          <a:effectLst/>
                        </a:rPr>
                        <a:t>Mean Absolute Error (MAE)</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lvl="0" defTabSz="914400" eaLnBrk="0" fontAlgn="base" hangingPunct="0">
                        <a:spcBef>
                          <a:spcPct val="0"/>
                        </a:spcBef>
                        <a:spcAft>
                          <a:spcPct val="0"/>
                        </a:spcAft>
                      </a:pPr>
                      <a:r>
                        <a:rPr lang="en-US" altLang="en-US" sz="1200" b="1" kern="1200" dirty="0">
                          <a:solidFill>
                            <a:srgbClr val="000000"/>
                          </a:solidFill>
                          <a:latin typeface="+mn-lt"/>
                          <a:ea typeface="+mn-ea"/>
                          <a:cs typeface="Courier New" panose="02070309020205020404" pitchFamily="49" charset="0"/>
                        </a:rPr>
                        <a:t>2.2697746788989426e-16</a:t>
                      </a:r>
                    </a:p>
                  </a:txBody>
                  <a:tcPr marL="68580" marR="68580" marT="0" marB="0"/>
                </a:tc>
                <a:extLst>
                  <a:ext uri="{0D108BD9-81ED-4DB2-BD59-A6C34878D82A}">
                    <a16:rowId xmlns:a16="http://schemas.microsoft.com/office/drawing/2014/main" xmlns="" val="4187263561"/>
                  </a:ext>
                </a:extLst>
              </a:tr>
              <a:tr h="515281">
                <a:tc>
                  <a:txBody>
                    <a:bodyPr/>
                    <a:lstStyle/>
                    <a:p>
                      <a:pPr marL="0" marR="0">
                        <a:lnSpc>
                          <a:spcPct val="107000"/>
                        </a:lnSpc>
                        <a:spcBef>
                          <a:spcPts val="0"/>
                        </a:spcBef>
                        <a:spcAft>
                          <a:spcPts val="0"/>
                        </a:spcAft>
                      </a:pPr>
                      <a:r>
                        <a:rPr lang="en-IN" sz="1200" kern="100">
                          <a:effectLst/>
                        </a:rPr>
                        <a:t>4</a:t>
                      </a:r>
                      <a:endParaRPr lang="en-IN" sz="12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200" kern="100" dirty="0">
                          <a:effectLst/>
                        </a:rPr>
                        <a:t>Root Mean Squared Error (RMSE)</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lvl="0" defTabSz="914400" eaLnBrk="0" fontAlgn="base" hangingPunct="0">
                        <a:spcBef>
                          <a:spcPct val="0"/>
                        </a:spcBef>
                        <a:spcAft>
                          <a:spcPct val="0"/>
                        </a:spcAft>
                      </a:pPr>
                      <a:r>
                        <a:rPr lang="en-US" altLang="en-US" sz="1200" b="1" kern="1200" dirty="0">
                          <a:solidFill>
                            <a:schemeClr val="dk1"/>
                          </a:solidFill>
                          <a:latin typeface="+mn-lt"/>
                          <a:ea typeface="+mn-ea"/>
                          <a:cs typeface="+mn-cs"/>
                        </a:rPr>
                        <a:t>2.819992273146565e-16 </a:t>
                      </a:r>
                      <a:endParaRPr kumimoji="0" lang="en-US" altLang="en-US" sz="1200" b="1" i="0" u="none" strike="noStrike" kern="1200" cap="none" normalizeH="0" baseline="0" dirty="0">
                        <a:ln>
                          <a:noFill/>
                        </a:ln>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xmlns="" val="1442654655"/>
                  </a:ext>
                </a:extLst>
              </a:tr>
            </a:tbl>
          </a:graphicData>
        </a:graphic>
      </p:graphicFrame>
      <p:sp>
        <p:nvSpPr>
          <p:cNvPr id="5" name="Rectangle 1">
            <a:extLst>
              <a:ext uri="{FF2B5EF4-FFF2-40B4-BE49-F238E27FC236}">
                <a16:creationId xmlns:a16="http://schemas.microsoft.com/office/drawing/2014/main" xmlns="" id="{AA88E36D-6C73-BFCA-12F0-626612EE2221}"/>
              </a:ext>
            </a:extLst>
          </p:cNvPr>
          <p:cNvSpPr>
            <a:spLocks noChangeArrowheads="1"/>
          </p:cNvSpPr>
          <p:nvPr/>
        </p:nvSpPr>
        <p:spPr bwMode="auto">
          <a:xfrm>
            <a:off x="1041970" y="4757604"/>
            <a:ext cx="2456329"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9">
            <a:extLst>
              <a:ext uri="{FF2B5EF4-FFF2-40B4-BE49-F238E27FC236}">
                <a16:creationId xmlns:a16="http://schemas.microsoft.com/office/drawing/2014/main" xmlns="" id="{3B33D38D-394D-F541-738A-26D25976D941}"/>
              </a:ext>
            </a:extLst>
          </p:cNvPr>
          <p:cNvGraphicFramePr>
            <a:graphicFrameLocks noGrp="1"/>
          </p:cNvGraphicFramePr>
          <p:nvPr>
            <p:extLst>
              <p:ext uri="{D42A27DB-BD31-4B8C-83A1-F6EECF244321}">
                <p14:modId xmlns:p14="http://schemas.microsoft.com/office/powerpoint/2010/main" val="397927131"/>
              </p:ext>
            </p:extLst>
          </p:nvPr>
        </p:nvGraphicFramePr>
        <p:xfrm>
          <a:off x="2739573" y="3516507"/>
          <a:ext cx="3750873" cy="3245465"/>
        </p:xfrm>
        <a:graphic>
          <a:graphicData uri="http://schemas.openxmlformats.org/drawingml/2006/table">
            <a:tbl>
              <a:tblPr firstRow="1" bandRow="1">
                <a:tableStyleId>{5C22544A-7EE6-4342-B048-85BDC9FD1C3A}</a:tableStyleId>
              </a:tblPr>
              <a:tblGrid>
                <a:gridCol w="592490">
                  <a:extLst>
                    <a:ext uri="{9D8B030D-6E8A-4147-A177-3AD203B41FA5}">
                      <a16:colId xmlns:a16="http://schemas.microsoft.com/office/drawing/2014/main" xmlns="" val="320419872"/>
                    </a:ext>
                  </a:extLst>
                </a:gridCol>
                <a:gridCol w="1808164">
                  <a:extLst>
                    <a:ext uri="{9D8B030D-6E8A-4147-A177-3AD203B41FA5}">
                      <a16:colId xmlns:a16="http://schemas.microsoft.com/office/drawing/2014/main" xmlns="" val="1727438803"/>
                    </a:ext>
                  </a:extLst>
                </a:gridCol>
                <a:gridCol w="1350219">
                  <a:extLst>
                    <a:ext uri="{9D8B030D-6E8A-4147-A177-3AD203B41FA5}">
                      <a16:colId xmlns:a16="http://schemas.microsoft.com/office/drawing/2014/main" xmlns="" val="202703311"/>
                    </a:ext>
                  </a:extLst>
                </a:gridCol>
              </a:tblGrid>
              <a:tr h="292644">
                <a:tc>
                  <a:txBody>
                    <a:bodyPr/>
                    <a:lstStyle/>
                    <a:p>
                      <a:r>
                        <a:rPr lang="en-IN" sz="1200" dirty="0" err="1"/>
                        <a:t>Sr.No</a:t>
                      </a:r>
                      <a:r>
                        <a:rPr lang="en-IN" sz="1200" dirty="0"/>
                        <a:t>.</a:t>
                      </a:r>
                    </a:p>
                  </a:txBody>
                  <a:tcPr/>
                </a:tc>
                <a:tc>
                  <a:txBody>
                    <a:bodyPr/>
                    <a:lstStyle/>
                    <a:p>
                      <a:r>
                        <a:rPr lang="en-IN" sz="1200" dirty="0"/>
                        <a:t>Feature </a:t>
                      </a:r>
                    </a:p>
                  </a:txBody>
                  <a:tcPr/>
                </a:tc>
                <a:tc>
                  <a:txBody>
                    <a:bodyPr/>
                    <a:lstStyle/>
                    <a:p>
                      <a:r>
                        <a:rPr lang="en-IN" sz="1200" dirty="0"/>
                        <a:t>coefficient</a:t>
                      </a:r>
                    </a:p>
                  </a:txBody>
                  <a:tcPr/>
                </a:tc>
                <a:extLst>
                  <a:ext uri="{0D108BD9-81ED-4DB2-BD59-A6C34878D82A}">
                    <a16:rowId xmlns:a16="http://schemas.microsoft.com/office/drawing/2014/main" xmlns="" val="945451221"/>
                  </a:ext>
                </a:extLst>
              </a:tr>
              <a:tr h="263593">
                <a:tc>
                  <a:txBody>
                    <a:bodyPr/>
                    <a:lstStyle/>
                    <a:p>
                      <a:r>
                        <a:rPr lang="en-IN" sz="1200" dirty="0"/>
                        <a:t>1</a:t>
                      </a:r>
                    </a:p>
                  </a:txBody>
                  <a:tcPr/>
                </a:tc>
                <a:tc>
                  <a:txBody>
                    <a:bodyPr/>
                    <a:lstStyle/>
                    <a:p>
                      <a:r>
                        <a:rPr kumimoji="0" lang="en-US" altLang="en-US" sz="1200" b="0" i="1" u="none" strike="noStrike" cap="none" normalizeH="0" baseline="0" dirty="0" err="1">
                          <a:ln>
                            <a:noFill/>
                          </a:ln>
                          <a:solidFill>
                            <a:srgbClr val="4472C4"/>
                          </a:solidFill>
                          <a:effectLst/>
                          <a:latin typeface="Arial Unicode MS"/>
                          <a:ea typeface="Times New Roman" panose="02020603050405020304" pitchFamily="18" charset="0"/>
                          <a:cs typeface="Courier New" panose="02070309020205020404" pitchFamily="49" charset="0"/>
                        </a:rPr>
                        <a:t>mang_support</a:t>
                      </a:r>
                      <a:r>
                        <a:rPr kumimoji="0" lang="en-US" altLang="en-US" sz="1200" b="0" i="1" u="none" strike="noStrike" cap="none" normalizeH="0" baseline="0" dirty="0">
                          <a:ln>
                            <a:noFill/>
                          </a:ln>
                          <a:solidFill>
                            <a:srgbClr val="4472C4"/>
                          </a:solidFill>
                          <a:effectLst/>
                          <a:latin typeface="Arial Unicode MS"/>
                          <a:ea typeface="Times New Roman" panose="02020603050405020304" pitchFamily="18" charset="0"/>
                          <a:cs typeface="Courier New" panose="02070309020205020404" pitchFamily="49" charset="0"/>
                        </a:rPr>
                        <a:t> </a:t>
                      </a:r>
                      <a:endParaRPr lang="en-IN" sz="1200" dirty="0"/>
                    </a:p>
                  </a:txBody>
                  <a:tcPr/>
                </a:tc>
                <a:tc>
                  <a:txBody>
                    <a:bodyPr/>
                    <a:lstStyle/>
                    <a:p>
                      <a:r>
                        <a:rPr kumimoji="0" lang="en-US" altLang="en-US" sz="1200" b="0" i="1" u="none" strike="noStrike" cap="none" normalizeH="0" baseline="0" dirty="0">
                          <a:ln>
                            <a:noFill/>
                          </a:ln>
                          <a:solidFill>
                            <a:srgbClr val="4472C4"/>
                          </a:solidFill>
                          <a:effectLst/>
                          <a:latin typeface="Arial Unicode MS"/>
                          <a:ea typeface="Times New Roman" panose="02020603050405020304" pitchFamily="18" charset="0"/>
                          <a:cs typeface="Courier New" panose="02070309020205020404" pitchFamily="49" charset="0"/>
                        </a:rPr>
                        <a:t>0.2116405 </a:t>
                      </a:r>
                      <a:endParaRPr lang="en-IN" sz="1200" dirty="0"/>
                    </a:p>
                  </a:txBody>
                  <a:tcPr/>
                </a:tc>
                <a:extLst>
                  <a:ext uri="{0D108BD9-81ED-4DB2-BD59-A6C34878D82A}">
                    <a16:rowId xmlns:a16="http://schemas.microsoft.com/office/drawing/2014/main" xmlns="" val="1881616052"/>
                  </a:ext>
                </a:extLst>
              </a:tr>
              <a:tr h="263593">
                <a:tc>
                  <a:txBody>
                    <a:bodyPr/>
                    <a:lstStyle/>
                    <a:p>
                      <a:r>
                        <a:rPr lang="en-IN" sz="1200" dirty="0"/>
                        <a:t>2</a:t>
                      </a:r>
                    </a:p>
                  </a:txBody>
                  <a:tcPr/>
                </a:tc>
                <a:tc>
                  <a:txBody>
                    <a:bodyPr/>
                    <a:lstStyle/>
                    <a:p>
                      <a:r>
                        <a:rPr kumimoji="0" lang="en-US" altLang="en-US" sz="1200" b="0" i="1" u="none" strike="noStrike" cap="none" normalizeH="0" baseline="0" dirty="0" err="1">
                          <a:ln>
                            <a:noFill/>
                          </a:ln>
                          <a:solidFill>
                            <a:srgbClr val="4472C4"/>
                          </a:solidFill>
                          <a:effectLst/>
                          <a:latin typeface="Arial Unicode MS"/>
                          <a:ea typeface="Times New Roman" panose="02020603050405020304" pitchFamily="18" charset="0"/>
                          <a:cs typeface="Courier New" panose="02070309020205020404" pitchFamily="49" charset="0"/>
                        </a:rPr>
                        <a:t>Gd_carre_oppo</a:t>
                      </a:r>
                      <a:r>
                        <a:rPr kumimoji="0" lang="en-US" altLang="en-US" sz="1200" b="0" i="1" u="none" strike="noStrike" cap="none" normalizeH="0" baseline="0" dirty="0">
                          <a:ln>
                            <a:noFill/>
                          </a:ln>
                          <a:solidFill>
                            <a:srgbClr val="4472C4"/>
                          </a:solidFill>
                          <a:effectLst/>
                          <a:latin typeface="Arial Unicode MS"/>
                          <a:ea typeface="Times New Roman" panose="02020603050405020304" pitchFamily="18" charset="0"/>
                          <a:cs typeface="Courier New" panose="02070309020205020404" pitchFamily="49" charset="0"/>
                        </a:rPr>
                        <a:t> </a:t>
                      </a:r>
                      <a:endParaRPr lang="en-IN" sz="1200" dirty="0"/>
                    </a:p>
                  </a:txBody>
                  <a:tcPr/>
                </a:tc>
                <a:tc>
                  <a:txBody>
                    <a:bodyPr/>
                    <a:lstStyle/>
                    <a:p>
                      <a:r>
                        <a:rPr kumimoji="0" lang="en-US" altLang="en-US" sz="1200" b="0" i="1" u="none" strike="noStrike" cap="none" normalizeH="0" baseline="0" dirty="0">
                          <a:ln>
                            <a:noFill/>
                          </a:ln>
                          <a:solidFill>
                            <a:srgbClr val="4472C4"/>
                          </a:solidFill>
                          <a:effectLst/>
                          <a:latin typeface="Arial Unicode MS"/>
                          <a:ea typeface="Times New Roman" panose="02020603050405020304" pitchFamily="18" charset="0"/>
                          <a:cs typeface="Courier New" panose="02070309020205020404" pitchFamily="49" charset="0"/>
                        </a:rPr>
                        <a:t> 0.2116403 </a:t>
                      </a:r>
                      <a:endParaRPr lang="en-IN" sz="1200" dirty="0"/>
                    </a:p>
                  </a:txBody>
                  <a:tcPr/>
                </a:tc>
                <a:extLst>
                  <a:ext uri="{0D108BD9-81ED-4DB2-BD59-A6C34878D82A}">
                    <a16:rowId xmlns:a16="http://schemas.microsoft.com/office/drawing/2014/main" xmlns="" val="1506097668"/>
                  </a:ext>
                </a:extLst>
              </a:tr>
              <a:tr h="263593">
                <a:tc>
                  <a:txBody>
                    <a:bodyPr/>
                    <a:lstStyle/>
                    <a:p>
                      <a:r>
                        <a:rPr lang="en-IN" sz="1200" dirty="0"/>
                        <a:t>3</a:t>
                      </a:r>
                    </a:p>
                  </a:txBody>
                  <a:tcPr/>
                </a:tc>
                <a:tc>
                  <a:txBody>
                    <a:bodyPr/>
                    <a:lstStyle/>
                    <a:p>
                      <a:r>
                        <a:rPr kumimoji="0" lang="en-US" altLang="en-US" sz="1200" b="0" i="1" u="none" strike="noStrike" cap="none" normalizeH="0" baseline="0" dirty="0" err="1">
                          <a:ln>
                            <a:noFill/>
                          </a:ln>
                          <a:solidFill>
                            <a:srgbClr val="4472C4"/>
                          </a:solidFill>
                          <a:effectLst/>
                          <a:latin typeface="Arial Unicode MS"/>
                          <a:ea typeface="Times New Roman" panose="02020603050405020304" pitchFamily="18" charset="0"/>
                          <a:cs typeface="Courier New" panose="02070309020205020404" pitchFamily="49" charset="0"/>
                        </a:rPr>
                        <a:t>growth_room</a:t>
                      </a:r>
                      <a:r>
                        <a:rPr kumimoji="0" lang="en-US" altLang="en-US" sz="1200" b="0" i="1" u="none" strike="noStrike" cap="none" normalizeH="0" baseline="0" dirty="0">
                          <a:ln>
                            <a:noFill/>
                          </a:ln>
                          <a:solidFill>
                            <a:srgbClr val="4472C4"/>
                          </a:solidFill>
                          <a:effectLst/>
                          <a:latin typeface="Arial Unicode MS"/>
                          <a:ea typeface="Times New Roman" panose="02020603050405020304" pitchFamily="18" charset="0"/>
                          <a:cs typeface="Courier New" panose="02070309020205020404" pitchFamily="49" charset="0"/>
                        </a:rPr>
                        <a:t> </a:t>
                      </a:r>
                      <a:endParaRPr lang="en-IN" sz="1200" dirty="0"/>
                    </a:p>
                  </a:txBody>
                  <a:tcPr/>
                </a:tc>
                <a:tc>
                  <a:txBody>
                    <a:bodyPr/>
                    <a:lstStyle/>
                    <a:p>
                      <a:r>
                        <a:rPr kumimoji="0" lang="en-US" altLang="en-US" sz="1200" b="0" i="1" u="none" strike="noStrike" cap="none" normalizeH="0" baseline="0" dirty="0">
                          <a:ln>
                            <a:noFill/>
                          </a:ln>
                          <a:solidFill>
                            <a:srgbClr val="4472C4"/>
                          </a:solidFill>
                          <a:effectLst/>
                          <a:latin typeface="Arial Unicode MS"/>
                          <a:ea typeface="Times New Roman" panose="02020603050405020304" pitchFamily="18" charset="0"/>
                          <a:cs typeface="Courier New" panose="02070309020205020404" pitchFamily="49" charset="0"/>
                        </a:rPr>
                        <a:t>0.1904767</a:t>
                      </a:r>
                      <a:endParaRPr lang="en-IN" sz="1200" dirty="0"/>
                    </a:p>
                  </a:txBody>
                  <a:tcPr/>
                </a:tc>
                <a:extLst>
                  <a:ext uri="{0D108BD9-81ED-4DB2-BD59-A6C34878D82A}">
                    <a16:rowId xmlns:a16="http://schemas.microsoft.com/office/drawing/2014/main" xmlns="" val="1105410743"/>
                  </a:ext>
                </a:extLst>
              </a:tr>
              <a:tr h="263593">
                <a:tc>
                  <a:txBody>
                    <a:bodyPr/>
                    <a:lstStyle/>
                    <a:p>
                      <a:r>
                        <a:rPr lang="en-IN" sz="1200" dirty="0"/>
                        <a:t>4</a:t>
                      </a:r>
                    </a:p>
                  </a:txBody>
                  <a:tcPr/>
                </a:tc>
                <a:tc>
                  <a:txBody>
                    <a:bodyPr/>
                    <a:lstStyle/>
                    <a:p>
                      <a:r>
                        <a:rPr kumimoji="0" lang="en-US" altLang="en-US" sz="1200" b="0" i="1" u="none" strike="noStrike" cap="none" normalizeH="0" baseline="0" dirty="0" err="1">
                          <a:ln>
                            <a:noFill/>
                          </a:ln>
                          <a:solidFill>
                            <a:srgbClr val="4472C4"/>
                          </a:solidFill>
                          <a:effectLst/>
                          <a:latin typeface="Arial Unicode MS"/>
                          <a:ea typeface="Times New Roman" panose="02020603050405020304" pitchFamily="18" charset="0"/>
                          <a:cs typeface="Courier New" panose="02070309020205020404" pitchFamily="49" charset="0"/>
                        </a:rPr>
                        <a:t>fair_compe</a:t>
                      </a:r>
                      <a:r>
                        <a:rPr kumimoji="0" lang="en-US" altLang="en-US" sz="1200" b="0" i="1" u="none" strike="noStrike" cap="none" normalizeH="0" baseline="0" dirty="0">
                          <a:ln>
                            <a:noFill/>
                          </a:ln>
                          <a:solidFill>
                            <a:srgbClr val="4472C4"/>
                          </a:solidFill>
                          <a:effectLst/>
                          <a:latin typeface="Arial Unicode MS"/>
                          <a:ea typeface="Times New Roman" panose="02020603050405020304" pitchFamily="18" charset="0"/>
                          <a:cs typeface="Courier New" panose="02070309020205020404" pitchFamily="49" charset="0"/>
                        </a:rPr>
                        <a:t> </a:t>
                      </a:r>
                      <a:endParaRPr lang="en-IN" sz="1200" dirty="0"/>
                    </a:p>
                  </a:txBody>
                  <a:tcPr/>
                </a:tc>
                <a:tc>
                  <a:txBody>
                    <a:bodyPr/>
                    <a:lstStyle/>
                    <a:p>
                      <a:r>
                        <a:rPr kumimoji="0" lang="en-US" altLang="en-US" sz="1200" b="0" i="1" u="none" strike="noStrike" cap="none" normalizeH="0" baseline="0" dirty="0">
                          <a:ln>
                            <a:noFill/>
                          </a:ln>
                          <a:solidFill>
                            <a:srgbClr val="4472C4"/>
                          </a:solidFill>
                          <a:effectLst/>
                          <a:latin typeface="Arial Unicode MS"/>
                          <a:ea typeface="Times New Roman" panose="02020603050405020304" pitchFamily="18" charset="0"/>
                          <a:cs typeface="Courier New" panose="02070309020205020404" pitchFamily="49" charset="0"/>
                        </a:rPr>
                        <a:t> 0.1904761 </a:t>
                      </a:r>
                      <a:endParaRPr lang="en-IN" sz="1200" dirty="0"/>
                    </a:p>
                  </a:txBody>
                  <a:tcPr/>
                </a:tc>
                <a:extLst>
                  <a:ext uri="{0D108BD9-81ED-4DB2-BD59-A6C34878D82A}">
                    <a16:rowId xmlns:a16="http://schemas.microsoft.com/office/drawing/2014/main" xmlns="" val="1849922607"/>
                  </a:ext>
                </a:extLst>
              </a:tr>
              <a:tr h="263593">
                <a:tc>
                  <a:txBody>
                    <a:bodyPr/>
                    <a:lstStyle/>
                    <a:p>
                      <a:r>
                        <a:rPr lang="en-IN" sz="1200" dirty="0"/>
                        <a:t>5</a:t>
                      </a:r>
                    </a:p>
                  </a:txBody>
                  <a:tcPr/>
                </a:tc>
                <a:tc>
                  <a:txBody>
                    <a:bodyPr/>
                    <a:lstStyle/>
                    <a:p>
                      <a:r>
                        <a:rPr kumimoji="0" lang="en-US" altLang="en-US" sz="1200" b="0" i="1" u="none" strike="noStrike" cap="none" normalizeH="0" baseline="0" dirty="0">
                          <a:ln>
                            <a:noFill/>
                          </a:ln>
                          <a:solidFill>
                            <a:srgbClr val="4472C4"/>
                          </a:solidFill>
                          <a:effectLst/>
                          <a:latin typeface="Arial Unicode MS"/>
                          <a:ea typeface="Times New Roman" panose="02020603050405020304" pitchFamily="18" charset="0"/>
                          <a:cs typeface="Courier New" panose="02070309020205020404" pitchFamily="49" charset="0"/>
                        </a:rPr>
                        <a:t>engage</a:t>
                      </a:r>
                      <a:endParaRPr lang="en-IN" sz="1200" dirty="0"/>
                    </a:p>
                  </a:txBody>
                  <a:tcPr/>
                </a:tc>
                <a:tc>
                  <a:txBody>
                    <a:bodyPr/>
                    <a:lstStyle/>
                    <a:p>
                      <a:r>
                        <a:rPr kumimoji="0" lang="en-US" altLang="en-US" sz="1200" b="0" i="1" u="none" strike="noStrike" cap="none" normalizeH="0" baseline="0" dirty="0">
                          <a:ln>
                            <a:noFill/>
                          </a:ln>
                          <a:solidFill>
                            <a:srgbClr val="4472C4"/>
                          </a:solidFill>
                          <a:effectLst/>
                          <a:latin typeface="Arial Unicode MS"/>
                          <a:ea typeface="Times New Roman" panose="02020603050405020304" pitchFamily="18" charset="0"/>
                          <a:cs typeface="Courier New" panose="02070309020205020404" pitchFamily="49" charset="0"/>
                        </a:rPr>
                        <a:t>0.1904764 </a:t>
                      </a:r>
                      <a:endParaRPr lang="en-IN" sz="1200" dirty="0"/>
                    </a:p>
                  </a:txBody>
                  <a:tcPr/>
                </a:tc>
                <a:extLst>
                  <a:ext uri="{0D108BD9-81ED-4DB2-BD59-A6C34878D82A}">
                    <a16:rowId xmlns:a16="http://schemas.microsoft.com/office/drawing/2014/main" xmlns="" val="182041166"/>
                  </a:ext>
                </a:extLst>
              </a:tr>
              <a:tr h="263593">
                <a:tc>
                  <a:txBody>
                    <a:bodyPr/>
                    <a:lstStyle/>
                    <a:p>
                      <a:r>
                        <a:rPr lang="en-IN" sz="1200" dirty="0"/>
                        <a:t>6</a:t>
                      </a:r>
                    </a:p>
                  </a:txBody>
                  <a:tcPr/>
                </a:tc>
                <a:tc>
                  <a:txBody>
                    <a:bodyPr/>
                    <a:lstStyle/>
                    <a:p>
                      <a:r>
                        <a:rPr kumimoji="0" lang="en-US" altLang="en-US" sz="1200" b="0" i="1" u="none" strike="noStrike" cap="none" normalizeH="0" baseline="0" dirty="0" err="1">
                          <a:ln>
                            <a:noFill/>
                          </a:ln>
                          <a:solidFill>
                            <a:srgbClr val="4472C4"/>
                          </a:solidFill>
                          <a:effectLst/>
                          <a:latin typeface="Arial Unicode MS"/>
                          <a:ea typeface="Times New Roman" panose="02020603050405020304" pitchFamily="18" charset="0"/>
                          <a:cs typeface="Courier New" panose="02070309020205020404" pitchFamily="49" charset="0"/>
                        </a:rPr>
                        <a:t>recog_for_work</a:t>
                      </a:r>
                      <a:r>
                        <a:rPr kumimoji="0" lang="en-US" altLang="en-US" sz="1200" b="0" i="1" u="none" strike="noStrike" cap="none" normalizeH="0" baseline="0" dirty="0">
                          <a:ln>
                            <a:noFill/>
                          </a:ln>
                          <a:solidFill>
                            <a:srgbClr val="4472C4"/>
                          </a:solidFill>
                          <a:effectLst/>
                          <a:latin typeface="Arial Unicode MS"/>
                          <a:ea typeface="Times New Roman" panose="02020603050405020304" pitchFamily="18" charset="0"/>
                          <a:cs typeface="Courier New" panose="02070309020205020404" pitchFamily="49" charset="0"/>
                        </a:rPr>
                        <a:t> </a:t>
                      </a:r>
                      <a:endParaRPr lang="en-IN" sz="1200" dirty="0"/>
                    </a:p>
                  </a:txBody>
                  <a:tcPr/>
                </a:tc>
                <a:tc>
                  <a:txBody>
                    <a:bodyPr/>
                    <a:lstStyle/>
                    <a:p>
                      <a:r>
                        <a:rPr kumimoji="0" lang="en-US" altLang="en-US" sz="1200" b="0" i="1" u="none" strike="noStrike" cap="none" normalizeH="0" baseline="0" dirty="0">
                          <a:ln>
                            <a:noFill/>
                          </a:ln>
                          <a:solidFill>
                            <a:srgbClr val="4472C4"/>
                          </a:solidFill>
                          <a:effectLst/>
                          <a:latin typeface="Arial Unicode MS"/>
                          <a:ea typeface="Times New Roman" panose="02020603050405020304" pitchFamily="18" charset="0"/>
                          <a:cs typeface="Courier New" panose="02070309020205020404" pitchFamily="49" charset="0"/>
                        </a:rPr>
                        <a:t>0.1693126 </a:t>
                      </a:r>
                      <a:endParaRPr lang="en-IN" sz="1200" dirty="0"/>
                    </a:p>
                  </a:txBody>
                  <a:tcPr/>
                </a:tc>
                <a:extLst>
                  <a:ext uri="{0D108BD9-81ED-4DB2-BD59-A6C34878D82A}">
                    <a16:rowId xmlns:a16="http://schemas.microsoft.com/office/drawing/2014/main" xmlns="" val="2498529903"/>
                  </a:ext>
                </a:extLst>
              </a:tr>
              <a:tr h="319385">
                <a:tc>
                  <a:txBody>
                    <a:bodyPr/>
                    <a:lstStyle/>
                    <a:p>
                      <a:r>
                        <a:rPr lang="en-IN" sz="1200" dirty="0"/>
                        <a:t>7</a:t>
                      </a:r>
                    </a:p>
                  </a:txBody>
                  <a:tcPr/>
                </a:tc>
                <a:tc>
                  <a:txBody>
                    <a:bodyPr/>
                    <a:lstStyle/>
                    <a:p>
                      <a:r>
                        <a:rPr kumimoji="0" lang="en-US" altLang="en-US" sz="1200" b="0" i="1" u="none" strike="noStrike" cap="none" normalizeH="0" baseline="0" dirty="0">
                          <a:ln>
                            <a:noFill/>
                          </a:ln>
                          <a:solidFill>
                            <a:srgbClr val="4472C4"/>
                          </a:solidFill>
                          <a:effectLst/>
                          <a:latin typeface="Arial Unicode MS"/>
                          <a:ea typeface="Times New Roman" panose="02020603050405020304" pitchFamily="18" charset="0"/>
                          <a:cs typeface="Courier New" panose="02070309020205020404" pitchFamily="49" charset="0"/>
                        </a:rPr>
                        <a:t>stay2_yr </a:t>
                      </a:r>
                      <a:endParaRPr lang="en-IN" sz="1200" dirty="0"/>
                    </a:p>
                  </a:txBody>
                  <a:tcPr/>
                </a:tc>
                <a:tc>
                  <a:txBody>
                    <a:bodyPr/>
                    <a:lstStyle/>
                    <a:p>
                      <a:r>
                        <a:rPr kumimoji="0" lang="en-US" altLang="en-US" sz="1200" b="0" i="1" u="none" strike="noStrike" cap="none" normalizeH="0" baseline="0" dirty="0">
                          <a:ln>
                            <a:noFill/>
                          </a:ln>
                          <a:solidFill>
                            <a:srgbClr val="4472C4"/>
                          </a:solidFill>
                          <a:effectLst/>
                          <a:latin typeface="Arial Unicode MS"/>
                          <a:ea typeface="Times New Roman" panose="02020603050405020304" pitchFamily="18" charset="0"/>
                          <a:cs typeface="Courier New" panose="02070309020205020404" pitchFamily="49" charset="0"/>
                        </a:rPr>
                        <a:t>0.1693120 </a:t>
                      </a:r>
                      <a:endParaRPr lang="en-IN" sz="1200" dirty="0"/>
                    </a:p>
                  </a:txBody>
                  <a:tcPr/>
                </a:tc>
                <a:extLst>
                  <a:ext uri="{0D108BD9-81ED-4DB2-BD59-A6C34878D82A}">
                    <a16:rowId xmlns:a16="http://schemas.microsoft.com/office/drawing/2014/main" xmlns="" val="3986672685"/>
                  </a:ext>
                </a:extLst>
              </a:tr>
              <a:tr h="263593">
                <a:tc>
                  <a:txBody>
                    <a:bodyPr/>
                    <a:lstStyle/>
                    <a:p>
                      <a:r>
                        <a:rPr lang="en-IN" sz="1200" dirty="0"/>
                        <a:t>8</a:t>
                      </a:r>
                    </a:p>
                  </a:txBody>
                  <a:tcPr/>
                </a:tc>
                <a:tc>
                  <a:txBody>
                    <a:bodyPr/>
                    <a:lstStyle/>
                    <a:p>
                      <a:r>
                        <a:rPr kumimoji="0" lang="en-US" altLang="en-US" sz="1200" b="0" i="1" u="none" strike="noStrike" cap="none" normalizeH="0" baseline="0" dirty="0" err="1">
                          <a:ln>
                            <a:noFill/>
                          </a:ln>
                          <a:solidFill>
                            <a:srgbClr val="4472C4"/>
                          </a:solidFill>
                          <a:effectLst/>
                          <a:latin typeface="Arial Unicode MS"/>
                          <a:ea typeface="Times New Roman" panose="02020603050405020304" pitchFamily="18" charset="0"/>
                          <a:cs typeface="Courier New" panose="02070309020205020404" pitchFamily="49" charset="0"/>
                        </a:rPr>
                        <a:t>Recomnd</a:t>
                      </a:r>
                      <a:endParaRPr lang="en-IN" sz="1200" dirty="0"/>
                    </a:p>
                  </a:txBody>
                  <a:tcPr/>
                </a:tc>
                <a:tc>
                  <a:txBody>
                    <a:bodyPr/>
                    <a:lstStyle/>
                    <a:p>
                      <a:r>
                        <a:rPr kumimoji="0" lang="en-US" altLang="en-US" sz="1200" b="0" i="1" u="none" strike="noStrike" cap="none" normalizeH="0" baseline="0" dirty="0">
                          <a:ln>
                            <a:noFill/>
                          </a:ln>
                          <a:solidFill>
                            <a:srgbClr val="4472C4"/>
                          </a:solidFill>
                          <a:effectLst/>
                          <a:latin typeface="Arial Unicode MS"/>
                          <a:ea typeface="Times New Roman" panose="02020603050405020304" pitchFamily="18" charset="0"/>
                          <a:cs typeface="Courier New" panose="02070309020205020404" pitchFamily="49" charset="0"/>
                        </a:rPr>
                        <a:t> 0.1693128 </a:t>
                      </a:r>
                      <a:endParaRPr lang="en-IN" sz="1200" dirty="0"/>
                    </a:p>
                  </a:txBody>
                  <a:tcPr/>
                </a:tc>
                <a:extLst>
                  <a:ext uri="{0D108BD9-81ED-4DB2-BD59-A6C34878D82A}">
                    <a16:rowId xmlns:a16="http://schemas.microsoft.com/office/drawing/2014/main" xmlns="" val="1349670590"/>
                  </a:ext>
                </a:extLst>
              </a:tr>
              <a:tr h="263593">
                <a:tc>
                  <a:txBody>
                    <a:bodyPr/>
                    <a:lstStyle/>
                    <a:p>
                      <a:r>
                        <a:rPr lang="en-IN" sz="1200" dirty="0"/>
                        <a:t>9</a:t>
                      </a:r>
                    </a:p>
                  </a:txBody>
                  <a:tcPr/>
                </a:tc>
                <a:tc>
                  <a:txBody>
                    <a:bodyPr/>
                    <a:lstStyle/>
                    <a:p>
                      <a:r>
                        <a:rPr kumimoji="0" lang="en-US" altLang="en-US" sz="1200" b="0" i="1" u="none" strike="noStrike" cap="none" normalizeH="0" baseline="0" dirty="0" err="1">
                          <a:ln>
                            <a:noFill/>
                          </a:ln>
                          <a:solidFill>
                            <a:srgbClr val="4472C4"/>
                          </a:solidFill>
                          <a:effectLst/>
                          <a:latin typeface="Arial Unicode MS"/>
                          <a:ea typeface="Times New Roman" panose="02020603050405020304" pitchFamily="18" charset="0"/>
                          <a:cs typeface="Courier New" panose="02070309020205020404" pitchFamily="49" charset="0"/>
                        </a:rPr>
                        <a:t>value_align</a:t>
                      </a:r>
                      <a:r>
                        <a:rPr kumimoji="0" lang="en-US" altLang="en-US" sz="1200" b="0" i="1" u="none" strike="noStrike" cap="none" normalizeH="0" baseline="0" dirty="0">
                          <a:ln>
                            <a:noFill/>
                          </a:ln>
                          <a:solidFill>
                            <a:srgbClr val="4472C4"/>
                          </a:solidFill>
                          <a:effectLst/>
                          <a:latin typeface="Arial Unicode MS"/>
                          <a:ea typeface="Times New Roman" panose="02020603050405020304" pitchFamily="18" charset="0"/>
                          <a:cs typeface="Courier New" panose="02070309020205020404" pitchFamily="49" charset="0"/>
                        </a:rPr>
                        <a:t> </a:t>
                      </a:r>
                      <a:endParaRPr lang="en-IN" sz="1200" dirty="0"/>
                    </a:p>
                  </a:txBody>
                  <a:tcPr/>
                </a:tc>
                <a:tc>
                  <a:txBody>
                    <a:bodyPr/>
                    <a:lstStyle/>
                    <a:p>
                      <a:r>
                        <a:rPr kumimoji="0" lang="en-US" altLang="en-US" sz="1200" b="0" i="1" u="none" strike="noStrike" cap="none" normalizeH="0" baseline="0" dirty="0">
                          <a:ln>
                            <a:noFill/>
                          </a:ln>
                          <a:solidFill>
                            <a:srgbClr val="4472C4"/>
                          </a:solidFill>
                          <a:effectLst/>
                          <a:latin typeface="Arial Unicode MS"/>
                          <a:ea typeface="Times New Roman" panose="02020603050405020304" pitchFamily="18" charset="0"/>
                          <a:cs typeface="Courier New" panose="02070309020205020404" pitchFamily="49" charset="0"/>
                        </a:rPr>
                        <a:t>0.1481489</a:t>
                      </a:r>
                      <a:endParaRPr lang="en-IN" sz="1200" dirty="0"/>
                    </a:p>
                  </a:txBody>
                  <a:tcPr/>
                </a:tc>
                <a:extLst>
                  <a:ext uri="{0D108BD9-81ED-4DB2-BD59-A6C34878D82A}">
                    <a16:rowId xmlns:a16="http://schemas.microsoft.com/office/drawing/2014/main" xmlns="" val="3799733079"/>
                  </a:ext>
                </a:extLst>
              </a:tr>
              <a:tr h="263593">
                <a:tc>
                  <a:txBody>
                    <a:bodyPr/>
                    <a:lstStyle/>
                    <a:p>
                      <a:r>
                        <a:rPr lang="en-IN" sz="1200" dirty="0"/>
                        <a:t>10</a:t>
                      </a:r>
                    </a:p>
                  </a:txBody>
                  <a:tcPr/>
                </a:tc>
                <a:tc>
                  <a:txBody>
                    <a:bodyPr/>
                    <a:lstStyle/>
                    <a:p>
                      <a:r>
                        <a:rPr kumimoji="0" lang="en-US" altLang="en-US" sz="1200" b="0" i="1" u="none" strike="noStrike" cap="none" normalizeH="0" baseline="0" dirty="0">
                          <a:ln>
                            <a:noFill/>
                          </a:ln>
                          <a:solidFill>
                            <a:srgbClr val="4472C4"/>
                          </a:solidFill>
                          <a:effectLst/>
                          <a:latin typeface="Arial Unicode MS"/>
                          <a:ea typeface="Times New Roman" panose="02020603050405020304" pitchFamily="18" charset="0"/>
                          <a:cs typeface="Courier New" panose="02070309020205020404" pitchFamily="49" charset="0"/>
                        </a:rPr>
                        <a:t>PTO</a:t>
                      </a:r>
                      <a:endParaRPr lang="en-IN" sz="1200" dirty="0"/>
                    </a:p>
                  </a:txBody>
                  <a:tcPr/>
                </a:tc>
                <a:tc>
                  <a:txBody>
                    <a:bodyPr/>
                    <a:lstStyle/>
                    <a:p>
                      <a:r>
                        <a:rPr kumimoji="0" lang="en-US" altLang="en-US" sz="1200" b="0" i="1" u="none" strike="noStrike" cap="none" normalizeH="0" baseline="0" dirty="0">
                          <a:ln>
                            <a:noFill/>
                          </a:ln>
                          <a:solidFill>
                            <a:srgbClr val="4472C4"/>
                          </a:solidFill>
                          <a:effectLst/>
                          <a:latin typeface="Arial Unicode MS"/>
                          <a:ea typeface="Times New Roman" panose="02020603050405020304" pitchFamily="18" charset="0"/>
                          <a:cs typeface="Courier New" panose="02070309020205020404" pitchFamily="49" charset="0"/>
                        </a:rPr>
                        <a:t> 0.105820</a:t>
                      </a:r>
                      <a:r>
                        <a:rPr kumimoji="0" lang="en-US" altLang="en-US" sz="1200" b="0" i="0" u="none" strike="noStrike" cap="none" normalizeH="0" baseline="0" dirty="0">
                          <a:ln>
                            <a:noFill/>
                          </a:ln>
                          <a:solidFill>
                            <a:schemeClr val="tx1"/>
                          </a:solidFill>
                          <a:effectLst/>
                        </a:rPr>
                        <a:t> </a:t>
                      </a:r>
                      <a:endParaRPr lang="en-IN" sz="1200" dirty="0"/>
                    </a:p>
                  </a:txBody>
                  <a:tcPr/>
                </a:tc>
                <a:extLst>
                  <a:ext uri="{0D108BD9-81ED-4DB2-BD59-A6C34878D82A}">
                    <a16:rowId xmlns:a16="http://schemas.microsoft.com/office/drawing/2014/main" xmlns="" val="2706009239"/>
                  </a:ext>
                </a:extLst>
              </a:tr>
            </a:tbl>
          </a:graphicData>
        </a:graphic>
      </p:graphicFrame>
    </p:spTree>
    <p:extLst>
      <p:ext uri="{BB962C8B-B14F-4D97-AF65-F5344CB8AC3E}">
        <p14:creationId xmlns:p14="http://schemas.microsoft.com/office/powerpoint/2010/main" val="3737933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C3C1DC4-FFEE-B8B1-A12A-E56514939396}"/>
              </a:ext>
            </a:extLst>
          </p:cNvPr>
          <p:cNvSpPr txBox="1"/>
          <p:nvPr/>
        </p:nvSpPr>
        <p:spPr>
          <a:xfrm>
            <a:off x="3050241" y="1863822"/>
            <a:ext cx="6100482"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FF0000"/>
                </a:solidFill>
              </a:rPr>
              <a:t>In conclusion, the multiple linear regression model exhibits </a:t>
            </a:r>
            <a:r>
              <a:rPr lang="en-IN" b="1" dirty="0">
                <a:solidFill>
                  <a:srgbClr val="FF0000"/>
                </a:solidFill>
              </a:rPr>
              <a:t>strong performance</a:t>
            </a:r>
            <a:r>
              <a:rPr lang="en-IN" dirty="0">
                <a:solidFill>
                  <a:srgbClr val="FF0000"/>
                </a:solidFill>
              </a:rPr>
              <a:t> in predicting the target variable.</a:t>
            </a:r>
          </a:p>
          <a:p>
            <a:pPr marL="285750" indent="-285750">
              <a:buFont typeface="Arial" panose="020B0604020202020204" pitchFamily="34" charset="0"/>
              <a:buChar char="•"/>
            </a:pPr>
            <a:endParaRPr lang="en-IN" dirty="0">
              <a:solidFill>
                <a:srgbClr val="FF0000"/>
              </a:solidFill>
            </a:endParaRPr>
          </a:p>
          <a:p>
            <a:pPr marL="285750" indent="-285750">
              <a:buFont typeface="Arial" panose="020B0604020202020204" pitchFamily="34" charset="0"/>
              <a:buChar char="•"/>
            </a:pPr>
            <a:r>
              <a:rPr lang="en-IN" dirty="0">
                <a:solidFill>
                  <a:srgbClr val="FF0000"/>
                </a:solidFill>
              </a:rPr>
              <a:t> The selected features have significant coefficients and are statistically significant in the model.</a:t>
            </a:r>
          </a:p>
          <a:p>
            <a:endParaRPr lang="en-IN" dirty="0">
              <a:solidFill>
                <a:srgbClr val="FF0000"/>
              </a:solidFill>
            </a:endParaRPr>
          </a:p>
          <a:p>
            <a:pPr marL="285750" indent="-285750">
              <a:buFont typeface="Arial" panose="020B0604020202020204" pitchFamily="34" charset="0"/>
              <a:buChar char="•"/>
            </a:pPr>
            <a:r>
              <a:rPr lang="en-IN" dirty="0">
                <a:solidFill>
                  <a:srgbClr val="FF0000"/>
                </a:solidFill>
              </a:rPr>
              <a:t> The model's assumptions are met, further reinforcing the reliability of the results. The MSE and R-squared values indicate a good fit of the model to the data.</a:t>
            </a:r>
            <a:endParaRPr lang="en-US" dirty="0">
              <a:solidFill>
                <a:srgbClr val="FF0000"/>
              </a:solidFill>
            </a:endParaRPr>
          </a:p>
          <a:p>
            <a:endParaRPr lang="en-US" dirty="0"/>
          </a:p>
        </p:txBody>
      </p:sp>
    </p:spTree>
    <p:extLst>
      <p:ext uri="{BB962C8B-B14F-4D97-AF65-F5344CB8AC3E}">
        <p14:creationId xmlns:p14="http://schemas.microsoft.com/office/powerpoint/2010/main" val="179388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9451" y="409358"/>
            <a:ext cx="4310743" cy="861774"/>
          </a:xfrm>
          <a:prstGeom prst="rect">
            <a:avLst/>
          </a:prstGeom>
          <a:noFill/>
        </p:spPr>
        <p:txBody>
          <a:bodyPr wrap="square" rtlCol="0">
            <a:spAutoFit/>
          </a:bodyPr>
          <a:lstStyle/>
          <a:p>
            <a:r>
              <a:rPr lang="en-IN" sz="3200" b="1" u="sng" dirty="0"/>
              <a:t>Random Forest: </a:t>
            </a:r>
            <a:endParaRPr lang="en-US" sz="3200" dirty="0"/>
          </a:p>
          <a:p>
            <a:endParaRPr lang="en-US" dirty="0"/>
          </a:p>
        </p:txBody>
      </p:sp>
      <p:sp>
        <p:nvSpPr>
          <p:cNvPr id="3" name="TextBox 2"/>
          <p:cNvSpPr txBox="1"/>
          <p:nvPr/>
        </p:nvSpPr>
        <p:spPr>
          <a:xfrm flipH="1">
            <a:off x="509451" y="1542082"/>
            <a:ext cx="664899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Random Forest is an ensemble learning method that combines multiple decision trees to create a more robust and accurate model. </a:t>
            </a:r>
          </a:p>
          <a:p>
            <a:pPr marL="285750" indent="-285750">
              <a:buFont typeface="Arial" panose="020B0604020202020204" pitchFamily="34" charset="0"/>
              <a:buChar char="•"/>
            </a:pPr>
            <a:r>
              <a:rPr lang="en-IN" dirty="0"/>
              <a:t>It is widely used for both classification and regression tasks.</a:t>
            </a:r>
          </a:p>
          <a:p>
            <a:endParaRPr lang="en-IN" dirty="0"/>
          </a:p>
        </p:txBody>
      </p:sp>
      <p:sp>
        <p:nvSpPr>
          <p:cNvPr id="4" name="TextBox 3"/>
          <p:cNvSpPr txBox="1"/>
          <p:nvPr/>
        </p:nvSpPr>
        <p:spPr>
          <a:xfrm>
            <a:off x="1822266" y="3166928"/>
            <a:ext cx="6675121" cy="369332"/>
          </a:xfrm>
          <a:prstGeom prst="rect">
            <a:avLst/>
          </a:prstGeom>
          <a:noFill/>
        </p:spPr>
        <p:txBody>
          <a:bodyPr wrap="square" rtlCol="0">
            <a:spAutoFit/>
          </a:bodyPr>
          <a:lstStyle/>
          <a:p>
            <a:r>
              <a:rPr lang="en-US" dirty="0"/>
              <a:t>  </a:t>
            </a:r>
          </a:p>
        </p:txBody>
      </p:sp>
      <p:sp>
        <p:nvSpPr>
          <p:cNvPr id="5" name="TextBox 4"/>
          <p:cNvSpPr txBox="1"/>
          <p:nvPr/>
        </p:nvSpPr>
        <p:spPr>
          <a:xfrm>
            <a:off x="261256" y="5235385"/>
            <a:ext cx="9797143" cy="1200329"/>
          </a:xfrm>
          <a:prstGeom prst="rect">
            <a:avLst/>
          </a:prstGeom>
          <a:noFill/>
        </p:spPr>
        <p:txBody>
          <a:bodyPr wrap="square" rtlCol="0">
            <a:spAutoFit/>
          </a:bodyPr>
          <a:lstStyle/>
          <a:p>
            <a:r>
              <a:rPr lang="en-IN" dirty="0">
                <a:solidFill>
                  <a:srgbClr val="FF0000"/>
                </a:solidFill>
              </a:rPr>
              <a:t>In summary, the Random Forest model shows </a:t>
            </a:r>
            <a:r>
              <a:rPr lang="en-IN" b="1" dirty="0">
                <a:solidFill>
                  <a:srgbClr val="FF0000"/>
                </a:solidFill>
              </a:rPr>
              <a:t>good performance</a:t>
            </a:r>
            <a:r>
              <a:rPr lang="en-IN" dirty="0">
                <a:solidFill>
                  <a:srgbClr val="FF0000"/>
                </a:solidFill>
              </a:rPr>
              <a:t>, as indicated by the low MSE, high R-squared, and low MAE and RMSE values. </a:t>
            </a:r>
          </a:p>
          <a:p>
            <a:r>
              <a:rPr lang="en-IN" dirty="0">
                <a:solidFill>
                  <a:srgbClr val="FF0000"/>
                </a:solidFill>
              </a:rPr>
              <a:t>This suggests that the Random Forest model is able to effectively capture the patterns and relationships in the data, leading to accurate predictions of the response variable</a:t>
            </a:r>
            <a:endParaRPr lang="en-US" dirty="0">
              <a:solidFill>
                <a:srgbClr val="FF0000"/>
              </a:solidFill>
            </a:endParaRPr>
          </a:p>
        </p:txBody>
      </p:sp>
      <p:graphicFrame>
        <p:nvGraphicFramePr>
          <p:cNvPr id="6" name="Table 5">
            <a:extLst>
              <a:ext uri="{FF2B5EF4-FFF2-40B4-BE49-F238E27FC236}">
                <a16:creationId xmlns:a16="http://schemas.microsoft.com/office/drawing/2014/main" xmlns="" id="{501D0862-F941-8961-F460-6943566C5AE5}"/>
              </a:ext>
            </a:extLst>
          </p:cNvPr>
          <p:cNvGraphicFramePr>
            <a:graphicFrameLocks noGrp="1"/>
          </p:cNvGraphicFramePr>
          <p:nvPr>
            <p:extLst>
              <p:ext uri="{D42A27DB-BD31-4B8C-83A1-F6EECF244321}">
                <p14:modId xmlns:p14="http://schemas.microsoft.com/office/powerpoint/2010/main" val="4279458742"/>
              </p:ext>
            </p:extLst>
          </p:nvPr>
        </p:nvGraphicFramePr>
        <p:xfrm>
          <a:off x="1282783" y="2861243"/>
          <a:ext cx="6471626" cy="1954696"/>
        </p:xfrm>
        <a:graphic>
          <a:graphicData uri="http://schemas.openxmlformats.org/drawingml/2006/table">
            <a:tbl>
              <a:tblPr firstRow="1" bandRow="1">
                <a:tableStyleId>{5C22544A-7EE6-4342-B048-85BDC9FD1C3A}</a:tableStyleId>
              </a:tblPr>
              <a:tblGrid>
                <a:gridCol w="947196">
                  <a:extLst>
                    <a:ext uri="{9D8B030D-6E8A-4147-A177-3AD203B41FA5}">
                      <a16:colId xmlns:a16="http://schemas.microsoft.com/office/drawing/2014/main" xmlns="" val="515990380"/>
                    </a:ext>
                  </a:extLst>
                </a:gridCol>
                <a:gridCol w="3840151">
                  <a:extLst>
                    <a:ext uri="{9D8B030D-6E8A-4147-A177-3AD203B41FA5}">
                      <a16:colId xmlns:a16="http://schemas.microsoft.com/office/drawing/2014/main" xmlns="" val="2453607065"/>
                    </a:ext>
                  </a:extLst>
                </a:gridCol>
                <a:gridCol w="1684279">
                  <a:extLst>
                    <a:ext uri="{9D8B030D-6E8A-4147-A177-3AD203B41FA5}">
                      <a16:colId xmlns:a16="http://schemas.microsoft.com/office/drawing/2014/main" xmlns="" val="750166886"/>
                    </a:ext>
                  </a:extLst>
                </a:gridCol>
              </a:tblGrid>
              <a:tr h="451640">
                <a:tc>
                  <a:txBody>
                    <a:bodyPr/>
                    <a:lstStyle/>
                    <a:p>
                      <a:pPr marL="0" marR="0">
                        <a:lnSpc>
                          <a:spcPct val="107000"/>
                        </a:lnSpc>
                        <a:spcBef>
                          <a:spcPts val="0"/>
                        </a:spcBef>
                        <a:spcAft>
                          <a:spcPts val="0"/>
                        </a:spcAft>
                      </a:pPr>
                      <a:r>
                        <a:rPr lang="en-IN" sz="1800" kern="100" dirty="0" err="1">
                          <a:effectLst/>
                        </a:rPr>
                        <a:t>Sr.No</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800" kern="100">
                          <a:effectLst/>
                        </a:rPr>
                        <a:t>Metric</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800" kern="100" dirty="0">
                          <a:effectLst/>
                        </a:rPr>
                        <a:t>Value</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2257930555"/>
                  </a:ext>
                </a:extLst>
              </a:tr>
              <a:tr h="375764">
                <a:tc>
                  <a:txBody>
                    <a:bodyPr/>
                    <a:lstStyle/>
                    <a:p>
                      <a:pPr marL="0" marR="0">
                        <a:lnSpc>
                          <a:spcPct val="107000"/>
                        </a:lnSpc>
                        <a:spcBef>
                          <a:spcPts val="0"/>
                        </a:spcBef>
                        <a:spcAft>
                          <a:spcPts val="0"/>
                        </a:spcAft>
                      </a:pPr>
                      <a:r>
                        <a:rPr lang="en-IN" sz="1600" kern="100" dirty="0">
                          <a:effectLst/>
                        </a:rPr>
                        <a:t>1</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kern="100" dirty="0">
                          <a:effectLst/>
                        </a:rPr>
                        <a:t>Mean Squared Error (MSE)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b="1" kern="100" dirty="0">
                          <a:effectLst/>
                        </a:rPr>
                        <a:t>0.00286</a:t>
                      </a:r>
                      <a:endParaRPr lang="en-IN" sz="16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3375304019"/>
                  </a:ext>
                </a:extLst>
              </a:tr>
              <a:tr h="375764">
                <a:tc>
                  <a:txBody>
                    <a:bodyPr/>
                    <a:lstStyle/>
                    <a:p>
                      <a:pPr marL="0" marR="0">
                        <a:lnSpc>
                          <a:spcPct val="107000"/>
                        </a:lnSpc>
                        <a:spcBef>
                          <a:spcPts val="0"/>
                        </a:spcBef>
                        <a:spcAft>
                          <a:spcPts val="0"/>
                        </a:spcAft>
                      </a:pPr>
                      <a:r>
                        <a:rPr lang="en-IN" sz="1600" kern="100">
                          <a:effectLst/>
                        </a:rPr>
                        <a:t>2</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kern="100">
                          <a:effectLst/>
                        </a:rPr>
                        <a:t>R-squared(R</a:t>
                      </a:r>
                      <a:r>
                        <a:rPr lang="en-IN" sz="1600" kern="100" baseline="30000">
                          <a:effectLst/>
                        </a:rPr>
                        <a:t>2</a:t>
                      </a:r>
                      <a:r>
                        <a:rPr lang="en-IN" sz="1600" kern="100">
                          <a:effectLst/>
                        </a:rPr>
                        <a:t>)</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b="1" kern="100" dirty="0">
                          <a:effectLst/>
                        </a:rPr>
                        <a:t>0.8552</a:t>
                      </a:r>
                      <a:endParaRPr lang="en-IN" sz="16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3471761004"/>
                  </a:ext>
                </a:extLst>
              </a:tr>
              <a:tr h="375764">
                <a:tc>
                  <a:txBody>
                    <a:bodyPr/>
                    <a:lstStyle/>
                    <a:p>
                      <a:pPr marL="0" marR="0">
                        <a:lnSpc>
                          <a:spcPct val="107000"/>
                        </a:lnSpc>
                        <a:spcBef>
                          <a:spcPts val="0"/>
                        </a:spcBef>
                        <a:spcAft>
                          <a:spcPts val="0"/>
                        </a:spcAft>
                      </a:pPr>
                      <a:r>
                        <a:rPr lang="en-IN" sz="1600" kern="100">
                          <a:effectLst/>
                        </a:rPr>
                        <a:t>3</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kern="100" dirty="0">
                          <a:effectLst/>
                        </a:rPr>
                        <a:t>Mean Absolute Error (MAE)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b="1" kern="100" dirty="0">
                          <a:effectLst/>
                        </a:rPr>
                        <a:t>0.04267</a:t>
                      </a:r>
                      <a:endParaRPr lang="en-IN" sz="16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4187263561"/>
                  </a:ext>
                </a:extLst>
              </a:tr>
              <a:tr h="375764">
                <a:tc>
                  <a:txBody>
                    <a:bodyPr/>
                    <a:lstStyle/>
                    <a:p>
                      <a:pPr marL="0" marR="0">
                        <a:lnSpc>
                          <a:spcPct val="107000"/>
                        </a:lnSpc>
                        <a:spcBef>
                          <a:spcPts val="0"/>
                        </a:spcBef>
                        <a:spcAft>
                          <a:spcPts val="0"/>
                        </a:spcAft>
                      </a:pPr>
                      <a:r>
                        <a:rPr lang="en-IN" sz="1600" kern="100">
                          <a:effectLst/>
                        </a:rPr>
                        <a:t>4</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kern="100" dirty="0">
                          <a:effectLst/>
                        </a:rPr>
                        <a:t>Root Mean Squared Error (RMSE)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b="1" kern="100" dirty="0">
                          <a:effectLst/>
                        </a:rPr>
                        <a:t>0.05349</a:t>
                      </a:r>
                      <a:endParaRPr lang="en-IN" sz="16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1442654655"/>
                  </a:ext>
                </a:extLst>
              </a:tr>
            </a:tbl>
          </a:graphicData>
        </a:graphic>
      </p:graphicFrame>
    </p:spTree>
    <p:extLst>
      <p:ext uri="{BB962C8B-B14F-4D97-AF65-F5344CB8AC3E}">
        <p14:creationId xmlns:p14="http://schemas.microsoft.com/office/powerpoint/2010/main" val="1776672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5521" y="222016"/>
            <a:ext cx="4924698" cy="923330"/>
          </a:xfrm>
          <a:prstGeom prst="rect">
            <a:avLst/>
          </a:prstGeom>
          <a:noFill/>
        </p:spPr>
        <p:txBody>
          <a:bodyPr wrap="square" rtlCol="0">
            <a:spAutoFit/>
          </a:bodyPr>
          <a:lstStyle/>
          <a:p>
            <a:r>
              <a:rPr lang="en-IN" sz="3600" b="1" u="sng" dirty="0"/>
              <a:t>Gradient boosting</a:t>
            </a:r>
            <a:endParaRPr lang="en-US" sz="3600" dirty="0"/>
          </a:p>
          <a:p>
            <a:endParaRPr lang="en-US" dirty="0"/>
          </a:p>
        </p:txBody>
      </p:sp>
      <p:sp>
        <p:nvSpPr>
          <p:cNvPr id="3" name="TextBox 2"/>
          <p:cNvSpPr txBox="1"/>
          <p:nvPr/>
        </p:nvSpPr>
        <p:spPr>
          <a:xfrm>
            <a:off x="1351139" y="1329578"/>
            <a:ext cx="8138160" cy="1200329"/>
          </a:xfrm>
          <a:prstGeom prst="rect">
            <a:avLst/>
          </a:prstGeom>
          <a:noFill/>
        </p:spPr>
        <p:txBody>
          <a:bodyPr wrap="square" rtlCol="0">
            <a:spAutoFit/>
          </a:bodyPr>
          <a:lstStyle/>
          <a:p>
            <a:r>
              <a:rPr lang="en-IN" dirty="0"/>
              <a:t>Gradient Boosting is a powerful ensemble learning method that combines multiple weak prediction models (typically decision trees) in a sequential manner to create a strong predictive model.</a:t>
            </a:r>
            <a:endParaRPr lang="en-US" dirty="0"/>
          </a:p>
          <a:p>
            <a:endParaRPr lang="en-US" dirty="0"/>
          </a:p>
        </p:txBody>
      </p:sp>
      <p:sp>
        <p:nvSpPr>
          <p:cNvPr id="5" name="Rectangle 1"/>
          <p:cNvSpPr>
            <a:spLocks noChangeArrowheads="1"/>
          </p:cNvSpPr>
          <p:nvPr/>
        </p:nvSpPr>
        <p:spPr bwMode="auto">
          <a:xfrm>
            <a:off x="1489164" y="3622526"/>
            <a:ext cx="72776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rgbClr val="0070C0"/>
                </a:solidFill>
                <a:effectLst/>
                <a:latin typeface="+mj-lt"/>
                <a:ea typeface="Times New Roman" panose="02020603050405020304" pitchFamily="18" charset="0"/>
                <a:cs typeface="Courier New" panose="02070309020205020404" pitchFamily="49" charset="0"/>
              </a:rPr>
              <a:t>         </a:t>
            </a:r>
            <a:r>
              <a:rPr kumimoji="0" lang="en-US" altLang="en-US" sz="2800" b="1" i="1" u="none" strike="noStrike" cap="none" normalizeH="0" baseline="0" dirty="0">
                <a:ln>
                  <a:noFill/>
                </a:ln>
                <a:solidFill>
                  <a:schemeClr val="tx1"/>
                </a:solidFill>
                <a:effectLst/>
                <a:latin typeface="+mj-lt"/>
              </a:rPr>
              <a:t> </a:t>
            </a:r>
            <a:endParaRPr kumimoji="0" lang="en-US" altLang="en-US" sz="4400" b="1" i="1" u="none" strike="noStrike" cap="none" normalizeH="0" baseline="0" dirty="0">
              <a:ln>
                <a:noFill/>
              </a:ln>
              <a:solidFill>
                <a:schemeClr val="tx1"/>
              </a:solidFill>
              <a:effectLst/>
              <a:latin typeface="+mj-lt"/>
            </a:endParaRPr>
          </a:p>
        </p:txBody>
      </p:sp>
      <p:sp>
        <p:nvSpPr>
          <p:cNvPr id="6" name="TextBox 5"/>
          <p:cNvSpPr txBox="1"/>
          <p:nvPr/>
        </p:nvSpPr>
        <p:spPr>
          <a:xfrm>
            <a:off x="692331" y="5146766"/>
            <a:ext cx="7994469" cy="923330"/>
          </a:xfrm>
          <a:prstGeom prst="rect">
            <a:avLst/>
          </a:prstGeom>
          <a:noFill/>
        </p:spPr>
        <p:txBody>
          <a:bodyPr wrap="square" rtlCol="0">
            <a:spAutoFit/>
          </a:bodyPr>
          <a:lstStyle/>
          <a:p>
            <a:r>
              <a:rPr lang="en-IN" dirty="0">
                <a:solidFill>
                  <a:srgbClr val="FF0000"/>
                </a:solidFill>
              </a:rPr>
              <a:t>In summary, the Gradient Boosting model demonstrates </a:t>
            </a:r>
            <a:r>
              <a:rPr lang="en-IN" b="1" dirty="0">
                <a:solidFill>
                  <a:srgbClr val="FF0000"/>
                </a:solidFill>
              </a:rPr>
              <a:t>excellent performance</a:t>
            </a:r>
            <a:r>
              <a:rPr lang="en-IN" dirty="0">
                <a:solidFill>
                  <a:srgbClr val="FF0000"/>
                </a:solidFill>
              </a:rPr>
              <a:t>, The low MSE and RMSE, high R-squared value, and relatively low MAE suggest that the model's predictions are close to the actual values</a:t>
            </a:r>
            <a:endParaRPr lang="en-US" dirty="0">
              <a:solidFill>
                <a:srgbClr val="FF0000"/>
              </a:solidFill>
            </a:endParaRPr>
          </a:p>
        </p:txBody>
      </p:sp>
      <p:graphicFrame>
        <p:nvGraphicFramePr>
          <p:cNvPr id="4" name="Table 3">
            <a:extLst>
              <a:ext uri="{FF2B5EF4-FFF2-40B4-BE49-F238E27FC236}">
                <a16:creationId xmlns:a16="http://schemas.microsoft.com/office/drawing/2014/main" xmlns="" id="{D1960BBD-CD98-FBF1-7890-80729F4980D4}"/>
              </a:ext>
            </a:extLst>
          </p:cNvPr>
          <p:cNvGraphicFramePr>
            <a:graphicFrameLocks noGrp="1"/>
          </p:cNvGraphicFramePr>
          <p:nvPr>
            <p:extLst>
              <p:ext uri="{D42A27DB-BD31-4B8C-83A1-F6EECF244321}">
                <p14:modId xmlns:p14="http://schemas.microsoft.com/office/powerpoint/2010/main" val="2554921841"/>
              </p:ext>
            </p:extLst>
          </p:nvPr>
        </p:nvGraphicFramePr>
        <p:xfrm>
          <a:off x="1379522" y="2750628"/>
          <a:ext cx="6471626" cy="1954696"/>
        </p:xfrm>
        <a:graphic>
          <a:graphicData uri="http://schemas.openxmlformats.org/drawingml/2006/table">
            <a:tbl>
              <a:tblPr firstRow="1" bandRow="1">
                <a:tableStyleId>{5C22544A-7EE6-4342-B048-85BDC9FD1C3A}</a:tableStyleId>
              </a:tblPr>
              <a:tblGrid>
                <a:gridCol w="947196">
                  <a:extLst>
                    <a:ext uri="{9D8B030D-6E8A-4147-A177-3AD203B41FA5}">
                      <a16:colId xmlns:a16="http://schemas.microsoft.com/office/drawing/2014/main" xmlns="" val="515990380"/>
                    </a:ext>
                  </a:extLst>
                </a:gridCol>
                <a:gridCol w="3840151">
                  <a:extLst>
                    <a:ext uri="{9D8B030D-6E8A-4147-A177-3AD203B41FA5}">
                      <a16:colId xmlns:a16="http://schemas.microsoft.com/office/drawing/2014/main" xmlns="" val="2453607065"/>
                    </a:ext>
                  </a:extLst>
                </a:gridCol>
                <a:gridCol w="1684279">
                  <a:extLst>
                    <a:ext uri="{9D8B030D-6E8A-4147-A177-3AD203B41FA5}">
                      <a16:colId xmlns:a16="http://schemas.microsoft.com/office/drawing/2014/main" xmlns="" val="750166886"/>
                    </a:ext>
                  </a:extLst>
                </a:gridCol>
              </a:tblGrid>
              <a:tr h="451640">
                <a:tc>
                  <a:txBody>
                    <a:bodyPr/>
                    <a:lstStyle/>
                    <a:p>
                      <a:pPr marL="0" marR="0">
                        <a:lnSpc>
                          <a:spcPct val="107000"/>
                        </a:lnSpc>
                        <a:spcBef>
                          <a:spcPts val="0"/>
                        </a:spcBef>
                        <a:spcAft>
                          <a:spcPts val="0"/>
                        </a:spcAft>
                      </a:pPr>
                      <a:r>
                        <a:rPr lang="en-IN" sz="1800" kern="100" dirty="0" err="1">
                          <a:effectLst/>
                        </a:rPr>
                        <a:t>Sr.No</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800" kern="100" dirty="0">
                          <a:effectLst/>
                        </a:rPr>
                        <a:t>Metric</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800" kern="100" dirty="0">
                          <a:effectLst/>
                        </a:rPr>
                        <a:t>Value</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2257930555"/>
                  </a:ext>
                </a:extLst>
              </a:tr>
              <a:tr h="375764">
                <a:tc>
                  <a:txBody>
                    <a:bodyPr/>
                    <a:lstStyle/>
                    <a:p>
                      <a:pPr marL="0" marR="0">
                        <a:lnSpc>
                          <a:spcPct val="107000"/>
                        </a:lnSpc>
                        <a:spcBef>
                          <a:spcPts val="0"/>
                        </a:spcBef>
                        <a:spcAft>
                          <a:spcPts val="0"/>
                        </a:spcAft>
                      </a:pPr>
                      <a:r>
                        <a:rPr lang="en-IN" sz="1600" kern="100" dirty="0">
                          <a:effectLst/>
                        </a:rPr>
                        <a:t>1</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kern="100" dirty="0">
                          <a:effectLst/>
                        </a:rPr>
                        <a:t>Mean Squared Error (MSE)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b="1" kern="100" dirty="0">
                          <a:effectLst/>
                        </a:rPr>
                        <a:t>0.00105</a:t>
                      </a:r>
                      <a:endParaRPr lang="en-IN" sz="16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3375304019"/>
                  </a:ext>
                </a:extLst>
              </a:tr>
              <a:tr h="375764">
                <a:tc>
                  <a:txBody>
                    <a:bodyPr/>
                    <a:lstStyle/>
                    <a:p>
                      <a:pPr marL="0" marR="0">
                        <a:lnSpc>
                          <a:spcPct val="107000"/>
                        </a:lnSpc>
                        <a:spcBef>
                          <a:spcPts val="0"/>
                        </a:spcBef>
                        <a:spcAft>
                          <a:spcPts val="0"/>
                        </a:spcAft>
                      </a:pPr>
                      <a:r>
                        <a:rPr lang="en-IN" sz="1600" kern="100">
                          <a:effectLst/>
                        </a:rPr>
                        <a:t>2</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kern="100">
                          <a:effectLst/>
                        </a:rPr>
                        <a:t>R-squared(R</a:t>
                      </a:r>
                      <a:r>
                        <a:rPr lang="en-IN" sz="1600" kern="100" baseline="30000">
                          <a:effectLst/>
                        </a:rPr>
                        <a:t>2</a:t>
                      </a:r>
                      <a:r>
                        <a:rPr lang="en-IN" sz="1600" kern="100">
                          <a:effectLst/>
                        </a:rPr>
                        <a:t>)</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b="1" kern="100" dirty="0">
                          <a:effectLst/>
                        </a:rPr>
                        <a:t>0.9468</a:t>
                      </a:r>
                      <a:endParaRPr lang="en-IN" sz="16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3471761004"/>
                  </a:ext>
                </a:extLst>
              </a:tr>
              <a:tr h="375764">
                <a:tc>
                  <a:txBody>
                    <a:bodyPr/>
                    <a:lstStyle/>
                    <a:p>
                      <a:pPr marL="0" marR="0">
                        <a:lnSpc>
                          <a:spcPct val="107000"/>
                        </a:lnSpc>
                        <a:spcBef>
                          <a:spcPts val="0"/>
                        </a:spcBef>
                        <a:spcAft>
                          <a:spcPts val="0"/>
                        </a:spcAft>
                      </a:pPr>
                      <a:r>
                        <a:rPr lang="en-IN" sz="1600" kern="100">
                          <a:effectLst/>
                        </a:rPr>
                        <a:t>3</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kern="100" dirty="0">
                          <a:effectLst/>
                        </a:rPr>
                        <a:t>Mean Absolute Error (MAE)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b="1" kern="100" dirty="0">
                          <a:effectLst/>
                        </a:rPr>
                        <a:t>0.02504</a:t>
                      </a:r>
                      <a:endParaRPr lang="en-IN" sz="16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4187263561"/>
                  </a:ext>
                </a:extLst>
              </a:tr>
              <a:tr h="375764">
                <a:tc>
                  <a:txBody>
                    <a:bodyPr/>
                    <a:lstStyle/>
                    <a:p>
                      <a:pPr marL="0" marR="0">
                        <a:lnSpc>
                          <a:spcPct val="107000"/>
                        </a:lnSpc>
                        <a:spcBef>
                          <a:spcPts val="0"/>
                        </a:spcBef>
                        <a:spcAft>
                          <a:spcPts val="0"/>
                        </a:spcAft>
                      </a:pPr>
                      <a:r>
                        <a:rPr lang="en-IN" sz="1600" kern="100">
                          <a:effectLst/>
                        </a:rPr>
                        <a:t>4</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kern="100" dirty="0">
                          <a:effectLst/>
                        </a:rPr>
                        <a:t>Root Mean Squared Error (RMSE)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b="1" kern="100" dirty="0">
                          <a:effectLst/>
                        </a:rPr>
                        <a:t>0.0324</a:t>
                      </a:r>
                      <a:endParaRPr lang="en-IN" sz="16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1442654655"/>
                  </a:ext>
                </a:extLst>
              </a:tr>
            </a:tbl>
          </a:graphicData>
        </a:graphic>
      </p:graphicFrame>
    </p:spTree>
    <p:extLst>
      <p:ext uri="{BB962C8B-B14F-4D97-AF65-F5344CB8AC3E}">
        <p14:creationId xmlns:p14="http://schemas.microsoft.com/office/powerpoint/2010/main" val="34289102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411" y="170364"/>
            <a:ext cx="4441371" cy="923330"/>
          </a:xfrm>
          <a:prstGeom prst="rect">
            <a:avLst/>
          </a:prstGeom>
          <a:noFill/>
        </p:spPr>
        <p:txBody>
          <a:bodyPr wrap="square" rtlCol="0">
            <a:spAutoFit/>
          </a:bodyPr>
          <a:lstStyle/>
          <a:p>
            <a:r>
              <a:rPr lang="en-IN" sz="3600" b="1" u="sng" dirty="0"/>
              <a:t>Decision tree:</a:t>
            </a:r>
            <a:endParaRPr lang="en-US" sz="3600" dirty="0"/>
          </a:p>
          <a:p>
            <a:endParaRPr lang="en-US" dirty="0"/>
          </a:p>
        </p:txBody>
      </p:sp>
      <p:sp>
        <p:nvSpPr>
          <p:cNvPr id="3" name="TextBox 2"/>
          <p:cNvSpPr txBox="1"/>
          <p:nvPr/>
        </p:nvSpPr>
        <p:spPr>
          <a:xfrm>
            <a:off x="494596" y="4887143"/>
            <a:ext cx="8294914" cy="1754326"/>
          </a:xfrm>
          <a:prstGeom prst="rect">
            <a:avLst/>
          </a:prstGeom>
          <a:noFill/>
        </p:spPr>
        <p:txBody>
          <a:bodyPr wrap="square" rtlCol="0">
            <a:spAutoFit/>
          </a:bodyPr>
          <a:lstStyle/>
          <a:p>
            <a:pPr marL="285750" indent="-285750">
              <a:buFont typeface="Arial" panose="020B0604020202020204" pitchFamily="34" charset="0"/>
              <a:buChar char="•"/>
            </a:pPr>
            <a:r>
              <a:rPr lang="en-IN" dirty="0"/>
              <a:t>Decision tree regression is a supervised learning algorithm that can be used for both regression and classification tasks.</a:t>
            </a:r>
          </a:p>
          <a:p>
            <a:endParaRPr lang="en-IN" dirty="0"/>
          </a:p>
          <a:p>
            <a:pPr marL="285750" indent="-285750">
              <a:buFont typeface="Arial" panose="020B0604020202020204" pitchFamily="34" charset="0"/>
              <a:buChar char="•"/>
            </a:pPr>
            <a:r>
              <a:rPr lang="en-IN" dirty="0"/>
              <a:t> It builds a tree-like model of decisions and their possible consequences, allowing for the prediction of continuous target variables.</a:t>
            </a:r>
            <a:endParaRPr lang="en-US" dirty="0"/>
          </a:p>
          <a:p>
            <a:endParaRPr lang="en-US" dirty="0"/>
          </a:p>
        </p:txBody>
      </p:sp>
      <p:pic>
        <p:nvPicPr>
          <p:cNvPr id="4" name="Picture 3"/>
          <p:cNvPicPr>
            <a:picLocks noChangeAspect="1"/>
          </p:cNvPicPr>
          <p:nvPr/>
        </p:nvPicPr>
        <p:blipFill>
          <a:blip r:embed="rId2"/>
          <a:stretch>
            <a:fillRect/>
          </a:stretch>
        </p:blipFill>
        <p:spPr>
          <a:xfrm>
            <a:off x="156756" y="1093694"/>
            <a:ext cx="10724605" cy="3594847"/>
          </a:xfrm>
          <a:prstGeom prst="rect">
            <a:avLst/>
          </a:prstGeom>
        </p:spPr>
      </p:pic>
    </p:spTree>
    <p:extLst>
      <p:ext uri="{BB962C8B-B14F-4D97-AF65-F5344CB8AC3E}">
        <p14:creationId xmlns:p14="http://schemas.microsoft.com/office/powerpoint/2010/main" val="2671458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04949" y="939728"/>
            <a:ext cx="461584"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66533" y="1247508"/>
            <a:ext cx="6592358"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i="0" u="none" strike="noStrike" cap="none" normalizeH="0" baseline="0" dirty="0">
              <a:ln>
                <a:noFill/>
              </a:ln>
              <a:effectLst/>
              <a:latin typeface="+mj-lt"/>
            </a:endParaRPr>
          </a:p>
        </p:txBody>
      </p:sp>
      <p:sp>
        <p:nvSpPr>
          <p:cNvPr id="6" name="TextBox 5"/>
          <p:cNvSpPr txBox="1"/>
          <p:nvPr/>
        </p:nvSpPr>
        <p:spPr>
          <a:xfrm>
            <a:off x="866533" y="3462755"/>
            <a:ext cx="8660629" cy="1477328"/>
          </a:xfrm>
          <a:prstGeom prst="rect">
            <a:avLst/>
          </a:prstGeom>
          <a:noFill/>
        </p:spPr>
        <p:txBody>
          <a:bodyPr wrap="square" rtlCol="0">
            <a:spAutoFit/>
          </a:bodyPr>
          <a:lstStyle/>
          <a:p>
            <a:r>
              <a:rPr lang="en-IN" dirty="0">
                <a:solidFill>
                  <a:srgbClr val="FF0000"/>
                </a:solidFill>
              </a:rPr>
              <a:t>The decision tree regression model demonstrates moderate predictive performance with an MSE of 0.008526547715094984 and an R-squared value of 0.568694584996133.</a:t>
            </a:r>
          </a:p>
          <a:p>
            <a:endParaRPr lang="en-IN" dirty="0">
              <a:solidFill>
                <a:srgbClr val="FF0000"/>
              </a:solidFill>
            </a:endParaRPr>
          </a:p>
          <a:p>
            <a:r>
              <a:rPr lang="en-IN" dirty="0">
                <a:solidFill>
                  <a:srgbClr val="FF0000"/>
                </a:solidFill>
              </a:rPr>
              <a:t> </a:t>
            </a:r>
            <a:endParaRPr lang="en-US" dirty="0"/>
          </a:p>
        </p:txBody>
      </p:sp>
      <p:graphicFrame>
        <p:nvGraphicFramePr>
          <p:cNvPr id="2" name="Table 1">
            <a:extLst>
              <a:ext uri="{FF2B5EF4-FFF2-40B4-BE49-F238E27FC236}">
                <a16:creationId xmlns:a16="http://schemas.microsoft.com/office/drawing/2014/main" xmlns="" id="{63328F82-68ED-4B1E-E927-9680D34CBB42}"/>
              </a:ext>
            </a:extLst>
          </p:cNvPr>
          <p:cNvGraphicFramePr>
            <a:graphicFrameLocks noGrp="1"/>
          </p:cNvGraphicFramePr>
          <p:nvPr>
            <p:extLst>
              <p:ext uri="{D42A27DB-BD31-4B8C-83A1-F6EECF244321}">
                <p14:modId xmlns:p14="http://schemas.microsoft.com/office/powerpoint/2010/main" val="4177426308"/>
              </p:ext>
            </p:extLst>
          </p:nvPr>
        </p:nvGraphicFramePr>
        <p:xfrm>
          <a:off x="1246094" y="708212"/>
          <a:ext cx="6471626" cy="1954696"/>
        </p:xfrm>
        <a:graphic>
          <a:graphicData uri="http://schemas.openxmlformats.org/drawingml/2006/table">
            <a:tbl>
              <a:tblPr firstRow="1" bandRow="1">
                <a:tableStyleId>{5C22544A-7EE6-4342-B048-85BDC9FD1C3A}</a:tableStyleId>
              </a:tblPr>
              <a:tblGrid>
                <a:gridCol w="947196">
                  <a:extLst>
                    <a:ext uri="{9D8B030D-6E8A-4147-A177-3AD203B41FA5}">
                      <a16:colId xmlns:a16="http://schemas.microsoft.com/office/drawing/2014/main" xmlns="" val="1088950389"/>
                    </a:ext>
                  </a:extLst>
                </a:gridCol>
                <a:gridCol w="3840151">
                  <a:extLst>
                    <a:ext uri="{9D8B030D-6E8A-4147-A177-3AD203B41FA5}">
                      <a16:colId xmlns:a16="http://schemas.microsoft.com/office/drawing/2014/main" xmlns="" val="3264164965"/>
                    </a:ext>
                  </a:extLst>
                </a:gridCol>
                <a:gridCol w="1684279">
                  <a:extLst>
                    <a:ext uri="{9D8B030D-6E8A-4147-A177-3AD203B41FA5}">
                      <a16:colId xmlns:a16="http://schemas.microsoft.com/office/drawing/2014/main" xmlns="" val="3267335661"/>
                    </a:ext>
                  </a:extLst>
                </a:gridCol>
              </a:tblGrid>
              <a:tr h="451640">
                <a:tc>
                  <a:txBody>
                    <a:bodyPr/>
                    <a:lstStyle/>
                    <a:p>
                      <a:pPr marL="0" marR="0">
                        <a:lnSpc>
                          <a:spcPct val="107000"/>
                        </a:lnSpc>
                        <a:spcBef>
                          <a:spcPts val="0"/>
                        </a:spcBef>
                        <a:spcAft>
                          <a:spcPts val="0"/>
                        </a:spcAft>
                      </a:pPr>
                      <a:r>
                        <a:rPr lang="en-IN" sz="1800" kern="100" dirty="0" err="1">
                          <a:effectLst/>
                        </a:rPr>
                        <a:t>Sr.No</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800" kern="100">
                          <a:effectLst/>
                        </a:rPr>
                        <a:t>Metric</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800" kern="100" dirty="0">
                          <a:effectLst/>
                        </a:rPr>
                        <a:t>Value</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3149590784"/>
                  </a:ext>
                </a:extLst>
              </a:tr>
              <a:tr h="375764">
                <a:tc>
                  <a:txBody>
                    <a:bodyPr/>
                    <a:lstStyle/>
                    <a:p>
                      <a:pPr marL="0" marR="0">
                        <a:lnSpc>
                          <a:spcPct val="107000"/>
                        </a:lnSpc>
                        <a:spcBef>
                          <a:spcPts val="0"/>
                        </a:spcBef>
                        <a:spcAft>
                          <a:spcPts val="0"/>
                        </a:spcAft>
                      </a:pPr>
                      <a:r>
                        <a:rPr lang="en-IN" sz="1600" kern="100" dirty="0">
                          <a:effectLst/>
                        </a:rPr>
                        <a:t>1</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kern="100" dirty="0">
                          <a:effectLst/>
                        </a:rPr>
                        <a:t>Mean Squared Error (MSE)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b="1" kern="100" dirty="0">
                          <a:effectLst/>
                        </a:rPr>
                        <a:t>0.008526</a:t>
                      </a:r>
                      <a:endParaRPr lang="en-IN" sz="16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711349644"/>
                  </a:ext>
                </a:extLst>
              </a:tr>
              <a:tr h="375764">
                <a:tc>
                  <a:txBody>
                    <a:bodyPr/>
                    <a:lstStyle/>
                    <a:p>
                      <a:pPr marL="0" marR="0">
                        <a:lnSpc>
                          <a:spcPct val="107000"/>
                        </a:lnSpc>
                        <a:spcBef>
                          <a:spcPts val="0"/>
                        </a:spcBef>
                        <a:spcAft>
                          <a:spcPts val="0"/>
                        </a:spcAft>
                      </a:pPr>
                      <a:r>
                        <a:rPr lang="en-IN" sz="1600" kern="100">
                          <a:effectLst/>
                        </a:rPr>
                        <a:t>2</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kern="100">
                          <a:effectLst/>
                        </a:rPr>
                        <a:t>R-squared(R</a:t>
                      </a:r>
                      <a:r>
                        <a:rPr lang="en-IN" sz="1600" kern="100" baseline="30000">
                          <a:effectLst/>
                        </a:rPr>
                        <a:t>2</a:t>
                      </a:r>
                      <a:r>
                        <a:rPr lang="en-IN" sz="1600" kern="100">
                          <a:effectLst/>
                        </a:rPr>
                        <a:t>)</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b="1" kern="100" dirty="0">
                          <a:effectLst/>
                        </a:rPr>
                        <a:t>0.5689</a:t>
                      </a:r>
                      <a:endParaRPr lang="en-IN" sz="16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1020307449"/>
                  </a:ext>
                </a:extLst>
              </a:tr>
              <a:tr h="375764">
                <a:tc>
                  <a:txBody>
                    <a:bodyPr/>
                    <a:lstStyle/>
                    <a:p>
                      <a:pPr marL="0" marR="0">
                        <a:lnSpc>
                          <a:spcPct val="107000"/>
                        </a:lnSpc>
                        <a:spcBef>
                          <a:spcPts val="0"/>
                        </a:spcBef>
                        <a:spcAft>
                          <a:spcPts val="0"/>
                        </a:spcAft>
                      </a:pPr>
                      <a:r>
                        <a:rPr lang="en-IN" sz="1600" kern="100">
                          <a:effectLst/>
                        </a:rPr>
                        <a:t>3</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kern="100" dirty="0">
                          <a:effectLst/>
                        </a:rPr>
                        <a:t>Mean Absolute Error (MAE)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b="1" kern="100" dirty="0">
                          <a:effectLst/>
                        </a:rPr>
                        <a:t>0.07427</a:t>
                      </a:r>
                      <a:endParaRPr lang="en-IN" sz="16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877742160"/>
                  </a:ext>
                </a:extLst>
              </a:tr>
              <a:tr h="375764">
                <a:tc>
                  <a:txBody>
                    <a:bodyPr/>
                    <a:lstStyle/>
                    <a:p>
                      <a:pPr marL="0" marR="0">
                        <a:lnSpc>
                          <a:spcPct val="107000"/>
                        </a:lnSpc>
                        <a:spcBef>
                          <a:spcPts val="0"/>
                        </a:spcBef>
                        <a:spcAft>
                          <a:spcPts val="0"/>
                        </a:spcAft>
                      </a:pPr>
                      <a:r>
                        <a:rPr lang="en-IN" sz="1600" kern="100">
                          <a:effectLst/>
                        </a:rPr>
                        <a:t>4</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kern="100" dirty="0">
                          <a:effectLst/>
                        </a:rPr>
                        <a:t>Root Mean Squared Error (RMSE)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b="1" kern="100" dirty="0">
                          <a:effectLst/>
                        </a:rPr>
                        <a:t>0.09233</a:t>
                      </a:r>
                      <a:endParaRPr lang="en-IN" sz="16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2482549417"/>
                  </a:ext>
                </a:extLst>
              </a:tr>
            </a:tbl>
          </a:graphicData>
        </a:graphic>
      </p:graphicFrame>
    </p:spTree>
    <p:extLst>
      <p:ext uri="{BB962C8B-B14F-4D97-AF65-F5344CB8AC3E}">
        <p14:creationId xmlns:p14="http://schemas.microsoft.com/office/powerpoint/2010/main" val="2108651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6710" y="183444"/>
            <a:ext cx="5094514" cy="1138773"/>
          </a:xfrm>
          <a:prstGeom prst="rect">
            <a:avLst/>
          </a:prstGeom>
          <a:noFill/>
        </p:spPr>
        <p:txBody>
          <a:bodyPr wrap="square" rtlCol="0">
            <a:spAutoFit/>
          </a:bodyPr>
          <a:lstStyle/>
          <a:p>
            <a:r>
              <a:rPr lang="en-IN" sz="3200" b="1" u="sng" dirty="0"/>
              <a:t>Support Vector Machine:</a:t>
            </a:r>
            <a:endParaRPr lang="en-US" sz="3200" u="sng" dirty="0"/>
          </a:p>
          <a:p>
            <a:endParaRPr lang="en-US" dirty="0"/>
          </a:p>
          <a:p>
            <a:endParaRPr lang="en-US" dirty="0"/>
          </a:p>
        </p:txBody>
      </p:sp>
      <p:sp>
        <p:nvSpPr>
          <p:cNvPr id="4" name="TextBox 3"/>
          <p:cNvSpPr txBox="1"/>
          <p:nvPr/>
        </p:nvSpPr>
        <p:spPr>
          <a:xfrm>
            <a:off x="1637213" y="1406722"/>
            <a:ext cx="5068389" cy="1477328"/>
          </a:xfrm>
          <a:prstGeom prst="rect">
            <a:avLst/>
          </a:prstGeom>
          <a:noFill/>
        </p:spPr>
        <p:txBody>
          <a:bodyPr wrap="square" rtlCol="0">
            <a:spAutoFit/>
          </a:bodyPr>
          <a:lstStyle/>
          <a:p>
            <a:r>
              <a:rPr lang="en-IN" dirty="0"/>
              <a:t>SVM (Support Vector Machine) is a powerful machine learning algorithm used for classification and regression tasks. In the context of regression, it aims to predict the values of a continuous target variable.</a:t>
            </a:r>
            <a:endParaRPr lang="en-US" dirty="0"/>
          </a:p>
        </p:txBody>
      </p:sp>
      <p:sp>
        <p:nvSpPr>
          <p:cNvPr id="6" name="TextBox 5"/>
          <p:cNvSpPr txBox="1"/>
          <p:nvPr/>
        </p:nvSpPr>
        <p:spPr>
          <a:xfrm>
            <a:off x="640079" y="5421086"/>
            <a:ext cx="6466115" cy="1200329"/>
          </a:xfrm>
          <a:prstGeom prst="rect">
            <a:avLst/>
          </a:prstGeom>
          <a:noFill/>
        </p:spPr>
        <p:txBody>
          <a:bodyPr wrap="square" rtlCol="0">
            <a:spAutoFit/>
          </a:bodyPr>
          <a:lstStyle/>
          <a:p>
            <a:r>
              <a:rPr lang="en-IN" dirty="0">
                <a:solidFill>
                  <a:srgbClr val="FF0000"/>
                </a:solidFill>
              </a:rPr>
              <a:t>These performance metrics provide an assessment of the accuracy and effectiveness of the SVM model in predicting the continuous target variable.</a:t>
            </a:r>
            <a:endParaRPr lang="en-US" dirty="0">
              <a:solidFill>
                <a:srgbClr val="FF0000"/>
              </a:solidFill>
            </a:endParaRPr>
          </a:p>
          <a:p>
            <a:endParaRPr lang="en-US" dirty="0">
              <a:solidFill>
                <a:srgbClr val="FF0000"/>
              </a:solidFill>
            </a:endParaRPr>
          </a:p>
        </p:txBody>
      </p:sp>
      <p:graphicFrame>
        <p:nvGraphicFramePr>
          <p:cNvPr id="2" name="Table 1">
            <a:extLst>
              <a:ext uri="{FF2B5EF4-FFF2-40B4-BE49-F238E27FC236}">
                <a16:creationId xmlns:a16="http://schemas.microsoft.com/office/drawing/2014/main" xmlns="" id="{BD436FA7-5357-E7F9-0D85-609A4DD47CF1}"/>
              </a:ext>
            </a:extLst>
          </p:cNvPr>
          <p:cNvGraphicFramePr>
            <a:graphicFrameLocks noGrp="1"/>
          </p:cNvGraphicFramePr>
          <p:nvPr>
            <p:extLst>
              <p:ext uri="{D42A27DB-BD31-4B8C-83A1-F6EECF244321}">
                <p14:modId xmlns:p14="http://schemas.microsoft.com/office/powerpoint/2010/main" val="3484487106"/>
              </p:ext>
            </p:extLst>
          </p:nvPr>
        </p:nvGraphicFramePr>
        <p:xfrm>
          <a:off x="1124470" y="3312113"/>
          <a:ext cx="6466116" cy="1939964"/>
        </p:xfrm>
        <a:graphic>
          <a:graphicData uri="http://schemas.openxmlformats.org/drawingml/2006/table">
            <a:tbl>
              <a:tblPr firstRow="1" bandRow="1">
                <a:tableStyleId>{5C22544A-7EE6-4342-B048-85BDC9FD1C3A}</a:tableStyleId>
              </a:tblPr>
              <a:tblGrid>
                <a:gridCol w="946390">
                  <a:extLst>
                    <a:ext uri="{9D8B030D-6E8A-4147-A177-3AD203B41FA5}">
                      <a16:colId xmlns:a16="http://schemas.microsoft.com/office/drawing/2014/main" xmlns="" val="465698460"/>
                    </a:ext>
                  </a:extLst>
                </a:gridCol>
                <a:gridCol w="3836881">
                  <a:extLst>
                    <a:ext uri="{9D8B030D-6E8A-4147-A177-3AD203B41FA5}">
                      <a16:colId xmlns:a16="http://schemas.microsoft.com/office/drawing/2014/main" xmlns="" val="3776687216"/>
                    </a:ext>
                  </a:extLst>
                </a:gridCol>
                <a:gridCol w="1682845">
                  <a:extLst>
                    <a:ext uri="{9D8B030D-6E8A-4147-A177-3AD203B41FA5}">
                      <a16:colId xmlns:a16="http://schemas.microsoft.com/office/drawing/2014/main" xmlns="" val="318517676"/>
                    </a:ext>
                  </a:extLst>
                </a:gridCol>
              </a:tblGrid>
              <a:tr h="448236">
                <a:tc>
                  <a:txBody>
                    <a:bodyPr/>
                    <a:lstStyle/>
                    <a:p>
                      <a:pPr marL="0" marR="0">
                        <a:lnSpc>
                          <a:spcPct val="107000"/>
                        </a:lnSpc>
                        <a:spcBef>
                          <a:spcPts val="0"/>
                        </a:spcBef>
                        <a:spcAft>
                          <a:spcPts val="0"/>
                        </a:spcAft>
                      </a:pPr>
                      <a:r>
                        <a:rPr lang="en-IN" sz="1800" kern="100" dirty="0" err="1">
                          <a:effectLst/>
                        </a:rPr>
                        <a:t>Sr.No</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800" kern="100">
                          <a:effectLst/>
                        </a:rPr>
                        <a:t>Metric</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800" kern="100" dirty="0">
                          <a:effectLst/>
                        </a:rPr>
                        <a:t>Value</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1948778179"/>
                  </a:ext>
                </a:extLst>
              </a:tr>
              <a:tr h="372932">
                <a:tc>
                  <a:txBody>
                    <a:bodyPr/>
                    <a:lstStyle/>
                    <a:p>
                      <a:pPr marL="0" marR="0">
                        <a:lnSpc>
                          <a:spcPct val="107000"/>
                        </a:lnSpc>
                        <a:spcBef>
                          <a:spcPts val="0"/>
                        </a:spcBef>
                        <a:spcAft>
                          <a:spcPts val="0"/>
                        </a:spcAft>
                      </a:pPr>
                      <a:r>
                        <a:rPr lang="en-IN" sz="1600" kern="100" dirty="0">
                          <a:effectLst/>
                        </a:rPr>
                        <a:t>1</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kern="100" dirty="0">
                          <a:effectLst/>
                        </a:rPr>
                        <a:t>Mean Squared Error (MSE)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b="1" kern="100" dirty="0">
                          <a:effectLst/>
                        </a:rPr>
                        <a:t>0.00154</a:t>
                      </a:r>
                      <a:endParaRPr lang="en-IN" sz="16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436560753"/>
                  </a:ext>
                </a:extLst>
              </a:tr>
              <a:tr h="372932">
                <a:tc>
                  <a:txBody>
                    <a:bodyPr/>
                    <a:lstStyle/>
                    <a:p>
                      <a:pPr marL="0" marR="0">
                        <a:lnSpc>
                          <a:spcPct val="107000"/>
                        </a:lnSpc>
                        <a:spcBef>
                          <a:spcPts val="0"/>
                        </a:spcBef>
                        <a:spcAft>
                          <a:spcPts val="0"/>
                        </a:spcAft>
                      </a:pPr>
                      <a:r>
                        <a:rPr lang="en-IN" sz="1600" kern="100">
                          <a:effectLst/>
                        </a:rPr>
                        <a:t>2</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kern="100">
                          <a:effectLst/>
                        </a:rPr>
                        <a:t>R-squared(R</a:t>
                      </a:r>
                      <a:r>
                        <a:rPr lang="en-IN" sz="1600" kern="100" baseline="30000">
                          <a:effectLst/>
                        </a:rPr>
                        <a:t>2</a:t>
                      </a:r>
                      <a:r>
                        <a:rPr lang="en-IN" sz="1600" kern="100">
                          <a:effectLst/>
                        </a:rPr>
                        <a:t>)</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b="1" kern="100" dirty="0">
                          <a:effectLst/>
                        </a:rPr>
                        <a:t>0.9221</a:t>
                      </a:r>
                      <a:endParaRPr lang="en-IN" sz="16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1968672835"/>
                  </a:ext>
                </a:extLst>
              </a:tr>
              <a:tr h="372932">
                <a:tc>
                  <a:txBody>
                    <a:bodyPr/>
                    <a:lstStyle/>
                    <a:p>
                      <a:pPr marL="0" marR="0">
                        <a:lnSpc>
                          <a:spcPct val="107000"/>
                        </a:lnSpc>
                        <a:spcBef>
                          <a:spcPts val="0"/>
                        </a:spcBef>
                        <a:spcAft>
                          <a:spcPts val="0"/>
                        </a:spcAft>
                      </a:pPr>
                      <a:r>
                        <a:rPr lang="en-IN" sz="1600" kern="100">
                          <a:effectLst/>
                        </a:rPr>
                        <a:t>3</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kern="100" dirty="0">
                          <a:effectLst/>
                        </a:rPr>
                        <a:t>Mean Absolute Error (MAE)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b="1" kern="100" dirty="0">
                          <a:effectLst/>
                        </a:rPr>
                        <a:t>0.03186</a:t>
                      </a:r>
                      <a:endParaRPr lang="en-IN" sz="16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2380031193"/>
                  </a:ext>
                </a:extLst>
              </a:tr>
              <a:tr h="372932">
                <a:tc>
                  <a:txBody>
                    <a:bodyPr/>
                    <a:lstStyle/>
                    <a:p>
                      <a:pPr marL="0" marR="0">
                        <a:lnSpc>
                          <a:spcPct val="107000"/>
                        </a:lnSpc>
                        <a:spcBef>
                          <a:spcPts val="0"/>
                        </a:spcBef>
                        <a:spcAft>
                          <a:spcPts val="0"/>
                        </a:spcAft>
                      </a:pPr>
                      <a:r>
                        <a:rPr lang="en-IN" sz="1600" kern="100">
                          <a:effectLst/>
                        </a:rPr>
                        <a:t>4</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kern="100" dirty="0">
                          <a:effectLst/>
                        </a:rPr>
                        <a:t>Root Mean Squared Error (RMSE)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600" b="1" kern="100" dirty="0">
                          <a:effectLst/>
                        </a:rPr>
                        <a:t>0.03924</a:t>
                      </a:r>
                      <a:endParaRPr lang="en-IN" sz="16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416762587"/>
                  </a:ext>
                </a:extLst>
              </a:tr>
            </a:tbl>
          </a:graphicData>
        </a:graphic>
      </p:graphicFrame>
    </p:spTree>
    <p:extLst>
      <p:ext uri="{BB962C8B-B14F-4D97-AF65-F5344CB8AC3E}">
        <p14:creationId xmlns:p14="http://schemas.microsoft.com/office/powerpoint/2010/main" val="2559160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7BAD238-84BF-6D70-EAC5-94F6764B1C20}"/>
              </a:ext>
            </a:extLst>
          </p:cNvPr>
          <p:cNvSpPr>
            <a:spLocks noGrp="1"/>
          </p:cNvSpPr>
          <p:nvPr>
            <p:ph type="title"/>
          </p:nvPr>
        </p:nvSpPr>
        <p:spPr>
          <a:xfrm>
            <a:off x="677334" y="609600"/>
            <a:ext cx="8013442" cy="1203297"/>
          </a:xfrm>
          <a:solidFill>
            <a:schemeClr val="accent3">
              <a:lumMod val="40000"/>
              <a:lumOff val="60000"/>
            </a:schemeClr>
          </a:solidFill>
        </p:spPr>
        <p:txBody>
          <a:bodyPr/>
          <a:lstStyle/>
          <a:p>
            <a:r>
              <a:rPr lang="en-IN" dirty="0" smtClean="0">
                <a:solidFill>
                  <a:schemeClr val="tx2">
                    <a:lumMod val="75000"/>
                  </a:schemeClr>
                </a:solidFill>
                <a:latin typeface="Arial Rounded MT Bold" pitchFamily="34" charset="0"/>
              </a:rPr>
              <a:t>“Satisfaction Catalyst : Data-Driven Analysis and Future Forecasting”</a:t>
            </a:r>
            <a:endParaRPr lang="en-IN" dirty="0">
              <a:solidFill>
                <a:schemeClr val="tx2">
                  <a:lumMod val="75000"/>
                </a:schemeClr>
              </a:solidFill>
              <a:latin typeface="Arial Rounded MT Bold" pitchFamily="34" charset="0"/>
            </a:endParaRPr>
          </a:p>
        </p:txBody>
      </p:sp>
      <p:pic>
        <p:nvPicPr>
          <p:cNvPr id="6" name="Picture 5">
            <a:extLst>
              <a:ext uri="{FF2B5EF4-FFF2-40B4-BE49-F238E27FC236}">
                <a16:creationId xmlns:a16="http://schemas.microsoft.com/office/drawing/2014/main" xmlns="" id="{7AF01745-5061-CC2F-169C-2CA5AD854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9041" y="2157411"/>
            <a:ext cx="4427537" cy="4183063"/>
          </a:xfrm>
          <a:prstGeom prst="rect">
            <a:avLst/>
          </a:prstGeom>
          <a:solidFill>
            <a:schemeClr val="accent1">
              <a:lumMod val="60000"/>
              <a:lumOff val="40000"/>
            </a:schemeClr>
          </a:solidFill>
        </p:spPr>
      </p:pic>
    </p:spTree>
    <p:extLst>
      <p:ext uri="{BB962C8B-B14F-4D97-AF65-F5344CB8AC3E}">
        <p14:creationId xmlns:p14="http://schemas.microsoft.com/office/powerpoint/2010/main" val="209976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44379C42-70D0-D0D0-F377-C5C123917281}"/>
              </a:ext>
            </a:extLst>
          </p:cNvPr>
          <p:cNvPicPr>
            <a:picLocks noChangeAspect="1"/>
          </p:cNvPicPr>
          <p:nvPr/>
        </p:nvPicPr>
        <p:blipFill rotWithShape="1">
          <a:blip r:embed="rId2"/>
          <a:srcRect l="1042" r="-1042" b="6289"/>
          <a:stretch/>
        </p:blipFill>
        <p:spPr>
          <a:xfrm>
            <a:off x="335286" y="2390660"/>
            <a:ext cx="9389160" cy="3812525"/>
          </a:xfrm>
          <a:prstGeom prst="rect">
            <a:avLst/>
          </a:prstGeom>
        </p:spPr>
        <p:style>
          <a:lnRef idx="2">
            <a:schemeClr val="dk1"/>
          </a:lnRef>
          <a:fillRef idx="1">
            <a:schemeClr val="lt1"/>
          </a:fillRef>
          <a:effectRef idx="0">
            <a:schemeClr val="dk1"/>
          </a:effectRef>
          <a:fontRef idx="minor">
            <a:schemeClr val="dk1"/>
          </a:fontRef>
        </p:style>
      </p:pic>
      <p:pic>
        <p:nvPicPr>
          <p:cNvPr id="12" name="Picture 11">
            <a:extLst>
              <a:ext uri="{FF2B5EF4-FFF2-40B4-BE49-F238E27FC236}">
                <a16:creationId xmlns:a16="http://schemas.microsoft.com/office/drawing/2014/main" xmlns="" id="{5A438048-3D82-3911-E7F6-1B9901FDA673}"/>
              </a:ext>
            </a:extLst>
          </p:cNvPr>
          <p:cNvPicPr>
            <a:picLocks noChangeAspect="1"/>
          </p:cNvPicPr>
          <p:nvPr/>
        </p:nvPicPr>
        <p:blipFill>
          <a:blip r:embed="rId3"/>
          <a:stretch>
            <a:fillRect/>
          </a:stretch>
        </p:blipFill>
        <p:spPr>
          <a:xfrm>
            <a:off x="9756240" y="2390659"/>
            <a:ext cx="990600" cy="3812526"/>
          </a:xfrm>
          <a:prstGeom prst="rect">
            <a:avLst/>
          </a:prstGeom>
        </p:spPr>
        <p:style>
          <a:lnRef idx="2">
            <a:schemeClr val="dk1"/>
          </a:lnRef>
          <a:fillRef idx="1">
            <a:schemeClr val="lt1"/>
          </a:fillRef>
          <a:effectRef idx="0">
            <a:schemeClr val="dk1"/>
          </a:effectRef>
          <a:fontRef idx="minor">
            <a:schemeClr val="dk1"/>
          </a:fontRef>
        </p:style>
      </p:pic>
      <p:sp>
        <p:nvSpPr>
          <p:cNvPr id="2" name="TextBox 1"/>
          <p:cNvSpPr txBox="1"/>
          <p:nvPr/>
        </p:nvSpPr>
        <p:spPr>
          <a:xfrm>
            <a:off x="1550504" y="667910"/>
            <a:ext cx="6273577" cy="646331"/>
          </a:xfrm>
          <a:prstGeom prst="rect">
            <a:avLst/>
          </a:prstGeom>
          <a:solidFill>
            <a:schemeClr val="accent3">
              <a:lumMod val="40000"/>
              <a:lumOff val="60000"/>
            </a:schemeClr>
          </a:solidFill>
        </p:spPr>
        <p:txBody>
          <a:bodyPr wrap="square" rtlCol="0">
            <a:spAutoFit/>
          </a:bodyPr>
          <a:lstStyle/>
          <a:p>
            <a:pPr algn="ctr"/>
            <a:r>
              <a:rPr lang="en-US" sz="3600" b="1" dirty="0" smtClean="0">
                <a:latin typeface="Garamond" pitchFamily="18" charset="0"/>
              </a:rPr>
              <a:t>Let me Introduce the data…</a:t>
            </a:r>
            <a:endParaRPr lang="en-US" sz="3600" b="1" dirty="0">
              <a:latin typeface="Garamond" pitchFamily="18" charset="0"/>
            </a:endParaRPr>
          </a:p>
        </p:txBody>
      </p:sp>
    </p:spTree>
    <p:extLst>
      <p:ext uri="{BB962C8B-B14F-4D97-AF65-F5344CB8AC3E}">
        <p14:creationId xmlns:p14="http://schemas.microsoft.com/office/powerpoint/2010/main" val="150348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E9029E-F737-A0F9-BF4A-19C892482AFC}"/>
              </a:ext>
            </a:extLst>
          </p:cNvPr>
          <p:cNvSpPr>
            <a:spLocks noGrp="1"/>
          </p:cNvSpPr>
          <p:nvPr>
            <p:ph type="title"/>
          </p:nvPr>
        </p:nvSpPr>
        <p:spPr>
          <a:xfrm>
            <a:off x="1198650" y="577795"/>
            <a:ext cx="7186506" cy="885245"/>
          </a:xfrm>
          <a:solidFill>
            <a:schemeClr val="accent3">
              <a:lumMod val="60000"/>
              <a:lumOff val="40000"/>
            </a:schemeClr>
          </a:solidFill>
        </p:spPr>
        <p:txBody>
          <a:bodyPr/>
          <a:lstStyle/>
          <a:p>
            <a:pPr algn="ctr"/>
            <a:r>
              <a:rPr lang="en-IN" dirty="0">
                <a:solidFill>
                  <a:schemeClr val="tx2">
                    <a:lumMod val="50000"/>
                  </a:schemeClr>
                </a:solidFill>
              </a:rPr>
              <a:t>Data </a:t>
            </a:r>
            <a:r>
              <a:rPr lang="en-IN" dirty="0">
                <a:solidFill>
                  <a:schemeClr val="tx2">
                    <a:lumMod val="50000"/>
                  </a:schemeClr>
                </a:solidFill>
                <a:ea typeface="Ebrima" pitchFamily="2" charset="0"/>
                <a:cs typeface="Ebrima" pitchFamily="2" charset="0"/>
              </a:rPr>
              <a:t>Pre-processing</a:t>
            </a:r>
          </a:p>
        </p:txBody>
      </p:sp>
      <p:sp>
        <p:nvSpPr>
          <p:cNvPr id="3" name="Rectangle: Rounded Corners 2">
            <a:extLst>
              <a:ext uri="{FF2B5EF4-FFF2-40B4-BE49-F238E27FC236}">
                <a16:creationId xmlns:a16="http://schemas.microsoft.com/office/drawing/2014/main" xmlns="" id="{69F7B807-941B-8063-730C-31C48D3B75DC}"/>
              </a:ext>
            </a:extLst>
          </p:cNvPr>
          <p:cNvSpPr/>
          <p:nvPr/>
        </p:nvSpPr>
        <p:spPr>
          <a:xfrm>
            <a:off x="736110" y="3476815"/>
            <a:ext cx="1983036"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2">
                    <a:lumMod val="75000"/>
                  </a:schemeClr>
                </a:solidFill>
                <a:latin typeface="Bodoni MT" pitchFamily="18" charset="0"/>
              </a:rPr>
              <a:t>Data </a:t>
            </a:r>
          </a:p>
          <a:p>
            <a:pPr algn="ctr"/>
            <a:r>
              <a:rPr lang="en-IN" b="1" dirty="0">
                <a:solidFill>
                  <a:schemeClr val="tx2">
                    <a:lumMod val="75000"/>
                  </a:schemeClr>
                </a:solidFill>
                <a:latin typeface="Bodoni MT" pitchFamily="18" charset="0"/>
              </a:rPr>
              <a:t>Completion</a:t>
            </a:r>
          </a:p>
        </p:txBody>
      </p:sp>
      <p:sp>
        <p:nvSpPr>
          <p:cNvPr id="4" name="Rectangle: Rounded Corners 3">
            <a:extLst>
              <a:ext uri="{FF2B5EF4-FFF2-40B4-BE49-F238E27FC236}">
                <a16:creationId xmlns:a16="http://schemas.microsoft.com/office/drawing/2014/main" xmlns="" id="{EEA2BFB5-9A1E-0BC0-54AA-354D8B26C6F7}"/>
              </a:ext>
            </a:extLst>
          </p:cNvPr>
          <p:cNvSpPr/>
          <p:nvPr/>
        </p:nvSpPr>
        <p:spPr>
          <a:xfrm>
            <a:off x="3476128" y="3511570"/>
            <a:ext cx="2049137" cy="132556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b="1" dirty="0">
                <a:latin typeface="Bodoni MT" pitchFamily="18" charset="0"/>
              </a:rPr>
              <a:t>Data</a:t>
            </a:r>
          </a:p>
          <a:p>
            <a:pPr algn="ctr"/>
            <a:r>
              <a:rPr lang="en-IN" b="1" dirty="0">
                <a:latin typeface="Bodoni MT" pitchFamily="18" charset="0"/>
              </a:rPr>
              <a:t>Reduction</a:t>
            </a:r>
          </a:p>
        </p:txBody>
      </p:sp>
      <p:sp>
        <p:nvSpPr>
          <p:cNvPr id="5" name="Rectangle: Rounded Corners 4">
            <a:extLst>
              <a:ext uri="{FF2B5EF4-FFF2-40B4-BE49-F238E27FC236}">
                <a16:creationId xmlns:a16="http://schemas.microsoft.com/office/drawing/2014/main" xmlns="" id="{C87B2CD7-7E79-8096-EB6B-13C3D119C4A2}"/>
              </a:ext>
            </a:extLst>
          </p:cNvPr>
          <p:cNvSpPr/>
          <p:nvPr/>
        </p:nvSpPr>
        <p:spPr>
          <a:xfrm>
            <a:off x="6282247" y="3491007"/>
            <a:ext cx="2049137" cy="1325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2">
                    <a:lumMod val="75000"/>
                  </a:schemeClr>
                </a:solidFill>
                <a:latin typeface="Bodoni MT" pitchFamily="18" charset="0"/>
              </a:rPr>
              <a:t>Data</a:t>
            </a:r>
          </a:p>
          <a:p>
            <a:pPr algn="ctr"/>
            <a:r>
              <a:rPr lang="en-IN" b="1" dirty="0">
                <a:solidFill>
                  <a:schemeClr val="tx2">
                    <a:lumMod val="75000"/>
                  </a:schemeClr>
                </a:solidFill>
                <a:latin typeface="Bodoni MT" pitchFamily="18" charset="0"/>
              </a:rPr>
              <a:t>Transformation</a:t>
            </a:r>
          </a:p>
        </p:txBody>
      </p:sp>
      <p:sp>
        <p:nvSpPr>
          <p:cNvPr id="6" name="Rectangle: Rounded Corners 5">
            <a:extLst>
              <a:ext uri="{FF2B5EF4-FFF2-40B4-BE49-F238E27FC236}">
                <a16:creationId xmlns:a16="http://schemas.microsoft.com/office/drawing/2014/main" xmlns="" id="{97C5D0D3-5AD5-C438-89A5-90C886E4C4A7}"/>
              </a:ext>
            </a:extLst>
          </p:cNvPr>
          <p:cNvSpPr/>
          <p:nvPr/>
        </p:nvSpPr>
        <p:spPr>
          <a:xfrm>
            <a:off x="6632154" y="3745735"/>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xmlns="" id="{7BD22432-3B09-2DFD-75E8-43B3FF16D106}"/>
              </a:ext>
            </a:extLst>
          </p:cNvPr>
          <p:cNvSpPr/>
          <p:nvPr/>
        </p:nvSpPr>
        <p:spPr>
          <a:xfrm>
            <a:off x="6784554" y="3898135"/>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xmlns="" id="{C87CD68E-F1A4-F888-A098-0EC73E5FC4CD}"/>
              </a:ext>
            </a:extLst>
          </p:cNvPr>
          <p:cNvSpPr/>
          <p:nvPr/>
        </p:nvSpPr>
        <p:spPr>
          <a:xfrm>
            <a:off x="9183355" y="3428998"/>
            <a:ext cx="2049137" cy="132556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b="1" dirty="0">
                <a:solidFill>
                  <a:schemeClr val="tx2">
                    <a:lumMod val="75000"/>
                  </a:schemeClr>
                </a:solidFill>
                <a:latin typeface="Bodoni MT" pitchFamily="18" charset="0"/>
              </a:rPr>
              <a:t>Data  Noise </a:t>
            </a:r>
          </a:p>
          <a:p>
            <a:pPr algn="ctr"/>
            <a:r>
              <a:rPr lang="en-IN" b="1" dirty="0">
                <a:solidFill>
                  <a:schemeClr val="tx2">
                    <a:lumMod val="75000"/>
                  </a:schemeClr>
                </a:solidFill>
                <a:latin typeface="Bodoni MT" pitchFamily="18" charset="0"/>
              </a:rPr>
              <a:t>Reduction</a:t>
            </a:r>
          </a:p>
        </p:txBody>
      </p:sp>
      <p:sp>
        <p:nvSpPr>
          <p:cNvPr id="15" name="Freeform: Shape 14">
            <a:extLst>
              <a:ext uri="{FF2B5EF4-FFF2-40B4-BE49-F238E27FC236}">
                <a16:creationId xmlns:a16="http://schemas.microsoft.com/office/drawing/2014/main" xmlns="" id="{9FDB9333-EFAD-1237-AA79-971C79F03B0D}"/>
              </a:ext>
            </a:extLst>
          </p:cNvPr>
          <p:cNvSpPr/>
          <p:nvPr/>
        </p:nvSpPr>
        <p:spPr>
          <a:xfrm>
            <a:off x="4571303" y="2573992"/>
            <a:ext cx="2811989" cy="966757"/>
          </a:xfrm>
          <a:custGeom>
            <a:avLst/>
            <a:gdLst>
              <a:gd name="connsiteX0" fmla="*/ 0 w 2811989"/>
              <a:gd name="connsiteY0" fmla="*/ 925429 h 966757"/>
              <a:gd name="connsiteX1" fmla="*/ 2677099 w 2811989"/>
              <a:gd name="connsiteY1" fmla="*/ 13 h 966757"/>
              <a:gd name="connsiteX2" fmla="*/ 2412694 w 2811989"/>
              <a:gd name="connsiteY2" fmla="*/ 903396 h 966757"/>
              <a:gd name="connsiteX3" fmla="*/ 2401677 w 2811989"/>
              <a:gd name="connsiteY3" fmla="*/ 892379 h 966757"/>
              <a:gd name="connsiteX4" fmla="*/ 2401677 w 2811989"/>
              <a:gd name="connsiteY4" fmla="*/ 892379 h 966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989" h="966757">
                <a:moveTo>
                  <a:pt x="0" y="925429"/>
                </a:moveTo>
                <a:cubicBezTo>
                  <a:pt x="1137491" y="464557"/>
                  <a:pt x="2274983" y="3685"/>
                  <a:pt x="2677099" y="13"/>
                </a:cubicBezTo>
                <a:cubicBezTo>
                  <a:pt x="3079215" y="-3659"/>
                  <a:pt x="2458598" y="754668"/>
                  <a:pt x="2412694" y="903396"/>
                </a:cubicBezTo>
                <a:cubicBezTo>
                  <a:pt x="2366790" y="1052124"/>
                  <a:pt x="2401677" y="892379"/>
                  <a:pt x="2401677" y="892379"/>
                </a:cubicBezTo>
                <a:lnTo>
                  <a:pt x="2401677" y="89237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Freeform: Shape 17">
            <a:extLst>
              <a:ext uri="{FF2B5EF4-FFF2-40B4-BE49-F238E27FC236}">
                <a16:creationId xmlns:a16="http://schemas.microsoft.com/office/drawing/2014/main" xmlns="" id="{735C93F7-8D42-B377-096C-986C55C976D5}"/>
              </a:ext>
            </a:extLst>
          </p:cNvPr>
          <p:cNvSpPr/>
          <p:nvPr/>
        </p:nvSpPr>
        <p:spPr>
          <a:xfrm>
            <a:off x="6979162" y="2544813"/>
            <a:ext cx="2811989" cy="966757"/>
          </a:xfrm>
          <a:custGeom>
            <a:avLst/>
            <a:gdLst>
              <a:gd name="connsiteX0" fmla="*/ 0 w 2811989"/>
              <a:gd name="connsiteY0" fmla="*/ 925429 h 966757"/>
              <a:gd name="connsiteX1" fmla="*/ 2677099 w 2811989"/>
              <a:gd name="connsiteY1" fmla="*/ 13 h 966757"/>
              <a:gd name="connsiteX2" fmla="*/ 2412694 w 2811989"/>
              <a:gd name="connsiteY2" fmla="*/ 903396 h 966757"/>
              <a:gd name="connsiteX3" fmla="*/ 2401677 w 2811989"/>
              <a:gd name="connsiteY3" fmla="*/ 892379 h 966757"/>
              <a:gd name="connsiteX4" fmla="*/ 2401677 w 2811989"/>
              <a:gd name="connsiteY4" fmla="*/ 892379 h 966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989" h="966757">
                <a:moveTo>
                  <a:pt x="0" y="925429"/>
                </a:moveTo>
                <a:cubicBezTo>
                  <a:pt x="1137491" y="464557"/>
                  <a:pt x="2274983" y="3685"/>
                  <a:pt x="2677099" y="13"/>
                </a:cubicBezTo>
                <a:cubicBezTo>
                  <a:pt x="3079215" y="-3659"/>
                  <a:pt x="2458598" y="754668"/>
                  <a:pt x="2412694" y="903396"/>
                </a:cubicBezTo>
                <a:cubicBezTo>
                  <a:pt x="2366790" y="1052124"/>
                  <a:pt x="2401677" y="892379"/>
                  <a:pt x="2401677" y="892379"/>
                </a:cubicBezTo>
                <a:lnTo>
                  <a:pt x="2401677" y="89237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Freeform: Shape 19">
            <a:extLst>
              <a:ext uri="{FF2B5EF4-FFF2-40B4-BE49-F238E27FC236}">
                <a16:creationId xmlns:a16="http://schemas.microsoft.com/office/drawing/2014/main" xmlns="" id="{868BD11D-319A-4D2A-EFBF-6A2D266501B2}"/>
              </a:ext>
            </a:extLst>
          </p:cNvPr>
          <p:cNvSpPr/>
          <p:nvPr/>
        </p:nvSpPr>
        <p:spPr>
          <a:xfrm>
            <a:off x="2163444" y="2544813"/>
            <a:ext cx="2811989" cy="966757"/>
          </a:xfrm>
          <a:custGeom>
            <a:avLst/>
            <a:gdLst>
              <a:gd name="connsiteX0" fmla="*/ 0 w 2811989"/>
              <a:gd name="connsiteY0" fmla="*/ 925429 h 966757"/>
              <a:gd name="connsiteX1" fmla="*/ 2677099 w 2811989"/>
              <a:gd name="connsiteY1" fmla="*/ 13 h 966757"/>
              <a:gd name="connsiteX2" fmla="*/ 2412694 w 2811989"/>
              <a:gd name="connsiteY2" fmla="*/ 903396 h 966757"/>
              <a:gd name="connsiteX3" fmla="*/ 2401677 w 2811989"/>
              <a:gd name="connsiteY3" fmla="*/ 892379 h 966757"/>
              <a:gd name="connsiteX4" fmla="*/ 2401677 w 2811989"/>
              <a:gd name="connsiteY4" fmla="*/ 892379 h 966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989" h="966757">
                <a:moveTo>
                  <a:pt x="0" y="925429"/>
                </a:moveTo>
                <a:cubicBezTo>
                  <a:pt x="1137491" y="464557"/>
                  <a:pt x="2274983" y="3685"/>
                  <a:pt x="2677099" y="13"/>
                </a:cubicBezTo>
                <a:cubicBezTo>
                  <a:pt x="3079215" y="-3659"/>
                  <a:pt x="2458598" y="754668"/>
                  <a:pt x="2412694" y="903396"/>
                </a:cubicBezTo>
                <a:cubicBezTo>
                  <a:pt x="2366790" y="1052124"/>
                  <a:pt x="2401677" y="892379"/>
                  <a:pt x="2401677" y="892379"/>
                </a:cubicBezTo>
                <a:lnTo>
                  <a:pt x="2401677" y="89237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67814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84068" y="601649"/>
            <a:ext cx="7838513" cy="702365"/>
          </a:xfrm>
          <a:solidFill>
            <a:schemeClr val="accent3">
              <a:lumMod val="60000"/>
              <a:lumOff val="40000"/>
            </a:schemeClr>
          </a:solidFill>
        </p:spPr>
        <p:txBody>
          <a:bodyPr/>
          <a:lstStyle/>
          <a:p>
            <a:pPr algn="ctr"/>
            <a:r>
              <a:rPr lang="en-US" b="1" dirty="0">
                <a:solidFill>
                  <a:schemeClr val="tx2">
                    <a:lumMod val="50000"/>
                  </a:schemeClr>
                </a:solidFill>
                <a:cs typeface="Segoe UI Semibold" pitchFamily="34" charset="0"/>
              </a:rPr>
              <a:t>Data Transformation</a:t>
            </a:r>
          </a:p>
        </p:txBody>
      </p:sp>
      <p:sp>
        <p:nvSpPr>
          <p:cNvPr id="11" name="Content Placeholder 10"/>
          <p:cNvSpPr>
            <a:spLocks noGrp="1"/>
          </p:cNvSpPr>
          <p:nvPr>
            <p:ph sz="quarter" idx="4294967295"/>
          </p:nvPr>
        </p:nvSpPr>
        <p:spPr>
          <a:xfrm>
            <a:off x="8005763" y="2736850"/>
            <a:ext cx="4186237" cy="3305175"/>
          </a:xfrm>
        </p:spPr>
        <p:txBody>
          <a:bodyPr/>
          <a:lstStyle/>
          <a:p>
            <a:pPr marL="0" indent="0">
              <a:buNone/>
            </a:pPr>
            <a:r>
              <a:rPr lang="en-US" dirty="0"/>
              <a:t>.</a:t>
            </a:r>
          </a:p>
        </p:txBody>
      </p:sp>
      <p:sp>
        <p:nvSpPr>
          <p:cNvPr id="12" name="Rectangle 11"/>
          <p:cNvSpPr/>
          <p:nvPr/>
        </p:nvSpPr>
        <p:spPr>
          <a:xfrm>
            <a:off x="430308" y="2191871"/>
            <a:ext cx="6690659" cy="1384995"/>
          </a:xfrm>
          <a:prstGeom prst="rect">
            <a:avLst/>
          </a:prstGeom>
        </p:spPr>
        <p:txBody>
          <a:bodyPr wrap="square">
            <a:spAutoFit/>
          </a:bodyPr>
          <a:lstStyle/>
          <a:p>
            <a:pPr marL="285750" indent="-285750">
              <a:buFont typeface="Wingdings" panose="05000000000000000000" pitchFamily="2" charset="2"/>
              <a:buChar char="Ø"/>
            </a:pPr>
            <a:r>
              <a:rPr lang="en-US" sz="2800" dirty="0"/>
              <a:t>Salary Log Transformation.</a:t>
            </a:r>
          </a:p>
          <a:p>
            <a:pPr marL="285750" indent="-285750">
              <a:buFont typeface="Wingdings" panose="05000000000000000000" pitchFamily="2" charset="2"/>
              <a:buChar char="Ø"/>
            </a:pPr>
            <a:r>
              <a:rPr lang="en-US" sz="2800" dirty="0"/>
              <a:t>Normalization of Data .</a:t>
            </a:r>
          </a:p>
          <a:p>
            <a:pPr marL="285750" indent="-285750">
              <a:buFont typeface="Wingdings" panose="05000000000000000000" pitchFamily="2" charset="2"/>
              <a:buChar char="Ø"/>
            </a:pPr>
            <a:r>
              <a:rPr lang="en-US" sz="2800" dirty="0"/>
              <a:t>Creating a new column.</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637" y="3838337"/>
            <a:ext cx="6366062" cy="2466975"/>
          </a:xfrm>
          <a:prstGeom prst="rect">
            <a:avLst/>
          </a:prstGeom>
        </p:spPr>
      </p:pic>
    </p:spTree>
    <p:extLst>
      <p:ext uri="{BB962C8B-B14F-4D97-AF65-F5344CB8AC3E}">
        <p14:creationId xmlns:p14="http://schemas.microsoft.com/office/powerpoint/2010/main" val="1844846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hidden="1">
            <a:extLst>
              <a:ext uri="{FF2B5EF4-FFF2-40B4-BE49-F238E27FC236}">
                <a16:creationId xmlns:a16="http://schemas.microsoft.com/office/drawing/2014/main" xmlns="" id="{4026EF07-0B6B-BE45-0DC1-AA75DC42C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337" y="0"/>
            <a:ext cx="11382031" cy="1872867"/>
          </a:xfrm>
          <a:prstGeom prst="rect">
            <a:avLst/>
          </a:prstGeom>
        </p:spPr>
      </p:pic>
      <p:pic>
        <p:nvPicPr>
          <p:cNvPr id="5" name="Picture 4">
            <a:extLst>
              <a:ext uri="{FF2B5EF4-FFF2-40B4-BE49-F238E27FC236}">
                <a16:creationId xmlns:a16="http://schemas.microsoft.com/office/drawing/2014/main" xmlns="" id="{46D3B508-E869-63DD-B194-A9AE5DE9805E}"/>
              </a:ext>
            </a:extLst>
          </p:cNvPr>
          <p:cNvPicPr>
            <a:picLocks noChangeAspect="1"/>
          </p:cNvPicPr>
          <p:nvPr/>
        </p:nvPicPr>
        <p:blipFill>
          <a:blip r:embed="rId3"/>
          <a:stretch>
            <a:fillRect/>
          </a:stretch>
        </p:blipFill>
        <p:spPr>
          <a:xfrm>
            <a:off x="3085001" y="2844172"/>
            <a:ext cx="2912421" cy="2970914"/>
          </a:xfrm>
          <a:prstGeom prst="rect">
            <a:avLst/>
          </a:prstGeom>
        </p:spPr>
      </p:pic>
      <p:pic>
        <p:nvPicPr>
          <p:cNvPr id="6" name="Picture 5">
            <a:extLst>
              <a:ext uri="{FF2B5EF4-FFF2-40B4-BE49-F238E27FC236}">
                <a16:creationId xmlns:a16="http://schemas.microsoft.com/office/drawing/2014/main" xmlns="" id="{0A6CFF59-B205-F9AA-2E9E-F6DC6C697CCB}"/>
              </a:ext>
            </a:extLst>
          </p:cNvPr>
          <p:cNvPicPr>
            <a:picLocks noChangeAspect="1"/>
          </p:cNvPicPr>
          <p:nvPr/>
        </p:nvPicPr>
        <p:blipFill rotWithShape="1">
          <a:blip r:embed="rId4"/>
          <a:srcRect l="-694" t="-835" r="67247" b="835"/>
          <a:stretch/>
        </p:blipFill>
        <p:spPr>
          <a:xfrm>
            <a:off x="694479" y="2610998"/>
            <a:ext cx="2126069" cy="3665754"/>
          </a:xfrm>
          <a:prstGeom prst="rect">
            <a:avLst/>
          </a:prstGeom>
        </p:spPr>
      </p:pic>
      <p:sp>
        <p:nvSpPr>
          <p:cNvPr id="7" name="Arrow: Right 6">
            <a:extLst>
              <a:ext uri="{FF2B5EF4-FFF2-40B4-BE49-F238E27FC236}">
                <a16:creationId xmlns:a16="http://schemas.microsoft.com/office/drawing/2014/main" xmlns="" id="{46CA4696-E4C9-7628-8326-E72E533FA5CC}"/>
              </a:ext>
            </a:extLst>
          </p:cNvPr>
          <p:cNvSpPr/>
          <p:nvPr/>
        </p:nvSpPr>
        <p:spPr>
          <a:xfrm>
            <a:off x="6116691" y="4059716"/>
            <a:ext cx="583894" cy="53982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xmlns="" id="{BF3508CE-3E20-FF73-25AC-E217F35B1690}"/>
              </a:ext>
            </a:extLst>
          </p:cNvPr>
          <p:cNvPicPr>
            <a:picLocks noChangeAspect="1"/>
          </p:cNvPicPr>
          <p:nvPr/>
        </p:nvPicPr>
        <p:blipFill>
          <a:blip r:embed="rId5"/>
          <a:stretch>
            <a:fillRect/>
          </a:stretch>
        </p:blipFill>
        <p:spPr>
          <a:xfrm>
            <a:off x="6765433" y="2844172"/>
            <a:ext cx="2792035" cy="2970914"/>
          </a:xfrm>
          <a:prstGeom prst="rect">
            <a:avLst/>
          </a:prstGeom>
        </p:spPr>
      </p:pic>
      <p:sp>
        <p:nvSpPr>
          <p:cNvPr id="12" name="Rectangle: Rounded Corners 11">
            <a:extLst>
              <a:ext uri="{FF2B5EF4-FFF2-40B4-BE49-F238E27FC236}">
                <a16:creationId xmlns:a16="http://schemas.microsoft.com/office/drawing/2014/main" xmlns="" id="{3EB98070-1429-01BB-2AD9-375AF4C82C1E}"/>
              </a:ext>
            </a:extLst>
          </p:cNvPr>
          <p:cNvSpPr/>
          <p:nvPr/>
        </p:nvSpPr>
        <p:spPr>
          <a:xfrm>
            <a:off x="3753016" y="1595054"/>
            <a:ext cx="5438692" cy="505619"/>
          </a:xfrm>
          <a:prstGeom prst="roundRect">
            <a:avLst>
              <a:gd name="adj" fmla="val 0"/>
            </a:avLst>
          </a:prstGeom>
          <a:solidFill>
            <a:schemeClr val="accent1">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Outlier Detection &amp; Treatment</a:t>
            </a:r>
          </a:p>
        </p:txBody>
      </p:sp>
      <p:sp>
        <p:nvSpPr>
          <p:cNvPr id="13" name="Rectangle 12">
            <a:extLst>
              <a:ext uri="{FF2B5EF4-FFF2-40B4-BE49-F238E27FC236}">
                <a16:creationId xmlns:a16="http://schemas.microsoft.com/office/drawing/2014/main" xmlns="" id="{285150DC-32D8-A0F9-14BB-76224EF2A338}"/>
              </a:ext>
            </a:extLst>
          </p:cNvPr>
          <p:cNvSpPr/>
          <p:nvPr/>
        </p:nvSpPr>
        <p:spPr>
          <a:xfrm>
            <a:off x="694479" y="1589579"/>
            <a:ext cx="1959452" cy="505619"/>
          </a:xfrm>
          <a:prstGeom prst="rect">
            <a:avLst/>
          </a:prstGeom>
          <a:solidFill>
            <a:schemeClr val="accent1">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Missing Values</a:t>
            </a:r>
          </a:p>
        </p:txBody>
      </p:sp>
      <p:sp>
        <p:nvSpPr>
          <p:cNvPr id="2" name="Title 1"/>
          <p:cNvSpPr>
            <a:spLocks noGrp="1"/>
          </p:cNvSpPr>
          <p:nvPr>
            <p:ph type="title"/>
          </p:nvPr>
        </p:nvSpPr>
        <p:spPr>
          <a:xfrm>
            <a:off x="1152939" y="609600"/>
            <a:ext cx="7776376" cy="758024"/>
          </a:xfrm>
          <a:solidFill>
            <a:schemeClr val="accent3">
              <a:lumMod val="60000"/>
              <a:lumOff val="40000"/>
            </a:schemeClr>
          </a:solidFill>
        </p:spPr>
        <p:txBody>
          <a:bodyPr/>
          <a:lstStyle/>
          <a:p>
            <a:pPr algn="ctr"/>
            <a:r>
              <a:rPr lang="en-US" b="1" dirty="0">
                <a:solidFill>
                  <a:schemeClr val="tx2">
                    <a:lumMod val="50000"/>
                  </a:schemeClr>
                </a:solidFill>
                <a:latin typeface="Bahnschrift" pitchFamily="34" charset="0"/>
              </a:rPr>
              <a:t>Data Noise Reduction</a:t>
            </a:r>
          </a:p>
        </p:txBody>
      </p:sp>
      <p:sp>
        <p:nvSpPr>
          <p:cNvPr id="3" name="TextBox 2"/>
          <p:cNvSpPr txBox="1"/>
          <p:nvPr/>
        </p:nvSpPr>
        <p:spPr>
          <a:xfrm>
            <a:off x="3265027" y="5804834"/>
            <a:ext cx="2552368" cy="461665"/>
          </a:xfrm>
          <a:prstGeom prst="rect">
            <a:avLst/>
          </a:prstGeom>
          <a:noFill/>
        </p:spPr>
        <p:txBody>
          <a:bodyPr wrap="square" rtlCol="0">
            <a:spAutoFit/>
          </a:bodyPr>
          <a:lstStyle/>
          <a:p>
            <a:r>
              <a:rPr lang="en-US" sz="1200" dirty="0" smtClean="0"/>
              <a:t>1.IQR</a:t>
            </a:r>
          </a:p>
          <a:p>
            <a:r>
              <a:rPr lang="en-US" sz="1200" dirty="0" smtClean="0"/>
              <a:t>2.Modified z-score</a:t>
            </a:r>
            <a:endParaRPr lang="en-US" sz="1200" dirty="0"/>
          </a:p>
        </p:txBody>
      </p:sp>
      <p:sp>
        <p:nvSpPr>
          <p:cNvPr id="11" name="TextBox 10"/>
          <p:cNvSpPr txBox="1"/>
          <p:nvPr/>
        </p:nvSpPr>
        <p:spPr>
          <a:xfrm>
            <a:off x="6964215" y="5791614"/>
            <a:ext cx="2394470" cy="461665"/>
          </a:xfrm>
          <a:prstGeom prst="rect">
            <a:avLst/>
          </a:prstGeom>
          <a:noFill/>
        </p:spPr>
        <p:txBody>
          <a:bodyPr wrap="square" rtlCol="0">
            <a:spAutoFit/>
          </a:bodyPr>
          <a:lstStyle/>
          <a:p>
            <a:r>
              <a:rPr lang="en-US" sz="1200" dirty="0" smtClean="0"/>
              <a:t>1.Remove outlier</a:t>
            </a:r>
          </a:p>
          <a:p>
            <a:r>
              <a:rPr lang="en-US" sz="1200" dirty="0" smtClean="0"/>
              <a:t>2.Impute by Trimmed mean</a:t>
            </a:r>
            <a:endParaRPr lang="en-US" sz="1200" dirty="0"/>
          </a:p>
        </p:txBody>
      </p:sp>
      <p:sp>
        <p:nvSpPr>
          <p:cNvPr id="14" name="TextBox 13"/>
          <p:cNvSpPr txBox="1"/>
          <p:nvPr/>
        </p:nvSpPr>
        <p:spPr>
          <a:xfrm>
            <a:off x="3376345" y="2554240"/>
            <a:ext cx="2552368" cy="338554"/>
          </a:xfrm>
          <a:prstGeom prst="rect">
            <a:avLst/>
          </a:prstGeom>
          <a:noFill/>
        </p:spPr>
        <p:txBody>
          <a:bodyPr wrap="square" rtlCol="0">
            <a:spAutoFit/>
          </a:bodyPr>
          <a:lstStyle/>
          <a:p>
            <a:pPr algn="ctr"/>
            <a:r>
              <a:rPr lang="en-US" sz="1600" b="1" dirty="0" smtClean="0">
                <a:solidFill>
                  <a:schemeClr val="accent5"/>
                </a:solidFill>
              </a:rPr>
              <a:t>Detection</a:t>
            </a:r>
          </a:p>
        </p:txBody>
      </p:sp>
      <p:sp>
        <p:nvSpPr>
          <p:cNvPr id="15" name="TextBox 14"/>
          <p:cNvSpPr txBox="1"/>
          <p:nvPr/>
        </p:nvSpPr>
        <p:spPr>
          <a:xfrm>
            <a:off x="6885266" y="2554240"/>
            <a:ext cx="2552368" cy="338554"/>
          </a:xfrm>
          <a:prstGeom prst="rect">
            <a:avLst/>
          </a:prstGeom>
          <a:noFill/>
        </p:spPr>
        <p:txBody>
          <a:bodyPr wrap="square" rtlCol="0">
            <a:spAutoFit/>
          </a:bodyPr>
          <a:lstStyle/>
          <a:p>
            <a:pPr algn="ctr"/>
            <a:r>
              <a:rPr lang="en-US" sz="1600" b="1" dirty="0" smtClean="0">
                <a:solidFill>
                  <a:schemeClr val="accent5"/>
                </a:solidFill>
              </a:rPr>
              <a:t>Treatment</a:t>
            </a:r>
          </a:p>
        </p:txBody>
      </p:sp>
      <p:cxnSp>
        <p:nvCxnSpPr>
          <p:cNvPr id="21" name="Straight Connector 20"/>
          <p:cNvCxnSpPr>
            <a:stCxn id="12" idx="2"/>
          </p:cNvCxnSpPr>
          <p:nvPr/>
        </p:nvCxnSpPr>
        <p:spPr>
          <a:xfrm>
            <a:off x="6472362" y="2100673"/>
            <a:ext cx="0" cy="244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4652529" y="2345635"/>
            <a:ext cx="18198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472362" y="2345635"/>
            <a:ext cx="1689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0"/>
          </p:cNvCxnSpPr>
          <p:nvPr/>
        </p:nvCxnSpPr>
        <p:spPr>
          <a:xfrm>
            <a:off x="4652529" y="2345635"/>
            <a:ext cx="0" cy="208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8161450" y="2345635"/>
            <a:ext cx="0" cy="208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45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72464" y="577794"/>
            <a:ext cx="7488655" cy="758024"/>
          </a:xfrm>
          <a:solidFill>
            <a:schemeClr val="accent3">
              <a:lumMod val="60000"/>
              <a:lumOff val="40000"/>
            </a:schemeClr>
          </a:solidFill>
        </p:spPr>
        <p:txBody>
          <a:bodyPr/>
          <a:lstStyle/>
          <a:p>
            <a:pPr algn="ctr"/>
            <a:r>
              <a:rPr lang="en-US" i="1" dirty="0">
                <a:solidFill>
                  <a:schemeClr val="tx2">
                    <a:lumMod val="50000"/>
                  </a:schemeClr>
                </a:solidFill>
              </a:rPr>
              <a:t>Exploratory Data Analysis.</a:t>
            </a:r>
          </a:p>
        </p:txBody>
      </p:sp>
      <p:sp>
        <p:nvSpPr>
          <p:cNvPr id="5" name="Content Placeholder 4"/>
          <p:cNvSpPr>
            <a:spLocks noGrp="1"/>
          </p:cNvSpPr>
          <p:nvPr>
            <p:ph sz="half" idx="4294967295"/>
          </p:nvPr>
        </p:nvSpPr>
        <p:spPr>
          <a:xfrm>
            <a:off x="580445" y="2114632"/>
            <a:ext cx="5351228" cy="3363816"/>
          </a:xfrm>
        </p:spPr>
        <p:txBody>
          <a:bodyPr>
            <a:normAutofit/>
          </a:bodyPr>
          <a:lstStyle/>
          <a:p>
            <a:pPr>
              <a:buFont typeface="Wingdings" pitchFamily="2" charset="2"/>
              <a:buChar char="q"/>
            </a:pPr>
            <a:r>
              <a:rPr lang="en-US" dirty="0">
                <a:solidFill>
                  <a:schemeClr val="accent5"/>
                </a:solidFill>
                <a:latin typeface="Arial Narrow" pitchFamily="34" charset="0"/>
              </a:rPr>
              <a:t>Exploratory data analysis (EDA) is used by data scientists to analyze and investigate data sets and summarize their main characteristics, often employing data visualization methods.</a:t>
            </a:r>
          </a:p>
          <a:p>
            <a:pPr>
              <a:buFont typeface="Wingdings" pitchFamily="2" charset="2"/>
              <a:buChar char="q"/>
            </a:pPr>
            <a:r>
              <a:rPr lang="en-US" dirty="0">
                <a:solidFill>
                  <a:schemeClr val="accent5"/>
                </a:solidFill>
                <a:latin typeface="Arial Narrow" pitchFamily="34" charset="0"/>
              </a:rPr>
              <a:t>It can help identify obvious errors, as well as better understand patterns within the data, detect outliers or anomalous events, find interesting relations among the variables.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9777" y="1930400"/>
            <a:ext cx="3307976" cy="2819680"/>
          </a:xfrm>
          <a:prstGeom prst="rect">
            <a:avLst/>
          </a:prstGeom>
        </p:spPr>
      </p:pic>
    </p:spTree>
    <p:extLst>
      <p:ext uri="{BB962C8B-B14F-4D97-AF65-F5344CB8AC3E}">
        <p14:creationId xmlns:p14="http://schemas.microsoft.com/office/powerpoint/2010/main" val="246955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 0 C 0.069 0 0.125 0.056 0.125 0.125 C 0.125 0.194 0.069 0.25 0 0.25 C -0.069 0.25 -0.125 0.194 -0.125 0.125 C -0.125 0.056 -0.069 0 0 0 Z" pathEditMode="relative" ptsTypes="">
                                      <p:cBhvr>
                                        <p:cTn id="6" dur="225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76256" y="1918953"/>
            <a:ext cx="4578493" cy="4219454"/>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5123625" y="1918954"/>
            <a:ext cx="4541914" cy="4219453"/>
          </a:xfrm>
          <a:prstGeom prst="rect">
            <a:avLst/>
          </a:prstGeom>
        </p:spPr>
      </p:pic>
      <p:sp>
        <p:nvSpPr>
          <p:cNvPr id="2" name="TextBox 1"/>
          <p:cNvSpPr txBox="1"/>
          <p:nvPr/>
        </p:nvSpPr>
        <p:spPr>
          <a:xfrm>
            <a:off x="1956021" y="707665"/>
            <a:ext cx="5788549" cy="523220"/>
          </a:xfrm>
          <a:prstGeom prst="rect">
            <a:avLst/>
          </a:prstGeom>
          <a:solidFill>
            <a:schemeClr val="accent1">
              <a:lumMod val="40000"/>
              <a:lumOff val="60000"/>
            </a:schemeClr>
          </a:solidFill>
        </p:spPr>
        <p:txBody>
          <a:bodyPr wrap="square" rtlCol="0">
            <a:spAutoFit/>
          </a:bodyPr>
          <a:lstStyle/>
          <a:p>
            <a:pPr algn="ctr"/>
            <a:r>
              <a:rPr lang="en-US" sz="2800" b="1" dirty="0" smtClean="0">
                <a:solidFill>
                  <a:schemeClr val="tx2">
                    <a:lumMod val="50000"/>
                  </a:schemeClr>
                </a:solidFill>
              </a:rPr>
              <a:t>Distribution of Response Variable</a:t>
            </a:r>
            <a:endParaRPr lang="en-US" sz="2800" b="1" dirty="0">
              <a:solidFill>
                <a:schemeClr val="tx2">
                  <a:lumMod val="50000"/>
                </a:schemeClr>
              </a:solidFill>
            </a:endParaRPr>
          </a:p>
        </p:txBody>
      </p:sp>
    </p:spTree>
    <p:extLst>
      <p:ext uri="{BB962C8B-B14F-4D97-AF65-F5344CB8AC3E}">
        <p14:creationId xmlns:p14="http://schemas.microsoft.com/office/powerpoint/2010/main" val="62967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962</TotalTime>
  <Words>1274</Words>
  <Application>Microsoft Office PowerPoint</Application>
  <PresentationFormat>Custom</PresentationFormat>
  <Paragraphs>275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Facet</vt:lpstr>
      <vt:lpstr>Employees  Review by Manager</vt:lpstr>
      <vt:lpstr>Data Collection By HR</vt:lpstr>
      <vt:lpstr>“Satisfaction Catalyst : Data-Driven Analysis and Future Forecasting”</vt:lpstr>
      <vt:lpstr>PowerPoint Presentation</vt:lpstr>
      <vt:lpstr>Data Pre-processing</vt:lpstr>
      <vt:lpstr>Data Transformation</vt:lpstr>
      <vt:lpstr>Data Noise Reduction</vt:lpstr>
      <vt:lpstr>Exploratory Data Analysis.</vt:lpstr>
      <vt:lpstr>PowerPoint Presentation</vt:lpstr>
      <vt:lpstr>PowerPoint Presentation</vt:lpstr>
      <vt:lpstr>Group Visualization</vt:lpstr>
      <vt:lpstr>PowerPoint Presentation</vt:lpstr>
      <vt:lpstr>Data Visualization by Power-Bi</vt:lpstr>
      <vt:lpstr>Testing of Hypothesis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Shravani Prabhutendolkar</dc:creator>
  <cp:lastModifiedBy>Admin</cp:lastModifiedBy>
  <cp:revision>33</cp:revision>
  <dcterms:created xsi:type="dcterms:W3CDTF">2023-05-28T09:39:26Z</dcterms:created>
  <dcterms:modified xsi:type="dcterms:W3CDTF">2023-05-29T04:16:05Z</dcterms:modified>
</cp:coreProperties>
</file>