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59" r:id="rId4"/>
    <p:sldId id="260" r:id="rId5"/>
    <p:sldId id="261" r:id="rId6"/>
    <p:sldId id="262" r:id="rId7"/>
    <p:sldId id="263" r:id="rId8"/>
    <p:sldId id="264" r:id="rId9"/>
    <p:sldId id="266"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75328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285840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1494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1527830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463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401716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416100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247911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323302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11E4-1541-4A8A-86D1-F5D46BF7030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363130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3D11E4-1541-4A8A-86D1-F5D46BF7030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135876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3D11E4-1541-4A8A-86D1-F5D46BF70300}" type="datetimeFigureOut">
              <a:rPr lang="en-IN" smtClean="0"/>
              <a:t>02-04-2025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202261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3D11E4-1541-4A8A-86D1-F5D46BF70300}" type="datetimeFigureOut">
              <a:rPr lang="en-IN" smtClean="0"/>
              <a:t>02-04-2025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30206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D11E4-1541-4A8A-86D1-F5D46BF70300}" type="datetimeFigureOut">
              <a:rPr lang="en-IN" smtClean="0"/>
              <a:t>02-04-2025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7785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3D11E4-1541-4A8A-86D1-F5D46BF7030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290014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D11E4-1541-4A8A-86D1-F5D46BF7030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5F67B-7C06-4163-935D-6B8110341395}" type="slidenum">
              <a:rPr lang="en-IN" smtClean="0"/>
              <a:t>‹#›</a:t>
            </a:fld>
            <a:endParaRPr lang="en-IN"/>
          </a:p>
        </p:txBody>
      </p:sp>
    </p:spTree>
    <p:extLst>
      <p:ext uri="{BB962C8B-B14F-4D97-AF65-F5344CB8AC3E}">
        <p14:creationId xmlns:p14="http://schemas.microsoft.com/office/powerpoint/2010/main" val="13586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3D11E4-1541-4A8A-86D1-F5D46BF70300}" type="datetimeFigureOut">
              <a:rPr lang="en-IN" smtClean="0"/>
              <a:t>02-04-2025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A5F67B-7C06-4163-935D-6B8110341395}" type="slidenum">
              <a:rPr lang="en-IN" smtClean="0"/>
              <a:t>‹#›</a:t>
            </a:fld>
            <a:endParaRPr lang="en-IN"/>
          </a:p>
        </p:txBody>
      </p:sp>
    </p:spTree>
    <p:extLst>
      <p:ext uri="{BB962C8B-B14F-4D97-AF65-F5344CB8AC3E}">
        <p14:creationId xmlns:p14="http://schemas.microsoft.com/office/powerpoint/2010/main" val="305689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9F91-9DB8-D72F-3379-1C9F3FB09484}"/>
              </a:ext>
            </a:extLst>
          </p:cNvPr>
          <p:cNvSpPr>
            <a:spLocks noGrp="1"/>
          </p:cNvSpPr>
          <p:nvPr>
            <p:ph type="title"/>
          </p:nvPr>
        </p:nvSpPr>
        <p:spPr>
          <a:xfrm>
            <a:off x="677334" y="609600"/>
            <a:ext cx="8596668" cy="717755"/>
          </a:xfrm>
        </p:spPr>
        <p:txBody>
          <a:bodyPr>
            <a:noAutofit/>
          </a:bodyPr>
          <a:lstStyle/>
          <a:p>
            <a:pPr algn="ctr"/>
            <a:r>
              <a:rPr lang="en-US" sz="5400" dirty="0"/>
              <a:t>DA_P819 Insurance Project</a:t>
            </a:r>
          </a:p>
        </p:txBody>
      </p:sp>
      <p:pic>
        <p:nvPicPr>
          <p:cNvPr id="4" name="Google Shape;146;p1">
            <a:extLst>
              <a:ext uri="{FF2B5EF4-FFF2-40B4-BE49-F238E27FC236}">
                <a16:creationId xmlns:a16="http://schemas.microsoft.com/office/drawing/2014/main" id="{A28D45A0-BFF8-B9C2-E5A0-07319020558E}"/>
              </a:ext>
            </a:extLst>
          </p:cNvPr>
          <p:cNvPicPr preferRelativeResize="0">
            <a:picLocks noGrp="1"/>
          </p:cNvPicPr>
          <p:nvPr>
            <p:ph idx="1"/>
          </p:nvPr>
        </p:nvPicPr>
        <p:blipFill rotWithShape="1">
          <a:blip r:embed="rId2">
            <a:alphaModFix/>
          </a:blip>
          <a:srcRect/>
          <a:stretch/>
        </p:blipFill>
        <p:spPr>
          <a:xfrm>
            <a:off x="2277986" y="1971675"/>
            <a:ext cx="5238750" cy="1457325"/>
          </a:xfrm>
          <a:prstGeom prst="rect">
            <a:avLst/>
          </a:prstGeom>
          <a:noFill/>
          <a:ln>
            <a:noFill/>
          </a:ln>
        </p:spPr>
      </p:pic>
      <p:sp>
        <p:nvSpPr>
          <p:cNvPr id="5" name="Google Shape;144;p1">
            <a:extLst>
              <a:ext uri="{FF2B5EF4-FFF2-40B4-BE49-F238E27FC236}">
                <a16:creationId xmlns:a16="http://schemas.microsoft.com/office/drawing/2014/main" id="{07D24D0A-0176-9306-5331-253DB226F719}"/>
              </a:ext>
            </a:extLst>
          </p:cNvPr>
          <p:cNvSpPr txBox="1"/>
          <p:nvPr/>
        </p:nvSpPr>
        <p:spPr>
          <a:xfrm>
            <a:off x="896490" y="5771346"/>
            <a:ext cx="9396129" cy="95410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800" b="1" i="0" u="none" strike="noStrike" cap="none" dirty="0">
                <a:solidFill>
                  <a:srgbClr val="002060"/>
                </a:solidFill>
                <a:latin typeface="Trebuchet MS"/>
                <a:ea typeface="Trebuchet MS"/>
                <a:cs typeface="Trebuchet MS"/>
                <a:sym typeface="Trebuchet MS"/>
              </a:rPr>
              <a:t>A BI Capstone Project on Insurance Analytics</a:t>
            </a:r>
            <a:endParaRPr dirty="0"/>
          </a:p>
          <a:p>
            <a:pPr marL="0" marR="0" lvl="0" indent="0" algn="l" rtl="0">
              <a:spcBef>
                <a:spcPts val="0"/>
              </a:spcBef>
              <a:spcAft>
                <a:spcPts val="0"/>
              </a:spcAft>
              <a:buNone/>
            </a:pPr>
            <a:endParaRPr sz="2800" b="1" dirty="0">
              <a:solidFill>
                <a:srgbClr val="002060"/>
              </a:solidFill>
              <a:latin typeface="Trebuchet MS"/>
              <a:ea typeface="Trebuchet MS"/>
              <a:cs typeface="Trebuchet MS"/>
              <a:sym typeface="Trebuchet MS"/>
            </a:endParaRPr>
          </a:p>
        </p:txBody>
      </p:sp>
      <p:pic>
        <p:nvPicPr>
          <p:cNvPr id="6" name="Google Shape;145;p1">
            <a:extLst>
              <a:ext uri="{FF2B5EF4-FFF2-40B4-BE49-F238E27FC236}">
                <a16:creationId xmlns:a16="http://schemas.microsoft.com/office/drawing/2014/main" id="{8C50A3B8-52F2-028F-DA99-05693A9A3ABA}"/>
              </a:ext>
            </a:extLst>
          </p:cNvPr>
          <p:cNvPicPr preferRelativeResize="0"/>
          <p:nvPr/>
        </p:nvPicPr>
        <p:blipFill rotWithShape="1">
          <a:blip r:embed="rId3">
            <a:alphaModFix/>
          </a:blip>
          <a:srcRect/>
          <a:stretch/>
        </p:blipFill>
        <p:spPr>
          <a:xfrm>
            <a:off x="461235" y="3841554"/>
            <a:ext cx="2488444" cy="1457326"/>
          </a:xfrm>
          <a:prstGeom prst="rect">
            <a:avLst/>
          </a:prstGeom>
          <a:noFill/>
          <a:ln>
            <a:noFill/>
          </a:ln>
        </p:spPr>
      </p:pic>
      <p:pic>
        <p:nvPicPr>
          <p:cNvPr id="7" name="Google Shape;143;p1" descr="Image result for tableau">
            <a:extLst>
              <a:ext uri="{FF2B5EF4-FFF2-40B4-BE49-F238E27FC236}">
                <a16:creationId xmlns:a16="http://schemas.microsoft.com/office/drawing/2014/main" id="{56C7E379-EDD5-3DC8-A664-1FF4B04C8874}"/>
              </a:ext>
            </a:extLst>
          </p:cNvPr>
          <p:cNvPicPr preferRelativeResize="0"/>
          <p:nvPr/>
        </p:nvPicPr>
        <p:blipFill rotWithShape="1">
          <a:blip r:embed="rId4">
            <a:alphaModFix/>
          </a:blip>
          <a:srcRect/>
          <a:stretch/>
        </p:blipFill>
        <p:spPr>
          <a:xfrm>
            <a:off x="3393204" y="3669701"/>
            <a:ext cx="2809875" cy="1628776"/>
          </a:xfrm>
          <a:prstGeom prst="rect">
            <a:avLst/>
          </a:prstGeom>
          <a:noFill/>
          <a:ln>
            <a:noFill/>
          </a:ln>
        </p:spPr>
      </p:pic>
      <p:pic>
        <p:nvPicPr>
          <p:cNvPr id="8" name="Google Shape;147;p1">
            <a:extLst>
              <a:ext uri="{FF2B5EF4-FFF2-40B4-BE49-F238E27FC236}">
                <a16:creationId xmlns:a16="http://schemas.microsoft.com/office/drawing/2014/main" id="{8BB8AD8E-B24C-B797-9C8B-3F886D71A453}"/>
              </a:ext>
            </a:extLst>
          </p:cNvPr>
          <p:cNvPicPr preferRelativeResize="0"/>
          <p:nvPr/>
        </p:nvPicPr>
        <p:blipFill rotWithShape="1">
          <a:blip r:embed="rId5">
            <a:alphaModFix/>
          </a:blip>
          <a:srcRect/>
          <a:stretch/>
        </p:blipFill>
        <p:spPr>
          <a:xfrm>
            <a:off x="7418568" y="3669701"/>
            <a:ext cx="1754930" cy="1628777"/>
          </a:xfrm>
          <a:prstGeom prst="rect">
            <a:avLst/>
          </a:prstGeom>
          <a:noFill/>
          <a:ln>
            <a:noFill/>
          </a:ln>
        </p:spPr>
      </p:pic>
      <p:pic>
        <p:nvPicPr>
          <p:cNvPr id="1026" name="Picture 2">
            <a:extLst>
              <a:ext uri="{FF2B5EF4-FFF2-40B4-BE49-F238E27FC236}">
                <a16:creationId xmlns:a16="http://schemas.microsoft.com/office/drawing/2014/main" id="{2B90C264-339F-CE9D-2A1C-CF4408CFB4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140" y="1856976"/>
            <a:ext cx="1573501" cy="148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83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D7D3-287F-5033-5112-CA91AF933C06}"/>
              </a:ext>
            </a:extLst>
          </p:cNvPr>
          <p:cNvSpPr>
            <a:spLocks noGrp="1"/>
          </p:cNvSpPr>
          <p:nvPr>
            <p:ph type="title"/>
          </p:nvPr>
        </p:nvSpPr>
        <p:spPr>
          <a:xfrm>
            <a:off x="677334" y="98323"/>
            <a:ext cx="8596668" cy="1320800"/>
          </a:xfrm>
        </p:spPr>
        <p:txBody>
          <a:bodyPr/>
          <a:lstStyle/>
          <a:p>
            <a:r>
              <a:rPr lang="en-US" dirty="0"/>
              <a:t>SQL</a:t>
            </a:r>
          </a:p>
        </p:txBody>
      </p:sp>
      <p:pic>
        <p:nvPicPr>
          <p:cNvPr id="17" name="Content Placeholder 16">
            <a:extLst>
              <a:ext uri="{FF2B5EF4-FFF2-40B4-BE49-F238E27FC236}">
                <a16:creationId xmlns:a16="http://schemas.microsoft.com/office/drawing/2014/main" id="{00AC4FC7-37E2-44B2-3D52-F9A64859E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004529"/>
            <a:ext cx="5202356" cy="2889046"/>
          </a:xfrm>
          <a:prstGeom prst="rect">
            <a:avLst/>
          </a:prstGeom>
        </p:spPr>
      </p:pic>
      <p:pic>
        <p:nvPicPr>
          <p:cNvPr id="6" name="Picture 5">
            <a:extLst>
              <a:ext uri="{FF2B5EF4-FFF2-40B4-BE49-F238E27FC236}">
                <a16:creationId xmlns:a16="http://schemas.microsoft.com/office/drawing/2014/main" id="{E28461A3-C02A-3CBB-400E-BDD5DDBFD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312" y="1004528"/>
            <a:ext cx="5732204" cy="2889046"/>
          </a:xfrm>
          <a:prstGeom prst="rect">
            <a:avLst/>
          </a:prstGeom>
        </p:spPr>
      </p:pic>
      <p:pic>
        <p:nvPicPr>
          <p:cNvPr id="21" name="Picture 20">
            <a:extLst>
              <a:ext uri="{FF2B5EF4-FFF2-40B4-BE49-F238E27FC236}">
                <a16:creationId xmlns:a16="http://schemas.microsoft.com/office/drawing/2014/main" id="{D4932492-9CC5-0783-03E4-307D2AC03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446" y="4118998"/>
            <a:ext cx="6892412" cy="2527605"/>
          </a:xfrm>
          <a:prstGeom prst="rect">
            <a:avLst/>
          </a:prstGeom>
        </p:spPr>
      </p:pic>
    </p:spTree>
    <p:extLst>
      <p:ext uri="{BB962C8B-B14F-4D97-AF65-F5344CB8AC3E}">
        <p14:creationId xmlns:p14="http://schemas.microsoft.com/office/powerpoint/2010/main" val="234378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DCBC-31D1-2709-D94E-BC5854F37B71}"/>
              </a:ext>
            </a:extLst>
          </p:cNvPr>
          <p:cNvSpPr>
            <a:spLocks noGrp="1"/>
          </p:cNvSpPr>
          <p:nvPr>
            <p:ph type="title"/>
          </p:nvPr>
        </p:nvSpPr>
        <p:spPr>
          <a:xfrm>
            <a:off x="274211" y="176981"/>
            <a:ext cx="8596668" cy="1320800"/>
          </a:xfrm>
        </p:spPr>
        <p:txBody>
          <a:bodyPr/>
          <a:lstStyle/>
          <a:p>
            <a:r>
              <a:rPr lang="en-US" dirty="0"/>
              <a:t>SQL</a:t>
            </a:r>
          </a:p>
        </p:txBody>
      </p:sp>
      <p:pic>
        <p:nvPicPr>
          <p:cNvPr id="7" name="Content Placeholder 6">
            <a:extLst>
              <a:ext uri="{FF2B5EF4-FFF2-40B4-BE49-F238E27FC236}">
                <a16:creationId xmlns:a16="http://schemas.microsoft.com/office/drawing/2014/main" id="{38011166-8B8E-BC7D-9906-4B4877A09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23" y="1094479"/>
            <a:ext cx="8760541" cy="2552700"/>
          </a:xfrm>
        </p:spPr>
      </p:pic>
      <p:pic>
        <p:nvPicPr>
          <p:cNvPr id="9" name="Picture 8">
            <a:extLst>
              <a:ext uri="{FF2B5EF4-FFF2-40B4-BE49-F238E27FC236}">
                <a16:creationId xmlns:a16="http://schemas.microsoft.com/office/drawing/2014/main" id="{8A341857-EA88-1B82-989E-C6EBE3403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324" y="3775587"/>
            <a:ext cx="8760540" cy="2802194"/>
          </a:xfrm>
          <a:prstGeom prst="rect">
            <a:avLst/>
          </a:prstGeom>
        </p:spPr>
      </p:pic>
    </p:spTree>
    <p:extLst>
      <p:ext uri="{BB962C8B-B14F-4D97-AF65-F5344CB8AC3E}">
        <p14:creationId xmlns:p14="http://schemas.microsoft.com/office/powerpoint/2010/main" val="306539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E387-222B-8225-0E06-2F14F0B94AFE}"/>
              </a:ext>
            </a:extLst>
          </p:cNvPr>
          <p:cNvSpPr>
            <a:spLocks noGrp="1"/>
          </p:cNvSpPr>
          <p:nvPr>
            <p:ph type="title"/>
          </p:nvPr>
        </p:nvSpPr>
        <p:spPr>
          <a:xfrm>
            <a:off x="175889" y="108155"/>
            <a:ext cx="4740240" cy="678426"/>
          </a:xfrm>
        </p:spPr>
        <p:txBody>
          <a:bodyPr/>
          <a:lstStyle/>
          <a:p>
            <a:r>
              <a:rPr lang="en-US" dirty="0"/>
              <a:t>SQL</a:t>
            </a:r>
          </a:p>
        </p:txBody>
      </p:sp>
      <p:pic>
        <p:nvPicPr>
          <p:cNvPr id="5" name="Content Placeholder 4">
            <a:extLst>
              <a:ext uri="{FF2B5EF4-FFF2-40B4-BE49-F238E27FC236}">
                <a16:creationId xmlns:a16="http://schemas.microsoft.com/office/drawing/2014/main" id="{A1AFBEA0-61F1-DB1A-DE98-DD137C5A8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342" y="902014"/>
            <a:ext cx="8948814" cy="2347694"/>
          </a:xfrm>
        </p:spPr>
      </p:pic>
      <p:pic>
        <p:nvPicPr>
          <p:cNvPr id="7" name="Picture 6">
            <a:extLst>
              <a:ext uri="{FF2B5EF4-FFF2-40B4-BE49-F238E27FC236}">
                <a16:creationId xmlns:a16="http://schemas.microsoft.com/office/drawing/2014/main" id="{87D8CB6E-15B3-3104-4F4E-7E0B91AAB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41" y="3708298"/>
            <a:ext cx="8948815" cy="2686050"/>
          </a:xfrm>
          <a:prstGeom prst="rect">
            <a:avLst/>
          </a:prstGeom>
        </p:spPr>
      </p:pic>
    </p:spTree>
    <p:extLst>
      <p:ext uri="{BB962C8B-B14F-4D97-AF65-F5344CB8AC3E}">
        <p14:creationId xmlns:p14="http://schemas.microsoft.com/office/powerpoint/2010/main" val="330497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95251-E528-D8C7-B8FB-6D3E367944C4}"/>
              </a:ext>
            </a:extLst>
          </p:cNvPr>
          <p:cNvSpPr>
            <a:spLocks noGrp="1"/>
          </p:cNvSpPr>
          <p:nvPr>
            <p:ph idx="1"/>
          </p:nvPr>
        </p:nvSpPr>
        <p:spPr>
          <a:xfrm>
            <a:off x="1050960" y="2544046"/>
            <a:ext cx="8596668" cy="3880773"/>
          </a:xfrm>
        </p:spPr>
        <p:txBody>
          <a:bodyPr>
            <a:normAutofit/>
          </a:bodyPr>
          <a:lstStyle/>
          <a:p>
            <a:pPr marL="0" indent="0" algn="ctr">
              <a:buNone/>
            </a:pPr>
            <a:r>
              <a:rPr lang="en-US" sz="9600" dirty="0">
                <a:solidFill>
                  <a:srgbClr val="92D050"/>
                </a:solidFill>
              </a:rPr>
              <a:t>THANK YOU</a:t>
            </a:r>
          </a:p>
        </p:txBody>
      </p:sp>
    </p:spTree>
    <p:extLst>
      <p:ext uri="{BB962C8B-B14F-4D97-AF65-F5344CB8AC3E}">
        <p14:creationId xmlns:p14="http://schemas.microsoft.com/office/powerpoint/2010/main" val="335143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CF3A-3CD8-2350-E0B8-BDE18C763D30}"/>
              </a:ext>
            </a:extLst>
          </p:cNvPr>
          <p:cNvSpPr>
            <a:spLocks noGrp="1"/>
          </p:cNvSpPr>
          <p:nvPr>
            <p:ph type="title"/>
          </p:nvPr>
        </p:nvSpPr>
        <p:spPr/>
        <p:txBody>
          <a:bodyPr/>
          <a:lstStyle/>
          <a:p>
            <a:r>
              <a:rPr lang="en-US" dirty="0"/>
              <a:t>Group 3 Members </a:t>
            </a:r>
            <a:endParaRPr lang="en-IN" dirty="0"/>
          </a:p>
        </p:txBody>
      </p:sp>
      <p:sp>
        <p:nvSpPr>
          <p:cNvPr id="3" name="Content Placeholder 2">
            <a:extLst>
              <a:ext uri="{FF2B5EF4-FFF2-40B4-BE49-F238E27FC236}">
                <a16:creationId xmlns:a16="http://schemas.microsoft.com/office/drawing/2014/main" id="{7716EDE0-CD42-F737-9B2B-D16BBE193B98}"/>
              </a:ext>
            </a:extLst>
          </p:cNvPr>
          <p:cNvSpPr>
            <a:spLocks noGrp="1"/>
          </p:cNvSpPr>
          <p:nvPr>
            <p:ph idx="1"/>
          </p:nvPr>
        </p:nvSpPr>
        <p:spPr/>
        <p:txBody>
          <a:bodyPr/>
          <a:lstStyle/>
          <a:p>
            <a:r>
              <a:rPr lang="en-US" sz="1800" b="0" i="0" dirty="0">
                <a:solidFill>
                  <a:srgbClr val="222222"/>
                </a:solidFill>
                <a:effectLst/>
                <a:latin typeface="Calibri" panose="020F0502020204030204" pitchFamily="34" charset="0"/>
              </a:rPr>
              <a:t>Harish S </a:t>
            </a:r>
            <a:r>
              <a:rPr lang="en-US" sz="1800" b="0" i="0" dirty="0" err="1">
                <a:solidFill>
                  <a:srgbClr val="222222"/>
                </a:solidFill>
                <a:effectLst/>
                <a:latin typeface="Calibri" panose="020F0502020204030204" pitchFamily="34" charset="0"/>
              </a:rPr>
              <a:t>Timmapurkar</a:t>
            </a:r>
            <a:r>
              <a:rPr lang="en-US" sz="1800" b="0" i="0" dirty="0">
                <a:solidFill>
                  <a:srgbClr val="222222"/>
                </a:solidFill>
                <a:effectLst/>
                <a:latin typeface="Calibri" panose="020F0502020204030204" pitchFamily="34" charset="0"/>
              </a:rPr>
              <a:t> </a:t>
            </a:r>
            <a:endParaRPr lang="en-US" sz="1800" b="0" i="0" dirty="0">
              <a:solidFill>
                <a:srgbClr val="000000"/>
              </a:solidFill>
              <a:effectLst/>
              <a:latin typeface="Aptos" panose="020B0004020202020204" pitchFamily="34" charset="0"/>
            </a:endParaRPr>
          </a:p>
          <a:p>
            <a:r>
              <a:rPr lang="en-US" sz="1800" b="0" i="0" dirty="0">
                <a:solidFill>
                  <a:srgbClr val="222222"/>
                </a:solidFill>
                <a:effectLst/>
                <a:latin typeface="Calibri" panose="020F0502020204030204" pitchFamily="34" charset="0"/>
              </a:rPr>
              <a:t>Gokul Rajan Pillai </a:t>
            </a:r>
          </a:p>
          <a:p>
            <a:r>
              <a:rPr lang="en-US" sz="1800" b="0" i="0" dirty="0">
                <a:solidFill>
                  <a:srgbClr val="222222"/>
                </a:solidFill>
                <a:effectLst/>
                <a:latin typeface="Calibri" panose="020F0502020204030204" pitchFamily="34" charset="0"/>
              </a:rPr>
              <a:t>Gautam Hansan </a:t>
            </a:r>
          </a:p>
          <a:p>
            <a:r>
              <a:rPr lang="en-US" sz="1800" b="0" i="0" dirty="0">
                <a:solidFill>
                  <a:srgbClr val="222222"/>
                </a:solidFill>
                <a:effectLst/>
                <a:latin typeface="Calibri" panose="020F0502020204030204" pitchFamily="34" charset="0"/>
              </a:rPr>
              <a:t>Saurabh Wakode</a:t>
            </a:r>
            <a:endParaRPr lang="en-US" dirty="0">
              <a:solidFill>
                <a:srgbClr val="000000"/>
              </a:solidFill>
              <a:latin typeface="Segoe UI" panose="020B0502040204020203" pitchFamily="34" charset="0"/>
            </a:endParaRPr>
          </a:p>
          <a:p>
            <a:r>
              <a:rPr lang="en-US" sz="1800" b="0" i="0" dirty="0">
                <a:solidFill>
                  <a:srgbClr val="222222"/>
                </a:solidFill>
                <a:effectLst/>
                <a:latin typeface="Calibri" panose="020F0502020204030204" pitchFamily="34" charset="0"/>
              </a:rPr>
              <a:t>Pranav . S </a:t>
            </a:r>
            <a:endParaRPr lang="en-US" dirty="0">
              <a:solidFill>
                <a:srgbClr val="000000"/>
              </a:solidFill>
              <a:latin typeface="Segoe UI" panose="020B0502040204020203" pitchFamily="34" charset="0"/>
            </a:endParaRPr>
          </a:p>
          <a:p>
            <a:r>
              <a:rPr lang="en-US" sz="1800" b="0" i="0" dirty="0">
                <a:solidFill>
                  <a:srgbClr val="222222"/>
                </a:solidFill>
                <a:effectLst/>
                <a:latin typeface="Calibri" panose="020F0502020204030204" pitchFamily="34" charset="0"/>
              </a:rPr>
              <a:t>Muhammed Faiz Ahmed </a:t>
            </a:r>
            <a:endParaRPr lang="en-US" b="1" dirty="0">
              <a:solidFill>
                <a:srgbClr val="000000"/>
              </a:solidFill>
              <a:latin typeface="Aptos" panose="020B0004020202020204" pitchFamily="34" charset="0"/>
            </a:endParaRPr>
          </a:p>
          <a:p>
            <a:endParaRPr lang="en-IN" dirty="0"/>
          </a:p>
        </p:txBody>
      </p:sp>
    </p:spTree>
    <p:extLst>
      <p:ext uri="{BB962C8B-B14F-4D97-AF65-F5344CB8AC3E}">
        <p14:creationId xmlns:p14="http://schemas.microsoft.com/office/powerpoint/2010/main" val="11844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117A-2FE6-E259-57FE-16B2E60A01E6}"/>
              </a:ext>
            </a:extLst>
          </p:cNvPr>
          <p:cNvSpPr>
            <a:spLocks noGrp="1"/>
          </p:cNvSpPr>
          <p:nvPr>
            <p:ph type="title"/>
          </p:nvPr>
        </p:nvSpPr>
        <p:spPr/>
        <p:txBody>
          <a:bodyPr/>
          <a:lstStyle/>
          <a:p>
            <a:r>
              <a:rPr lang="en-US" dirty="0"/>
              <a:t>Project Overview</a:t>
            </a:r>
            <a:br>
              <a:rPr lang="en-US" b="0" i="0" dirty="0">
                <a:solidFill>
                  <a:srgbClr val="0F476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E856490-8D9E-17E4-4585-D3B0DDD95E16}"/>
              </a:ext>
            </a:extLst>
          </p:cNvPr>
          <p:cNvSpPr>
            <a:spLocks noGrp="1"/>
          </p:cNvSpPr>
          <p:nvPr>
            <p:ph idx="1"/>
          </p:nvPr>
        </p:nvSpPr>
        <p:spPr/>
        <p:txBody>
          <a:bodyPr>
            <a:normAutofit fontScale="70000" lnSpcReduction="20000"/>
          </a:bodyPr>
          <a:lstStyle/>
          <a:p>
            <a:pPr>
              <a:buNone/>
            </a:pPr>
            <a:r>
              <a:rPr lang="en-US" sz="2100" b="1" dirty="0"/>
              <a:t>Project Overview:</a:t>
            </a:r>
            <a:r>
              <a:rPr lang="en-US" sz="2100" dirty="0"/>
              <a:t> The Insurance Project aimed to create interactive and insightful dashboards using Advanced Excel, Tableau, Power BI, and SQL. The goal was to analyze various aspects of insurance data, including brokerage, fees, budgets, invoices, meetings, opportunities, and policy data. By integrating and visualizing this data, the project provided stakeholders with valuable insights for decision-making.</a:t>
            </a:r>
          </a:p>
          <a:p>
            <a:pPr>
              <a:buNone/>
            </a:pPr>
            <a:endParaRPr lang="en-US" sz="2300" dirty="0"/>
          </a:p>
          <a:p>
            <a:pPr>
              <a:buNone/>
            </a:pPr>
            <a:r>
              <a:rPr lang="en-US" sz="2300" b="1" dirty="0"/>
              <a:t>Key Objectives:</a:t>
            </a:r>
            <a:endParaRPr lang="en-US" sz="2300" dirty="0"/>
          </a:p>
          <a:p>
            <a:pPr>
              <a:buFont typeface="Arial" panose="020B0604020202020204" pitchFamily="34" charset="0"/>
              <a:buChar char="•"/>
            </a:pPr>
            <a:r>
              <a:rPr lang="en-US" sz="2300" dirty="0"/>
              <a:t>Develop interactive dashboards for financial analysis</a:t>
            </a:r>
          </a:p>
          <a:p>
            <a:pPr>
              <a:buFont typeface="Arial" panose="020B0604020202020204" pitchFamily="34" charset="0"/>
              <a:buChar char="•"/>
            </a:pPr>
            <a:r>
              <a:rPr lang="en-US" sz="2300" dirty="0"/>
              <a:t>Ensure data accuracy and consistency across different sources</a:t>
            </a:r>
          </a:p>
          <a:p>
            <a:pPr>
              <a:buFont typeface="Arial" panose="020B0604020202020204" pitchFamily="34" charset="0"/>
              <a:buChar char="•"/>
            </a:pPr>
            <a:r>
              <a:rPr lang="en-US" sz="2300" dirty="0"/>
              <a:t>Provide insights on revenue, brokerage trends, and profitability</a:t>
            </a:r>
          </a:p>
          <a:p>
            <a:pPr>
              <a:buFont typeface="Arial" panose="020B0604020202020204" pitchFamily="34" charset="0"/>
              <a:buChar char="•"/>
            </a:pPr>
            <a:r>
              <a:rPr lang="en-US" sz="2300" dirty="0"/>
              <a:t>Enable efficient drill-through navigation for in-depth analysis</a:t>
            </a:r>
          </a:p>
          <a:p>
            <a:pPr>
              <a:buFont typeface="Arial" panose="020B0604020202020204" pitchFamily="34" charset="0"/>
              <a:buChar char="•"/>
            </a:pPr>
            <a:r>
              <a:rPr lang="en-US" sz="2300" dirty="0"/>
              <a:t>Optimize dashboard performance across multiple platforms</a:t>
            </a:r>
          </a:p>
          <a:p>
            <a:pPr marL="0" indent="0" algn="l" rtl="0" fontAlgn="base">
              <a:lnSpc>
                <a:spcPts val="1918"/>
              </a:lnSpc>
              <a:spcBef>
                <a:spcPts val="1405"/>
              </a:spcBef>
              <a:spcAft>
                <a:spcPts val="1405"/>
              </a:spcAft>
              <a:buNone/>
            </a:pPr>
            <a:r>
              <a:rPr lang="en-US" sz="1800" b="0" i="0" dirty="0">
                <a:solidFill>
                  <a:srgbClr val="0F4761"/>
                </a:solidFill>
                <a:effectLst/>
                <a:latin typeface="Aptos" panose="020B0004020202020204" pitchFamily="34" charset="0"/>
              </a:rPr>
              <a:t> </a:t>
            </a:r>
            <a:endParaRPr lang="en-US" b="0" i="0" dirty="0">
              <a:solidFill>
                <a:srgbClr val="0F4761"/>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65532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E3A-3B10-0D22-1D46-5CEF32E892B7}"/>
              </a:ext>
            </a:extLst>
          </p:cNvPr>
          <p:cNvSpPr>
            <a:spLocks noGrp="1"/>
          </p:cNvSpPr>
          <p:nvPr>
            <p:ph type="title"/>
          </p:nvPr>
        </p:nvSpPr>
        <p:spPr/>
        <p:txBody>
          <a:bodyPr/>
          <a:lstStyle/>
          <a:p>
            <a:r>
              <a:rPr lang="en-US" b="1" dirty="0"/>
              <a:t>Challenges Faced</a:t>
            </a:r>
            <a:br>
              <a:rPr lang="en-US" b="1" dirty="0"/>
            </a:br>
            <a:endParaRPr lang="en-IN" dirty="0"/>
          </a:p>
        </p:txBody>
      </p:sp>
      <p:sp>
        <p:nvSpPr>
          <p:cNvPr id="3" name="Content Placeholder 2">
            <a:extLst>
              <a:ext uri="{FF2B5EF4-FFF2-40B4-BE49-F238E27FC236}">
                <a16:creationId xmlns:a16="http://schemas.microsoft.com/office/drawing/2014/main" id="{511EA828-2E9F-EF90-FBA1-12181832D5C0}"/>
              </a:ext>
            </a:extLst>
          </p:cNvPr>
          <p:cNvSpPr>
            <a:spLocks noGrp="1"/>
          </p:cNvSpPr>
          <p:nvPr>
            <p:ph idx="1"/>
          </p:nvPr>
        </p:nvSpPr>
        <p:spPr>
          <a:xfrm>
            <a:off x="530942" y="1553497"/>
            <a:ext cx="8743060" cy="4487865"/>
          </a:xfrm>
        </p:spPr>
        <p:txBody>
          <a:bodyPr>
            <a:normAutofit/>
          </a:bodyPr>
          <a:lstStyle/>
          <a:p>
            <a:pPr>
              <a:buFont typeface="+mj-lt"/>
              <a:buAutoNum type="arabicPeriod"/>
            </a:pPr>
            <a:r>
              <a:rPr lang="en-US" dirty="0"/>
              <a:t>Slow dashboard performance due to large datasets.</a:t>
            </a:r>
          </a:p>
          <a:p>
            <a:pPr>
              <a:buFont typeface="+mj-lt"/>
              <a:buAutoNum type="arabicPeriod"/>
            </a:pPr>
            <a:r>
              <a:rPr lang="en-US" dirty="0"/>
              <a:t>Handling multiple sheets in Advanced Excel and Tableau can become sluggish.</a:t>
            </a:r>
          </a:p>
          <a:p>
            <a:pPr>
              <a:buFont typeface="+mj-lt"/>
              <a:buAutoNum type="arabicPeriod"/>
            </a:pPr>
            <a:r>
              <a:rPr lang="en-US" dirty="0"/>
              <a:t>Errors in calculated fields affecting reports.</a:t>
            </a:r>
          </a:p>
          <a:p>
            <a:pPr>
              <a:buFont typeface="+mj-lt"/>
              <a:buAutoNum type="arabicPeriod"/>
            </a:pPr>
            <a:r>
              <a:rPr lang="en-US" dirty="0"/>
              <a:t>Understanding which key metrics matter the most for insurance reporting.</a:t>
            </a:r>
          </a:p>
          <a:p>
            <a:pPr>
              <a:buFont typeface="+mj-lt"/>
              <a:buAutoNum type="arabicPeriod"/>
            </a:pPr>
            <a:r>
              <a:rPr lang="en-US" dirty="0"/>
              <a:t>Ensuring consistency across Advanced Excel, Tableau, Power BI, and SQL.</a:t>
            </a:r>
          </a:p>
          <a:p>
            <a:pPr>
              <a:buFont typeface="+mj-lt"/>
              <a:buAutoNum type="arabicPeriod"/>
            </a:pPr>
            <a:r>
              <a:rPr lang="en-US" dirty="0"/>
              <a:t>Inconsistent data formats across different files </a:t>
            </a:r>
          </a:p>
          <a:p>
            <a:pPr>
              <a:buFont typeface="+mj-lt"/>
              <a:buAutoNum type="arabicPeriod"/>
            </a:pPr>
            <a:r>
              <a:rPr lang="en-US" dirty="0"/>
              <a:t>Difficulty in merging multiple datasets</a:t>
            </a:r>
          </a:p>
          <a:p>
            <a:pPr>
              <a:buFont typeface="+mj-lt"/>
              <a:buAutoNum type="arabicPeriod"/>
            </a:pPr>
            <a:r>
              <a:rPr lang="en-US" dirty="0"/>
              <a:t>Selecting appropriate visualizations for clear data representation</a:t>
            </a:r>
          </a:p>
          <a:p>
            <a:pPr>
              <a:buFont typeface="+mj-lt"/>
              <a:buAutoNum type="arabicPeriod"/>
            </a:pPr>
            <a:r>
              <a:rPr lang="en-US" dirty="0"/>
              <a:t>Interpreting complex financial data</a:t>
            </a:r>
          </a:p>
          <a:p>
            <a:pPr>
              <a:buFont typeface="+mj-lt"/>
              <a:buAutoNum type="arabicPeriod"/>
            </a:pPr>
            <a:r>
              <a:rPr lang="en-US" dirty="0"/>
              <a:t>Lack of proper documentation making it hard to understand business logic</a:t>
            </a:r>
          </a:p>
        </p:txBody>
      </p:sp>
    </p:spTree>
    <p:extLst>
      <p:ext uri="{BB962C8B-B14F-4D97-AF65-F5344CB8AC3E}">
        <p14:creationId xmlns:p14="http://schemas.microsoft.com/office/powerpoint/2010/main" val="97425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BBA2-BCFF-DCA4-38EA-AAF112705CA1}"/>
              </a:ext>
            </a:extLst>
          </p:cNvPr>
          <p:cNvSpPr>
            <a:spLocks noGrp="1"/>
          </p:cNvSpPr>
          <p:nvPr>
            <p:ph type="title"/>
          </p:nvPr>
        </p:nvSpPr>
        <p:spPr/>
        <p:txBody>
          <a:bodyPr/>
          <a:lstStyle/>
          <a:p>
            <a:r>
              <a:rPr lang="en-US" b="1" dirty="0"/>
              <a:t>Strategic Recommendations</a:t>
            </a:r>
            <a:br>
              <a:rPr lang="en-US" b="1" dirty="0"/>
            </a:br>
            <a:endParaRPr lang="en-IN" dirty="0"/>
          </a:p>
        </p:txBody>
      </p:sp>
      <p:sp>
        <p:nvSpPr>
          <p:cNvPr id="3" name="Content Placeholder 2">
            <a:extLst>
              <a:ext uri="{FF2B5EF4-FFF2-40B4-BE49-F238E27FC236}">
                <a16:creationId xmlns:a16="http://schemas.microsoft.com/office/drawing/2014/main" id="{13DF390C-DA4C-88C1-DA06-6F605F13560C}"/>
              </a:ext>
            </a:extLst>
          </p:cNvPr>
          <p:cNvSpPr>
            <a:spLocks noGrp="1"/>
          </p:cNvSpPr>
          <p:nvPr>
            <p:ph idx="1"/>
          </p:nvPr>
        </p:nvSpPr>
        <p:spPr/>
        <p:txBody>
          <a:bodyPr>
            <a:normAutofit fontScale="92500" lnSpcReduction="10000"/>
          </a:bodyPr>
          <a:lstStyle/>
          <a:p>
            <a:r>
              <a:rPr lang="en-US" dirty="0"/>
              <a:t>Validate calculations using smaller datasets before full-scale implementation.</a:t>
            </a:r>
          </a:p>
          <a:p>
            <a:r>
              <a:rPr lang="en-US" dirty="0"/>
              <a:t>Implement data validation rules before importing data.</a:t>
            </a:r>
          </a:p>
          <a:p>
            <a:r>
              <a:rPr lang="en-US" dirty="0"/>
              <a:t>Reduce data model size, use aggregations, and apply efficient DAX calculations.</a:t>
            </a:r>
          </a:p>
          <a:p>
            <a:r>
              <a:rPr lang="en-US" dirty="0"/>
              <a:t>Work closely with Instructors and group members to align KPIs with desired objectives.</a:t>
            </a:r>
          </a:p>
          <a:p>
            <a:r>
              <a:rPr lang="en-US" dirty="0"/>
              <a:t>Use clear annotations, tooltips, and breakdown analysis for better understanding.</a:t>
            </a:r>
          </a:p>
          <a:p>
            <a:r>
              <a:rPr lang="en-US" dirty="0"/>
              <a:t>Follow best practices like using bar charts for comparisons.</a:t>
            </a:r>
          </a:p>
          <a:p>
            <a:endParaRPr lang="en-US" dirty="0"/>
          </a:p>
          <a:p>
            <a:pPr marL="0" indent="0">
              <a:buNone/>
            </a:pPr>
            <a:r>
              <a:rPr lang="en-US" b="1" dirty="0"/>
              <a:t>Conclusion:</a:t>
            </a:r>
            <a:r>
              <a:rPr lang="en-US" dirty="0"/>
              <a:t> Addressing these challenges required continuous data validation, tool optimization, and effective team communication. By implementing the above strategies, the project ensured accurate and insightful dashboards that facilitated better decision-making in the insurance sector.</a:t>
            </a:r>
          </a:p>
          <a:p>
            <a:endParaRPr lang="en-US" dirty="0"/>
          </a:p>
          <a:p>
            <a:endParaRPr lang="en-US" dirty="0"/>
          </a:p>
          <a:p>
            <a:endParaRPr lang="en-IN" dirty="0"/>
          </a:p>
        </p:txBody>
      </p:sp>
    </p:spTree>
    <p:extLst>
      <p:ext uri="{BB962C8B-B14F-4D97-AF65-F5344CB8AC3E}">
        <p14:creationId xmlns:p14="http://schemas.microsoft.com/office/powerpoint/2010/main" val="18232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FD78-0808-E4F1-674B-EB79AAF6BCDF}"/>
              </a:ext>
            </a:extLst>
          </p:cNvPr>
          <p:cNvSpPr>
            <a:spLocks noGrp="1"/>
          </p:cNvSpPr>
          <p:nvPr>
            <p:ph type="title"/>
          </p:nvPr>
        </p:nvSpPr>
        <p:spPr>
          <a:xfrm>
            <a:off x="433494" y="160020"/>
            <a:ext cx="7316292" cy="668594"/>
          </a:xfrm>
        </p:spPr>
        <p:txBody>
          <a:bodyPr/>
          <a:lstStyle/>
          <a:p>
            <a:r>
              <a:rPr lang="en-US" dirty="0"/>
              <a:t>Excel Insurance Dashboard</a:t>
            </a:r>
            <a:endParaRPr lang="en-IN" dirty="0"/>
          </a:p>
        </p:txBody>
      </p:sp>
      <p:pic>
        <p:nvPicPr>
          <p:cNvPr id="5" name="Content Placeholder 4">
            <a:extLst>
              <a:ext uri="{FF2B5EF4-FFF2-40B4-BE49-F238E27FC236}">
                <a16:creationId xmlns:a16="http://schemas.microsoft.com/office/drawing/2014/main" id="{B7A1558C-343C-005C-7DD5-8A26B6EE0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4" y="828614"/>
            <a:ext cx="10716051" cy="5798328"/>
          </a:xfrm>
        </p:spPr>
      </p:pic>
    </p:spTree>
    <p:extLst>
      <p:ext uri="{BB962C8B-B14F-4D97-AF65-F5344CB8AC3E}">
        <p14:creationId xmlns:p14="http://schemas.microsoft.com/office/powerpoint/2010/main" val="46130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797E-CEF7-71BF-4CA2-BDFE250744CE}"/>
              </a:ext>
            </a:extLst>
          </p:cNvPr>
          <p:cNvSpPr>
            <a:spLocks noGrp="1"/>
          </p:cNvSpPr>
          <p:nvPr>
            <p:ph type="title"/>
          </p:nvPr>
        </p:nvSpPr>
        <p:spPr>
          <a:xfrm>
            <a:off x="570654" y="199103"/>
            <a:ext cx="8596668" cy="599768"/>
          </a:xfrm>
        </p:spPr>
        <p:txBody>
          <a:bodyPr>
            <a:normAutofit fontScale="90000"/>
          </a:bodyPr>
          <a:lstStyle/>
          <a:p>
            <a:r>
              <a:rPr lang="en-US" dirty="0"/>
              <a:t>Tableau Insurance Dashboard</a:t>
            </a:r>
            <a:endParaRPr lang="en-IN" dirty="0"/>
          </a:p>
        </p:txBody>
      </p:sp>
      <p:pic>
        <p:nvPicPr>
          <p:cNvPr id="7" name="Content Placeholder 6">
            <a:extLst>
              <a:ext uri="{FF2B5EF4-FFF2-40B4-BE49-F238E27FC236}">
                <a16:creationId xmlns:a16="http://schemas.microsoft.com/office/drawing/2014/main" id="{ABC9E848-21B1-B02F-9107-EE7A013F5361}"/>
              </a:ext>
            </a:extLst>
          </p:cNvPr>
          <p:cNvPicPr>
            <a:picLocks noGrp="1" noChangeAspect="1"/>
          </p:cNvPicPr>
          <p:nvPr>
            <p:ph idx="1"/>
          </p:nvPr>
        </p:nvPicPr>
        <p:blipFill>
          <a:blip r:embed="rId2"/>
          <a:stretch>
            <a:fillRect/>
          </a:stretch>
        </p:blipFill>
        <p:spPr>
          <a:xfrm>
            <a:off x="677862" y="943897"/>
            <a:ext cx="9213389" cy="5584722"/>
          </a:xfrm>
        </p:spPr>
      </p:pic>
    </p:spTree>
    <p:extLst>
      <p:ext uri="{BB962C8B-B14F-4D97-AF65-F5344CB8AC3E}">
        <p14:creationId xmlns:p14="http://schemas.microsoft.com/office/powerpoint/2010/main" val="79103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85B-BF2F-0C1D-EF25-D263C73B5198}"/>
              </a:ext>
            </a:extLst>
          </p:cNvPr>
          <p:cNvSpPr>
            <a:spLocks noGrp="1"/>
          </p:cNvSpPr>
          <p:nvPr>
            <p:ph type="title"/>
          </p:nvPr>
        </p:nvSpPr>
        <p:spPr>
          <a:xfrm>
            <a:off x="431528" y="226142"/>
            <a:ext cx="8596668" cy="629265"/>
          </a:xfrm>
        </p:spPr>
        <p:txBody>
          <a:bodyPr>
            <a:normAutofit fontScale="90000"/>
          </a:bodyPr>
          <a:lstStyle/>
          <a:p>
            <a:r>
              <a:rPr lang="en-US" dirty="0"/>
              <a:t>Power BI Insurance Dashboard</a:t>
            </a:r>
            <a:endParaRPr lang="en-IN" dirty="0"/>
          </a:p>
        </p:txBody>
      </p:sp>
      <p:pic>
        <p:nvPicPr>
          <p:cNvPr id="5" name="Content Placeholder 4">
            <a:extLst>
              <a:ext uri="{FF2B5EF4-FFF2-40B4-BE49-F238E27FC236}">
                <a16:creationId xmlns:a16="http://schemas.microsoft.com/office/drawing/2014/main" id="{EBE5638E-D668-6ED1-E8A6-C4E497F56C0F}"/>
              </a:ext>
            </a:extLst>
          </p:cNvPr>
          <p:cNvPicPr>
            <a:picLocks noGrp="1" noChangeAspect="1"/>
          </p:cNvPicPr>
          <p:nvPr>
            <p:ph idx="1"/>
          </p:nvPr>
        </p:nvPicPr>
        <p:blipFill>
          <a:blip r:embed="rId2"/>
          <a:stretch>
            <a:fillRect/>
          </a:stretch>
        </p:blipFill>
        <p:spPr>
          <a:xfrm>
            <a:off x="344128" y="993058"/>
            <a:ext cx="10481187" cy="5638800"/>
          </a:xfrm>
        </p:spPr>
      </p:pic>
    </p:spTree>
    <p:extLst>
      <p:ext uri="{BB962C8B-B14F-4D97-AF65-F5344CB8AC3E}">
        <p14:creationId xmlns:p14="http://schemas.microsoft.com/office/powerpoint/2010/main" val="410905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3C8B-258F-E8B7-8CC2-779758C1E1E0}"/>
              </a:ext>
            </a:extLst>
          </p:cNvPr>
          <p:cNvSpPr>
            <a:spLocks noGrp="1"/>
          </p:cNvSpPr>
          <p:nvPr>
            <p:ph type="title"/>
          </p:nvPr>
        </p:nvSpPr>
        <p:spPr>
          <a:xfrm>
            <a:off x="677333" y="155575"/>
            <a:ext cx="8596668" cy="857148"/>
          </a:xfrm>
        </p:spPr>
        <p:txBody>
          <a:bodyPr/>
          <a:lstStyle/>
          <a:p>
            <a:r>
              <a:rPr lang="en-US" dirty="0"/>
              <a:t>SQL</a:t>
            </a:r>
          </a:p>
        </p:txBody>
      </p:sp>
      <p:pic>
        <p:nvPicPr>
          <p:cNvPr id="11" name="Picture 10">
            <a:extLst>
              <a:ext uri="{FF2B5EF4-FFF2-40B4-BE49-F238E27FC236}">
                <a16:creationId xmlns:a16="http://schemas.microsoft.com/office/drawing/2014/main" id="{C5CB200B-5C3D-4715-2BB1-2A009C4C5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809" y="3818857"/>
            <a:ext cx="6941030" cy="2640935"/>
          </a:xfrm>
          <a:prstGeom prst="rect">
            <a:avLst/>
          </a:prstGeom>
        </p:spPr>
      </p:pic>
      <p:pic>
        <p:nvPicPr>
          <p:cNvPr id="15" name="Content Placeholder 14">
            <a:extLst>
              <a:ext uri="{FF2B5EF4-FFF2-40B4-BE49-F238E27FC236}">
                <a16:creationId xmlns:a16="http://schemas.microsoft.com/office/drawing/2014/main" id="{643B800F-887F-5D7E-D1A6-CDBF6E219E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3809" y="823453"/>
            <a:ext cx="6941030" cy="2640935"/>
          </a:xfrm>
        </p:spPr>
      </p:pic>
    </p:spTree>
    <p:extLst>
      <p:ext uri="{BB962C8B-B14F-4D97-AF65-F5344CB8AC3E}">
        <p14:creationId xmlns:p14="http://schemas.microsoft.com/office/powerpoint/2010/main" val="240850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340</TotalTime>
  <Words>360</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Segoe UI</vt:lpstr>
      <vt:lpstr>Trebuchet MS</vt:lpstr>
      <vt:lpstr>Wingdings 3</vt:lpstr>
      <vt:lpstr>Facet</vt:lpstr>
      <vt:lpstr>DA_P819 Insurance Project</vt:lpstr>
      <vt:lpstr>Group 3 Members </vt:lpstr>
      <vt:lpstr>Project Overview </vt:lpstr>
      <vt:lpstr>Challenges Faced </vt:lpstr>
      <vt:lpstr>Strategic Recommendations </vt:lpstr>
      <vt:lpstr>Excel Insurance Dashboard</vt:lpstr>
      <vt:lpstr>Tableau Insurance Dashboard</vt:lpstr>
      <vt:lpstr>Power BI Insurance Dashboard</vt:lpstr>
      <vt:lpstr>SQL</vt:lpstr>
      <vt:lpstr>SQL</vt:lpstr>
      <vt:lpstr>SQL</vt:lpstr>
      <vt:lpstr>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gokulpillai966@outlook.com</dc:creator>
  <cp:lastModifiedBy>Saurabh Wakode</cp:lastModifiedBy>
  <cp:revision>22</cp:revision>
  <dcterms:created xsi:type="dcterms:W3CDTF">2025-04-01T16:10:20Z</dcterms:created>
  <dcterms:modified xsi:type="dcterms:W3CDTF">2025-04-02T17:47:52Z</dcterms:modified>
</cp:coreProperties>
</file>